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83" r:id="rId3"/>
    <p:sldId id="284" r:id="rId4"/>
    <p:sldId id="282" r:id="rId5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84"/>
    <a:srgbClr val="FFC301"/>
    <a:srgbClr val="FF5F01"/>
    <a:srgbClr val="FFC000"/>
    <a:srgbClr val="FFE101"/>
    <a:srgbClr val="ED145A"/>
    <a:srgbClr val="546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754" autoAdjust="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E98DF-5E82-4EC3-8DB8-AFEF9DB49832}" type="datetimeFigureOut">
              <a:rPr lang="nl-NL" smtClean="0"/>
              <a:t>14-12-2017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EFF6D-F4BF-489B-BF54-295BE252F7C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9744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0241" y="1528560"/>
            <a:ext cx="5105035" cy="1234800"/>
          </a:xfrm>
          <a:prstGeom prst="rect">
            <a:avLst/>
          </a:prstGeom>
        </p:spPr>
        <p:txBody>
          <a:bodyPr/>
          <a:lstStyle>
            <a:lvl1pPr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10242" y="2925360"/>
            <a:ext cx="4932225" cy="123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632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5"/>
          <p:cNvSpPr txBox="1">
            <a:spLocks/>
          </p:cNvSpPr>
          <p:nvPr/>
        </p:nvSpPr>
        <p:spPr bwMode="auto">
          <a:xfrm>
            <a:off x="876300" y="6453188"/>
            <a:ext cx="527050" cy="282575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000" b="1" kern="12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0FA8A6F-9A28-4E5E-962A-C66F380C6F5E}" type="slidenum">
              <a:rPr lang="nl-NL" altLang="nl-NL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altLang="nl-NL">
              <a:solidFill>
                <a:schemeClr val="bg1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76300" y="568512"/>
            <a:ext cx="10045700" cy="5502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3884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003884"/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rgbClr val="003884"/>
                </a:solidFill>
                <a:latin typeface="Arial"/>
                <a:cs typeface="Arial"/>
              </a:defRPr>
            </a:lvl3pPr>
            <a:lvl4pPr>
              <a:defRPr sz="2000">
                <a:solidFill>
                  <a:srgbClr val="003884"/>
                </a:solidFill>
                <a:latin typeface="Arial"/>
                <a:cs typeface="Arial"/>
              </a:defRPr>
            </a:lvl4pPr>
            <a:lvl5pPr>
              <a:defRPr sz="2000">
                <a:solidFill>
                  <a:srgbClr val="003884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Subtitel 2"/>
          <p:cNvSpPr>
            <a:spLocks noGrp="1"/>
          </p:cNvSpPr>
          <p:nvPr>
            <p:ph type="subTitle" idx="1"/>
          </p:nvPr>
        </p:nvSpPr>
        <p:spPr>
          <a:xfrm>
            <a:off x="1424982" y="6453688"/>
            <a:ext cx="1722658" cy="281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000" b="0">
                <a:solidFill>
                  <a:srgbClr val="00388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370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75487" y="1162800"/>
            <a:ext cx="8146618" cy="1234800"/>
          </a:xfrm>
          <a:prstGeom prst="rect">
            <a:avLst/>
          </a:prstGeom>
        </p:spPr>
        <p:txBody>
          <a:bodyPr/>
          <a:lstStyle>
            <a:lvl1pPr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75487" y="2559600"/>
            <a:ext cx="8146617" cy="123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774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jdelijke aanduiding voor dianummer 5"/>
          <p:cNvSpPr txBox="1">
            <a:spLocks/>
          </p:cNvSpPr>
          <p:nvPr/>
        </p:nvSpPr>
        <p:spPr bwMode="auto">
          <a:xfrm>
            <a:off x="876300" y="6453188"/>
            <a:ext cx="527050" cy="282575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000" b="1" kern="12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C5F2233-12F0-44F5-8161-F7A947F9888B}" type="slidenum">
              <a:rPr lang="nl-NL" altLang="nl-NL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altLang="nl-NL">
              <a:solidFill>
                <a:schemeClr val="bg1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24459" y="898712"/>
            <a:ext cx="8222109" cy="51941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3884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003884"/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rgbClr val="003884"/>
                </a:solidFill>
                <a:latin typeface="Arial"/>
                <a:cs typeface="Arial"/>
              </a:defRPr>
            </a:lvl3pPr>
            <a:lvl4pPr>
              <a:defRPr sz="2000">
                <a:solidFill>
                  <a:srgbClr val="003884"/>
                </a:solidFill>
                <a:latin typeface="Arial"/>
                <a:cs typeface="Arial"/>
              </a:defRPr>
            </a:lvl4pPr>
            <a:lvl5pPr>
              <a:defRPr sz="2000">
                <a:solidFill>
                  <a:srgbClr val="003884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Subtitel 2"/>
          <p:cNvSpPr>
            <a:spLocks noGrp="1"/>
          </p:cNvSpPr>
          <p:nvPr>
            <p:ph type="subTitle" idx="1"/>
          </p:nvPr>
        </p:nvSpPr>
        <p:spPr>
          <a:xfrm>
            <a:off x="1424982" y="6453688"/>
            <a:ext cx="1722658" cy="281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000" b="0">
                <a:solidFill>
                  <a:srgbClr val="00388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5934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jdelijke aanduiding voor dianummer 5"/>
          <p:cNvSpPr txBox="1">
            <a:spLocks/>
          </p:cNvSpPr>
          <p:nvPr/>
        </p:nvSpPr>
        <p:spPr bwMode="auto">
          <a:xfrm>
            <a:off x="876300" y="6453188"/>
            <a:ext cx="527050" cy="282575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000" b="1" kern="12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0CC8748-4BDF-4371-9358-E7FD9A8B002E}" type="slidenum">
              <a:rPr lang="nl-NL" altLang="nl-NL">
                <a:solidFill>
                  <a:srgbClr val="003884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altLang="nl-NL">
              <a:solidFill>
                <a:srgbClr val="003884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75386" y="831936"/>
            <a:ext cx="7834964" cy="51941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3884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003884"/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rgbClr val="003884"/>
                </a:solidFill>
                <a:latin typeface="Arial"/>
                <a:cs typeface="Arial"/>
              </a:defRPr>
            </a:lvl3pPr>
            <a:lvl4pPr>
              <a:defRPr sz="2000">
                <a:solidFill>
                  <a:srgbClr val="003884"/>
                </a:solidFill>
                <a:latin typeface="Arial"/>
                <a:cs typeface="Arial"/>
              </a:defRPr>
            </a:lvl4pPr>
            <a:lvl5pPr>
              <a:defRPr sz="2000">
                <a:solidFill>
                  <a:srgbClr val="003884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Subtitel 2"/>
          <p:cNvSpPr>
            <a:spLocks noGrp="1"/>
          </p:cNvSpPr>
          <p:nvPr>
            <p:ph type="subTitle" idx="1"/>
          </p:nvPr>
        </p:nvSpPr>
        <p:spPr>
          <a:xfrm>
            <a:off x="1424982" y="6453688"/>
            <a:ext cx="1722658" cy="281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000" b="0">
                <a:solidFill>
                  <a:srgbClr val="00388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178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el 2"/>
          <p:cNvSpPr txBox="1">
            <a:spLocks/>
          </p:cNvSpPr>
          <p:nvPr/>
        </p:nvSpPr>
        <p:spPr>
          <a:xfrm>
            <a:off x="1425575" y="6453188"/>
            <a:ext cx="1722438" cy="2825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546D8C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nl-NL" dirty="0" smtClean="0">
                <a:solidFill>
                  <a:srgbClr val="003884"/>
                </a:solidFill>
              </a:rPr>
              <a:t>Remote Labs</a:t>
            </a:r>
            <a:endParaRPr lang="nl-NL" dirty="0">
              <a:solidFill>
                <a:srgbClr val="003884"/>
              </a:solidFill>
            </a:endParaRPr>
          </a:p>
        </p:txBody>
      </p:sp>
      <p:sp>
        <p:nvSpPr>
          <p:cNvPr id="6" name="Tijdelijke aanduiding voor dianummer 5"/>
          <p:cNvSpPr txBox="1">
            <a:spLocks/>
          </p:cNvSpPr>
          <p:nvPr/>
        </p:nvSpPr>
        <p:spPr bwMode="auto">
          <a:xfrm>
            <a:off x="876300" y="6453188"/>
            <a:ext cx="527050" cy="282575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000" b="1" kern="12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5715B71-1397-4B8E-9B65-5F0B3D265D72}" type="slidenum">
              <a:rPr lang="nl-NL" altLang="nl-NL">
                <a:solidFill>
                  <a:srgbClr val="003884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altLang="nl-NL">
              <a:solidFill>
                <a:srgbClr val="003884"/>
              </a:solidFill>
            </a:endParaRPr>
          </a:p>
        </p:txBody>
      </p:sp>
      <p:sp>
        <p:nvSpPr>
          <p:cNvPr id="4" name="Subtitel 2"/>
          <p:cNvSpPr>
            <a:spLocks noGrp="1"/>
          </p:cNvSpPr>
          <p:nvPr>
            <p:ph type="subTitle" idx="1"/>
          </p:nvPr>
        </p:nvSpPr>
        <p:spPr>
          <a:xfrm>
            <a:off x="364711" y="695559"/>
            <a:ext cx="6773337" cy="152400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007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el 2"/>
          <p:cNvSpPr txBox="1">
            <a:spLocks/>
          </p:cNvSpPr>
          <p:nvPr/>
        </p:nvSpPr>
        <p:spPr>
          <a:xfrm>
            <a:off x="1425575" y="6453188"/>
            <a:ext cx="1722438" cy="2825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546D8C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nl-NL" smtClean="0">
                <a:solidFill>
                  <a:srgbClr val="003884"/>
                </a:solidFill>
              </a:rPr>
              <a:t>Klik om de titelstijl van het model te bewerken</a:t>
            </a:r>
            <a:endParaRPr lang="nl-NL">
              <a:solidFill>
                <a:srgbClr val="003884"/>
              </a:solidFill>
            </a:endParaRPr>
          </a:p>
        </p:txBody>
      </p:sp>
      <p:sp>
        <p:nvSpPr>
          <p:cNvPr id="5" name="Tijdelijke aanduiding voor dianummer 5"/>
          <p:cNvSpPr txBox="1">
            <a:spLocks/>
          </p:cNvSpPr>
          <p:nvPr/>
        </p:nvSpPr>
        <p:spPr bwMode="auto">
          <a:xfrm>
            <a:off x="876300" y="6453188"/>
            <a:ext cx="527050" cy="282575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000" b="1" kern="12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FA35FC0-626E-4E3E-A015-FB6C50D0A238}" type="slidenum">
              <a:rPr lang="nl-NL" altLang="nl-NL">
                <a:solidFill>
                  <a:srgbClr val="003884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altLang="nl-NL">
              <a:solidFill>
                <a:srgbClr val="003884"/>
              </a:solidFill>
            </a:endParaRPr>
          </a:p>
        </p:txBody>
      </p:sp>
      <p:sp>
        <p:nvSpPr>
          <p:cNvPr id="6" name="Subtitel 2"/>
          <p:cNvSpPr>
            <a:spLocks noGrp="1"/>
          </p:cNvSpPr>
          <p:nvPr>
            <p:ph type="subTitle" idx="1"/>
          </p:nvPr>
        </p:nvSpPr>
        <p:spPr>
          <a:xfrm>
            <a:off x="2042468" y="4998052"/>
            <a:ext cx="6773337" cy="152400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191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5" r:id="rId2"/>
    <p:sldLayoutId id="2147483692" r:id="rId3"/>
    <p:sldLayoutId id="2147483693" r:id="rId4"/>
    <p:sldLayoutId id="2147483694" r:id="rId5"/>
    <p:sldLayoutId id="2147483696" r:id="rId6"/>
    <p:sldLayoutId id="2147483697" r:id="rId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409575" y="1528763"/>
            <a:ext cx="5105400" cy="1235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altLang="nl-NL" dirty="0" smtClean="0"/>
              <a:t>Leren denken</a:t>
            </a:r>
            <a:br>
              <a:rPr lang="nl-NL" altLang="nl-NL" dirty="0" smtClean="0"/>
            </a:br>
            <a:endParaRPr lang="nl-NL" altLang="nl-NL" sz="1800" dirty="0" smtClean="0"/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 bwMode="auto">
          <a:xfrm>
            <a:off x="409575" y="2925763"/>
            <a:ext cx="4932363" cy="1235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altLang="nl-NL" dirty="0" smtClean="0"/>
              <a:t>15 en 16 december 2017</a:t>
            </a:r>
          </a:p>
          <a:p>
            <a:pPr eaLnBrk="1" hangingPunct="1"/>
            <a:r>
              <a:rPr lang="nl-NL" altLang="nl-NL" sz="1400" dirty="0" smtClean="0"/>
              <a:t>Noordwijkerhout</a:t>
            </a:r>
          </a:p>
          <a:p>
            <a:pPr eaLnBrk="1" hangingPunct="1"/>
            <a:endParaRPr lang="nl-NL" altLang="nl-NL" sz="1400" dirty="0"/>
          </a:p>
          <a:p>
            <a:pPr eaLnBrk="1" hangingPunct="1"/>
            <a:r>
              <a:rPr lang="nl-NL" altLang="nl-NL" sz="1400" dirty="0" smtClean="0"/>
              <a:t>Ton van Leeuwen</a:t>
            </a:r>
          </a:p>
          <a:p>
            <a:pPr eaLnBrk="1" hangingPunct="1"/>
            <a:r>
              <a:rPr lang="nl-NL" altLang="nl-NL" sz="1200" dirty="0" smtClean="0"/>
              <a:t>TU Eindhoven</a:t>
            </a:r>
            <a:r>
              <a:rPr lang="nl-NL" altLang="nl-NL" sz="1200" dirty="0"/>
              <a:t/>
            </a:r>
            <a:br>
              <a:rPr lang="nl-NL" altLang="nl-NL" sz="1200" dirty="0"/>
            </a:br>
            <a:r>
              <a:rPr lang="nl-NL" altLang="nl-NL" sz="1200" dirty="0" smtClean="0"/>
              <a:t>Technische Natuurkunde</a:t>
            </a:r>
            <a:br>
              <a:rPr lang="nl-NL" altLang="nl-NL" sz="1200" dirty="0" smtClean="0"/>
            </a:br>
            <a:r>
              <a:rPr lang="nl-NL" altLang="nl-NL" sz="1200" dirty="0" smtClean="0"/>
              <a:t>HL Toegepaste Atomaire Optica</a:t>
            </a:r>
            <a:br>
              <a:rPr lang="nl-NL" altLang="nl-NL" sz="1200" dirty="0" smtClean="0"/>
            </a:br>
            <a:r>
              <a:rPr lang="nl-NL" altLang="nl-NL" sz="1200" dirty="0" smtClean="0"/>
              <a:t>Opleidingsdirecteur BSc &amp; MSc </a:t>
            </a:r>
            <a:r>
              <a:rPr lang="nl-NL" altLang="nl-NL" sz="1200" dirty="0" err="1" smtClean="0"/>
              <a:t>Applied</a:t>
            </a:r>
            <a:r>
              <a:rPr lang="nl-NL" altLang="nl-NL" sz="1200" dirty="0" smtClean="0"/>
              <a:t> </a:t>
            </a:r>
            <a:r>
              <a:rPr lang="nl-NL" altLang="nl-NL" sz="1200" dirty="0" err="1" smtClean="0"/>
              <a:t>Physics</a:t>
            </a:r>
            <a:r>
              <a:rPr lang="nl-NL" altLang="nl-NL" sz="1200" dirty="0" smtClean="0"/>
              <a:t/>
            </a:r>
            <a:br>
              <a:rPr lang="nl-NL" altLang="nl-NL" sz="1200" dirty="0" smtClean="0"/>
            </a:br>
            <a:endParaRPr lang="nl-NL" altLang="nl-NL" sz="12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>
                <a:solidFill>
                  <a:schemeClr val="accent2">
                    <a:lumMod val="75000"/>
                  </a:schemeClr>
                </a:solidFill>
              </a:rPr>
              <a:t>Disclaimer: subjectieve observaties!</a:t>
            </a:r>
          </a:p>
          <a:p>
            <a:pPr marL="0" indent="0">
              <a:buNone/>
            </a:pPr>
            <a:r>
              <a:rPr lang="nl-NL" sz="2400" b="1" dirty="0" smtClean="0"/>
              <a:t>Eerstejaars studenten TN 2017 vs. 1987:</a:t>
            </a:r>
            <a:br>
              <a:rPr lang="nl-NL" sz="2400" b="1" dirty="0" smtClean="0"/>
            </a:br>
            <a:endParaRPr lang="nl-NL" sz="2400" b="1" dirty="0" smtClean="0"/>
          </a:p>
          <a:p>
            <a:pPr marL="914400" lvl="2" indent="0">
              <a:spcBef>
                <a:spcPts val="1500"/>
              </a:spcBef>
              <a:buNone/>
            </a:pPr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</a:rPr>
              <a:t>“Media Skills”</a:t>
            </a:r>
          </a:p>
          <a:p>
            <a:pPr marL="914400" lvl="2" indent="0">
              <a:spcBef>
                <a:spcPts val="1500"/>
              </a:spcBef>
              <a:buNone/>
            </a:pPr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</a:rPr>
              <a:t>Synthese: Verzamelen &amp; integreren kennis</a:t>
            </a:r>
          </a:p>
          <a:p>
            <a:pPr marL="914400" lvl="2" indent="0">
              <a:spcBef>
                <a:spcPts val="1500"/>
              </a:spcBef>
              <a:buNone/>
            </a:pPr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</a:rPr>
              <a:t>“Probeer maar” aanpak</a:t>
            </a:r>
          </a:p>
          <a:p>
            <a:pPr marL="914400" lvl="2" indent="0">
              <a:spcBef>
                <a:spcPts val="1500"/>
              </a:spcBef>
              <a:buNone/>
            </a:pPr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</a:rPr>
              <a:t>In context zien</a:t>
            </a:r>
          </a:p>
          <a:p>
            <a:pPr marL="914400" lvl="2" indent="0">
              <a:spcBef>
                <a:spcPts val="1500"/>
              </a:spcBef>
              <a:buNone/>
            </a:pPr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</a:rPr>
              <a:t>Doelgerichtheid</a:t>
            </a:r>
          </a:p>
          <a:p>
            <a:pPr marL="914400" lvl="2" indent="0">
              <a:spcBef>
                <a:spcPts val="1500"/>
              </a:spcBef>
              <a:buNone/>
            </a:pPr>
            <a:r>
              <a:rPr lang="nl-NL" b="1" dirty="0" smtClean="0">
                <a:solidFill>
                  <a:srgbClr val="FFC301"/>
                </a:solidFill>
              </a:rPr>
              <a:t>Even slim als altijd!</a:t>
            </a:r>
          </a:p>
          <a:p>
            <a:pPr marL="914400" lvl="2" indent="0">
              <a:spcBef>
                <a:spcPts val="1500"/>
              </a:spcBef>
              <a:buNone/>
            </a:pPr>
            <a:r>
              <a:rPr lang="nl-NL" b="1" dirty="0" smtClean="0">
                <a:solidFill>
                  <a:srgbClr val="FF0000"/>
                </a:solidFill>
              </a:rPr>
              <a:t>“Duikbrevet”</a:t>
            </a:r>
            <a:r>
              <a:rPr lang="nl-NL" b="1" dirty="0" smtClean="0"/>
              <a:t/>
            </a:r>
            <a:br>
              <a:rPr lang="nl-NL" b="1" dirty="0" smtClean="0"/>
            </a:br>
            <a:endParaRPr lang="nl-NL" b="1" dirty="0" smtClean="0"/>
          </a:p>
          <a:p>
            <a:pPr marL="914400" lvl="2" indent="0">
              <a:buNone/>
            </a:pPr>
            <a:endParaRPr lang="nl-NL" sz="2400" b="1" dirty="0"/>
          </a:p>
          <a:p>
            <a:pPr marL="914400" lvl="2" indent="0">
              <a:buNone/>
            </a:pPr>
            <a:endParaRPr lang="nl-NL" sz="2400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WND 2017</a:t>
            </a:r>
            <a:endParaRPr lang="nl-NL" dirty="0"/>
          </a:p>
        </p:txBody>
      </p:sp>
      <p:sp>
        <p:nvSpPr>
          <p:cNvPr id="4" name="Up Arrow 3"/>
          <p:cNvSpPr/>
          <p:nvPr/>
        </p:nvSpPr>
        <p:spPr>
          <a:xfrm>
            <a:off x="1289372" y="1890792"/>
            <a:ext cx="271220" cy="27897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Up Arrow 4"/>
          <p:cNvSpPr/>
          <p:nvPr/>
        </p:nvSpPr>
        <p:spPr>
          <a:xfrm>
            <a:off x="1289372" y="3310794"/>
            <a:ext cx="271220" cy="27897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Up Arrow 5"/>
          <p:cNvSpPr/>
          <p:nvPr/>
        </p:nvSpPr>
        <p:spPr>
          <a:xfrm>
            <a:off x="1289372" y="2837460"/>
            <a:ext cx="271220" cy="27897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Up Arrow 6"/>
          <p:cNvSpPr/>
          <p:nvPr/>
        </p:nvSpPr>
        <p:spPr>
          <a:xfrm>
            <a:off x="1289372" y="2364126"/>
            <a:ext cx="271220" cy="27897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Up Arrow 7"/>
          <p:cNvSpPr/>
          <p:nvPr/>
        </p:nvSpPr>
        <p:spPr>
          <a:xfrm rot="5400000">
            <a:off x="1289372" y="4253587"/>
            <a:ext cx="271220" cy="27897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Up Arrow 8"/>
          <p:cNvSpPr/>
          <p:nvPr/>
        </p:nvSpPr>
        <p:spPr>
          <a:xfrm>
            <a:off x="1292385" y="3784128"/>
            <a:ext cx="271220" cy="27897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Up Arrow 9"/>
          <p:cNvSpPr/>
          <p:nvPr/>
        </p:nvSpPr>
        <p:spPr>
          <a:xfrm rot="10800000">
            <a:off x="1292385" y="4723045"/>
            <a:ext cx="271220" cy="278970"/>
          </a:xfrm>
          <a:prstGeom prst="upArrow">
            <a:avLst/>
          </a:prstGeom>
          <a:solidFill>
            <a:srgbClr val="ED145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4532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 smtClean="0">
                <a:solidFill>
                  <a:srgbClr val="00B050"/>
                </a:solidFill>
              </a:rPr>
              <a:t>Conclusie</a:t>
            </a:r>
          </a:p>
          <a:p>
            <a:r>
              <a:rPr lang="nl-NL" sz="2400" b="1" dirty="0" smtClean="0"/>
              <a:t>Op </a:t>
            </a:r>
            <a:r>
              <a:rPr lang="nl-NL" sz="2400" b="1" dirty="0" smtClean="0"/>
              <a:t>veel punten </a:t>
            </a:r>
            <a:r>
              <a:rPr lang="nl-NL" sz="2400" b="1" dirty="0" smtClean="0"/>
              <a:t>beter </a:t>
            </a:r>
            <a:r>
              <a:rPr lang="nl-NL" sz="2400" b="1" dirty="0" smtClean="0"/>
              <a:t>voorbereid</a:t>
            </a:r>
          </a:p>
          <a:p>
            <a:r>
              <a:rPr lang="nl-NL" sz="2400" b="1" dirty="0" smtClean="0"/>
              <a:t>Uitzondering: </a:t>
            </a:r>
            <a:r>
              <a:rPr lang="nl-NL" sz="2400" b="1" dirty="0" smtClean="0"/>
              <a:t>“</a:t>
            </a:r>
            <a:r>
              <a:rPr lang="nl-NL" sz="2400" b="1" dirty="0" err="1" smtClean="0"/>
              <a:t>really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deep</a:t>
            </a:r>
            <a:r>
              <a:rPr lang="nl-NL" sz="2400" b="1" dirty="0" smtClean="0"/>
              <a:t> </a:t>
            </a:r>
            <a:r>
              <a:rPr lang="nl-NL" sz="2400" b="1" dirty="0" smtClean="0"/>
              <a:t>thinking”</a:t>
            </a:r>
          </a:p>
          <a:p>
            <a:pPr lvl="1"/>
            <a:r>
              <a:rPr lang="nl-NL" sz="2400" b="1" dirty="0" smtClean="0"/>
              <a:t>Problemen bij theoretische vakken</a:t>
            </a:r>
          </a:p>
          <a:p>
            <a:pPr lvl="2"/>
            <a:r>
              <a:rPr lang="nl-NL" sz="1800" b="1" dirty="0" smtClean="0"/>
              <a:t>Gevorderde </a:t>
            </a:r>
            <a:r>
              <a:rPr lang="nl-NL" sz="1800" b="1" dirty="0" err="1" smtClean="0"/>
              <a:t>quantummechanica</a:t>
            </a:r>
            <a:endParaRPr lang="nl-NL" sz="1800" b="1" dirty="0" smtClean="0"/>
          </a:p>
          <a:p>
            <a:pPr lvl="2"/>
            <a:r>
              <a:rPr lang="nl-NL" sz="1800" b="1" dirty="0" smtClean="0"/>
              <a:t>Algemene relativiteitstheorie</a:t>
            </a:r>
          </a:p>
          <a:p>
            <a:pPr lvl="2"/>
            <a:r>
              <a:rPr lang="nl-NL" sz="1800" b="1" dirty="0" smtClean="0"/>
              <a:t>…….</a:t>
            </a:r>
            <a:endParaRPr lang="nl-NL" sz="2400" b="1" dirty="0" smtClean="0"/>
          </a:p>
          <a:p>
            <a:pPr lvl="1"/>
            <a:r>
              <a:rPr lang="nl-NL" sz="2400" b="1" dirty="0" smtClean="0"/>
              <a:t>Vooral </a:t>
            </a:r>
            <a:r>
              <a:rPr lang="nl-NL" sz="2400" b="1" dirty="0" smtClean="0"/>
              <a:t>bij </a:t>
            </a:r>
            <a:r>
              <a:rPr lang="nl-NL" sz="2400" b="1" dirty="0" smtClean="0"/>
              <a:t>begripsvragen</a:t>
            </a:r>
          </a:p>
          <a:p>
            <a:pPr lvl="1"/>
            <a:r>
              <a:rPr lang="nl-NL" sz="2400" b="1" dirty="0" smtClean="0"/>
              <a:t>Problemen lijken te liggen bij:</a:t>
            </a:r>
            <a:endParaRPr lang="nl-NL" sz="2400" b="1" dirty="0" smtClean="0"/>
          </a:p>
          <a:p>
            <a:pPr lvl="2"/>
            <a:r>
              <a:rPr lang="nl-NL" sz="1800" b="1" dirty="0" smtClean="0"/>
              <a:t>Abstractie – internaliseren formele structuur</a:t>
            </a:r>
          </a:p>
          <a:p>
            <a:pPr lvl="2"/>
            <a:r>
              <a:rPr lang="nl-NL" sz="1800" b="1" dirty="0" smtClean="0"/>
              <a:t>“Tuur-een-paar-uur-op-je-boek-in-een-hoek” stof</a:t>
            </a:r>
            <a:endParaRPr lang="nl-NL" sz="1800" b="1" dirty="0" smtClean="0"/>
          </a:p>
          <a:p>
            <a:pPr marL="457200" lvl="1" indent="0">
              <a:buNone/>
            </a:pPr>
            <a:endParaRPr lang="nl-NL" sz="2400" b="1" dirty="0"/>
          </a:p>
          <a:p>
            <a:pPr lvl="1"/>
            <a:endParaRPr lang="nl-NL" sz="2400" b="1" dirty="0"/>
          </a:p>
          <a:p>
            <a:pPr marL="914400" lvl="2" indent="0">
              <a:buNone/>
            </a:pPr>
            <a:endParaRPr lang="nl-NL" sz="2400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WND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097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 smtClean="0">
                <a:solidFill>
                  <a:schemeClr val="accent6">
                    <a:lumMod val="75000"/>
                  </a:schemeClr>
                </a:solidFill>
              </a:rPr>
              <a:t>Oorzaken?</a:t>
            </a:r>
          </a:p>
          <a:p>
            <a:pPr marL="0" indent="0">
              <a:buNone/>
            </a:pPr>
            <a:r>
              <a:rPr lang="nl-NL" sz="2400" b="1" dirty="0" smtClean="0">
                <a:solidFill>
                  <a:schemeClr val="accent2">
                    <a:lumMod val="75000"/>
                  </a:schemeClr>
                </a:solidFill>
              </a:rPr>
              <a:t>Disclaimer: pure speculatie!</a:t>
            </a:r>
          </a:p>
          <a:p>
            <a:r>
              <a:rPr lang="nl-NL" sz="2400" b="1" dirty="0" smtClean="0"/>
              <a:t>Korte spanningsboog (</a:t>
            </a:r>
            <a:r>
              <a:rPr lang="nl-NL" sz="2400" b="1" dirty="0" err="1" smtClean="0"/>
              <a:t>blame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smartphone)</a:t>
            </a:r>
          </a:p>
          <a:p>
            <a:pPr lvl="1"/>
            <a:r>
              <a:rPr lang="nl-NL" sz="1800" b="1" dirty="0" smtClean="0"/>
              <a:t>Nooit de tijd hebben om ECHT na te denken</a:t>
            </a:r>
            <a:endParaRPr lang="nl-NL" sz="1800" b="1" dirty="0" smtClean="0"/>
          </a:p>
          <a:p>
            <a:r>
              <a:rPr lang="nl-NL" sz="2400" b="1" dirty="0" smtClean="0"/>
              <a:t>Ongewild neveneffect contextrijke lesmethoden?</a:t>
            </a:r>
          </a:p>
          <a:p>
            <a:pPr lvl="1"/>
            <a:r>
              <a:rPr lang="nl-NL" sz="1800" b="1" dirty="0" smtClean="0"/>
              <a:t>Abstraheren = elimineren context</a:t>
            </a:r>
          </a:p>
          <a:p>
            <a:pPr lvl="1"/>
            <a:endParaRPr lang="nl-NL" sz="1800" b="1" dirty="0" smtClean="0"/>
          </a:p>
          <a:p>
            <a:pPr marL="0" indent="0">
              <a:buNone/>
            </a:pPr>
            <a:r>
              <a:rPr lang="nl-NL" sz="2400" b="1" dirty="0" smtClean="0">
                <a:solidFill>
                  <a:schemeClr val="accent6">
                    <a:lumMod val="75000"/>
                  </a:schemeClr>
                </a:solidFill>
              </a:rPr>
              <a:t>Oplossingen?</a:t>
            </a:r>
          </a:p>
          <a:p>
            <a:r>
              <a:rPr lang="nl-NL" sz="2400" b="1" dirty="0" smtClean="0"/>
              <a:t>Wat kan het WO doen?</a:t>
            </a:r>
          </a:p>
          <a:p>
            <a:pPr lvl="1"/>
            <a:r>
              <a:rPr lang="nl-NL" sz="1800" b="1" dirty="0" smtClean="0"/>
              <a:t>Onderwijs minder richten op sommen/oefenopgaven?</a:t>
            </a:r>
          </a:p>
          <a:p>
            <a:pPr lvl="1"/>
            <a:r>
              <a:rPr lang="nl-NL" sz="1800" b="1" dirty="0" smtClean="0"/>
              <a:t>Trainen spanningsboog? Vb.: </a:t>
            </a:r>
            <a:r>
              <a:rPr lang="nl-NL" sz="1800" b="1" dirty="0" err="1" smtClean="0"/>
              <a:t>stilte&amp;denkpauzes</a:t>
            </a:r>
            <a:r>
              <a:rPr lang="nl-NL" sz="1800" b="1" dirty="0" smtClean="0"/>
              <a:t> in instructies</a:t>
            </a:r>
          </a:p>
          <a:p>
            <a:r>
              <a:rPr lang="nl-NL" sz="2400" b="1" dirty="0" smtClean="0"/>
              <a:t>Wat kan het V(W)O doen?</a:t>
            </a:r>
          </a:p>
          <a:p>
            <a:pPr lvl="1"/>
            <a:r>
              <a:rPr lang="nl-NL" sz="1800" b="1" dirty="0" smtClean="0"/>
              <a:t>Uitdaging voor u!</a:t>
            </a:r>
            <a:endParaRPr lang="nl-NL" sz="1800" b="1" dirty="0" smtClean="0"/>
          </a:p>
          <a:p>
            <a:pPr marL="457200" lvl="1" indent="0">
              <a:buNone/>
            </a:pPr>
            <a:endParaRPr lang="nl-NL" sz="2400" b="1" dirty="0"/>
          </a:p>
          <a:p>
            <a:pPr lvl="1"/>
            <a:endParaRPr lang="nl-NL" sz="2400" b="1" dirty="0"/>
          </a:p>
          <a:p>
            <a:pPr marL="914400" lvl="2" indent="0">
              <a:buNone/>
            </a:pPr>
            <a:endParaRPr lang="nl-NL" sz="2400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WND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4332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e-def-ppt-16x9-cyan.pot [Read-Only] [Compatibility Mode]" id="{E001D767-1E4F-43BF-B8CD-91083842FE81}" vid="{E83851E8-CE1A-4A6A-B5C5-ECB311EA57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tue-def-ppt-16x9-cyan (1)</Template>
  <TotalTime>1606</TotalTime>
  <Words>136</Words>
  <Application>Microsoft Office PowerPoint</Application>
  <PresentationFormat>Widescreen</PresentationFormat>
  <Paragraphs>44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Leren denken </vt:lpstr>
      <vt:lpstr>PowerPoint Presentation</vt:lpstr>
      <vt:lpstr>PowerPoint Presentation</vt:lpstr>
      <vt:lpstr>PowerPoint Presentation</vt:lpstr>
    </vt:vector>
  </TitlesOfParts>
  <Company>TUe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labs</dc:title>
  <dc:creator>Leeuwen, K.A.H. van</dc:creator>
  <cp:lastModifiedBy>Ton van Leeuwen</cp:lastModifiedBy>
  <cp:revision>30</cp:revision>
  <dcterms:created xsi:type="dcterms:W3CDTF">2017-11-06T13:59:00Z</dcterms:created>
  <dcterms:modified xsi:type="dcterms:W3CDTF">2017-12-14T19:06:49Z</dcterms:modified>
</cp:coreProperties>
</file>