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e Vandamme" initials="NV" lastIdx="1" clrIdx="0">
    <p:extLst>
      <p:ext uri="{19B8F6BF-5375-455C-9EA6-DF929625EA0E}">
        <p15:presenceInfo xmlns:p15="http://schemas.microsoft.com/office/powerpoint/2012/main" userId="S-1-5-21-2830509258-3095755264-2528916311-320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0049"/>
    <a:srgbClr val="0027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>
        <p:guide orient="horz" pos="911"/>
        <p:guide pos="1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t>14/12/2017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A69C4-688F-4429-AA31-37CA19548909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304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29318" y="4170507"/>
            <a:ext cx="9117366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4" y="1915202"/>
            <a:ext cx="4767749" cy="1650162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/>
          </a:p>
        </p:txBody>
      </p:sp>
      <p:pic>
        <p:nvPicPr>
          <p:cNvPr id="7" name="Tijdelijke aanduiding voor inhou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684" y="257998"/>
            <a:ext cx="1717191" cy="11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95782" y="82726"/>
            <a:ext cx="155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/>
          </a:p>
        </p:txBody>
      </p:sp>
      <p:pic>
        <p:nvPicPr>
          <p:cNvPr id="11" name="Tijdelijke aanduiding voor inhou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84" y="5749450"/>
            <a:ext cx="1432147" cy="9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36878" y="10720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 dirty="0"/>
          </a:p>
        </p:txBody>
      </p:sp>
      <p:pic>
        <p:nvPicPr>
          <p:cNvPr id="11" name="Tijdelijke aanduiding voor inhou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84" y="5749450"/>
            <a:ext cx="1432147" cy="9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1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2" t="19513"/>
          <a:stretch/>
        </p:blipFill>
        <p:spPr>
          <a:xfrm>
            <a:off x="-9526" y="-19051"/>
            <a:ext cx="1763161" cy="1738515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/>
          </a:p>
        </p:txBody>
      </p:sp>
      <p:pic>
        <p:nvPicPr>
          <p:cNvPr id="11" name="Tijdelijke aanduiding voor inhou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6" y="5514494"/>
            <a:ext cx="1432147" cy="9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6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9051"/>
            <a:ext cx="1715039" cy="169144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/>
          </a:p>
        </p:txBody>
      </p:sp>
      <p:pic>
        <p:nvPicPr>
          <p:cNvPr id="11" name="Tijdelijke aanduiding voor inhou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84" y="5749450"/>
            <a:ext cx="1432147" cy="9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34D4-E61E-4285-A98E-690310CAF24E}" type="datetimeFigureOut">
              <a:rPr lang="nl-BE" smtClean="0"/>
              <a:pPr/>
              <a:t>14/12/2017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F8F6-7EF1-46DA-A810-A9957F63C8CB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7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1"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/>
          </a:p>
        </p:txBody>
      </p:sp>
      <p:pic>
        <p:nvPicPr>
          <p:cNvPr id="7" name="Tijdelijke aanduiding voor inhoud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85" y="5046489"/>
            <a:ext cx="1717191" cy="11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5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dia Optie 1 - Beeld 2"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/>
          </a:p>
        </p:txBody>
      </p:sp>
      <p:pic>
        <p:nvPicPr>
          <p:cNvPr id="8" name="Tijdelijke aanduiding voor inhoud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85" y="5046489"/>
            <a:ext cx="1717191" cy="11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1912386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075474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0" y="352916"/>
            <a:ext cx="3387815" cy="117255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9480"/>
          <a:stretch/>
        </p:blipFill>
        <p:spPr>
          <a:xfrm>
            <a:off x="-28575" y="-38101"/>
            <a:ext cx="7146708" cy="6522167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/>
          </a:p>
        </p:txBody>
      </p:sp>
      <p:pic>
        <p:nvPicPr>
          <p:cNvPr id="11" name="Tijdelijke aanduiding voor inhoud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84" y="5749450"/>
            <a:ext cx="1432147" cy="9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5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6" t="19832" b="20078"/>
          <a:stretch/>
        </p:blipFill>
        <p:spPr>
          <a:xfrm>
            <a:off x="-19050" y="-9525"/>
            <a:ext cx="7137182" cy="4867275"/>
          </a:xfrm>
          <a:prstGeom prst="rect">
            <a:avLst/>
          </a:prstGeom>
        </p:spPr>
      </p:pic>
      <p:sp>
        <p:nvSpPr>
          <p:cNvPr id="5" name="Rectangle 3"/>
          <p:cNvSpPr/>
          <p:nvPr userDrawn="1"/>
        </p:nvSpPr>
        <p:spPr>
          <a:xfrm>
            <a:off x="0" y="4846284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5" y="5183507"/>
            <a:ext cx="2760704" cy="955505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/>
          </a:p>
        </p:txBody>
      </p:sp>
      <p:pic>
        <p:nvPicPr>
          <p:cNvPr id="10" name="Tijdelijke aanduiding voor inhoud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684" y="257998"/>
            <a:ext cx="1717191" cy="11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4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t="25895"/>
          <a:stretch/>
        </p:blipFill>
        <p:spPr>
          <a:xfrm>
            <a:off x="-19050" y="-19050"/>
            <a:ext cx="1895827" cy="166528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/>
          </a:p>
        </p:txBody>
      </p:sp>
      <p:pic>
        <p:nvPicPr>
          <p:cNvPr id="8" name="Tijdelijke aanduiding voor inhou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6" y="5514494"/>
            <a:ext cx="1432147" cy="9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01" y="365125"/>
            <a:ext cx="2628281" cy="909672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/>
          </a:p>
        </p:txBody>
      </p:sp>
      <p:pic>
        <p:nvPicPr>
          <p:cNvPr id="10" name="Tijdelijke aanduiding voor inhou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6" y="5514494"/>
            <a:ext cx="1432147" cy="9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0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1569" y="111442"/>
            <a:ext cx="147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/>
          </a:p>
        </p:txBody>
      </p:sp>
      <p:pic>
        <p:nvPicPr>
          <p:cNvPr id="9" name="Tijdelijke aanduiding voor inhou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84" y="5749450"/>
            <a:ext cx="1432147" cy="9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5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6509" y="85548"/>
            <a:ext cx="150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/>
          </a:p>
        </p:txBody>
      </p:sp>
      <p:pic>
        <p:nvPicPr>
          <p:cNvPr id="9" name="Tijdelijke aanduiding voor inhou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84" y="5749450"/>
            <a:ext cx="1432147" cy="9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1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14/12/2017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8" r:id="rId3"/>
    <p:sldLayoutId id="2147483675" r:id="rId4"/>
    <p:sldLayoutId id="2147483666" r:id="rId5"/>
    <p:sldLayoutId id="2147483650" r:id="rId6"/>
    <p:sldLayoutId id="2147483672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  <p:sldLayoutId id="2147483679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eleen.bossuyt@ucll.be" TargetMode="External"/><Relationship Id="rId2" Type="http://schemas.openxmlformats.org/officeDocument/2006/relationships/hyperlink" Target="mailto:nele.vandamme@ucll.b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hangingPunct="0"/>
            <a:r>
              <a:rPr lang="nl-BE" sz="3600" dirty="0"/>
              <a:t>Aspirant-leraren natuurkunde begeleiden om leerlingen aan het denken te zetten</a:t>
            </a:r>
          </a:p>
        </p:txBody>
      </p:sp>
      <p:sp>
        <p:nvSpPr>
          <p:cNvPr id="5" name="AutoShape 6" descr="Afbeeldingsresultaat voor evaluatie smile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932156" y="6010183"/>
            <a:ext cx="487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rgbClr val="FFFFFF"/>
                </a:solidFill>
              </a:rPr>
              <a:t>Nele Vandamme &amp; Heleen </a:t>
            </a:r>
            <a:r>
              <a:rPr lang="nl-BE" sz="2400" dirty="0" err="1" smtClean="0">
                <a:solidFill>
                  <a:srgbClr val="FFFFFF"/>
                </a:solidFill>
              </a:rPr>
              <a:t>Bossuyt</a:t>
            </a:r>
            <a:endParaRPr lang="nl-B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Voorbeeld: warmteleer</a:t>
            </a:r>
            <a:endParaRPr lang="nl-BE" dirty="0"/>
          </a:p>
        </p:txBody>
      </p:sp>
      <p:grpSp>
        <p:nvGrpSpPr>
          <p:cNvPr id="6" name="Groep 5"/>
          <p:cNvGrpSpPr/>
          <p:nvPr/>
        </p:nvGrpSpPr>
        <p:grpSpPr>
          <a:xfrm>
            <a:off x="3568231" y="1794769"/>
            <a:ext cx="5730240" cy="4724400"/>
            <a:chOff x="0" y="0"/>
            <a:chExt cx="5730240" cy="4724400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6" t="14170" r="22103" b="16024"/>
            <a:stretch/>
          </p:blipFill>
          <p:spPr bwMode="auto">
            <a:xfrm>
              <a:off x="0" y="0"/>
              <a:ext cx="5600700" cy="45948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echthoek 7"/>
            <p:cNvSpPr/>
            <p:nvPr/>
          </p:nvSpPr>
          <p:spPr>
            <a:xfrm>
              <a:off x="3779520" y="1043940"/>
              <a:ext cx="1950720" cy="3680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41474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ijdelijke aanduiding voor inhoud 3"/>
              <p:cNvGraphicFramePr>
                <a:graphicFrameLocks noGrp="1"/>
              </p:cNvGraphicFramePr>
              <p:nvPr>
                <p:ph type="pic" sz="quarter" idx="4294967295"/>
                <p:extLst>
                  <p:ext uri="{D42A27DB-BD31-4B8C-83A1-F6EECF244321}">
                    <p14:modId xmlns:p14="http://schemas.microsoft.com/office/powerpoint/2010/main" val="1530878967"/>
                  </p:ext>
                </p:extLst>
              </p:nvPr>
            </p:nvGraphicFramePr>
            <p:xfrm>
              <a:off x="0" y="0"/>
              <a:ext cx="12192071" cy="65887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15179"/>
                    <a:gridCol w="544771"/>
                    <a:gridCol w="8176922"/>
                    <a:gridCol w="450382"/>
                    <a:gridCol w="1904817"/>
                  </a:tblGrid>
                  <a:tr h="213584">
                    <a:tc grid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600" dirty="0" err="1">
                              <a:effectLst/>
                            </a:rPr>
                            <a:t>Didactisch</a:t>
                          </a:r>
                          <a:r>
                            <a:rPr lang="en-GB" sz="600" dirty="0">
                              <a:effectLst/>
                            </a:rPr>
                            <a:t> </a:t>
                          </a:r>
                          <a:r>
                            <a:rPr lang="en-GB" sz="600" dirty="0" err="1">
                              <a:effectLst/>
                            </a:rPr>
                            <a:t>lesontwerp</a:t>
                          </a:r>
                          <a:endParaRPr lang="nl-BE" sz="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</a:tr>
                  <a:tr h="194271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Leerdoelen</a:t>
                          </a:r>
                          <a:endParaRPr lang="nl-BE" sz="5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400">
                              <a:effectLst/>
                            </a:rPr>
                            <a:t>Lln kunnen …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KRACHTIGE LEEROMGEVING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</a:tr>
                  <a:tr h="206768">
                    <a:tc v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Lesfasen</a:t>
                          </a:r>
                          <a:endParaRPr lang="nl-BE" sz="5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&amp; timing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Onderwijs- en leeractiviteiten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Media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Leerinhoud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</a:tr>
                  <a:tr h="307155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Een hypothese vormen over de factoren die temperatuur beïnvloeden (C)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Waarnemingen uit het dagelijkse leven vertalen naar de fysische grootheden massa, temperatuur, stofsoort en warmte.(C)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Een voorspelling doen, een </a:t>
                          </a:r>
                          <a:r>
                            <a:rPr lang="nl-BE" sz="500" dirty="0" err="1">
                              <a:effectLst/>
                            </a:rPr>
                            <a:t>onderzoeksaanpak</a:t>
                          </a:r>
                          <a:r>
                            <a:rPr lang="nl-BE" sz="500" dirty="0">
                              <a:effectLst/>
                            </a:rPr>
                            <a:t> voorstellen en een onderzoek uitvoeren over het verband tussen massa, temperatuur, stofsoort en warmte  (C,A</a:t>
                          </a:r>
                          <a:r>
                            <a:rPr lang="nl-BE" sz="500" dirty="0" smtClean="0">
                              <a:effectLst/>
                            </a:rPr>
                            <a:t>)</a:t>
                          </a:r>
                          <a:endParaRPr lang="nl-BE" sz="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 err="1">
                              <a:effectLst/>
                            </a:rPr>
                            <a:t>Instapfase</a:t>
                          </a:r>
                          <a:r>
                            <a:rPr lang="en-GB" sz="500" dirty="0">
                              <a:effectLst/>
                            </a:rPr>
                            <a:t> 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10’</a:t>
                          </a:r>
                          <a:endParaRPr lang="nl-BE" sz="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b="1" u="sng" dirty="0">
                              <a:solidFill>
                                <a:srgbClr val="E00049"/>
                              </a:solidFill>
                              <a:effectLst/>
                            </a:rPr>
                            <a:t>OLG</a:t>
                          </a:r>
                          <a:endParaRPr lang="nl-BE" sz="1300" b="1" dirty="0">
                            <a:solidFill>
                              <a:srgbClr val="E00049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b="1" dirty="0">
                              <a:solidFill>
                                <a:srgbClr val="E00049"/>
                              </a:solidFill>
                              <a:effectLst/>
                            </a:rPr>
                            <a:t>Lk toont titel en eerste 2 zinnen van het artikel </a:t>
                          </a:r>
                          <a:r>
                            <a:rPr lang="nl-BE" sz="1300" dirty="0">
                              <a:solidFill>
                                <a:srgbClr val="E00049"/>
                              </a:solidFill>
                              <a:effectLst/>
                            </a:rPr>
                            <a:t>dat afgelopen zomer tijdens de hittegolf </a:t>
                          </a:r>
                          <a:r>
                            <a:rPr lang="nl-BE" sz="1300" dirty="0" smtClean="0">
                              <a:solidFill>
                                <a:srgbClr val="E00049"/>
                              </a:solidFill>
                              <a:effectLst/>
                            </a:rPr>
                            <a:t>verscheen.</a:t>
                          </a:r>
                        </a:p>
                        <a:p>
                          <a:pPr marL="285750" indent="-285750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nl-NL" sz="1600" dirty="0" smtClean="0">
                              <a:solidFill>
                                <a:srgbClr val="000000"/>
                              </a:solidFill>
                              <a:effectLst/>
                            </a:rPr>
                            <a:t>Hoe </a:t>
                          </a:r>
                          <a:r>
                            <a:rPr lang="nl-NL" sz="1600" dirty="0">
                              <a:solidFill>
                                <a:srgbClr val="000000"/>
                              </a:solidFill>
                              <a:effectLst/>
                            </a:rPr>
                            <a:t>zou het komen dat het in Gent warmer was dan in Melle?</a:t>
                          </a:r>
                          <a:endParaRPr lang="nl-BE" sz="16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600" dirty="0" smtClean="0">
                              <a:effectLst/>
                            </a:rPr>
                            <a:t>Wat </a:t>
                          </a:r>
                          <a:r>
                            <a:rPr lang="nl-NL" sz="1600" dirty="0">
                              <a:effectLst/>
                            </a:rPr>
                            <a:t>is er verschillend tussen Melle en Gent?</a:t>
                          </a:r>
                          <a:endParaRPr lang="nl-BE" sz="1600" dirty="0">
                            <a:effectLst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600" dirty="0">
                              <a:effectLst/>
                            </a:rPr>
                            <a:t>Waarom verschijnt dit artikel tijdens een hittegolf?</a:t>
                          </a:r>
                          <a:endParaRPr lang="nl-BE" sz="16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b="1" dirty="0" err="1" smtClean="0">
                              <a:solidFill>
                                <a:srgbClr val="E00049"/>
                              </a:solidFill>
                              <a:effectLst/>
                            </a:rPr>
                            <a:t>Lkr</a:t>
                          </a:r>
                          <a:r>
                            <a:rPr lang="nl-BE" sz="1300" b="1" dirty="0" smtClean="0">
                              <a:solidFill>
                                <a:srgbClr val="E00049"/>
                              </a:solidFill>
                              <a:effectLst/>
                            </a:rPr>
                            <a:t> </a:t>
                          </a:r>
                          <a:r>
                            <a:rPr lang="nl-BE" sz="1300" b="1" dirty="0">
                              <a:solidFill>
                                <a:srgbClr val="E00049"/>
                              </a:solidFill>
                              <a:effectLst/>
                            </a:rPr>
                            <a:t>toont volledige artikel.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200" dirty="0" smtClean="0">
                              <a:effectLst/>
                            </a:rPr>
                            <a:t>We </a:t>
                          </a:r>
                          <a:r>
                            <a:rPr lang="nl-BE" sz="1200" dirty="0">
                              <a:effectLst/>
                            </a:rPr>
                            <a:t>gaan nu het verband onderzoeken tussen de hogere temperatuur en de aanwezigheid van beton in de stad. </a:t>
                          </a:r>
                          <a:r>
                            <a:rPr lang="en-GB" sz="1200" dirty="0" err="1">
                              <a:effectLst/>
                            </a:rPr>
                            <a:t>Eerst</a:t>
                          </a:r>
                          <a:r>
                            <a:rPr lang="en-GB" sz="1200" dirty="0">
                              <a:effectLst/>
                            </a:rPr>
                            <a:t> </a:t>
                          </a:r>
                          <a:r>
                            <a:rPr lang="en-GB" sz="1200" dirty="0" err="1">
                              <a:effectLst/>
                            </a:rPr>
                            <a:t>linken</a:t>
                          </a:r>
                          <a:r>
                            <a:rPr lang="en-GB" sz="1200" dirty="0">
                              <a:effectLst/>
                            </a:rPr>
                            <a:t> we de </a:t>
                          </a:r>
                          <a:r>
                            <a:rPr lang="en-GB" sz="1200" dirty="0" err="1">
                              <a:effectLst/>
                            </a:rPr>
                            <a:t>invloedsfactoren</a:t>
                          </a:r>
                          <a:r>
                            <a:rPr lang="en-GB" sz="1200" dirty="0">
                              <a:effectLst/>
                            </a:rPr>
                            <a:t> met </a:t>
                          </a:r>
                          <a:r>
                            <a:rPr lang="en-GB" sz="1200" dirty="0" err="1">
                              <a:effectLst/>
                            </a:rPr>
                            <a:t>grootheden</a:t>
                          </a:r>
                          <a:r>
                            <a:rPr lang="en-GB" sz="1200" dirty="0">
                              <a:effectLst/>
                            </a:rPr>
                            <a:t>  </a:t>
                          </a:r>
                          <a:endParaRPr lang="nl-BE" sz="1200" dirty="0" smtClean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 smtClean="0">
                              <a:effectLst/>
                            </a:rPr>
                            <a:t>Met welke grootheid kan de zonneschijn gelinkt worden? (idem voor beton/ de hoeveelheid beton/warmer) </a:t>
                          </a:r>
                          <a:endParaRPr lang="nl-BE" sz="1400" dirty="0" smtClean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 smtClean="0">
                              <a:effectLst/>
                            </a:rPr>
                            <a:t>Welke </a:t>
                          </a:r>
                          <a:r>
                            <a:rPr lang="nl-NL" sz="1400" dirty="0">
                              <a:effectLst/>
                            </a:rPr>
                            <a:t>invloed verwacht je tussen temperatuursverandering en warmtehoeveelheid? </a:t>
                          </a:r>
                          <a:endParaRPr lang="nl-BE" sz="1400" dirty="0">
                            <a:effectLst/>
                          </a:endParaRPr>
                        </a:p>
                        <a:p>
                          <a:pPr marL="742950" lvl="1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>
                              <a:effectLst/>
                            </a:rPr>
                            <a:t>Waarom?  </a:t>
                          </a:r>
                          <a:endParaRPr lang="nl-BE" sz="1400" dirty="0">
                            <a:effectLst/>
                          </a:endParaRPr>
                        </a:p>
                        <a:p>
                          <a:pPr marL="742950" lvl="1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>
                              <a:effectLst/>
                            </a:rPr>
                            <a:t>Geef een voorbeeld uit het dagelijkse leven waaruit je dit vermoedt. </a:t>
                          </a:r>
                          <a:endParaRPr lang="nl-BE" sz="1400" dirty="0">
                            <a:effectLst/>
                          </a:endParaRPr>
                        </a:p>
                        <a:p>
                          <a:pPr marL="735330" indent="-285750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GB" sz="1400" dirty="0">
                              <a:effectLst/>
                            </a:rPr>
                            <a:t>(idem </a:t>
                          </a:r>
                          <a:r>
                            <a:rPr lang="en-GB" sz="1400" dirty="0" err="1">
                              <a:effectLst/>
                            </a:rPr>
                            <a:t>voor</a:t>
                          </a:r>
                          <a:r>
                            <a:rPr lang="en-GB" sz="1400" dirty="0">
                              <a:effectLst/>
                            </a:rPr>
                            <a:t> </a:t>
                          </a:r>
                          <a:r>
                            <a:rPr lang="en-GB" sz="1400" dirty="0" err="1">
                              <a:effectLst/>
                            </a:rPr>
                            <a:t>massa</a:t>
                          </a:r>
                          <a:r>
                            <a:rPr lang="en-GB" sz="1400" dirty="0">
                              <a:effectLst/>
                            </a:rPr>
                            <a:t>/</a:t>
                          </a:r>
                          <a:r>
                            <a:rPr lang="en-GB" sz="1400" dirty="0" err="1">
                              <a:effectLst/>
                            </a:rPr>
                            <a:t>stofsoort</a:t>
                          </a:r>
                          <a:r>
                            <a:rPr lang="en-GB" sz="1400" dirty="0">
                              <a:effectLst/>
                            </a:rPr>
                            <a:t>)</a:t>
                          </a:r>
                          <a:endParaRPr lang="nl-BE" sz="1400" dirty="0">
                            <a:effectLst/>
                          </a:endParaRPr>
                        </a:p>
                        <a:p>
                          <a:pPr marL="342900" lvl="0" indent="-3429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  <a:tabLst>
                              <a:tab pos="685800" algn="l"/>
                              <a:tab pos="449580" algn="l"/>
                            </a:tabLst>
                          </a:pPr>
                          <a:r>
                            <a:rPr lang="nl-NL" sz="1400" dirty="0">
                              <a:effectLst/>
                            </a:rPr>
                            <a:t>Hoe kunnen we deze verbanden onderzoeken</a:t>
                          </a:r>
                          <a:r>
                            <a:rPr lang="nl-NL" sz="1400" dirty="0" smtClean="0">
                              <a:effectLst/>
                            </a:rPr>
                            <a:t>?</a:t>
                          </a:r>
                          <a:r>
                            <a:rPr lang="nl-BE" sz="1400" dirty="0">
                              <a:effectLst/>
                            </a:rPr>
                            <a:t> </a:t>
                          </a:r>
                          <a:endParaRPr lang="nl-BE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 err="1">
                              <a:effectLst/>
                            </a:rPr>
                            <a:t>Powerpoint</a:t>
                          </a:r>
                          <a:r>
                            <a:rPr lang="en-GB" sz="500" dirty="0">
                              <a:effectLst/>
                            </a:rPr>
                            <a:t> </a:t>
                          </a:r>
                          <a:endParaRPr lang="nl-BE" sz="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u="none" strike="noStrike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Warmer in Gent dan in Melle </a:t>
                          </a:r>
                          <a:r>
                            <a:rPr lang="nl-BE" sz="500" dirty="0" err="1">
                              <a:effectLst/>
                            </a:rPr>
                            <a:t>owv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Beton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Meer beton/minder gras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Vele zonneschijn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Temperatuursverandering </a:t>
                          </a:r>
                          <a14:m>
                            <m:oMath xmlns:m="http://schemas.openxmlformats.org/officeDocument/2006/math">
                              <m:r>
                                <a:rPr lang="nl-BE" sz="500"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sz="500"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nl-BE" sz="500" dirty="0">
                              <a:effectLst/>
                            </a:rPr>
                            <a:t> (warmer) wordt beïnvloed door:</a:t>
                          </a: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Warmtehoeveelheid </a:t>
                          </a:r>
                          <a14:m>
                            <m:oMath xmlns:m="http://schemas.openxmlformats.org/officeDocument/2006/math">
                              <m:r>
                                <a:rPr lang="nl-NL" sz="5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oMath>
                          </a14:m>
                          <a:r>
                            <a:rPr lang="nl-NL" sz="500" dirty="0">
                              <a:effectLst/>
                            </a:rPr>
                            <a:t> (meer zonneschijn)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Hoeveelheid stof </a:t>
                          </a:r>
                          <a14:m>
                            <m:oMath xmlns:m="http://schemas.openxmlformats.org/officeDocument/2006/math">
                              <m:r>
                                <a:rPr lang="nl-NL" sz="5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nl-BE" sz="5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Stofsoort: materiaalconstante </a:t>
                          </a:r>
                          <a14:m>
                            <m:oMath xmlns:m="http://schemas.openxmlformats.org/officeDocument/2006/math">
                              <m:r>
                                <a:rPr lang="nl-NL" sz="5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nl-NL" sz="500" dirty="0">
                              <a:effectLst/>
                            </a:rPr>
                            <a:t> (wordt later benoemd als soortelijke warmtecapaciteit)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Om deze verbanden te onderzoeken zijn 3 experimenten nodig waarbij er telkens 1 grootheid verandert.</a:t>
                          </a:r>
                          <a:endParaRPr lang="nl-BE" sz="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</a:tr>
                  <a:tr h="6434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>
                              <a:effectLst/>
                            </a:rPr>
                            <a:t> 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Onderzoeks-fase 40’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b="1" u="sng" dirty="0">
                              <a:solidFill>
                                <a:srgbClr val="E00049"/>
                              </a:solidFill>
                              <a:effectLst/>
                            </a:rPr>
                            <a:t>Practicum</a:t>
                          </a:r>
                          <a:endParaRPr lang="nl-BE" sz="1300" b="1" dirty="0">
                            <a:solidFill>
                              <a:srgbClr val="E00049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dirty="0">
                              <a:effectLst/>
                            </a:rPr>
                            <a:t>Opstart en uitvoering practicum </a:t>
                          </a:r>
                          <a:r>
                            <a:rPr lang="nl-BE" sz="1300" dirty="0" err="1">
                              <a:effectLst/>
                            </a:rPr>
                            <a:t>ahv</a:t>
                          </a:r>
                          <a:r>
                            <a:rPr lang="nl-BE" sz="1300" dirty="0">
                              <a:effectLst/>
                            </a:rPr>
                            <a:t> werkblad. Als stof wordt voor water en olie gekozen.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dirty="0">
                              <a:effectLst/>
                            </a:rPr>
                            <a:t>Tijdens een volgende les worden de besluiten van het practicum getrokken.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</a:rPr>
                            <a:t>(</a:t>
                          </a:r>
                          <a:r>
                            <a:rPr lang="en-GB" sz="1300" dirty="0" err="1">
                              <a:effectLst/>
                            </a:rPr>
                            <a:t>volledige</a:t>
                          </a:r>
                          <a:r>
                            <a:rPr lang="en-GB" sz="1300" dirty="0">
                              <a:effectLst/>
                            </a:rPr>
                            <a:t> </a:t>
                          </a:r>
                          <a:r>
                            <a:rPr lang="en-GB" sz="1300" dirty="0" err="1">
                              <a:effectLst/>
                            </a:rPr>
                            <a:t>uitwerking</a:t>
                          </a:r>
                          <a:r>
                            <a:rPr lang="en-GB" sz="1300" dirty="0">
                              <a:effectLst/>
                            </a:rPr>
                            <a:t> </a:t>
                          </a:r>
                          <a:r>
                            <a:rPr lang="en-GB" sz="1300" dirty="0" err="1">
                              <a:effectLst/>
                            </a:rPr>
                            <a:t>zie</a:t>
                          </a:r>
                          <a:r>
                            <a:rPr lang="en-GB" sz="1300" dirty="0">
                              <a:effectLst/>
                            </a:rPr>
                            <a:t> LVB)</a:t>
                          </a:r>
                          <a:endParaRPr lang="nl-BE" sz="13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Werkblad </a:t>
                          </a:r>
                          <a:endParaRPr lang="nl-BE" sz="50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 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>
                              <a:effectLst/>
                            </a:rPr>
                            <a:t>Onderzoeksvraag: welk verband bestaat er tussen warmtehoeveelheid, stofsoort, hoeveelheid stof en temperatuursverandering?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>
                              <a:effectLst/>
                            </a:rPr>
                            <a:t>Werkwijze : zie werkblad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>
                              <a:effectLst/>
                            </a:rPr>
                            <a:t>Besluit : </a:t>
                          </a:r>
                          <a14:m>
                            <m:oMath xmlns:m="http://schemas.openxmlformats.org/officeDocument/2006/math">
                              <m:r>
                                <a:rPr lang="en-GB" sz="5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nl-BE" sz="5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BE" sz="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5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5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𝑠𝑡𝑜𝑓</m:t>
                                  </m:r>
                                </m:sub>
                              </m:sSub>
                              <m:r>
                                <a:rPr lang="nl-BE" sz="50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5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nl-BE" sz="500">
                                  <a:effectLst/>
                                  <a:latin typeface="Cambria Math" panose="02040503050406030204" pitchFamily="18" charset="0"/>
                                </a:rPr>
                                <m:t>.∆</m:t>
                              </m:r>
                              <m:r>
                                <a:rPr lang="en-GB" sz="500"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</a:tr>
                  <a:tr h="1502309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>
                              <a:effectLst/>
                            </a:rPr>
                            <a:t>De inzichten in het verband tussen massa, temperatuur, stofsoort en warmte toepassen in een realistisch voorbeeld (C)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 err="1">
                              <a:effectLst/>
                            </a:rPr>
                            <a:t>Reflectiefase</a:t>
                          </a:r>
                          <a:r>
                            <a:rPr lang="en-GB" sz="500" dirty="0">
                              <a:effectLst/>
                            </a:rPr>
                            <a:t> 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10’</a:t>
                          </a:r>
                          <a:endParaRPr lang="nl-BE" sz="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b="1" dirty="0">
                              <a:solidFill>
                                <a:srgbClr val="E00049"/>
                              </a:solidFill>
                              <a:effectLst/>
                            </a:rPr>
                            <a:t>Als afronding wordt het artikel er terug bijgenomen.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300" b="1" u="sng" dirty="0">
                              <a:solidFill>
                                <a:srgbClr val="E00049"/>
                              </a:solidFill>
                              <a:effectLst/>
                            </a:rPr>
                            <a:t>OLG</a:t>
                          </a:r>
                          <a:endParaRPr lang="nl-BE" sz="1300" b="1" dirty="0">
                            <a:solidFill>
                              <a:srgbClr val="E00049"/>
                            </a:solidFill>
                            <a:effectLst/>
                          </a:endParaRPr>
                        </a:p>
                        <a:p>
                          <a:pPr marL="342900" lvl="0" indent="-34290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>
                              <a:effectLst/>
                            </a:rPr>
                            <a:t>Hoe kan je volgende zinnen herformuleren met de wetenschappelijke begrippen?</a:t>
                          </a:r>
                          <a:endParaRPr lang="nl-BE" sz="1400" dirty="0">
                            <a:effectLst/>
                          </a:endParaRPr>
                        </a:p>
                        <a:p>
                          <a:pPr marL="742950" lvl="1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BE" sz="1400" dirty="0">
                              <a:effectLst/>
                            </a:rPr>
                            <a:t>de stad koelt veel minder snel af dan het platteland.</a:t>
                          </a:r>
                        </a:p>
                        <a:p>
                          <a:pPr marL="742950" lvl="1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BE" sz="1400" dirty="0">
                              <a:effectLst/>
                            </a:rPr>
                            <a:t>En bij dagen met veel zonneschijn, zoals deze week, wordt dat verschil het duidelijkst.’</a:t>
                          </a:r>
                        </a:p>
                        <a:p>
                          <a:pPr marL="742950" lvl="1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BE" sz="1400" dirty="0">
                              <a:effectLst/>
                            </a:rPr>
                            <a:t>De belangrijkste oorzaak is het vele beton. </a:t>
                          </a:r>
                        </a:p>
                        <a:p>
                          <a:pPr marL="742950" lvl="1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BE" sz="1400" dirty="0">
                              <a:effectLst/>
                            </a:rPr>
                            <a:t>‘Asfalt slaat meer warmte op dan gras’,</a:t>
                          </a:r>
                        </a:p>
                        <a:p>
                          <a:pPr marL="342900" lvl="0" indent="-34290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>
                              <a:effectLst/>
                            </a:rPr>
                            <a:t>Welke factoren die aangehaald worden hebben we nog niet behandeld?</a:t>
                          </a:r>
                          <a:endParaRPr lang="nl-BE" sz="14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>
                              <a:effectLst/>
                            </a:rPr>
                            <a:t>Waar kunnen deze factoren mee gelinkt worden</a:t>
                          </a:r>
                          <a:r>
                            <a:rPr lang="nl-NL" sz="1400" dirty="0" smtClean="0">
                              <a:effectLst/>
                            </a:rPr>
                            <a:t>?</a:t>
                          </a:r>
                          <a:r>
                            <a:rPr lang="nl-BE" sz="1400" dirty="0">
                              <a:effectLst/>
                            </a:rPr>
                            <a:t> </a:t>
                          </a:r>
                          <a:endParaRPr lang="nl-BE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powerpoint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u="none" strike="noStrike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u="none" strike="noStrike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u="none" strike="noStrike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u="none" strike="noStrike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De temperatuursverandering is kleiner …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Bij toevoer van een grote warmtehoeveelheid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De grote massa beton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Asfalt heeft een grotere warmtecapaciteit dan gras (omdat een grasveld veel lucht bevat) 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Gebouwen houden warmte vast: warmtetransport (grootte contactoppervlak is belangrijk)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Minder verdamping: </a:t>
                          </a:r>
                          <a:r>
                            <a:rPr lang="nl-BE" sz="500" dirty="0" err="1">
                              <a:effectLst/>
                            </a:rPr>
                            <a:t>fase-overgangen</a:t>
                          </a:r>
                          <a:r>
                            <a:rPr lang="nl-BE" sz="500" dirty="0">
                              <a:effectLst/>
                            </a:rPr>
                            <a:t> (verdamping onttrekt warmte)</a:t>
                          </a:r>
                          <a:endParaRPr lang="nl-BE" sz="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ijdelijke aanduiding voor inhoud 3"/>
              <p:cNvGraphicFramePr>
                <a:graphicFrameLocks noGrp="1"/>
              </p:cNvGraphicFramePr>
              <p:nvPr>
                <p:ph type="pic" sz="quarter" idx="4294967295"/>
                <p:extLst>
                  <p:ext uri="{D42A27DB-BD31-4B8C-83A1-F6EECF244321}">
                    <p14:modId xmlns:p14="http://schemas.microsoft.com/office/powerpoint/2010/main" val="1530878967"/>
                  </p:ext>
                </p:extLst>
              </p:nvPr>
            </p:nvGraphicFramePr>
            <p:xfrm>
              <a:off x="0" y="0"/>
              <a:ext cx="12192071" cy="654939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15179"/>
                    <a:gridCol w="544771"/>
                    <a:gridCol w="8176922"/>
                    <a:gridCol w="450382"/>
                    <a:gridCol w="1904817"/>
                  </a:tblGrid>
                  <a:tr h="213584">
                    <a:tc grid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600" dirty="0" err="1">
                              <a:effectLst/>
                            </a:rPr>
                            <a:t>Didactisch</a:t>
                          </a:r>
                          <a:r>
                            <a:rPr lang="en-GB" sz="600" dirty="0">
                              <a:effectLst/>
                            </a:rPr>
                            <a:t> </a:t>
                          </a:r>
                          <a:r>
                            <a:rPr lang="en-GB" sz="600" dirty="0" err="1">
                              <a:effectLst/>
                            </a:rPr>
                            <a:t>lesontwerp</a:t>
                          </a:r>
                          <a:endParaRPr lang="nl-BE" sz="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</a:tr>
                  <a:tr h="194271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Leerdoelen</a:t>
                          </a:r>
                          <a:endParaRPr lang="nl-BE" sz="5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400">
                              <a:effectLst/>
                            </a:rPr>
                            <a:t>Lln kunnen …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KRACHTIGE LEEROMGEVING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</a:tr>
                  <a:tr h="206768">
                    <a:tc vMerge="1"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Lesfasen</a:t>
                          </a:r>
                          <a:endParaRPr lang="nl-BE" sz="5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&amp; timing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Onderwijs- en leeractiviteiten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Media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Leerinhoud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 anchor="ctr"/>
                    </a:tc>
                  </a:tr>
                  <a:tr h="325253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Een hypothese vormen over de factoren die temperatuur beïnvloeden (C)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Waarnemingen uit het dagelijkse leven vertalen naar de fysische grootheden massa, temperatuur, stofsoort en warmte.(C)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Een voorspelling doen, een </a:t>
                          </a:r>
                          <a:r>
                            <a:rPr lang="nl-BE" sz="500" dirty="0" err="1">
                              <a:effectLst/>
                            </a:rPr>
                            <a:t>onderzoeksaanpak</a:t>
                          </a:r>
                          <a:r>
                            <a:rPr lang="nl-BE" sz="500" dirty="0">
                              <a:effectLst/>
                            </a:rPr>
                            <a:t> voorstellen en een onderzoek uitvoeren over het verband tussen massa, temperatuur, stofsoort en warmte  (C,A</a:t>
                          </a:r>
                          <a:r>
                            <a:rPr lang="nl-BE" sz="500" dirty="0" smtClean="0">
                              <a:effectLst/>
                            </a:rPr>
                            <a:t>)</a:t>
                          </a:r>
                          <a:endParaRPr lang="nl-BE" sz="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 err="1">
                              <a:effectLst/>
                            </a:rPr>
                            <a:t>Instapfase</a:t>
                          </a:r>
                          <a:r>
                            <a:rPr lang="en-GB" sz="500" dirty="0">
                              <a:effectLst/>
                            </a:rPr>
                            <a:t> 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10’</a:t>
                          </a:r>
                          <a:endParaRPr lang="nl-BE" sz="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b="1" u="sng" dirty="0">
                              <a:solidFill>
                                <a:srgbClr val="E00049"/>
                              </a:solidFill>
                              <a:effectLst/>
                            </a:rPr>
                            <a:t>OLG</a:t>
                          </a:r>
                          <a:endParaRPr lang="nl-BE" sz="1300" b="1" dirty="0">
                            <a:solidFill>
                              <a:srgbClr val="E00049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b="1" dirty="0">
                              <a:solidFill>
                                <a:srgbClr val="E00049"/>
                              </a:solidFill>
                              <a:effectLst/>
                            </a:rPr>
                            <a:t>Lk toont titel en eerste 2 zinnen van het artikel </a:t>
                          </a:r>
                          <a:r>
                            <a:rPr lang="nl-BE" sz="1300" dirty="0">
                              <a:solidFill>
                                <a:srgbClr val="E00049"/>
                              </a:solidFill>
                              <a:effectLst/>
                            </a:rPr>
                            <a:t>dat afgelopen zomer tijdens de hittegolf </a:t>
                          </a:r>
                          <a:r>
                            <a:rPr lang="nl-BE" sz="1300" dirty="0" smtClean="0">
                              <a:solidFill>
                                <a:srgbClr val="E00049"/>
                              </a:solidFill>
                              <a:effectLst/>
                            </a:rPr>
                            <a:t>verscheen.</a:t>
                          </a:r>
                        </a:p>
                        <a:p>
                          <a:pPr marL="285750" indent="-285750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nl-NL" sz="1600" dirty="0" smtClean="0">
                              <a:solidFill>
                                <a:srgbClr val="000000"/>
                              </a:solidFill>
                              <a:effectLst/>
                            </a:rPr>
                            <a:t>Hoe </a:t>
                          </a:r>
                          <a:r>
                            <a:rPr lang="nl-NL" sz="1600" dirty="0">
                              <a:solidFill>
                                <a:srgbClr val="000000"/>
                              </a:solidFill>
                              <a:effectLst/>
                            </a:rPr>
                            <a:t>zou het komen dat het in Gent warmer was dan in Melle?</a:t>
                          </a:r>
                          <a:endParaRPr lang="nl-BE" sz="16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600" dirty="0" smtClean="0">
                              <a:effectLst/>
                            </a:rPr>
                            <a:t>Wat </a:t>
                          </a:r>
                          <a:r>
                            <a:rPr lang="nl-NL" sz="1600" dirty="0">
                              <a:effectLst/>
                            </a:rPr>
                            <a:t>is er verschillend tussen Melle en Gent?</a:t>
                          </a:r>
                          <a:endParaRPr lang="nl-BE" sz="1600" dirty="0">
                            <a:effectLst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600" dirty="0">
                              <a:effectLst/>
                            </a:rPr>
                            <a:t>Waarom verschijnt dit artikel tijdens een hittegolf?</a:t>
                          </a:r>
                          <a:endParaRPr lang="nl-BE" sz="16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b="1" dirty="0" err="1" smtClean="0">
                              <a:solidFill>
                                <a:srgbClr val="E00049"/>
                              </a:solidFill>
                              <a:effectLst/>
                            </a:rPr>
                            <a:t>Lkr</a:t>
                          </a:r>
                          <a:r>
                            <a:rPr lang="nl-BE" sz="1300" b="1" dirty="0" smtClean="0">
                              <a:solidFill>
                                <a:srgbClr val="E00049"/>
                              </a:solidFill>
                              <a:effectLst/>
                            </a:rPr>
                            <a:t> </a:t>
                          </a:r>
                          <a:r>
                            <a:rPr lang="nl-BE" sz="1300" b="1" dirty="0">
                              <a:solidFill>
                                <a:srgbClr val="E00049"/>
                              </a:solidFill>
                              <a:effectLst/>
                            </a:rPr>
                            <a:t>toont volledige artikel.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200" dirty="0" smtClean="0">
                              <a:effectLst/>
                            </a:rPr>
                            <a:t>We </a:t>
                          </a:r>
                          <a:r>
                            <a:rPr lang="nl-BE" sz="1200" dirty="0">
                              <a:effectLst/>
                            </a:rPr>
                            <a:t>gaan nu het verband onderzoeken tussen de hogere temperatuur en de aanwezigheid van beton in de stad. </a:t>
                          </a:r>
                          <a:r>
                            <a:rPr lang="en-GB" sz="1200" dirty="0" err="1">
                              <a:effectLst/>
                            </a:rPr>
                            <a:t>Eerst</a:t>
                          </a:r>
                          <a:r>
                            <a:rPr lang="en-GB" sz="1200" dirty="0">
                              <a:effectLst/>
                            </a:rPr>
                            <a:t> </a:t>
                          </a:r>
                          <a:r>
                            <a:rPr lang="en-GB" sz="1200" dirty="0" err="1">
                              <a:effectLst/>
                            </a:rPr>
                            <a:t>linken</a:t>
                          </a:r>
                          <a:r>
                            <a:rPr lang="en-GB" sz="1200" dirty="0">
                              <a:effectLst/>
                            </a:rPr>
                            <a:t> we de </a:t>
                          </a:r>
                          <a:r>
                            <a:rPr lang="en-GB" sz="1200" dirty="0" err="1">
                              <a:effectLst/>
                            </a:rPr>
                            <a:t>invloedsfactoren</a:t>
                          </a:r>
                          <a:r>
                            <a:rPr lang="en-GB" sz="1200" dirty="0">
                              <a:effectLst/>
                            </a:rPr>
                            <a:t> met </a:t>
                          </a:r>
                          <a:r>
                            <a:rPr lang="en-GB" sz="1200" dirty="0" err="1">
                              <a:effectLst/>
                            </a:rPr>
                            <a:t>grootheden</a:t>
                          </a:r>
                          <a:r>
                            <a:rPr lang="en-GB" sz="1200" dirty="0">
                              <a:effectLst/>
                            </a:rPr>
                            <a:t>  </a:t>
                          </a:r>
                          <a:endParaRPr lang="nl-BE" sz="1200" dirty="0" smtClean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 smtClean="0">
                              <a:effectLst/>
                            </a:rPr>
                            <a:t>Met welke grootheid kan de zonneschijn gelinkt worden? (idem voor beton/ de hoeveelheid beton/warmer) </a:t>
                          </a:r>
                          <a:endParaRPr lang="nl-BE" sz="1400" dirty="0" smtClean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 smtClean="0">
                              <a:effectLst/>
                            </a:rPr>
                            <a:t>Welke </a:t>
                          </a:r>
                          <a:r>
                            <a:rPr lang="nl-NL" sz="1400" dirty="0">
                              <a:effectLst/>
                            </a:rPr>
                            <a:t>invloed verwacht je tussen temperatuursverandering en warmtehoeveelheid? </a:t>
                          </a:r>
                          <a:endParaRPr lang="nl-BE" sz="1400" dirty="0">
                            <a:effectLst/>
                          </a:endParaRPr>
                        </a:p>
                        <a:p>
                          <a:pPr marL="742950" lvl="1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>
                              <a:effectLst/>
                            </a:rPr>
                            <a:t>Waarom?  </a:t>
                          </a:r>
                          <a:endParaRPr lang="nl-BE" sz="1400" dirty="0">
                            <a:effectLst/>
                          </a:endParaRPr>
                        </a:p>
                        <a:p>
                          <a:pPr marL="742950" lvl="1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>
                              <a:effectLst/>
                            </a:rPr>
                            <a:t>Geef een voorbeeld uit het dagelijkse leven waaruit je dit vermoedt. </a:t>
                          </a:r>
                          <a:endParaRPr lang="nl-BE" sz="1400" dirty="0">
                            <a:effectLst/>
                          </a:endParaRPr>
                        </a:p>
                        <a:p>
                          <a:pPr marL="735330" indent="-285750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GB" sz="1400" dirty="0">
                              <a:effectLst/>
                            </a:rPr>
                            <a:t>(idem </a:t>
                          </a:r>
                          <a:r>
                            <a:rPr lang="en-GB" sz="1400" dirty="0" err="1">
                              <a:effectLst/>
                            </a:rPr>
                            <a:t>voor</a:t>
                          </a:r>
                          <a:r>
                            <a:rPr lang="en-GB" sz="1400" dirty="0">
                              <a:effectLst/>
                            </a:rPr>
                            <a:t> </a:t>
                          </a:r>
                          <a:r>
                            <a:rPr lang="en-GB" sz="1400" dirty="0" err="1">
                              <a:effectLst/>
                            </a:rPr>
                            <a:t>massa</a:t>
                          </a:r>
                          <a:r>
                            <a:rPr lang="en-GB" sz="1400" dirty="0">
                              <a:effectLst/>
                            </a:rPr>
                            <a:t>/</a:t>
                          </a:r>
                          <a:r>
                            <a:rPr lang="en-GB" sz="1400" dirty="0" err="1">
                              <a:effectLst/>
                            </a:rPr>
                            <a:t>stofsoort</a:t>
                          </a:r>
                          <a:r>
                            <a:rPr lang="en-GB" sz="1400" dirty="0">
                              <a:effectLst/>
                            </a:rPr>
                            <a:t>)</a:t>
                          </a:r>
                          <a:endParaRPr lang="nl-BE" sz="1400" dirty="0">
                            <a:effectLst/>
                          </a:endParaRPr>
                        </a:p>
                        <a:p>
                          <a:pPr marL="342900" lvl="0" indent="-3429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  <a:tabLst>
                              <a:tab pos="685800" algn="l"/>
                              <a:tab pos="449580" algn="l"/>
                            </a:tabLst>
                          </a:pPr>
                          <a:r>
                            <a:rPr lang="nl-NL" sz="1400" dirty="0">
                              <a:effectLst/>
                            </a:rPr>
                            <a:t>Hoe kunnen we deze verbanden onderzoeken</a:t>
                          </a:r>
                          <a:r>
                            <a:rPr lang="nl-NL" sz="1400" dirty="0" smtClean="0">
                              <a:effectLst/>
                            </a:rPr>
                            <a:t>?</a:t>
                          </a:r>
                          <a:r>
                            <a:rPr lang="nl-BE" sz="1400" dirty="0">
                              <a:effectLst/>
                            </a:rPr>
                            <a:t> </a:t>
                          </a:r>
                          <a:endParaRPr lang="nl-BE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 err="1">
                              <a:effectLst/>
                            </a:rPr>
                            <a:t>Powerpoint</a:t>
                          </a:r>
                          <a:r>
                            <a:rPr lang="en-GB" sz="500" dirty="0">
                              <a:effectLst/>
                            </a:rPr>
                            <a:t> </a:t>
                          </a:r>
                          <a:endParaRPr lang="nl-BE" sz="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17881" marR="17881" marT="0" marB="0">
                        <a:blipFill rotWithShape="0">
                          <a:blip r:embed="rId2"/>
                          <a:stretch>
                            <a:fillRect l="-539936" t="-19288" r="-639" b="-85393"/>
                          </a:stretch>
                        </a:blipFill>
                      </a:tcPr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>
                              <a:effectLst/>
                            </a:rPr>
                            <a:t> 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Onderzoeks-fase 40’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b="1" u="sng" dirty="0">
                              <a:solidFill>
                                <a:srgbClr val="E00049"/>
                              </a:solidFill>
                              <a:effectLst/>
                            </a:rPr>
                            <a:t>Practicum</a:t>
                          </a:r>
                          <a:endParaRPr lang="nl-BE" sz="1300" b="1" dirty="0">
                            <a:solidFill>
                              <a:srgbClr val="E00049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dirty="0">
                              <a:effectLst/>
                            </a:rPr>
                            <a:t>Opstart en uitvoering practicum </a:t>
                          </a:r>
                          <a:r>
                            <a:rPr lang="nl-BE" sz="1300" dirty="0" err="1">
                              <a:effectLst/>
                            </a:rPr>
                            <a:t>ahv</a:t>
                          </a:r>
                          <a:r>
                            <a:rPr lang="nl-BE" sz="1300" dirty="0">
                              <a:effectLst/>
                            </a:rPr>
                            <a:t> werkblad. Als stof wordt voor water en olie gekozen.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dirty="0">
                              <a:effectLst/>
                            </a:rPr>
                            <a:t>Tijdens een volgende les worden de besluiten van het practicum getrokken.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</a:rPr>
                            <a:t>(</a:t>
                          </a:r>
                          <a:r>
                            <a:rPr lang="en-GB" sz="1300" dirty="0" err="1">
                              <a:effectLst/>
                            </a:rPr>
                            <a:t>volledige</a:t>
                          </a:r>
                          <a:r>
                            <a:rPr lang="en-GB" sz="1300" dirty="0">
                              <a:effectLst/>
                            </a:rPr>
                            <a:t> </a:t>
                          </a:r>
                          <a:r>
                            <a:rPr lang="en-GB" sz="1300" dirty="0" err="1">
                              <a:effectLst/>
                            </a:rPr>
                            <a:t>uitwerking</a:t>
                          </a:r>
                          <a:r>
                            <a:rPr lang="en-GB" sz="1300" dirty="0">
                              <a:effectLst/>
                            </a:rPr>
                            <a:t> </a:t>
                          </a:r>
                          <a:r>
                            <a:rPr lang="en-GB" sz="1300" dirty="0" err="1">
                              <a:effectLst/>
                            </a:rPr>
                            <a:t>zie</a:t>
                          </a:r>
                          <a:r>
                            <a:rPr lang="en-GB" sz="1300" dirty="0">
                              <a:effectLst/>
                            </a:rPr>
                            <a:t> LVB)</a:t>
                          </a:r>
                          <a:endParaRPr lang="nl-BE" sz="13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Werkblad </a:t>
                          </a:r>
                          <a:endParaRPr lang="nl-BE" sz="50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 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17881" marR="17881" marT="0" marB="0">
                        <a:blipFill rotWithShape="0">
                          <a:blip r:embed="rId2"/>
                          <a:stretch>
                            <a:fillRect l="-539936" t="-490000" r="-639" b="-250769"/>
                          </a:stretch>
                        </a:blipFill>
                      </a:tcPr>
                    </a:tc>
                  </a:tr>
                  <a:tr h="1889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>
                              <a:effectLst/>
                            </a:rPr>
                            <a:t>De inzichten in het verband tussen massa, temperatuur, stofsoort en warmte toepassen in een realistisch voorbeeld (C)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 err="1">
                              <a:effectLst/>
                            </a:rPr>
                            <a:t>Reflectiefase</a:t>
                          </a:r>
                          <a:r>
                            <a:rPr lang="en-GB" sz="500" dirty="0">
                              <a:effectLst/>
                            </a:rPr>
                            <a:t> 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dirty="0">
                              <a:effectLst/>
                            </a:rPr>
                            <a:t>10’</a:t>
                          </a:r>
                          <a:endParaRPr lang="nl-BE" sz="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1300" b="1" dirty="0">
                              <a:solidFill>
                                <a:srgbClr val="E00049"/>
                              </a:solidFill>
                              <a:effectLst/>
                            </a:rPr>
                            <a:t>Als afronding wordt het artikel er terug bijgenomen.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300" b="1" u="sng" dirty="0">
                              <a:solidFill>
                                <a:srgbClr val="E00049"/>
                              </a:solidFill>
                              <a:effectLst/>
                            </a:rPr>
                            <a:t>OLG</a:t>
                          </a:r>
                          <a:endParaRPr lang="nl-BE" sz="1300" b="1" dirty="0">
                            <a:solidFill>
                              <a:srgbClr val="E00049"/>
                            </a:solidFill>
                            <a:effectLst/>
                          </a:endParaRPr>
                        </a:p>
                        <a:p>
                          <a:pPr marL="342900" lvl="0" indent="-34290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>
                              <a:effectLst/>
                            </a:rPr>
                            <a:t>Hoe kan je volgende zinnen herformuleren met de wetenschappelijke begrippen?</a:t>
                          </a:r>
                          <a:endParaRPr lang="nl-BE" sz="1400" dirty="0">
                            <a:effectLst/>
                          </a:endParaRPr>
                        </a:p>
                        <a:p>
                          <a:pPr marL="742950" lvl="1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BE" sz="1400" dirty="0">
                              <a:effectLst/>
                            </a:rPr>
                            <a:t>de stad koelt veel minder snel af dan het platteland.</a:t>
                          </a:r>
                        </a:p>
                        <a:p>
                          <a:pPr marL="742950" lvl="1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BE" sz="1400" dirty="0">
                              <a:effectLst/>
                            </a:rPr>
                            <a:t>En bij dagen met veel zonneschijn, zoals deze week, wordt dat verschil het duidelijkst.’</a:t>
                          </a:r>
                        </a:p>
                        <a:p>
                          <a:pPr marL="742950" lvl="1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BE" sz="1400" dirty="0">
                              <a:effectLst/>
                            </a:rPr>
                            <a:t>De belangrijkste oorzaak is het vele beton. </a:t>
                          </a:r>
                        </a:p>
                        <a:p>
                          <a:pPr marL="742950" lvl="1" indent="-28575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BE" sz="1400" dirty="0">
                              <a:effectLst/>
                            </a:rPr>
                            <a:t>‘Asfalt slaat meer warmte op dan gras’,</a:t>
                          </a:r>
                        </a:p>
                        <a:p>
                          <a:pPr marL="342900" lvl="0" indent="-34290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>
                              <a:effectLst/>
                            </a:rPr>
                            <a:t>Welke factoren die aangehaald worden hebben we nog niet behandeld?</a:t>
                          </a:r>
                          <a:endParaRPr lang="nl-BE" sz="14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Wingdings" panose="05000000000000000000" pitchFamily="2" charset="2"/>
                            <a:buChar char="Ø"/>
                            <a:tabLst>
                              <a:tab pos="449580" algn="l"/>
                            </a:tabLst>
                          </a:pPr>
                          <a:r>
                            <a:rPr lang="nl-NL" sz="1400" dirty="0">
                              <a:effectLst/>
                            </a:rPr>
                            <a:t>Waar kunnen deze factoren mee gelinkt worden</a:t>
                          </a:r>
                          <a:r>
                            <a:rPr lang="nl-NL" sz="1400" dirty="0" smtClean="0">
                              <a:effectLst/>
                            </a:rPr>
                            <a:t>?</a:t>
                          </a:r>
                          <a:r>
                            <a:rPr lang="nl-BE" sz="1400" dirty="0">
                              <a:effectLst/>
                            </a:rPr>
                            <a:t> </a:t>
                          </a:r>
                          <a:endParaRPr lang="nl-BE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>
                              <a:effectLst/>
                            </a:rPr>
                            <a:t>powerpoint</a:t>
                          </a:r>
                          <a:endParaRPr lang="nl-BE" sz="5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u="none" strike="noStrike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u="none" strike="noStrike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u="none" strike="noStrike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500" u="none" strike="noStrike" dirty="0">
                              <a:effectLst/>
                            </a:rPr>
                            <a:t> 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De temperatuursverandering is kleiner …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Bij toevoer van een grote warmtehoeveelheid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De grote massa beton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 marL="342900" lvl="0" indent="-342900" algn="l">
                            <a:buFont typeface="Symbol" panose="05050102010706020507" pitchFamily="18" charset="2"/>
                            <a:buChar char=""/>
                            <a:tabLst>
                              <a:tab pos="449580" algn="l"/>
                            </a:tabLst>
                          </a:pPr>
                          <a:r>
                            <a:rPr lang="nl-NL" sz="500" dirty="0">
                              <a:effectLst/>
                            </a:rPr>
                            <a:t>Asfalt heeft een grotere warmtecapaciteit dan gras (omdat een grasveld veel lucht bevat) </a:t>
                          </a:r>
                          <a:endParaRPr lang="nl-BE" sz="5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Gebouwen houden warmte vast: warmtetransport (grootte contactoppervlak is belangrijk)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BE" sz="500" dirty="0">
                              <a:effectLst/>
                            </a:rPr>
                            <a:t>Minder verdamping: </a:t>
                          </a:r>
                          <a:r>
                            <a:rPr lang="nl-BE" sz="500" dirty="0" err="1">
                              <a:effectLst/>
                            </a:rPr>
                            <a:t>fase-overgangen</a:t>
                          </a:r>
                          <a:r>
                            <a:rPr lang="nl-BE" sz="500" dirty="0">
                              <a:effectLst/>
                            </a:rPr>
                            <a:t> (verdamping onttrekt warmte)</a:t>
                          </a:r>
                          <a:endParaRPr lang="nl-BE" sz="5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7881" marR="17881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11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000" dirty="0" smtClean="0"/>
              <a:t>Reflectie-instrument: 3 delen 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24025" y="1825625"/>
            <a:ext cx="10101086" cy="4242154"/>
          </a:xfrm>
        </p:spPr>
        <p:txBody>
          <a:bodyPr/>
          <a:lstStyle/>
          <a:p>
            <a:pPr fontAlgn="base"/>
            <a:r>
              <a:rPr lang="nl-NL" sz="2400" dirty="0" smtClean="0"/>
              <a:t>Deel 1: Wat </a:t>
            </a:r>
            <a:r>
              <a:rPr lang="nl-NL" sz="2400" dirty="0"/>
              <a:t>is actief leren? </a:t>
            </a:r>
            <a:endParaRPr lang="nl-NL" sz="2400" dirty="0" smtClean="0"/>
          </a:p>
          <a:p>
            <a:pPr marL="0" indent="0" fontAlgn="base">
              <a:buNone/>
            </a:pPr>
            <a:r>
              <a:rPr lang="nl-NL" sz="2000" dirty="0" smtClean="0"/>
              <a:t>STAVAZA in </a:t>
            </a:r>
            <a:r>
              <a:rPr lang="nl-NL" sz="2000" dirty="0"/>
              <a:t>kaart brengen over </a:t>
            </a:r>
          </a:p>
          <a:p>
            <a:pPr lvl="1" fontAlgn="base"/>
            <a:r>
              <a:rPr lang="nl-NL" sz="1800" dirty="0"/>
              <a:t>Kennis betekenis actief leren in wetenschapslessen </a:t>
            </a:r>
          </a:p>
          <a:p>
            <a:pPr lvl="1" fontAlgn="base"/>
            <a:r>
              <a:rPr lang="nl-NL" sz="1800" dirty="0" smtClean="0"/>
              <a:t>Toepassen </a:t>
            </a:r>
            <a:r>
              <a:rPr lang="nl-NL" sz="1800" dirty="0"/>
              <a:t>actief leren in wetenschapslessen </a:t>
            </a:r>
          </a:p>
          <a:p>
            <a:pPr lvl="1" fontAlgn="base"/>
            <a:r>
              <a:rPr lang="nl-NL" sz="1800" dirty="0"/>
              <a:t>Toekomstgerichte feedback</a:t>
            </a:r>
            <a:r>
              <a:rPr lang="nl-NL" sz="2200" dirty="0"/>
              <a:t> </a:t>
            </a:r>
            <a:endParaRPr lang="nl-NL" sz="2200" dirty="0" smtClean="0"/>
          </a:p>
          <a:p>
            <a:pPr fontAlgn="base"/>
            <a:r>
              <a:rPr lang="nl-NL" sz="2400" dirty="0" smtClean="0"/>
              <a:t>Deel 2: Hoe </a:t>
            </a:r>
            <a:r>
              <a:rPr lang="nl-NL" sz="2400" dirty="0"/>
              <a:t>goed is de leerinhoud gekend? </a:t>
            </a:r>
          </a:p>
          <a:p>
            <a:pPr lvl="1" fontAlgn="base"/>
            <a:r>
              <a:rPr lang="nl-NL" sz="2000" dirty="0" smtClean="0"/>
              <a:t>Bewust </a:t>
            </a:r>
            <a:r>
              <a:rPr lang="nl-NL" sz="2000" dirty="0"/>
              <a:t>laten worden over eigen kennis omtrent het onderwerp (</a:t>
            </a:r>
            <a:r>
              <a:rPr lang="nl-NL" sz="2000" dirty="0" err="1"/>
              <a:t>dmv</a:t>
            </a:r>
            <a:r>
              <a:rPr lang="nl-NL" sz="2000" dirty="0"/>
              <a:t> metacognitie) </a:t>
            </a:r>
          </a:p>
          <a:p>
            <a:pPr lvl="1" fontAlgn="base"/>
            <a:r>
              <a:rPr lang="nl-NL" sz="2000" dirty="0"/>
              <a:t>Middelen aanreiken om tekortkomingen aan te pakken </a:t>
            </a:r>
            <a:endParaRPr lang="nl-NL" sz="2000" dirty="0" smtClean="0"/>
          </a:p>
          <a:p>
            <a:pPr fontAlgn="base"/>
            <a:r>
              <a:rPr lang="nl-NL" sz="2400" dirty="0" smtClean="0"/>
              <a:t>Deel 3: Hoe </a:t>
            </a:r>
            <a:r>
              <a:rPr lang="nl-NL" sz="2400" dirty="0"/>
              <a:t>kunnen leer(werk)boeken creatief gebruikt worden om actief leren te stimuleren? </a:t>
            </a:r>
          </a:p>
          <a:p>
            <a:pPr lvl="1" fontAlgn="base"/>
            <a:r>
              <a:rPr lang="nl-NL" sz="2000" dirty="0" smtClean="0"/>
              <a:t>Begeleiden </a:t>
            </a:r>
            <a:r>
              <a:rPr lang="nl-NL" sz="2000" dirty="0"/>
              <a:t>in kritische blik over bruikbaarheid van aanpak werkboek </a:t>
            </a:r>
          </a:p>
          <a:p>
            <a:pPr lvl="1" fontAlgn="base"/>
            <a:r>
              <a:rPr lang="nl-NL" sz="2000" dirty="0"/>
              <a:t>Tools aanreiken om aanpak actief te maken  </a:t>
            </a:r>
          </a:p>
          <a:p>
            <a:pPr lvl="1" fontAlgn="base"/>
            <a:r>
              <a:rPr lang="nl-NL" sz="2000" dirty="0"/>
              <a:t>Alternatieven aanreiken voor ‘zwakke’ passages werkboek </a:t>
            </a:r>
          </a:p>
          <a:p>
            <a:pPr fontAlgn="base"/>
            <a:endParaRPr lang="nl-NL" sz="2400" dirty="0"/>
          </a:p>
          <a:p>
            <a:pPr fontAlgn="base"/>
            <a:endParaRPr lang="nl-NL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19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smtClean="0"/>
              <a:t>Reflectie – instrument, deel 1 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43075" y="1825625"/>
            <a:ext cx="10082035" cy="42421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Belangrijkste activiteit is denken (en niet ‘doen’ met materiaal en handen)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Making thinking </a:t>
            </a:r>
            <a:r>
              <a:rPr lang="nl-NL" dirty="0" err="1"/>
              <a:t>visible</a:t>
            </a:r>
            <a:r>
              <a:rPr lang="nl-NL" dirty="0"/>
              <a:t> :</a:t>
            </a:r>
          </a:p>
          <a:p>
            <a:pPr lvl="1"/>
            <a:r>
              <a:rPr lang="nl-NL" dirty="0"/>
              <a:t>Geschikte vraagstelling</a:t>
            </a:r>
          </a:p>
          <a:p>
            <a:pPr lvl="1"/>
            <a:r>
              <a:rPr lang="nl-NL" dirty="0"/>
              <a:t>Omgaan met (foute) antwoorden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Relevante voorbeelden selecteren en gebruiken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Belang ‘echt’ materiaal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Volgen van onderzoeksmethode (OVUR en/of technisch </a:t>
            </a:r>
            <a:r>
              <a:rPr lang="nl-NL" dirty="0" smtClean="0"/>
              <a:t>proces) </a:t>
            </a:r>
            <a:endParaRPr lang="nl-NL" dirty="0"/>
          </a:p>
          <a:p>
            <a:pPr lvl="1"/>
            <a:r>
              <a:rPr lang="nl-NL" sz="1800" dirty="0"/>
              <a:t>Respecteren volgorde</a:t>
            </a:r>
          </a:p>
          <a:p>
            <a:pPr lvl="1"/>
            <a:r>
              <a:rPr lang="nl-NL" sz="1800" dirty="0"/>
              <a:t>Focus op O en R </a:t>
            </a:r>
          </a:p>
          <a:p>
            <a:pPr lvl="1"/>
            <a:r>
              <a:rPr lang="nl-NL" sz="1800" dirty="0" err="1"/>
              <a:t>Voor-en</a:t>
            </a:r>
            <a:r>
              <a:rPr lang="nl-NL" sz="1800" dirty="0"/>
              <a:t> </a:t>
            </a:r>
            <a:r>
              <a:rPr lang="nl-NL" sz="1800" dirty="0" err="1"/>
              <a:t>naverwerking</a:t>
            </a:r>
            <a:r>
              <a:rPr lang="nl-NL" sz="1800" dirty="0"/>
              <a:t> stappenplannen – practica</a:t>
            </a:r>
          </a:p>
          <a:p>
            <a:endParaRPr lang="nl-NL" dirty="0"/>
          </a:p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9925531" y="116625"/>
            <a:ext cx="2045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2000" dirty="0" smtClean="0">
                <a:solidFill>
                  <a:srgbClr val="E00049"/>
                </a:solidFill>
              </a:rPr>
              <a:t>Stand van zaken</a:t>
            </a:r>
            <a:endParaRPr lang="nl-BE" sz="2000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Reflectie – instrument, deel 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Confrontatie met </a:t>
            </a:r>
            <a:r>
              <a:rPr lang="nl-BE" dirty="0" smtClean="0"/>
              <a:t>voorbeelden:</a:t>
            </a:r>
            <a:endParaRPr lang="nl-BE" dirty="0" smtClean="0"/>
          </a:p>
          <a:p>
            <a:pPr lvl="1"/>
            <a:r>
              <a:rPr lang="nl-BE" dirty="0" smtClean="0"/>
              <a:t>Doel</a:t>
            </a:r>
          </a:p>
          <a:p>
            <a:pPr lvl="1"/>
            <a:r>
              <a:rPr lang="nl-BE" dirty="0" smtClean="0"/>
              <a:t>Bespreking voorbeeld </a:t>
            </a:r>
          </a:p>
          <a:p>
            <a:pPr lvl="1"/>
            <a:r>
              <a:rPr lang="nl-BE" dirty="0" smtClean="0"/>
              <a:t>Toelichting criteria</a:t>
            </a:r>
          </a:p>
          <a:p>
            <a:pPr lvl="1"/>
            <a:r>
              <a:rPr lang="nl-BE" dirty="0" smtClean="0"/>
              <a:t>Reflectie – opdracht eigen lespraktijk</a:t>
            </a:r>
          </a:p>
          <a:p>
            <a:r>
              <a:rPr lang="nl-BE" dirty="0" smtClean="0"/>
              <a:t>Voorbeeld: massadichtheid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84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smtClean="0"/>
              <a:t>Reflectie – instrument, deel 2 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43075" y="1825625"/>
            <a:ext cx="10082035" cy="4242154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9925531" y="116625"/>
            <a:ext cx="2045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2000" dirty="0" smtClean="0">
                <a:solidFill>
                  <a:srgbClr val="E00049"/>
                </a:solidFill>
              </a:rPr>
              <a:t>Stand van zaken</a:t>
            </a:r>
            <a:endParaRPr lang="nl-BE" sz="2000" dirty="0">
              <a:solidFill>
                <a:srgbClr val="E00049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04775" y="5267325"/>
            <a:ext cx="1552928" cy="136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8" y="1812925"/>
            <a:ext cx="11955292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Reflectie – instrument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Deel 1 en 2: optimalisatie</a:t>
            </a:r>
          </a:p>
          <a:p>
            <a:r>
              <a:rPr lang="nl-BE" dirty="0" smtClean="0"/>
              <a:t>Deel 3: in ontwikkeling</a:t>
            </a:r>
          </a:p>
          <a:p>
            <a:r>
              <a:rPr lang="nl-BE" dirty="0" smtClean="0"/>
              <a:t>Medewerking als lid </a:t>
            </a:r>
            <a:r>
              <a:rPr lang="nl-BE" dirty="0" err="1" smtClean="0"/>
              <a:t>resonansgroep</a:t>
            </a:r>
            <a:r>
              <a:rPr lang="nl-BE" dirty="0" smtClean="0"/>
              <a:t> project?</a:t>
            </a:r>
          </a:p>
          <a:p>
            <a:pPr marL="0" indent="0">
              <a:buNone/>
            </a:pPr>
            <a:r>
              <a:rPr lang="nl-BE" dirty="0" smtClean="0">
                <a:hlinkClick r:id="rId2"/>
              </a:rPr>
              <a:t>nele.vandamme@ucll.be</a:t>
            </a:r>
            <a:r>
              <a:rPr lang="nl-BE" dirty="0" smtClean="0"/>
              <a:t> of </a:t>
            </a:r>
            <a:r>
              <a:rPr lang="nl-BE" dirty="0" smtClean="0">
                <a:hlinkClick r:id="rId3"/>
              </a:rPr>
              <a:t>heleen.bossuyt@ucll.be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38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79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Opleiding in Vlaanderen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Bachelorniveau</a:t>
            </a:r>
            <a:r>
              <a:rPr lang="nl-BE" dirty="0" smtClean="0"/>
              <a:t> leraar natuurkunde:</a:t>
            </a:r>
          </a:p>
          <a:p>
            <a:pPr lvl="1"/>
            <a:r>
              <a:rPr lang="nl-BE" dirty="0" smtClean="0"/>
              <a:t>Voor leerlingen 1</a:t>
            </a:r>
            <a:r>
              <a:rPr lang="nl-BE" baseline="30000" dirty="0" smtClean="0"/>
              <a:t>e</a:t>
            </a:r>
            <a:r>
              <a:rPr lang="nl-BE" dirty="0" smtClean="0"/>
              <a:t> – 4</a:t>
            </a:r>
            <a:r>
              <a:rPr lang="nl-BE" baseline="30000" dirty="0" smtClean="0"/>
              <a:t>e</a:t>
            </a:r>
            <a:r>
              <a:rPr lang="nl-BE" dirty="0" smtClean="0"/>
              <a:t> jaar secundair onderwijs (van 12 – 16 jaar)</a:t>
            </a:r>
          </a:p>
          <a:p>
            <a:pPr lvl="1"/>
            <a:r>
              <a:rPr lang="nl-BE" dirty="0" smtClean="0"/>
              <a:t>3-jarige opleiding</a:t>
            </a:r>
          </a:p>
          <a:p>
            <a:pPr lvl="1"/>
            <a:r>
              <a:rPr lang="nl-BE" dirty="0" smtClean="0"/>
              <a:t>Inhoudsvakken simultaan met didactiek en stages</a:t>
            </a:r>
          </a:p>
          <a:p>
            <a:pPr lvl="1"/>
            <a:r>
              <a:rPr lang="nl-BE" dirty="0" smtClean="0"/>
              <a:t>Studenten worden tegelijk opgeleid in andere discipline (wiskunde, biologie, Engels, aardrijkskunde, godsdienst, …)</a:t>
            </a:r>
          </a:p>
          <a:p>
            <a:r>
              <a:rPr lang="nl-BE" dirty="0">
                <a:solidFill>
                  <a:srgbClr val="E00049"/>
                </a:solidFill>
              </a:rPr>
              <a:t>Hoe aspirant-leraren </a:t>
            </a:r>
            <a:r>
              <a:rPr lang="nl-BE" dirty="0" smtClean="0">
                <a:solidFill>
                  <a:srgbClr val="E00049"/>
                </a:solidFill>
              </a:rPr>
              <a:t>natuurkunde begeleiden </a:t>
            </a:r>
            <a:r>
              <a:rPr lang="nl-BE" dirty="0">
                <a:solidFill>
                  <a:srgbClr val="E00049"/>
                </a:solidFill>
              </a:rPr>
              <a:t>om leerlingen aan het denken te zetten</a:t>
            </a:r>
            <a:r>
              <a:rPr lang="nl-BE" dirty="0" smtClean="0">
                <a:solidFill>
                  <a:srgbClr val="E00049"/>
                </a:solidFill>
              </a:rPr>
              <a:t>?</a:t>
            </a:r>
          </a:p>
          <a:p>
            <a:pPr lvl="1"/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practices</a:t>
            </a:r>
            <a:r>
              <a:rPr lang="nl-BE" dirty="0" smtClean="0"/>
              <a:t> binnen inhoudsvakken</a:t>
            </a:r>
          </a:p>
          <a:p>
            <a:pPr lvl="1"/>
            <a:r>
              <a:rPr lang="nl-BE" dirty="0" smtClean="0"/>
              <a:t>Vakdidactische ondersteuning </a:t>
            </a:r>
          </a:p>
          <a:p>
            <a:pPr lvl="1"/>
            <a:r>
              <a:rPr lang="nl-BE" dirty="0" smtClean="0"/>
              <a:t>Reflectie – instrument voor stages</a:t>
            </a:r>
          </a:p>
          <a:p>
            <a:pPr lvl="1"/>
            <a:endParaRPr lang="nl-BE" dirty="0">
              <a:solidFill>
                <a:srgbClr val="E00049"/>
              </a:solidFill>
            </a:endParaRPr>
          </a:p>
          <a:p>
            <a:endParaRPr lang="nl-BE" dirty="0" smtClean="0"/>
          </a:p>
          <a:p>
            <a:pPr marL="457200" lvl="1" indent="0">
              <a:buNone/>
            </a:pPr>
            <a:endParaRPr lang="nl-BE" dirty="0" smtClean="0"/>
          </a:p>
          <a:p>
            <a:pPr marL="457200" lvl="1" indent="0">
              <a:buNone/>
            </a:pPr>
            <a:r>
              <a:rPr lang="nl-BE" dirty="0" smtClean="0"/>
              <a:t> 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51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 err="1" smtClean="0"/>
              <a:t>Good</a:t>
            </a:r>
            <a:r>
              <a:rPr lang="nl-BE" sz="4400" dirty="0" smtClean="0"/>
              <a:t> </a:t>
            </a:r>
            <a:r>
              <a:rPr lang="nl-BE" sz="4400" dirty="0" err="1" smtClean="0"/>
              <a:t>practices</a:t>
            </a:r>
            <a:r>
              <a:rPr lang="nl-BE" sz="4400" dirty="0" smtClean="0"/>
              <a:t> in inhoudsvakken</a:t>
            </a:r>
            <a:endParaRPr lang="nl-BE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 smtClean="0"/>
              <a:t>Inhouden:</a:t>
            </a:r>
          </a:p>
          <a:p>
            <a:pPr lvl="1"/>
            <a:r>
              <a:rPr lang="nl-BE" dirty="0" smtClean="0"/>
              <a:t>Reeds gekend uit secundair onderwijs</a:t>
            </a:r>
          </a:p>
          <a:p>
            <a:pPr lvl="1"/>
            <a:r>
              <a:rPr lang="nl-BE" dirty="0" smtClean="0"/>
              <a:t>Conceptueel uitgediept en verbreed</a:t>
            </a:r>
          </a:p>
          <a:p>
            <a:pPr lvl="1"/>
            <a:r>
              <a:rPr lang="nl-BE" dirty="0" smtClean="0"/>
              <a:t>Actieve lesaanpak waarin de didactische keuzes en denkstrategieën verwoord worden</a:t>
            </a:r>
          </a:p>
          <a:p>
            <a:r>
              <a:rPr lang="nl-BE" dirty="0" smtClean="0"/>
              <a:t>Voorbeeld: optica  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11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optica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 zie je?</a:t>
            </a:r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3593" y="2989092"/>
            <a:ext cx="3267722" cy="245079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226897" y="6307059"/>
            <a:ext cx="82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Foto 1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9391374" y="6307059"/>
            <a:ext cx="82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Foto 2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08" y="2600324"/>
            <a:ext cx="4872038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Voorbeeld: optica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Hoe komt dit?</a:t>
            </a:r>
          </a:p>
          <a:p>
            <a:pPr marL="0" indent="0">
              <a:buNone/>
            </a:pPr>
            <a:r>
              <a:rPr lang="nl-BE" dirty="0" smtClean="0"/>
              <a:t>Hoe ontstaan de licht – donkerverdelingen?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BE" dirty="0" smtClean="0"/>
              <a:t>Wat is er nodig opdat deze verdelingen kunnen ontstaan?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BE" dirty="0" smtClean="0"/>
              <a:t>Waar staat de lichtbron?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BE" dirty="0" smtClean="0"/>
              <a:t>Hoe ziet de lichtbron eruit?</a:t>
            </a:r>
          </a:p>
          <a:p>
            <a:pPr marL="914400" lvl="1" indent="-457200">
              <a:buFont typeface="+mj-lt"/>
              <a:buAutoNum type="alphaLcPeriod"/>
            </a:pPr>
            <a:endParaRPr lang="nl-B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3200" dirty="0" smtClean="0">
                <a:solidFill>
                  <a:srgbClr val="E00049"/>
                </a:solidFill>
              </a:rPr>
              <a:t>Hoe kan je dit afleiden uit de waarneming (foto’s)?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3200" dirty="0" smtClean="0">
                <a:solidFill>
                  <a:srgbClr val="E00049"/>
                </a:solidFill>
              </a:rPr>
              <a:t>Welke aannames heb je (</a:t>
            </a:r>
            <a:r>
              <a:rPr lang="nl-BE" sz="3200" dirty="0">
                <a:solidFill>
                  <a:srgbClr val="E00049"/>
                </a:solidFill>
              </a:rPr>
              <a:t>onbewust) </a:t>
            </a:r>
            <a:r>
              <a:rPr lang="nl-BE" sz="3200" dirty="0" smtClean="0">
                <a:solidFill>
                  <a:srgbClr val="E00049"/>
                </a:solidFill>
              </a:rPr>
              <a:t>gemaakt?</a:t>
            </a:r>
          </a:p>
          <a:p>
            <a:pPr marL="447675" lvl="1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447675" lvl="1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3257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Voorbeeld: optica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Welke fysische fenomenen zijn betrokken?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Wat is licht?</a:t>
            </a:r>
          </a:p>
          <a:p>
            <a:pPr marL="962025" lvl="1" indent="-514350">
              <a:buFont typeface="+mj-lt"/>
              <a:buAutoNum type="alphaLcPeriod"/>
            </a:pPr>
            <a:r>
              <a:rPr lang="nl-BE" dirty="0" smtClean="0"/>
              <a:t>Hoe ontstaat licht?</a:t>
            </a:r>
          </a:p>
          <a:p>
            <a:pPr marL="962025" lvl="1" indent="-514350">
              <a:buFont typeface="+mj-lt"/>
              <a:buAutoNum type="alphaLcPeriod"/>
            </a:pPr>
            <a:r>
              <a:rPr lang="nl-BE" dirty="0" smtClean="0"/>
              <a:t>Hoe ontstaan kleuren?</a:t>
            </a:r>
          </a:p>
          <a:p>
            <a:pPr marL="962025" lvl="1" indent="-514350">
              <a:buFont typeface="+mj-lt"/>
              <a:buAutoNum type="alphaLcPeriod"/>
            </a:pPr>
            <a:r>
              <a:rPr lang="nl-BE" dirty="0" smtClean="0"/>
              <a:t>Hoe plant licht zich voort?</a:t>
            </a:r>
          </a:p>
          <a:p>
            <a:pPr marL="962025" lvl="1" indent="-514350">
              <a:buFont typeface="+mj-lt"/>
              <a:buAutoNum type="alphaLcPeriod"/>
            </a:pPr>
            <a:r>
              <a:rPr lang="nl-BE" dirty="0" smtClean="0"/>
              <a:t>Welke lichtbundels bestaan er?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Wat is schaduw?</a:t>
            </a:r>
          </a:p>
          <a:p>
            <a:pPr marL="962025" lvl="1" indent="-514350">
              <a:buFont typeface="+mj-lt"/>
              <a:buAutoNum type="alphaLcPeriod"/>
            </a:pPr>
            <a:r>
              <a:rPr lang="nl-BE" dirty="0" smtClean="0"/>
              <a:t>Hoe ontstaat schaduw?</a:t>
            </a:r>
          </a:p>
          <a:p>
            <a:pPr marL="962025" lvl="1" indent="-514350">
              <a:buFont typeface="+mj-lt"/>
              <a:buAutoNum type="alphaLcPeriod"/>
            </a:pPr>
            <a:r>
              <a:rPr lang="nl-BE" dirty="0" smtClean="0"/>
              <a:t>Welke schaduwen bestaan er?</a:t>
            </a:r>
          </a:p>
          <a:p>
            <a:pPr marL="962025" lvl="1" indent="-514350">
              <a:buFont typeface="+mj-lt"/>
              <a:buAutoNum type="alphaLcPeriod"/>
            </a:pPr>
            <a:r>
              <a:rPr lang="nl-BE" dirty="0" smtClean="0"/>
              <a:t>Welke kleur heeft schaduw?</a:t>
            </a:r>
          </a:p>
          <a:p>
            <a:pPr marL="962025" lvl="1" indent="-514350">
              <a:buFont typeface="+mj-lt"/>
              <a:buAutoNum type="alphaLcPeriod"/>
            </a:pPr>
            <a:r>
              <a:rPr lang="nl-BE" dirty="0" smtClean="0"/>
              <a:t>Hoe groot is een schaduw?</a:t>
            </a:r>
          </a:p>
        </p:txBody>
      </p:sp>
    </p:spTree>
    <p:extLst>
      <p:ext uri="{BB962C8B-B14F-4D97-AF65-F5344CB8AC3E}">
        <p14:creationId xmlns:p14="http://schemas.microsoft.com/office/powerpoint/2010/main" val="22586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Voorbeeld: optica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dirty="0"/>
              <a:t>Welke fysische fenomenen zijn betrokken?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3200" dirty="0" smtClean="0"/>
              <a:t>Welke onderzoeken moet je uitvoeren om je antwoorden te staven?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3200" dirty="0" smtClean="0"/>
              <a:t>Hoe kan je de observaties wiskundig en/of schematisch verklaren?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41655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Vakdidactische ondersteuning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Implementatie van didactische middelen </a:t>
            </a:r>
            <a:r>
              <a:rPr lang="nl-BE" sz="2000" dirty="0" smtClean="0"/>
              <a:t>(actualiteit, experimenten, beeldmateriaal, </a:t>
            </a:r>
            <a:r>
              <a:rPr lang="nl-BE" sz="2000" dirty="0" err="1" smtClean="0"/>
              <a:t>applets</a:t>
            </a:r>
            <a:r>
              <a:rPr lang="nl-BE" sz="2000" dirty="0" smtClean="0"/>
              <a:t>, …)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Keuzecriteria</a:t>
            </a:r>
          </a:p>
          <a:p>
            <a:pPr lvl="1"/>
            <a:r>
              <a:rPr lang="nl-BE" dirty="0" smtClean="0"/>
              <a:t>Implementatiecriteria</a:t>
            </a:r>
          </a:p>
          <a:p>
            <a:r>
              <a:rPr lang="nl-BE" dirty="0" smtClean="0"/>
              <a:t>Stimuleren van </a:t>
            </a:r>
            <a:r>
              <a:rPr lang="nl-BE" dirty="0" err="1" smtClean="0"/>
              <a:t>onderzoekscompetenties</a:t>
            </a:r>
            <a:r>
              <a:rPr lang="nl-BE" dirty="0"/>
              <a:t> </a:t>
            </a:r>
            <a:r>
              <a:rPr lang="nl-BE" dirty="0" smtClean="0"/>
              <a:t>- </a:t>
            </a:r>
            <a:r>
              <a:rPr lang="nl-BE" dirty="0" err="1" smtClean="0"/>
              <a:t>OvuR</a:t>
            </a:r>
            <a:r>
              <a:rPr lang="nl-BE" dirty="0" smtClean="0"/>
              <a:t> in </a:t>
            </a:r>
          </a:p>
          <a:p>
            <a:pPr lvl="1"/>
            <a:r>
              <a:rPr lang="nl-BE" dirty="0" smtClean="0"/>
              <a:t>Totale lesopbouw</a:t>
            </a:r>
          </a:p>
          <a:p>
            <a:pPr lvl="1"/>
            <a:r>
              <a:rPr lang="nl-BE" dirty="0" smtClean="0"/>
              <a:t>Lesfasen: experimenten en didactische middelen</a:t>
            </a:r>
          </a:p>
          <a:p>
            <a:pPr marL="457200" lvl="1" indent="0">
              <a:buNone/>
            </a:pPr>
            <a:r>
              <a:rPr lang="nl-BE" sz="1800" dirty="0"/>
              <a:t>(Strubbe, D'Haese, de Poorter, &amp; </a:t>
            </a:r>
            <a:r>
              <a:rPr lang="nl-BE" sz="1800" dirty="0" err="1"/>
              <a:t>Vanhoe</a:t>
            </a:r>
            <a:r>
              <a:rPr lang="nl-BE" sz="1800" dirty="0"/>
              <a:t>, 2015) (</a:t>
            </a:r>
            <a:r>
              <a:rPr lang="nl-BE" sz="1800" dirty="0" err="1"/>
              <a:t>Srinath</a:t>
            </a:r>
            <a:r>
              <a:rPr lang="nl-BE" sz="1800" dirty="0"/>
              <a:t>, 2014</a:t>
            </a:r>
            <a:r>
              <a:rPr lang="nl-BE" sz="1800" dirty="0" smtClean="0"/>
              <a:t>)</a:t>
            </a:r>
            <a:endParaRPr lang="nl-BE" sz="1800" dirty="0"/>
          </a:p>
          <a:p>
            <a:pPr marL="457200" lvl="1" indent="0">
              <a:buNone/>
            </a:pPr>
            <a:r>
              <a:rPr lang="nl-BE" dirty="0" smtClean="0"/>
              <a:t> 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10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nl-BE" sz="2200" dirty="0" smtClean="0"/>
              <a:t>Keuzecriteria </a:t>
            </a:r>
          </a:p>
          <a:p>
            <a:pPr marL="45720" indent="0">
              <a:buNone/>
            </a:pPr>
            <a:endParaRPr lang="nl-BE" sz="2200" dirty="0"/>
          </a:p>
          <a:p>
            <a:pPr marL="388620" indent="-342900"/>
            <a:r>
              <a:rPr lang="nl-BE" sz="2200" dirty="0" smtClean="0"/>
              <a:t>Relevant: </a:t>
            </a:r>
            <a:r>
              <a:rPr lang="nl-BE" sz="1800" dirty="0" smtClean="0"/>
              <a:t>aansluiten bij leerstof(doelen) en doelgroep</a:t>
            </a:r>
            <a:endParaRPr lang="nl-BE" sz="2200" dirty="0" smtClean="0"/>
          </a:p>
          <a:p>
            <a:r>
              <a:rPr lang="nl-BE" sz="2200" dirty="0" smtClean="0"/>
              <a:t>Eenvoudig: </a:t>
            </a:r>
            <a:r>
              <a:rPr lang="nl-BE" sz="1800" dirty="0" smtClean="0"/>
              <a:t>geen overbodige randinformatie </a:t>
            </a:r>
          </a:p>
          <a:p>
            <a:r>
              <a:rPr lang="nl-BE" sz="2200" dirty="0" smtClean="0"/>
              <a:t>Duidelijk: </a:t>
            </a:r>
            <a:r>
              <a:rPr lang="nl-BE" sz="1800" dirty="0" smtClean="0"/>
              <a:t>zo weinig mogelijk extra duiding nodig </a:t>
            </a:r>
            <a:endParaRPr lang="nl-BE" sz="2200" dirty="0" smtClean="0"/>
          </a:p>
          <a:p>
            <a:r>
              <a:rPr lang="nl-BE" sz="2200" dirty="0" smtClean="0"/>
              <a:t>Motiverend/uitdagend: </a:t>
            </a:r>
            <a:r>
              <a:rPr lang="nl-BE" sz="1800" dirty="0" smtClean="0"/>
              <a:t>nieuwe boodschap brengen </a:t>
            </a:r>
          </a:p>
          <a:p>
            <a:r>
              <a:rPr lang="nl-BE" sz="2200" dirty="0" smtClean="0"/>
              <a:t>Visueel aantrekkelijk</a:t>
            </a:r>
          </a:p>
          <a:p>
            <a:r>
              <a:rPr lang="nl-BE" sz="2200" dirty="0" smtClean="0"/>
              <a:t>Creatief: </a:t>
            </a:r>
          </a:p>
          <a:p>
            <a:pPr lvl="1"/>
            <a:r>
              <a:rPr lang="nl-BE" sz="1800" dirty="0" smtClean="0"/>
              <a:t>passend bij eigen lesstijl</a:t>
            </a:r>
          </a:p>
          <a:p>
            <a:pPr lvl="1"/>
            <a:r>
              <a:rPr lang="nl-BE" sz="1800" dirty="0" smtClean="0"/>
              <a:t>loskomen van leer(werk) boek (gebruik verscheidenheid aan bronnen) </a:t>
            </a:r>
          </a:p>
          <a:p>
            <a:pPr marL="45720" indent="0">
              <a:buNone/>
            </a:pPr>
            <a:endParaRPr lang="nl-BE" sz="22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 startAt="2"/>
            </a:pPr>
            <a:r>
              <a:rPr lang="nl-BE" sz="2200" dirty="0" smtClean="0"/>
              <a:t>Implementatiecriteria </a:t>
            </a:r>
          </a:p>
          <a:p>
            <a:pPr marL="45720" indent="0">
              <a:buNone/>
            </a:pPr>
            <a:endParaRPr lang="nl-BE" sz="2200" dirty="0"/>
          </a:p>
          <a:p>
            <a:r>
              <a:rPr lang="nl-BE" sz="2200" dirty="0" smtClean="0"/>
              <a:t>Mogelijk </a:t>
            </a:r>
            <a:r>
              <a:rPr lang="nl-BE" sz="2200" dirty="0"/>
              <a:t>in elke </a:t>
            </a:r>
            <a:r>
              <a:rPr lang="nl-BE" sz="2200" dirty="0" err="1"/>
              <a:t>lesfase</a:t>
            </a:r>
            <a:endParaRPr lang="nl-BE" sz="2200" dirty="0"/>
          </a:p>
          <a:p>
            <a:r>
              <a:rPr lang="nl-BE" sz="2200" dirty="0"/>
              <a:t>Mogelijk over verschillende lesfasen (rode draad)</a:t>
            </a:r>
          </a:p>
          <a:p>
            <a:r>
              <a:rPr lang="nl-BE" sz="2200" dirty="0"/>
              <a:t>Mogelijk in elke werkvorm</a:t>
            </a:r>
          </a:p>
          <a:p>
            <a:r>
              <a:rPr lang="nl-BE" sz="2200" dirty="0"/>
              <a:t>Duidelijke kadering</a:t>
            </a:r>
          </a:p>
          <a:p>
            <a:pPr lvl="1"/>
            <a:r>
              <a:rPr lang="nl-BE" sz="1800" dirty="0"/>
              <a:t>Waar moet op gelet worden?</a:t>
            </a:r>
          </a:p>
          <a:p>
            <a:pPr lvl="1"/>
            <a:r>
              <a:rPr lang="nl-BE" sz="1800" dirty="0"/>
              <a:t>Wat is de link met de leerstof?</a:t>
            </a:r>
          </a:p>
          <a:p>
            <a:r>
              <a:rPr lang="nl-BE" sz="2200" dirty="0"/>
              <a:t>Gerichte vraagstelling</a:t>
            </a:r>
          </a:p>
          <a:p>
            <a:pPr lvl="1"/>
            <a:r>
              <a:rPr lang="nl-BE" sz="1800" dirty="0"/>
              <a:t>Eenduidig</a:t>
            </a:r>
          </a:p>
          <a:p>
            <a:pPr lvl="1"/>
            <a:r>
              <a:rPr lang="nl-BE" sz="1800" dirty="0"/>
              <a:t>Focus op leerinhoud</a:t>
            </a:r>
          </a:p>
          <a:p>
            <a:pPr lvl="1"/>
            <a:r>
              <a:rPr lang="nl-BE" sz="1800" dirty="0"/>
              <a:t>Inzichtelijke vragen (laat leerlingen verder nadenken)</a:t>
            </a:r>
          </a:p>
          <a:p>
            <a:endParaRPr lang="nl-BE" sz="2200" dirty="0"/>
          </a:p>
        </p:txBody>
      </p:sp>
    </p:spTree>
    <p:extLst>
      <p:ext uri="{BB962C8B-B14F-4D97-AF65-F5344CB8AC3E}">
        <p14:creationId xmlns:p14="http://schemas.microsoft.com/office/powerpoint/2010/main" val="36676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LL_PPT_Sjabloon + ASP" id="{EDDCE00D-07DD-4A1A-9F87-A150502BEB11}" vid="{DA30C27C-BE6E-455C-8F63-D30224749A6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UCLL_PPT_Sjabloon en ASP-2</Template>
  <TotalTime>173</TotalTime>
  <Words>829</Words>
  <Application>Microsoft Office PowerPoint</Application>
  <PresentationFormat>Breedbeeld</PresentationFormat>
  <Paragraphs>221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Kantoorthema</vt:lpstr>
      <vt:lpstr>Aspirant-leraren natuurkunde begeleiden om leerlingen aan het denken te zetten</vt:lpstr>
      <vt:lpstr>Opleiding in Vlaanderen</vt:lpstr>
      <vt:lpstr>Good practices in inhoudsvakken</vt:lpstr>
      <vt:lpstr>Voorbeeld optica</vt:lpstr>
      <vt:lpstr>Voorbeeld: optica</vt:lpstr>
      <vt:lpstr>Voorbeeld: optica</vt:lpstr>
      <vt:lpstr>Voorbeeld: optica</vt:lpstr>
      <vt:lpstr>Vakdidactische ondersteuning</vt:lpstr>
      <vt:lpstr>PowerPoint-presentatie</vt:lpstr>
      <vt:lpstr>Voorbeeld: warmteleer</vt:lpstr>
      <vt:lpstr>PowerPoint-presentatie</vt:lpstr>
      <vt:lpstr>Reflectie-instrument: 3 delen </vt:lpstr>
      <vt:lpstr>Reflectie – instrument, deel 1 </vt:lpstr>
      <vt:lpstr>Reflectie – instrument, deel 1</vt:lpstr>
      <vt:lpstr>Reflectie – instrument, deel 2 </vt:lpstr>
      <vt:lpstr>Reflectie – instrument</vt:lpstr>
      <vt:lpstr>Bedankt!</vt:lpstr>
    </vt:vector>
  </TitlesOfParts>
  <Company>UC Leuven-Limburg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Vakdidactiek Natuurwetenschappen 2017-18</dc:title>
  <dc:creator>Els De Smet</dc:creator>
  <cp:lastModifiedBy>Nele Vandamme</cp:lastModifiedBy>
  <cp:revision>25</cp:revision>
  <dcterms:created xsi:type="dcterms:W3CDTF">2017-09-15T11:13:41Z</dcterms:created>
  <dcterms:modified xsi:type="dcterms:W3CDTF">2017-12-14T13:53:13Z</dcterms:modified>
</cp:coreProperties>
</file>