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18"/>
  </p:notesMasterIdLst>
  <p:sldIdLst>
    <p:sldId id="281" r:id="rId2"/>
    <p:sldId id="261" r:id="rId3"/>
    <p:sldId id="282" r:id="rId4"/>
    <p:sldId id="286" r:id="rId5"/>
    <p:sldId id="288" r:id="rId6"/>
    <p:sldId id="292" r:id="rId7"/>
    <p:sldId id="293" r:id="rId8"/>
    <p:sldId id="294" r:id="rId9"/>
    <p:sldId id="295" r:id="rId10"/>
    <p:sldId id="296" r:id="rId11"/>
    <p:sldId id="291" r:id="rId12"/>
    <p:sldId id="297" r:id="rId13"/>
    <p:sldId id="298" r:id="rId14"/>
    <p:sldId id="284" r:id="rId15"/>
    <p:sldId id="299" r:id="rId16"/>
    <p:sldId id="285" r:id="rId17"/>
  </p:sldIdLst>
  <p:sldSz cx="9144000" cy="6858000" type="screen4x3"/>
  <p:notesSz cx="6858000" cy="9144000"/>
  <p:custDataLst>
    <p:tags r:id="rId20"/>
  </p:custDataLst>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D1FA"/>
    <a:srgbClr val="00A4F6"/>
    <a:srgbClr val="00B0DA"/>
    <a:srgbClr val="04CEF6"/>
    <a:srgbClr val="0DD1FF"/>
    <a:srgbClr val="00A7FA"/>
    <a:srgbClr val="19D5FB"/>
    <a:srgbClr val="04BAD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552"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gs" Target="tags/tag1.xml"/><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F9D2D97D-E19D-2745-9EF7-491C8917F1D9}" type="slidenum">
              <a:rPr lang="en-US"/>
              <a:pPr>
                <a:defRPr/>
              </a:pPr>
              <a:t>‹#›</a:t>
            </a:fld>
            <a:endParaRPr lang="en-US"/>
          </a:p>
        </p:txBody>
      </p:sp>
    </p:spTree>
    <p:extLst>
      <p:ext uri="{BB962C8B-B14F-4D97-AF65-F5344CB8AC3E}">
        <p14:creationId xmlns:p14="http://schemas.microsoft.com/office/powerpoint/2010/main" val="1428166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B4A83B6-EFBB-0B4A-B57A-E4C5401A06EE}" type="slidenum">
              <a:rPr lang="en-US" sz="1200"/>
              <a:pPr eaLnBrk="1" hangingPunct="1"/>
              <a:t>1</a:t>
            </a:fld>
            <a:endParaRPr lang="en-US" sz="1200"/>
          </a:p>
        </p:txBody>
      </p:sp>
      <p:sp>
        <p:nvSpPr>
          <p:cNvPr id="15362" name="Rectangle 2"/>
          <p:cNvSpPr>
            <a:spLocks noGrp="1" noRot="1" noChangeAspect="1" noChangeArrowheads="1" noTextEdit="1"/>
          </p:cNvSpPr>
          <p:nvPr>
            <p:ph type="sldImg"/>
          </p:nvPr>
        </p:nvSpPr>
        <p:spPr>
          <a:ln/>
        </p:spPr>
      </p:sp>
      <p:sp>
        <p:nvSpPr>
          <p:cNvPr id="153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3378488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81774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2250" y="163513"/>
            <a:ext cx="2114550" cy="65420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63513"/>
            <a:ext cx="6191250" cy="65420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430604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571378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070478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00163"/>
            <a:ext cx="4038600" cy="540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00163"/>
            <a:ext cx="4038600" cy="5405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66717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63063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974419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570603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266810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7269476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4" descr="master.jpg"/>
          <p:cNvPicPr>
            <a:picLocks/>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219075" y="384175"/>
            <a:ext cx="876935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body" idx="1"/>
          </p:nvPr>
        </p:nvSpPr>
        <p:spPr bwMode="auto">
          <a:xfrm>
            <a:off x="457200" y="1300163"/>
            <a:ext cx="8229600" cy="540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mn-ea"/>
                <a:cs typeface="+mn-cs"/>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mn-ea"/>
                <a:cs typeface="+mn-cs"/>
              </a:defRPr>
            </a:lvl1pPr>
          </a:lstStyle>
          <a:p>
            <a:pPr>
              <a:defRPr/>
            </a:pPr>
            <a:endParaRPr lang="en-US"/>
          </a:p>
        </p:txBody>
      </p:sp>
      <p:sp>
        <p:nvSpPr>
          <p:cNvPr id="1331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mn-ea"/>
                <a:cs typeface="+mn-cs"/>
              </a:defRPr>
            </a:lvl1pPr>
          </a:lstStyle>
          <a:p>
            <a:pPr>
              <a:defRPr/>
            </a:pPr>
            <a:endParaRPr lang="en-US"/>
          </a:p>
        </p:txBody>
      </p:sp>
      <p:sp>
        <p:nvSpPr>
          <p:cNvPr id="13324" name="Text Box 12"/>
          <p:cNvSpPr txBox="1">
            <a:spLocks noChangeArrowheads="1"/>
          </p:cNvSpPr>
          <p:nvPr userDrawn="1"/>
        </p:nvSpPr>
        <p:spPr bwMode="auto">
          <a:xfrm>
            <a:off x="8543925" y="6172200"/>
            <a:ext cx="600075" cy="366713"/>
          </a:xfrm>
          <a:prstGeom prst="rect">
            <a:avLst/>
          </a:prstGeom>
          <a:noFill/>
          <a:ln w="9525">
            <a:noFill/>
            <a:miter lim="800000"/>
            <a:headEnd/>
            <a:tailEnd/>
          </a:ln>
          <a:effectLst/>
        </p:spPr>
        <p:txBody>
          <a:bodyPr>
            <a:spAutoFit/>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spcBef>
                <a:spcPct val="50000"/>
              </a:spcBef>
              <a:defRPr/>
            </a:pPr>
            <a:fld id="{E6E16CA2-3371-9846-86EB-6A652ED8BD5B}" type="slidenum">
              <a:rPr lang="en-US" smtClean="0">
                <a:cs typeface="+mn-cs"/>
              </a:rPr>
              <a:pPr eaLnBrk="1" hangingPunct="1">
                <a:spcBef>
                  <a:spcPct val="50000"/>
                </a:spcBef>
                <a:defRPr/>
              </a:pPr>
              <a:t>‹#›</a:t>
            </a:fld>
            <a:endParaRPr lang="en-US" smtClean="0">
              <a:cs typeface="+mn-cs"/>
            </a:endParaRPr>
          </a:p>
        </p:txBody>
      </p:sp>
      <p:sp>
        <p:nvSpPr>
          <p:cNvPr id="1032" name="Rectangle 16"/>
          <p:cNvSpPr>
            <a:spLocks noGrp="1" noChangeArrowheads="1"/>
          </p:cNvSpPr>
          <p:nvPr>
            <p:ph type="title"/>
          </p:nvPr>
        </p:nvSpPr>
        <p:spPr bwMode="auto">
          <a:xfrm>
            <a:off x="228600" y="16351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xmlns:p14="http://schemas.microsoft.com/office/powerpoint/2010/main" id="1" dur="indefinite" restart="never" nodeType="tmRoot"/>
      </p:par>
    </p:tnLst>
  </p:timing>
  <p:txStyles>
    <p:titleStyle>
      <a:lvl1pPr algn="l" rtl="0" eaLnBrk="0" fontAlgn="base" hangingPunct="0">
        <a:spcBef>
          <a:spcPct val="0"/>
        </a:spcBef>
        <a:spcAft>
          <a:spcPct val="0"/>
        </a:spcAft>
        <a:defRPr sz="4000">
          <a:solidFill>
            <a:schemeClr val="bg1"/>
          </a:solidFill>
          <a:latin typeface="+mj-lt"/>
          <a:ea typeface="ＭＳ Ｐゴシック" charset="0"/>
          <a:cs typeface="ＭＳ Ｐゴシック" charset="0"/>
        </a:defRPr>
      </a:lvl1pPr>
      <a:lvl2pPr algn="l" rtl="0" eaLnBrk="0" fontAlgn="base" hangingPunct="0">
        <a:spcBef>
          <a:spcPct val="0"/>
        </a:spcBef>
        <a:spcAft>
          <a:spcPct val="0"/>
        </a:spcAft>
        <a:defRPr sz="4000">
          <a:solidFill>
            <a:schemeClr val="bg1"/>
          </a:solidFill>
          <a:latin typeface="Arial" charset="0"/>
          <a:ea typeface="ＭＳ Ｐゴシック" charset="0"/>
          <a:cs typeface="ＭＳ Ｐゴシック" charset="0"/>
        </a:defRPr>
      </a:lvl2pPr>
      <a:lvl3pPr algn="l" rtl="0" eaLnBrk="0" fontAlgn="base" hangingPunct="0">
        <a:spcBef>
          <a:spcPct val="0"/>
        </a:spcBef>
        <a:spcAft>
          <a:spcPct val="0"/>
        </a:spcAft>
        <a:defRPr sz="4000">
          <a:solidFill>
            <a:schemeClr val="bg1"/>
          </a:solidFill>
          <a:latin typeface="Arial" charset="0"/>
          <a:ea typeface="ＭＳ Ｐゴシック" charset="0"/>
          <a:cs typeface="ＭＳ Ｐゴシック" charset="0"/>
        </a:defRPr>
      </a:lvl3pPr>
      <a:lvl4pPr algn="l" rtl="0" eaLnBrk="0" fontAlgn="base" hangingPunct="0">
        <a:spcBef>
          <a:spcPct val="0"/>
        </a:spcBef>
        <a:spcAft>
          <a:spcPct val="0"/>
        </a:spcAft>
        <a:defRPr sz="4000">
          <a:solidFill>
            <a:schemeClr val="bg1"/>
          </a:solidFill>
          <a:latin typeface="Arial" charset="0"/>
          <a:ea typeface="ＭＳ Ｐゴシック" charset="0"/>
          <a:cs typeface="ＭＳ Ｐゴシック" charset="0"/>
        </a:defRPr>
      </a:lvl4pPr>
      <a:lvl5pPr algn="l" rtl="0" eaLnBrk="0" fontAlgn="base" hangingPunct="0">
        <a:spcBef>
          <a:spcPct val="0"/>
        </a:spcBef>
        <a:spcAft>
          <a:spcPct val="0"/>
        </a:spcAft>
        <a:defRPr sz="4000">
          <a:solidFill>
            <a:schemeClr val="bg1"/>
          </a:solidFill>
          <a:latin typeface="Arial" charset="0"/>
          <a:ea typeface="ＭＳ Ｐゴシック" charset="0"/>
          <a:cs typeface="ＭＳ Ｐゴシック" charset="0"/>
        </a:defRPr>
      </a:lvl5pPr>
      <a:lvl6pPr marL="457200" algn="l" rtl="0" fontAlgn="base">
        <a:spcBef>
          <a:spcPct val="0"/>
        </a:spcBef>
        <a:spcAft>
          <a:spcPct val="0"/>
        </a:spcAft>
        <a:defRPr sz="4000">
          <a:solidFill>
            <a:schemeClr val="tx1"/>
          </a:solidFill>
          <a:latin typeface="Arial" charset="0"/>
        </a:defRPr>
      </a:lvl6pPr>
      <a:lvl7pPr marL="914400" algn="l" rtl="0" fontAlgn="base">
        <a:spcBef>
          <a:spcPct val="0"/>
        </a:spcBef>
        <a:spcAft>
          <a:spcPct val="0"/>
        </a:spcAft>
        <a:defRPr sz="4000">
          <a:solidFill>
            <a:schemeClr val="tx1"/>
          </a:solidFill>
          <a:latin typeface="Arial" charset="0"/>
        </a:defRPr>
      </a:lvl7pPr>
      <a:lvl8pPr marL="1371600" algn="l" rtl="0" fontAlgn="base">
        <a:spcBef>
          <a:spcPct val="0"/>
        </a:spcBef>
        <a:spcAft>
          <a:spcPct val="0"/>
        </a:spcAft>
        <a:defRPr sz="4000">
          <a:solidFill>
            <a:schemeClr val="tx1"/>
          </a:solidFill>
          <a:latin typeface="Arial" charset="0"/>
        </a:defRPr>
      </a:lvl8pPr>
      <a:lvl9pPr marL="1828800" algn="l" rtl="0" fontAlgn="base">
        <a:spcBef>
          <a:spcPct val="0"/>
        </a:spcBef>
        <a:spcAft>
          <a:spcPct val="0"/>
        </a:spcAft>
        <a:defRPr sz="4000">
          <a:solidFill>
            <a:schemeClr val="tx1"/>
          </a:solidFill>
          <a:latin typeface="Arial" charset="0"/>
        </a:defRPr>
      </a:lvl9pPr>
    </p:titleStyle>
    <p:bodyStyle>
      <a:lvl1pPr marL="342900" indent="-342900" algn="l" rtl="0" eaLnBrk="0" fontAlgn="base" hangingPunct="0">
        <a:spcBef>
          <a:spcPct val="20000"/>
        </a:spcBef>
        <a:spcAft>
          <a:spcPct val="0"/>
        </a:spcAft>
        <a:buFont typeface="Wingdings" charset="0"/>
        <a:buChar char="§"/>
        <a:defRPr sz="24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png"/><Relationship Id="rId5" Type="http://schemas.openxmlformats.org/officeDocument/2006/relationships/image" Target="../media/image4.jpe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hyperlink" Target="http://modeling.asu.edu/History-ModelingInstruction.htm" TargetMode="External"/><Relationship Id="rId4" Type="http://schemas.openxmlformats.org/officeDocument/2006/relationships/hyperlink" Target="http://modeling.asu.edu/" TargetMode="External"/><Relationship Id="rId5" Type="http://schemas.openxmlformats.org/officeDocument/2006/relationships/hyperlink" Target="http://modeling.asu.edu/listserv.html" TargetMode="External"/><Relationship Id="rId6" Type="http://schemas.openxmlformats.org/officeDocument/2006/relationships/hyperlink" Target="https://lists.asu.edu/cgi-bin/wa?A0=MODELING&amp;t=&amp;X=B5D17D5B342C806585" TargetMode="External"/><Relationship Id="rId7" Type="http://schemas.openxmlformats.org/officeDocument/2006/relationships/hyperlink" Target="https://www.youtube.com/watch?v=CIgGuwjCSQU" TargetMode="External"/><Relationship Id="rId1" Type="http://schemas.openxmlformats.org/officeDocument/2006/relationships/slideLayout" Target="../slideLayouts/slideLayout2.xml"/><Relationship Id="rId2" Type="http://schemas.openxmlformats.org/officeDocument/2006/relationships/hyperlink" Target="https://modelinginstruction.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univ-modelinginstruction.com/" TargetMode="Externa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hyperlink" Target="https://vimeo.com/channels/modelingphysic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337" name="Picture 4" descr="section-name.jp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 y="1295400"/>
            <a:ext cx="89265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38" name="TextBox 3"/>
          <p:cNvSpPr txBox="1">
            <a:spLocks noChangeArrowheads="1"/>
          </p:cNvSpPr>
          <p:nvPr/>
        </p:nvSpPr>
        <p:spPr bwMode="auto">
          <a:xfrm>
            <a:off x="1981200" y="1371600"/>
            <a:ext cx="70866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6000" b="1">
                <a:solidFill>
                  <a:srgbClr val="23408F"/>
                </a:solidFill>
              </a:rPr>
              <a:t>Modeling Physics in the US</a:t>
            </a:r>
          </a:p>
        </p:txBody>
      </p:sp>
      <p:pic>
        <p:nvPicPr>
          <p:cNvPr id="1433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24738" y="152400"/>
            <a:ext cx="11858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0"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28600" y="152400"/>
            <a:ext cx="4343400" cy="1198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1" name="TextBox 2"/>
          <p:cNvSpPr txBox="1">
            <a:spLocks noChangeArrowheads="1"/>
          </p:cNvSpPr>
          <p:nvPr/>
        </p:nvSpPr>
        <p:spPr bwMode="auto">
          <a:xfrm>
            <a:off x="609600" y="4424363"/>
            <a:ext cx="7961313"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de-DE" sz="1800"/>
              <a:t>Dan MacIsaac, Associate Professor of Physics, SUNY-Buffalo State College</a:t>
            </a:r>
          </a:p>
          <a:p>
            <a:pPr eaLnBrk="1" hangingPunct="1"/>
            <a:r>
              <a:rPr lang="de-DE" sz="1800"/>
              <a:t>SAMC278 1300 Elmwood Ave, Buffalo NY 14222 USA 1-716-909-2233 (vm)</a:t>
            </a:r>
          </a:p>
          <a:p>
            <a:pPr eaLnBrk="1" hangingPunct="1"/>
            <a:r>
              <a:rPr lang="de-DE" sz="1800"/>
              <a:t>&lt;danmacisaac@gmail.com&gt;  &lt;http://PhysicsEd.BuffaloState.edu&gt;</a:t>
            </a:r>
          </a:p>
          <a:p>
            <a:pPr eaLnBrk="1" hangingPunct="1"/>
            <a:endParaRPr lang="de-DE" sz="1800"/>
          </a:p>
          <a:p>
            <a:pPr eaLnBrk="1" hangingPunct="1"/>
            <a:r>
              <a:rPr lang="de-DE" sz="1800"/>
              <a:t>On Sabbatical until July 2018 at  &lt;http://www.physikdidaktik.uni-koeln.de/&gt;</a:t>
            </a:r>
          </a:p>
          <a:p>
            <a:pPr eaLnBrk="1" hangingPunct="1"/>
            <a:r>
              <a:rPr lang="de-DE" sz="1800"/>
              <a:t>Gastwissenschaftler, Institut für Physikdidaktik, Universität zu Köln </a:t>
            </a:r>
          </a:p>
          <a:p>
            <a:pPr eaLnBrk="1" hangingPunct="1"/>
            <a:r>
              <a:rPr lang="de-DE" sz="1800"/>
              <a:t>Raum 2.131A, Gronewaldstraße 2, 50931 Köln-Lindenthal, GERMANY</a:t>
            </a:r>
          </a:p>
          <a:p>
            <a:pPr eaLnBrk="1" hangingPunct="1"/>
            <a:r>
              <a:rPr lang="de-DE" sz="1800"/>
              <a:t>+49 (0) 163 401 0307</a:t>
            </a:r>
          </a:p>
          <a:p>
            <a:pPr eaLnBrk="1" hangingPunct="1"/>
            <a:endParaRPr lang="en-US" sz="1800"/>
          </a:p>
        </p:txBody>
      </p:sp>
      <p:sp>
        <p:nvSpPr>
          <p:cNvPr id="14342" name="TextBox 3"/>
          <p:cNvSpPr txBox="1">
            <a:spLocks noChangeArrowheads="1"/>
          </p:cNvSpPr>
          <p:nvPr/>
        </p:nvSpPr>
        <p:spPr bwMode="auto">
          <a:xfrm>
            <a:off x="2133600" y="3352800"/>
            <a:ext cx="6705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3600" b="1">
                <a:solidFill>
                  <a:srgbClr val="23408F"/>
                </a:solidFill>
              </a:rPr>
              <a:t>Dan MacIsaac</a:t>
            </a:r>
          </a:p>
        </p:txBody>
      </p:sp>
      <p:sp>
        <p:nvSpPr>
          <p:cNvPr id="14343" name="Text Box 2"/>
          <p:cNvSpPr txBox="1">
            <a:spLocks noChangeArrowheads="1"/>
          </p:cNvSpPr>
          <p:nvPr/>
        </p:nvSpPr>
        <p:spPr bwMode="auto">
          <a:xfrm>
            <a:off x="1752600" y="3895725"/>
            <a:ext cx="7391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ct val="50000"/>
              </a:spcBef>
            </a:pPr>
            <a:r>
              <a:rPr lang="en-US" b="1">
                <a:solidFill>
                  <a:srgbClr val="E28F26"/>
                </a:solidFill>
              </a:rPr>
              <a:t>&lt;physicsed.buffalostate.edu/pubs/WND2017/&gt;</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676400"/>
            <a:ext cx="8229600" cy="5029200"/>
          </a:xfrm>
        </p:spPr>
        <p:txBody>
          <a:bodyPr/>
          <a:lstStyle/>
          <a:p>
            <a:pPr marL="0" indent="0">
              <a:buNone/>
              <a:defRPr/>
            </a:pPr>
            <a:r>
              <a:rPr lang="en-US" dirty="0" smtClean="0"/>
              <a:t>Originally </a:t>
            </a:r>
            <a:r>
              <a:rPr lang="en-US" dirty="0"/>
              <a:t>a National Science Foundation </a:t>
            </a:r>
            <a:r>
              <a:rPr lang="en-US" dirty="0" smtClean="0"/>
              <a:t>project, </a:t>
            </a:r>
            <a:r>
              <a:rPr lang="en-US" dirty="0"/>
              <a:t>now an extensive teacher-driven community supported via AMTA (American Modeling Teachers’ Association</a:t>
            </a:r>
            <a:r>
              <a:rPr lang="en-US" dirty="0" smtClean="0"/>
              <a:t>)</a:t>
            </a:r>
          </a:p>
          <a:p>
            <a:pPr>
              <a:defRPr/>
            </a:pPr>
            <a:r>
              <a:rPr lang="en-US" sz="2000" dirty="0" err="1" smtClean="0"/>
              <a:t>listservs</a:t>
            </a:r>
            <a:endParaRPr lang="en-US" sz="2000" dirty="0"/>
          </a:p>
          <a:p>
            <a:pPr>
              <a:defRPr/>
            </a:pPr>
            <a:r>
              <a:rPr lang="en-US" sz="2000" dirty="0" smtClean="0"/>
              <a:t>online </a:t>
            </a:r>
            <a:r>
              <a:rPr lang="en-US" sz="2000" dirty="0"/>
              <a:t>videos and </a:t>
            </a:r>
            <a:r>
              <a:rPr lang="en-US" sz="2000" dirty="0" smtClean="0"/>
              <a:t>curricula</a:t>
            </a:r>
          </a:p>
          <a:p>
            <a:pPr>
              <a:defRPr/>
            </a:pPr>
            <a:r>
              <a:rPr lang="en-US" sz="2000" dirty="0" smtClean="0"/>
              <a:t>dedicated conferences</a:t>
            </a:r>
          </a:p>
          <a:p>
            <a:pPr>
              <a:defRPr/>
            </a:pPr>
            <a:r>
              <a:rPr lang="en-US" sz="2000" dirty="0" smtClean="0"/>
              <a:t>websites and blogs</a:t>
            </a:r>
          </a:p>
          <a:p>
            <a:pPr>
              <a:defRPr/>
            </a:pPr>
            <a:r>
              <a:rPr lang="en-US" sz="2000" dirty="0" smtClean="0"/>
              <a:t>Physics </a:t>
            </a:r>
            <a:r>
              <a:rPr lang="en-US" sz="2000" dirty="0"/>
              <a:t>Education Research literature base including </a:t>
            </a:r>
            <a:r>
              <a:rPr lang="en-US" sz="2000" dirty="0" smtClean="0"/>
              <a:t>dissertations</a:t>
            </a:r>
          </a:p>
          <a:p>
            <a:pPr>
              <a:defRPr/>
            </a:pPr>
            <a:r>
              <a:rPr lang="en-US" sz="2000" dirty="0" smtClean="0"/>
              <a:t>teacher’s </a:t>
            </a:r>
            <a:r>
              <a:rPr lang="en-US" sz="2000" dirty="0"/>
              <a:t>guides / </a:t>
            </a:r>
            <a:r>
              <a:rPr lang="en-US" sz="2000" dirty="0" smtClean="0"/>
              <a:t>manuals</a:t>
            </a:r>
            <a:endParaRPr lang="en-US" sz="2000" dirty="0"/>
          </a:p>
          <a:p>
            <a:pPr>
              <a:defRPr/>
            </a:pPr>
            <a:r>
              <a:rPr lang="en-US" sz="2000" dirty="0" smtClean="0"/>
              <a:t>national </a:t>
            </a:r>
            <a:r>
              <a:rPr lang="en-US" sz="2000" dirty="0"/>
              <a:t>summer workshops (1,146 participants in 61 workshops in all year 2017).  </a:t>
            </a:r>
            <a:endParaRPr lang="en-US" sz="2000" dirty="0" smtClean="0"/>
          </a:p>
          <a:p>
            <a:pPr marL="0" indent="0">
              <a:buNone/>
              <a:defRPr/>
            </a:pPr>
            <a:r>
              <a:rPr lang="en-US" dirty="0" smtClean="0"/>
              <a:t>AMTA </a:t>
            </a:r>
            <a:r>
              <a:rPr lang="en-US" dirty="0"/>
              <a:t>claims 11,000 modeling teachers (approximately 10%) in US (Jackson, 2017)</a:t>
            </a:r>
            <a:r>
              <a:rPr lang="en-US" dirty="0" smtClean="0"/>
              <a:t>.</a:t>
            </a:r>
            <a:endParaRPr lang="en-US" dirty="0"/>
          </a:p>
        </p:txBody>
      </p:sp>
      <p:pic>
        <p:nvPicPr>
          <p:cNvPr id="24578" name="Picture 4" descr="section-nam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 y="304800"/>
            <a:ext cx="89265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extBox 3"/>
          <p:cNvSpPr txBox="1">
            <a:spLocks noChangeArrowheads="1"/>
          </p:cNvSpPr>
          <p:nvPr/>
        </p:nvSpPr>
        <p:spPr bwMode="auto">
          <a:xfrm>
            <a:off x="2209800" y="304800"/>
            <a:ext cx="6705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nl-NL" sz="4000" b="1" dirty="0" err="1" smtClean="0">
                <a:solidFill>
                  <a:srgbClr val="23408F"/>
                </a:solidFill>
              </a:rPr>
              <a:t>Modeling</a:t>
            </a:r>
            <a:r>
              <a:rPr lang="nl-NL" sz="4000" b="1" dirty="0" smtClean="0">
                <a:solidFill>
                  <a:srgbClr val="23408F"/>
                </a:solidFill>
              </a:rPr>
              <a:t> Synopsis </a:t>
            </a:r>
            <a:r>
              <a:rPr lang="en-US" sz="4000" b="1" dirty="0" smtClean="0">
                <a:solidFill>
                  <a:srgbClr val="23408F"/>
                </a:solidFill>
              </a:rPr>
              <a:t>:</a:t>
            </a:r>
            <a:endParaRPr lang="en-US" sz="4000" b="1" dirty="0">
              <a:solidFill>
                <a:srgbClr val="23408F"/>
              </a:solidFill>
            </a:endParaRPr>
          </a:p>
        </p:txBody>
      </p:sp>
    </p:spTree>
    <p:extLst>
      <p:ext uri="{BB962C8B-B14F-4D97-AF65-F5344CB8AC3E}">
        <p14:creationId xmlns:p14="http://schemas.microsoft.com/office/powerpoint/2010/main" val="185610029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57200" y="152400"/>
            <a:ext cx="8534400" cy="1143000"/>
          </a:xfrm>
        </p:spPr>
        <p:txBody>
          <a:bodyPr/>
          <a:lstStyle/>
          <a:p>
            <a:r>
              <a:rPr lang="en-US" sz="3600" b="1" dirty="0" smtClean="0">
                <a:latin typeface="Arial" charset="0"/>
              </a:rPr>
              <a:t>Modeling Cycle</a:t>
            </a:r>
            <a:endParaRPr lang="en-US" sz="3600" b="1" dirty="0">
              <a:latin typeface="Arial" charset="0"/>
            </a:endParaRPr>
          </a:p>
        </p:txBody>
      </p:sp>
      <p:sp>
        <p:nvSpPr>
          <p:cNvPr id="23554" name="Rectangle 3"/>
          <p:cNvSpPr>
            <a:spLocks noGrp="1" noChangeArrowheads="1"/>
          </p:cNvSpPr>
          <p:nvPr>
            <p:ph idx="1"/>
          </p:nvPr>
        </p:nvSpPr>
        <p:spPr/>
        <p:txBody>
          <a:bodyPr/>
          <a:lstStyle/>
          <a:p>
            <a:r>
              <a:rPr lang="en-US" dirty="0" smtClean="0">
                <a:latin typeface="Arial" charset="0"/>
              </a:rPr>
              <a:t>Students are led to develop test and deploy expert pedagogue -chosen approximate and appropriate models from selected physical experiments called “paradigm labs.” </a:t>
            </a:r>
          </a:p>
          <a:p>
            <a:r>
              <a:rPr lang="en-US" dirty="0" smtClean="0">
                <a:latin typeface="Arial" charset="0"/>
              </a:rPr>
              <a:t>student </a:t>
            </a:r>
            <a:r>
              <a:rPr lang="en-US" dirty="0">
                <a:latin typeface="Arial" charset="0"/>
              </a:rPr>
              <a:t>small group data gathering and discussion activity</a:t>
            </a:r>
          </a:p>
          <a:p>
            <a:r>
              <a:rPr lang="en-US" dirty="0">
                <a:latin typeface="Arial" charset="0"/>
              </a:rPr>
              <a:t>student whole class </a:t>
            </a:r>
          </a:p>
          <a:p>
            <a:pPr marL="400050" lvl="1" indent="0">
              <a:buFontTx/>
              <a:buNone/>
            </a:pPr>
            <a:r>
              <a:rPr lang="en-US" sz="2400" dirty="0">
                <a:latin typeface="Arial" charset="0"/>
              </a:rPr>
              <a:t>“circle white-boarding” discourse,</a:t>
            </a:r>
          </a:p>
          <a:p>
            <a:r>
              <a:rPr lang="en-US" dirty="0">
                <a:latin typeface="Arial" charset="0"/>
              </a:rPr>
              <a:t>teacher briefly warrants some knowledge and sets up next </a:t>
            </a:r>
            <a:r>
              <a:rPr lang="en-US" dirty="0" smtClean="0">
                <a:latin typeface="Arial" charset="0"/>
              </a:rPr>
              <a:t>activity</a:t>
            </a:r>
          </a:p>
          <a:p>
            <a:r>
              <a:rPr lang="en-US" dirty="0" smtClean="0">
                <a:latin typeface="Arial" charset="0"/>
              </a:rPr>
              <a:t>After developing the model, students “deploy” the model via more standard worksheets, quizzes, challenges, projects, lab </a:t>
            </a:r>
            <a:r>
              <a:rPr lang="en-US" dirty="0" err="1" smtClean="0">
                <a:latin typeface="Arial" charset="0"/>
              </a:rPr>
              <a:t>practica</a:t>
            </a:r>
            <a:r>
              <a:rPr lang="en-US" dirty="0" smtClean="0">
                <a:latin typeface="Arial" charset="0"/>
              </a:rPr>
              <a:t> and tests.</a:t>
            </a:r>
          </a:p>
          <a:p>
            <a:endParaRPr lang="en-US"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57200" y="152400"/>
            <a:ext cx="8534400" cy="1143000"/>
          </a:xfrm>
        </p:spPr>
        <p:txBody>
          <a:bodyPr/>
          <a:lstStyle/>
          <a:p>
            <a:r>
              <a:rPr lang="en-US" sz="3600" b="1" dirty="0" smtClean="0">
                <a:latin typeface="Arial" charset="0"/>
              </a:rPr>
              <a:t>Modeling Mechanics Models</a:t>
            </a:r>
            <a:endParaRPr lang="en-US" sz="3600" b="1" dirty="0">
              <a:latin typeface="Arial" charset="0"/>
            </a:endParaRPr>
          </a:p>
        </p:txBody>
      </p:sp>
      <p:sp>
        <p:nvSpPr>
          <p:cNvPr id="23554" name="Rectangle 3"/>
          <p:cNvSpPr>
            <a:spLocks noGrp="1" noChangeArrowheads="1"/>
          </p:cNvSpPr>
          <p:nvPr>
            <p:ph idx="1"/>
          </p:nvPr>
        </p:nvSpPr>
        <p:spPr/>
        <p:txBody>
          <a:bodyPr/>
          <a:lstStyle/>
          <a:p>
            <a:pPr marL="0" indent="0">
              <a:buNone/>
            </a:pPr>
            <a:r>
              <a:rPr lang="en-US" dirty="0" smtClean="0">
                <a:latin typeface="Arial" charset="0"/>
              </a:rPr>
              <a:t>In the first semester mechanics, the main eight physical models are: </a:t>
            </a:r>
          </a:p>
          <a:p>
            <a:pPr marL="0" indent="0">
              <a:buNone/>
            </a:pPr>
            <a:r>
              <a:rPr lang="en-US" dirty="0" smtClean="0">
                <a:latin typeface="Arial" charset="0"/>
              </a:rPr>
              <a:t>0.	Scientific Thinking (Experiments, data modeling via graphs and algebra, and linearizing data to develop fitting equations)</a:t>
            </a:r>
          </a:p>
          <a:p>
            <a:pPr marL="0" indent="0">
              <a:buNone/>
            </a:pPr>
            <a:r>
              <a:rPr lang="en-US" dirty="0" smtClean="0">
                <a:latin typeface="Arial" charset="0"/>
              </a:rPr>
              <a:t>1.	</a:t>
            </a:r>
            <a:r>
              <a:rPr lang="en-US" dirty="0" err="1" smtClean="0">
                <a:latin typeface="Arial" charset="0"/>
              </a:rPr>
              <a:t>v_constant</a:t>
            </a:r>
            <a:r>
              <a:rPr lang="en-US" dirty="0" smtClean="0">
                <a:latin typeface="Arial" charset="0"/>
              </a:rPr>
              <a:t> (constant velocity) motion</a:t>
            </a:r>
          </a:p>
          <a:p>
            <a:pPr marL="0" indent="0">
              <a:buNone/>
            </a:pPr>
            <a:r>
              <a:rPr lang="en-US" dirty="0" smtClean="0">
                <a:latin typeface="Arial" charset="0"/>
              </a:rPr>
              <a:t>2.	</a:t>
            </a:r>
            <a:r>
              <a:rPr lang="en-US" dirty="0" err="1" smtClean="0">
                <a:latin typeface="Arial" charset="0"/>
              </a:rPr>
              <a:t>a_constant</a:t>
            </a:r>
            <a:r>
              <a:rPr lang="en-US" dirty="0" smtClean="0">
                <a:latin typeface="Arial" charset="0"/>
              </a:rPr>
              <a:t> (constant acceleration) motion</a:t>
            </a:r>
          </a:p>
          <a:p>
            <a:pPr marL="0" indent="0">
              <a:buNone/>
            </a:pPr>
            <a:r>
              <a:rPr lang="en-US" dirty="0" smtClean="0">
                <a:latin typeface="Arial" charset="0"/>
              </a:rPr>
              <a:t>3.	</a:t>
            </a:r>
            <a:r>
              <a:rPr lang="en-US" dirty="0" err="1" smtClean="0">
                <a:latin typeface="Arial" charset="0"/>
              </a:rPr>
              <a:t>Sigma_F</a:t>
            </a:r>
            <a:r>
              <a:rPr lang="en-US" dirty="0" smtClean="0">
                <a:latin typeface="Arial" charset="0"/>
              </a:rPr>
              <a:t> = 0 (balanced forces) motion</a:t>
            </a:r>
          </a:p>
          <a:p>
            <a:pPr marL="0" indent="0">
              <a:buNone/>
            </a:pPr>
            <a:r>
              <a:rPr lang="en-US" dirty="0" smtClean="0">
                <a:latin typeface="Arial" charset="0"/>
              </a:rPr>
              <a:t>4.	</a:t>
            </a:r>
            <a:r>
              <a:rPr lang="en-US" dirty="0" err="1" smtClean="0">
                <a:latin typeface="Arial" charset="0"/>
              </a:rPr>
              <a:t>Sigma_F</a:t>
            </a:r>
            <a:r>
              <a:rPr lang="en-US" dirty="0" smtClean="0">
                <a:latin typeface="Arial" charset="0"/>
              </a:rPr>
              <a:t> = ma (unbalanced forces) motion</a:t>
            </a:r>
          </a:p>
          <a:p>
            <a:pPr marL="0" indent="0">
              <a:buNone/>
            </a:pPr>
            <a:r>
              <a:rPr lang="en-US" dirty="0" smtClean="0">
                <a:latin typeface="Arial" charset="0"/>
              </a:rPr>
              <a:t>5.	2D motion (particularly projectiles)</a:t>
            </a:r>
          </a:p>
          <a:p>
            <a:pPr marL="0" indent="0">
              <a:buNone/>
            </a:pPr>
            <a:r>
              <a:rPr lang="en-US" dirty="0" smtClean="0">
                <a:latin typeface="Arial" charset="0"/>
              </a:rPr>
              <a:t>6.	</a:t>
            </a:r>
            <a:r>
              <a:rPr lang="en-US" dirty="0" err="1" smtClean="0">
                <a:latin typeface="Arial" charset="0"/>
              </a:rPr>
              <a:t>F_central</a:t>
            </a:r>
            <a:r>
              <a:rPr lang="en-US" dirty="0" smtClean="0">
                <a:latin typeface="Arial" charset="0"/>
              </a:rPr>
              <a:t> (uniform circular and curved) motion</a:t>
            </a:r>
          </a:p>
          <a:p>
            <a:pPr marL="0" indent="0">
              <a:buNone/>
            </a:pPr>
            <a:r>
              <a:rPr lang="en-US" dirty="0" smtClean="0">
                <a:latin typeface="Arial" charset="0"/>
              </a:rPr>
              <a:t>7.	</a:t>
            </a:r>
            <a:r>
              <a:rPr lang="en-US" dirty="0" err="1" smtClean="0">
                <a:latin typeface="Arial" charset="0"/>
              </a:rPr>
              <a:t>E_cons</a:t>
            </a:r>
            <a:r>
              <a:rPr lang="en-US" dirty="0" smtClean="0">
                <a:latin typeface="Arial" charset="0"/>
              </a:rPr>
              <a:t> (energy conservation)</a:t>
            </a:r>
          </a:p>
          <a:p>
            <a:pPr marL="0" indent="0">
              <a:buNone/>
            </a:pPr>
            <a:r>
              <a:rPr lang="en-US" dirty="0" smtClean="0">
                <a:latin typeface="Arial" charset="0"/>
              </a:rPr>
              <a:t>8.	</a:t>
            </a:r>
            <a:r>
              <a:rPr lang="en-US" dirty="0" err="1" smtClean="0">
                <a:latin typeface="Arial" charset="0"/>
              </a:rPr>
              <a:t>P_cons</a:t>
            </a:r>
            <a:r>
              <a:rPr lang="en-US" dirty="0" smtClean="0">
                <a:latin typeface="Arial" charset="0"/>
              </a:rPr>
              <a:t> (momentum conservation)</a:t>
            </a:r>
          </a:p>
        </p:txBody>
      </p:sp>
    </p:spTree>
    <p:extLst>
      <p:ext uri="{BB962C8B-B14F-4D97-AF65-F5344CB8AC3E}">
        <p14:creationId xmlns:p14="http://schemas.microsoft.com/office/powerpoint/2010/main" val="357476800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457200" y="152400"/>
            <a:ext cx="8534400" cy="1143000"/>
          </a:xfrm>
        </p:spPr>
        <p:txBody>
          <a:bodyPr/>
          <a:lstStyle/>
          <a:p>
            <a:r>
              <a:rPr lang="en-US" sz="3600" b="1" dirty="0" smtClean="0">
                <a:latin typeface="Arial" charset="0"/>
              </a:rPr>
              <a:t>Evaluation</a:t>
            </a:r>
            <a:endParaRPr lang="en-US" sz="3600" b="1" dirty="0">
              <a:latin typeface="Arial" charset="0"/>
            </a:endParaRPr>
          </a:p>
        </p:txBody>
      </p:sp>
      <p:sp>
        <p:nvSpPr>
          <p:cNvPr id="23554" name="Rectangle 3"/>
          <p:cNvSpPr>
            <a:spLocks noGrp="1" noChangeArrowheads="1"/>
          </p:cNvSpPr>
          <p:nvPr>
            <p:ph idx="1"/>
          </p:nvPr>
        </p:nvSpPr>
        <p:spPr/>
        <p:txBody>
          <a:bodyPr/>
          <a:lstStyle/>
          <a:p>
            <a:pPr marL="0" indent="0">
              <a:buNone/>
            </a:pPr>
            <a:r>
              <a:rPr lang="en-US" dirty="0" smtClean="0">
                <a:latin typeface="Arial" charset="0"/>
              </a:rPr>
              <a:t>Modeling Instruction is designated as an Exemplary K-12 Science Program and a Promising K-12 Educational Technology Program by two expert panels of the U.S. Department of Education.  It received the 2014 Excellence in Physics Education Award from the American Physical Society (the US equivalent of German DPG).  </a:t>
            </a:r>
          </a:p>
          <a:p>
            <a:pPr marL="0" indent="0">
              <a:buNone/>
            </a:pPr>
            <a:endParaRPr lang="en-US" dirty="0" smtClean="0">
              <a:latin typeface="Arial" charset="0"/>
            </a:endParaRPr>
          </a:p>
          <a:p>
            <a:pPr marL="0" indent="0">
              <a:buNone/>
            </a:pPr>
            <a:r>
              <a:rPr lang="en-US" sz="1800" dirty="0" smtClean="0">
                <a:latin typeface="Arial" charset="0"/>
              </a:rPr>
              <a:t>Hake, R.R. (1998, January).  Interactive-engagement versus traditional methods: A six-thousand-student survey of mechanics test data for introductory physics courses. American Journal of Physics, 66(1) 64-74.</a:t>
            </a:r>
          </a:p>
          <a:p>
            <a:pPr marL="0" indent="0">
              <a:buNone/>
            </a:pPr>
            <a:endParaRPr lang="en-US" sz="1800" dirty="0" smtClean="0">
              <a:latin typeface="Arial" charset="0"/>
            </a:endParaRPr>
          </a:p>
          <a:p>
            <a:pPr marL="0" indent="0">
              <a:buNone/>
            </a:pPr>
            <a:r>
              <a:rPr lang="en-US" sz="1800" dirty="0" err="1" smtClean="0">
                <a:latin typeface="Arial" charset="0"/>
              </a:rPr>
              <a:t>Hestenes</a:t>
            </a:r>
            <a:r>
              <a:rPr lang="en-US" sz="1800" dirty="0" smtClean="0">
                <a:latin typeface="Arial" charset="0"/>
              </a:rPr>
              <a:t>, D., Wells, M. &amp; </a:t>
            </a:r>
            <a:r>
              <a:rPr lang="en-US" sz="1800" dirty="0" err="1" smtClean="0">
                <a:latin typeface="Arial" charset="0"/>
              </a:rPr>
              <a:t>Swackhamer</a:t>
            </a:r>
            <a:r>
              <a:rPr lang="en-US" sz="1800" dirty="0" smtClean="0">
                <a:latin typeface="Arial" charset="0"/>
              </a:rPr>
              <a:t>, G.  (1992, March).  Force concept inventory.  The Physics Teacher, 30(3) 141-153.</a:t>
            </a:r>
          </a:p>
          <a:p>
            <a:pPr marL="0" indent="0">
              <a:buNone/>
            </a:pPr>
            <a:endParaRPr lang="en-US" sz="1800" dirty="0">
              <a:latin typeface="Arial" charset="0"/>
            </a:endParaRPr>
          </a:p>
          <a:p>
            <a:pPr marL="0" indent="0">
              <a:buNone/>
            </a:pPr>
            <a:r>
              <a:rPr lang="is-IS" sz="1800" dirty="0" smtClean="0">
                <a:latin typeface="Arial" charset="0"/>
              </a:rPr>
              <a:t>…</a:t>
            </a:r>
            <a:endParaRPr lang="en-US" sz="1800" dirty="0" smtClean="0">
              <a:latin typeface="Arial" charset="0"/>
            </a:endParaRPr>
          </a:p>
        </p:txBody>
      </p:sp>
    </p:spTree>
    <p:extLst>
      <p:ext uri="{BB962C8B-B14F-4D97-AF65-F5344CB8AC3E}">
        <p14:creationId xmlns:p14="http://schemas.microsoft.com/office/powerpoint/2010/main" val="196382564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676400"/>
            <a:ext cx="8229600" cy="5029200"/>
          </a:xfrm>
        </p:spPr>
        <p:txBody>
          <a:bodyPr/>
          <a:lstStyle/>
          <a:p>
            <a:pPr>
              <a:defRPr/>
            </a:pPr>
            <a:r>
              <a:rPr lang="en-US" dirty="0" smtClean="0"/>
              <a:t>Modeling </a:t>
            </a:r>
            <a:r>
              <a:rPr lang="en-US" dirty="0"/>
              <a:t>pedagogy is learner centered, cooperative inquiry (language mediated social constructivism after </a:t>
            </a:r>
            <a:r>
              <a:rPr lang="en-US" dirty="0" err="1"/>
              <a:t>Vygotsky</a:t>
            </a:r>
            <a:r>
              <a:rPr lang="en-US" dirty="0"/>
              <a:t>) making extensive use of whiteboards to ground and represent discourse (facilitates student thought &amp; communication, teacher monitoring &amp; evaluation).  </a:t>
            </a:r>
          </a:p>
          <a:p>
            <a:pPr>
              <a:defRPr/>
            </a:pPr>
            <a:r>
              <a:rPr lang="en-US" dirty="0" smtClean="0"/>
              <a:t>Intensive </a:t>
            </a:r>
            <a:r>
              <a:rPr lang="en-US" dirty="0"/>
              <a:t>student discourse in strongly expert teacher and curriculum established learning spaces or envelopes.  Discourse is managed by instructors via many intervention strategies described in </a:t>
            </a:r>
            <a:r>
              <a:rPr lang="en-US" dirty="0" err="1"/>
              <a:t>Megowan</a:t>
            </a:r>
            <a:r>
              <a:rPr lang="en-US" dirty="0"/>
              <a:t> and </a:t>
            </a:r>
            <a:r>
              <a:rPr lang="en-US" dirty="0" err="1"/>
              <a:t>Desbien</a:t>
            </a:r>
            <a:r>
              <a:rPr lang="en-US" dirty="0"/>
              <a:t> dissertations E.g.: Circle white boarding, seeding, zooming, delay / denial of closure, multiple representational tools, etc.  </a:t>
            </a:r>
          </a:p>
        </p:txBody>
      </p:sp>
      <p:pic>
        <p:nvPicPr>
          <p:cNvPr id="24578" name="Picture 4" descr="section-nam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 y="304800"/>
            <a:ext cx="89265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extBox 3"/>
          <p:cNvSpPr txBox="1">
            <a:spLocks noChangeArrowheads="1"/>
          </p:cNvSpPr>
          <p:nvPr/>
        </p:nvSpPr>
        <p:spPr bwMode="auto">
          <a:xfrm>
            <a:off x="2209800" y="304800"/>
            <a:ext cx="6705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4000" b="1" dirty="0" smtClean="0">
                <a:solidFill>
                  <a:srgbClr val="23408F"/>
                </a:solidFill>
              </a:rPr>
              <a:t>Final words</a:t>
            </a:r>
            <a:endParaRPr lang="en-US" sz="4000" b="1" dirty="0">
              <a:solidFill>
                <a:srgbClr val="23408F"/>
              </a:solidFill>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676400"/>
            <a:ext cx="8229600" cy="5029200"/>
          </a:xfrm>
        </p:spPr>
        <p:txBody>
          <a:bodyPr/>
          <a:lstStyle/>
          <a:p>
            <a:pPr>
              <a:defRPr/>
            </a:pPr>
            <a:r>
              <a:rPr lang="en-US" dirty="0" smtClean="0"/>
              <a:t>Modeling </a:t>
            </a:r>
            <a:r>
              <a:rPr lang="en-US" dirty="0"/>
              <a:t>makes great use of PER literature, “touchstone activities,” expert developed learning progressions, activities, representational tools, and curriculum from other sources.  Much intellectual adoption and repurposing</a:t>
            </a:r>
            <a:r>
              <a:rPr lang="en-US" sz="2000" dirty="0"/>
              <a:t>. </a:t>
            </a:r>
          </a:p>
          <a:p>
            <a:pPr marL="0" indent="0">
              <a:buNone/>
              <a:defRPr/>
            </a:pPr>
            <a:endParaRPr lang="en-US" dirty="0"/>
          </a:p>
          <a:p>
            <a:pPr marL="0" indent="0">
              <a:buNone/>
              <a:defRPr/>
            </a:pPr>
            <a:r>
              <a:rPr lang="en-US" dirty="0" smtClean="0"/>
              <a:t>I acknowledge the patient assistance of K. Falconer (who made these slides readable), Dr. Jane Jackson, L. </a:t>
            </a:r>
            <a:r>
              <a:rPr lang="en-US" dirty="0" err="1" smtClean="0"/>
              <a:t>Dukerich</a:t>
            </a:r>
            <a:r>
              <a:rPr lang="en-US" dirty="0" smtClean="0"/>
              <a:t>, Dr. C. </a:t>
            </a:r>
            <a:r>
              <a:rPr lang="en-US" dirty="0" err="1" smtClean="0"/>
              <a:t>Megowan</a:t>
            </a:r>
            <a:r>
              <a:rPr lang="en-US" dirty="0" smtClean="0"/>
              <a:t>, Dr. D. </a:t>
            </a:r>
            <a:r>
              <a:rPr lang="en-US" dirty="0" err="1" smtClean="0"/>
              <a:t>Desbien</a:t>
            </a:r>
            <a:r>
              <a:rPr lang="en-US" dirty="0" smtClean="0"/>
              <a:t>, and whoever from WND that selected this very important and appropriate topic for my WND2017 presentation.  All errors and opinions are my own.  Thank you.</a:t>
            </a:r>
            <a:endParaRPr lang="en-US" dirty="0"/>
          </a:p>
        </p:txBody>
      </p:sp>
      <p:pic>
        <p:nvPicPr>
          <p:cNvPr id="24578" name="Picture 4" descr="section-nam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 y="304800"/>
            <a:ext cx="89265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extBox 3"/>
          <p:cNvSpPr txBox="1">
            <a:spLocks noChangeArrowheads="1"/>
          </p:cNvSpPr>
          <p:nvPr/>
        </p:nvSpPr>
        <p:spPr bwMode="auto">
          <a:xfrm>
            <a:off x="2209800" y="304800"/>
            <a:ext cx="6705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4000" b="1" dirty="0" smtClean="0">
                <a:solidFill>
                  <a:srgbClr val="23408F"/>
                </a:solidFill>
              </a:rPr>
              <a:t>Final words</a:t>
            </a:r>
            <a:endParaRPr lang="en-US" sz="4000" b="1" dirty="0">
              <a:solidFill>
                <a:srgbClr val="23408F"/>
              </a:solidFill>
            </a:endParaRPr>
          </a:p>
        </p:txBody>
      </p:sp>
    </p:spTree>
    <p:extLst>
      <p:ext uri="{BB962C8B-B14F-4D97-AF65-F5344CB8AC3E}">
        <p14:creationId xmlns:p14="http://schemas.microsoft.com/office/powerpoint/2010/main" val="354977362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457200" y="152400"/>
            <a:ext cx="8534400" cy="1143000"/>
          </a:xfrm>
        </p:spPr>
        <p:txBody>
          <a:bodyPr/>
          <a:lstStyle/>
          <a:p>
            <a:r>
              <a:rPr lang="en-US" sz="3600" b="1" dirty="0" smtClean="0">
                <a:latin typeface="Arial" charset="0"/>
              </a:rPr>
              <a:t>References</a:t>
            </a:r>
            <a:endParaRPr lang="en-US" sz="3600" b="1" dirty="0">
              <a:latin typeface="Arial" charset="0"/>
            </a:endParaRPr>
          </a:p>
        </p:txBody>
      </p:sp>
      <p:sp>
        <p:nvSpPr>
          <p:cNvPr id="25602" name="Rectangle 3"/>
          <p:cNvSpPr>
            <a:spLocks noGrp="1" noChangeArrowheads="1"/>
          </p:cNvSpPr>
          <p:nvPr>
            <p:ph idx="1"/>
          </p:nvPr>
        </p:nvSpPr>
        <p:spPr/>
        <p:txBody>
          <a:bodyPr/>
          <a:lstStyle/>
          <a:p>
            <a:pPr marL="0" indent="0">
              <a:buNone/>
            </a:pPr>
            <a:r>
              <a:rPr lang="en-US" sz="1600" dirty="0"/>
              <a:t>Wells, M., </a:t>
            </a:r>
            <a:r>
              <a:rPr lang="en-US" sz="1600" dirty="0" err="1"/>
              <a:t>Hestenes</a:t>
            </a:r>
            <a:r>
              <a:rPr lang="en-US" sz="1600" dirty="0"/>
              <a:t>, D. &amp; </a:t>
            </a:r>
            <a:r>
              <a:rPr lang="en-US" sz="1600" dirty="0" err="1"/>
              <a:t>Swackhamer</a:t>
            </a:r>
            <a:r>
              <a:rPr lang="en-US" sz="1600" dirty="0"/>
              <a:t>, G.  (1995, July).  A modeling method for high school physics instruction.  </a:t>
            </a:r>
            <a:r>
              <a:rPr lang="en-US" sz="1600" i="1" dirty="0"/>
              <a:t>American Journal of Physics,</a:t>
            </a:r>
            <a:r>
              <a:rPr lang="en-US" sz="1600" dirty="0"/>
              <a:t> 63(7), 606-619.</a:t>
            </a:r>
          </a:p>
          <a:p>
            <a:pPr marL="0" indent="0">
              <a:buNone/>
            </a:pPr>
            <a:r>
              <a:rPr lang="en-US" sz="1600" dirty="0"/>
              <a:t>Hake, R.R. (1998, January).  Interactive-engagement versus traditional methods: A six-thousand-student survey of mechanics test data for introductory physics courses. </a:t>
            </a:r>
            <a:r>
              <a:rPr lang="en-US" sz="1600" i="1" dirty="0"/>
              <a:t>American Journal of Physics</a:t>
            </a:r>
            <a:r>
              <a:rPr lang="en-US" sz="1600" dirty="0"/>
              <a:t>, 66(1) 64-74.</a:t>
            </a:r>
          </a:p>
          <a:p>
            <a:pPr marL="0" indent="0">
              <a:buNone/>
            </a:pPr>
            <a:r>
              <a:rPr lang="en-US" sz="1600" dirty="0" err="1"/>
              <a:t>Hestenes</a:t>
            </a:r>
            <a:r>
              <a:rPr lang="en-US" sz="1600" dirty="0"/>
              <a:t>, D., Wells, M. &amp; </a:t>
            </a:r>
            <a:r>
              <a:rPr lang="en-US" sz="1600" dirty="0" err="1"/>
              <a:t>Swackhamer</a:t>
            </a:r>
            <a:r>
              <a:rPr lang="en-US" sz="1600" dirty="0"/>
              <a:t>, G.  (1992, March).  Force concept inventory.  </a:t>
            </a:r>
            <a:r>
              <a:rPr lang="en-US" sz="1600" i="1" dirty="0"/>
              <a:t>The Physics Teacher</a:t>
            </a:r>
            <a:r>
              <a:rPr lang="en-US" sz="1600" dirty="0"/>
              <a:t>, 30(3) 141-153.</a:t>
            </a:r>
          </a:p>
          <a:p>
            <a:pPr marL="0" indent="0">
              <a:buNone/>
            </a:pPr>
            <a:r>
              <a:rPr lang="en-US" sz="1600" u="sng" dirty="0">
                <a:hlinkClick r:id="rId2"/>
              </a:rPr>
              <a:t>https://modelinginstruction.org/</a:t>
            </a:r>
            <a:endParaRPr lang="en-US" sz="1600" dirty="0"/>
          </a:p>
          <a:p>
            <a:pPr marL="0" indent="0">
              <a:buNone/>
            </a:pPr>
            <a:r>
              <a:rPr lang="en-US" sz="1600" u="sng" dirty="0">
                <a:hlinkClick r:id="rId3"/>
              </a:rPr>
              <a:t>http://modeling.asu.edu/History-ModelingInstruction.htm</a:t>
            </a:r>
            <a:endParaRPr lang="en-US" sz="1600" dirty="0"/>
          </a:p>
          <a:p>
            <a:pPr marL="0" indent="0">
              <a:buNone/>
            </a:pPr>
            <a:r>
              <a:rPr lang="en-US" sz="1600" u="sng" dirty="0" smtClean="0">
                <a:hlinkClick r:id="rId4"/>
              </a:rPr>
              <a:t>http</a:t>
            </a:r>
            <a:r>
              <a:rPr lang="en-US" sz="1600" u="sng" dirty="0">
                <a:hlinkClick r:id="rId4"/>
              </a:rPr>
              <a:t>://modeling.asu.edu/</a:t>
            </a:r>
            <a:endParaRPr lang="en-US" sz="1600" dirty="0"/>
          </a:p>
          <a:p>
            <a:pPr marL="0" indent="0">
              <a:buNone/>
            </a:pPr>
            <a:r>
              <a:rPr lang="en-US" sz="1600" u="sng" dirty="0">
                <a:hlinkClick r:id="rId5"/>
              </a:rPr>
              <a:t>http://modeling.asu.edu/listserv.html</a:t>
            </a:r>
            <a:endParaRPr lang="en-US" sz="1600" dirty="0"/>
          </a:p>
          <a:p>
            <a:pPr marL="0" indent="0">
              <a:buNone/>
            </a:pPr>
            <a:r>
              <a:rPr lang="en-US" sz="1600" u="sng" dirty="0">
                <a:hlinkClick r:id="rId6"/>
              </a:rPr>
              <a:t>https://lists.asu.edu/cgi-bin/wa?A0=MODELING&amp;t=&amp;X=B5D17D5B342C806585</a:t>
            </a:r>
            <a:endParaRPr lang="en-US" sz="1600" dirty="0"/>
          </a:p>
          <a:p>
            <a:pPr marL="0" indent="0">
              <a:buNone/>
            </a:pPr>
            <a:r>
              <a:rPr lang="en-US" sz="1600" dirty="0"/>
              <a:t>ModInstructionSynopsis2017nation.doc; private communication w/J. Jackson 14.10.2017 available from the author.</a:t>
            </a:r>
          </a:p>
          <a:p>
            <a:pPr marL="0" indent="0">
              <a:buNone/>
            </a:pPr>
            <a:r>
              <a:rPr lang="en-US" sz="1600" dirty="0"/>
              <a:t>Video: A Modeling Approach To Physics Instruction (WNET. 12 minutes, includes Seth </a:t>
            </a:r>
            <a:r>
              <a:rPr lang="en-US" sz="1600" dirty="0" err="1"/>
              <a:t>Guinals-Kuperman</a:t>
            </a:r>
            <a:r>
              <a:rPr lang="en-US" sz="1600" dirty="0"/>
              <a:t> &amp; </a:t>
            </a:r>
            <a:r>
              <a:rPr lang="en-US" sz="1600" dirty="0" err="1"/>
              <a:t>Fernand</a:t>
            </a:r>
            <a:r>
              <a:rPr lang="en-US" sz="1600" dirty="0"/>
              <a:t> </a:t>
            </a:r>
            <a:r>
              <a:rPr lang="en-US" sz="1600" dirty="0" err="1"/>
              <a:t>Brunschwig</a:t>
            </a:r>
            <a:r>
              <a:rPr lang="en-US" sz="1600" dirty="0" smtClean="0"/>
              <a:t>)</a:t>
            </a:r>
            <a:r>
              <a:rPr lang="en-US" sz="1600" dirty="0"/>
              <a:t>:</a:t>
            </a:r>
            <a:r>
              <a:rPr lang="en-US" sz="1600" u="sng" dirty="0" smtClean="0">
                <a:hlinkClick r:id="rId7"/>
              </a:rPr>
              <a:t>https</a:t>
            </a:r>
            <a:r>
              <a:rPr lang="en-US" sz="1600" u="sng" dirty="0">
                <a:hlinkClick r:id="rId7"/>
              </a:rPr>
              <a:t>://www.youtube.com/watch?v=CIgGuwjCSQU</a:t>
            </a:r>
            <a:endParaRPr lang="en-US" sz="1600" dirty="0"/>
          </a:p>
          <a:p>
            <a:pPr marL="0" indent="0">
              <a:buNone/>
            </a:pPr>
            <a:r>
              <a:rPr lang="en-US" sz="1600" dirty="0" err="1"/>
              <a:t>Heheman</a:t>
            </a:r>
            <a:r>
              <a:rPr lang="en-US" sz="1600" dirty="0"/>
              <a:t>, G (2017).  2017 Annual Report Modeling Workshops.  Private communication available from the author.</a:t>
            </a:r>
          </a:p>
          <a:p>
            <a:pPr marL="0" indent="0">
              <a:buNone/>
            </a:pPr>
            <a:r>
              <a:rPr lang="en-US" sz="1600" dirty="0"/>
              <a:t> </a:t>
            </a:r>
          </a:p>
          <a:p>
            <a:pPr marL="0" indent="0">
              <a:buNone/>
            </a:pPr>
            <a:endParaRPr lang="en-US" sz="16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152400"/>
            <a:ext cx="8534400" cy="1143000"/>
          </a:xfrm>
          <a:extLst/>
        </p:spPr>
        <p:txBody>
          <a:bodyPr/>
          <a:lstStyle/>
          <a:p>
            <a:pPr>
              <a:defRPr/>
            </a:pPr>
            <a:r>
              <a:rPr lang="en-US" sz="3600" dirty="0" smtClean="0">
                <a:ln w="10160">
                  <a:solidFill>
                    <a:schemeClr val="accent1"/>
                  </a:solidFill>
                  <a:prstDash val="solid"/>
                </a:ln>
                <a:solidFill>
                  <a:srgbClr val="FFFFFF"/>
                </a:solidFill>
                <a:effectLst>
                  <a:outerShdw blurRad="38100" dist="32000" dir="5400000" algn="tl">
                    <a:srgbClr val="000000">
                      <a:alpha val="30000"/>
                    </a:srgbClr>
                  </a:outerShdw>
                </a:effectLst>
                <a:latin typeface="Arial" charset="0"/>
              </a:rPr>
              <a:t>Abstract</a:t>
            </a:r>
            <a:r>
              <a:rPr lang="en-US" sz="3600" b="1" dirty="0" smtClean="0">
                <a:latin typeface="Arial" charset="0"/>
              </a:rPr>
              <a:t>: Modeling Physics in the US</a:t>
            </a:r>
            <a:endParaRPr lang="en-US" sz="3600" b="1" dirty="0">
              <a:latin typeface="Arial" charset="0"/>
            </a:endParaRPr>
          </a:p>
        </p:txBody>
      </p:sp>
      <p:sp>
        <p:nvSpPr>
          <p:cNvPr id="16386" name="Rectangle 3"/>
          <p:cNvSpPr>
            <a:spLocks noGrp="1" noChangeArrowheads="1"/>
          </p:cNvSpPr>
          <p:nvPr>
            <p:ph idx="1"/>
          </p:nvPr>
        </p:nvSpPr>
        <p:spPr/>
        <p:txBody>
          <a:bodyPr/>
          <a:lstStyle/>
          <a:p>
            <a:pPr marL="0" indent="0">
              <a:buFont typeface="Wingdings" charset="0"/>
              <a:buNone/>
            </a:pPr>
            <a:r>
              <a:rPr lang="en-US" sz="1400">
                <a:latin typeface="Arial" charset="0"/>
              </a:rPr>
              <a:t>In 1987, Malcolm Wells, working with Professor David Hestenes at Arizona State University laid the foundations for what became modeling physics.  Modeling physics currently includes a fully developed year long introductory high school / first year college physics curriculum, characteristic pedagogical innovations such as student centered cooperative whiteboard discourse and the modeling learning cycle, explicit assessment and evaluation practices / instruments, summer professional development modeling workshop courses, and an extended and growing community of US educators dedicated to promulgation of the modeling method and continuous cultivation of teacher expertise.  These resources were developed and disseminated with funding from the US National Science Foundation via US national workshops during the 1990’s.  Driven by teachers, modeling pedagogy grew to encompass an interest in developing other modeling-physics like curricula in chemistry, middle school and elementary physical science, and biology.</a:t>
            </a:r>
          </a:p>
          <a:p>
            <a:pPr marL="0" indent="0">
              <a:buFont typeface="Wingdings" charset="0"/>
              <a:buNone/>
            </a:pPr>
            <a:endParaRPr lang="en-US" sz="1400">
              <a:latin typeface="Arial" charset="0"/>
            </a:endParaRPr>
          </a:p>
          <a:p>
            <a:pPr marL="0" indent="0">
              <a:buFont typeface="Wingdings" charset="0"/>
              <a:buNone/>
            </a:pPr>
            <a:r>
              <a:rPr lang="en-US" sz="1400">
                <a:latin typeface="Arial" charset="0"/>
              </a:rPr>
              <a:t>In summer 2017, the American Modeling Teachers’ Association (a professional group of 2,500 teachers and professors) coordinated 54 summer workshops of 3-15 days length hosting about 1,000 teachers across the US, including 24 workshops in physics, 13 in modeling chemistry, 8 in modeling biology, 6 in middle school science and 3 in modeling pedagogy.  As of 2017, more than 11,000 teachers have participated on one or more summer modeling workshops and it is claimed that 10% of US physics teachers working at over 60 sites in 49 states had attended a modeling workshop.</a:t>
            </a:r>
          </a:p>
          <a:p>
            <a:pPr marL="0" indent="0">
              <a:buFont typeface="Wingdings" charset="0"/>
              <a:buNone/>
            </a:pPr>
            <a:endParaRPr lang="en-US" sz="1400">
              <a:latin typeface="Arial" charset="0"/>
            </a:endParaRPr>
          </a:p>
          <a:p>
            <a:pPr marL="0" indent="0">
              <a:buFont typeface="Wingdings" charset="0"/>
              <a:buNone/>
            </a:pPr>
            <a:r>
              <a:rPr lang="en-US" sz="1400">
                <a:latin typeface="Arial" charset="0"/>
              </a:rPr>
              <a:t>Presentation participants will review and actively analyze a video vignette of characteristic classroom student modeling physics practice.  I will provide a synoptic overview of modeling physics in terms of content, pedagogy, context, community, research and past and future development, before taking questions and comments.</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676400"/>
            <a:ext cx="8229600" cy="5029200"/>
          </a:xfrm>
        </p:spPr>
        <p:txBody>
          <a:bodyPr/>
          <a:lstStyle/>
          <a:p>
            <a:pPr marL="0" indent="0">
              <a:buFont typeface="Wingdings" charset="0"/>
              <a:buNone/>
              <a:defRPr/>
            </a:pPr>
            <a:r>
              <a:rPr lang="en-US" dirty="0"/>
              <a:t>Video of effective (as measured by student conceptual score gain from pre- and post-testing with the </a:t>
            </a:r>
            <a:r>
              <a:rPr lang="en-US" dirty="0" err="1"/>
              <a:t>Hestenes</a:t>
            </a:r>
            <a:r>
              <a:rPr lang="en-US" dirty="0"/>
              <a:t>’ </a:t>
            </a:r>
            <a:r>
              <a:rPr lang="en-US" i="1" dirty="0"/>
              <a:t>Force Concept Inventory</a:t>
            </a:r>
            <a:r>
              <a:rPr lang="en-US" dirty="0"/>
              <a:t>) introductory mechanics instruction of community college students.</a:t>
            </a:r>
          </a:p>
          <a:p>
            <a:pPr>
              <a:defRPr/>
            </a:pPr>
            <a:r>
              <a:rPr lang="en-US" sz="2000" dirty="0"/>
              <a:t>What is going on in this classroom? </a:t>
            </a:r>
          </a:p>
          <a:p>
            <a:pPr>
              <a:defRPr/>
            </a:pPr>
            <a:r>
              <a:rPr lang="en-US" sz="2000" dirty="0"/>
              <a:t>What events are promoting learning? </a:t>
            </a:r>
          </a:p>
          <a:p>
            <a:pPr>
              <a:defRPr/>
            </a:pPr>
            <a:r>
              <a:rPr lang="en-US" sz="2000" dirty="0"/>
              <a:t>Watch the video and make a few notes on noteworthy behaviors that are taking place that you believe are promoting learning</a:t>
            </a:r>
            <a:r>
              <a:rPr lang="en-US" sz="2000" dirty="0" smtClean="0"/>
              <a:t>.</a:t>
            </a:r>
          </a:p>
          <a:p>
            <a:pPr>
              <a:defRPr/>
            </a:pPr>
            <a:endParaRPr lang="en-US" sz="2000" dirty="0"/>
          </a:p>
          <a:p>
            <a:pPr marL="0" indent="0">
              <a:buFont typeface="Wingdings" charset="0"/>
              <a:buNone/>
              <a:defRPr/>
            </a:pPr>
            <a:r>
              <a:rPr lang="en-US" sz="1400" dirty="0" smtClean="0"/>
              <a:t>Falconer</a:t>
            </a:r>
            <a:r>
              <a:rPr lang="en-US" sz="1400" dirty="0"/>
              <a:t>, K.A., Joshua, M., &amp; </a:t>
            </a:r>
            <a:r>
              <a:rPr lang="en-US" sz="1400" dirty="0" err="1"/>
              <a:t>Desbien</a:t>
            </a:r>
            <a:r>
              <a:rPr lang="en-US" sz="1400" dirty="0"/>
              <a:t> D. (2003) (Authors &amp; Producers; SUNY-BSC Production; </a:t>
            </a:r>
            <a:r>
              <a:rPr lang="en-US" sz="1400" dirty="0" err="1"/>
              <a:t>MacIsaac</a:t>
            </a:r>
            <a:r>
              <a:rPr lang="en-US" sz="1400" dirty="0"/>
              <a:t> analysis).  </a:t>
            </a:r>
            <a:r>
              <a:rPr lang="en-US" sz="1400" i="1" dirty="0"/>
              <a:t>RTOP Video 4: Modeling via Intensive Student Discourse. </a:t>
            </a:r>
            <a:r>
              <a:rPr lang="en-US" sz="1400" dirty="0"/>
              <a:t>[QuickTime Web Streamed Video 10:15].  Buffalo, NY: Authors.  Retrieved December, 2017 from </a:t>
            </a:r>
            <a:r>
              <a:rPr lang="en-US" sz="1400" dirty="0" smtClean="0"/>
              <a:t/>
            </a:r>
            <a:br>
              <a:rPr lang="en-US" sz="1400" dirty="0" smtClean="0"/>
            </a:br>
            <a:r>
              <a:rPr lang="en-US" sz="1400" dirty="0" smtClean="0"/>
              <a:t>&lt;</a:t>
            </a:r>
            <a:r>
              <a:rPr lang="en-US" sz="1400" dirty="0"/>
              <a:t>http://</a:t>
            </a:r>
            <a:r>
              <a:rPr lang="en-US" sz="1400" dirty="0" err="1"/>
              <a:t>PhysicsEd.BuffaloState.Edu</a:t>
            </a:r>
            <a:r>
              <a:rPr lang="en-US" sz="1400" dirty="0"/>
              <a:t>/pubs/WND2017/&gt;. </a:t>
            </a:r>
          </a:p>
          <a:p>
            <a:pPr marL="0" indent="0">
              <a:buFont typeface="Wingdings" charset="0"/>
              <a:buNone/>
              <a:defRPr/>
            </a:pPr>
            <a:r>
              <a:rPr lang="en-US" sz="1800" dirty="0"/>
              <a:t>Many similar and longer classroom modeling physics discourse videos are available from </a:t>
            </a:r>
            <a:r>
              <a:rPr lang="en-US" sz="1800" u="sng" dirty="0">
                <a:hlinkClick r:id="rId2"/>
              </a:rPr>
              <a:t>https://vimeo.com/channels/modelingphysics</a:t>
            </a:r>
            <a:r>
              <a:rPr lang="en-US" sz="1800" dirty="0"/>
              <a:t> and </a:t>
            </a:r>
            <a:r>
              <a:rPr lang="en-US" sz="1800" u="sng" dirty="0">
                <a:hlinkClick r:id="rId3"/>
              </a:rPr>
              <a:t>http://univ-modelinginstruction.com/</a:t>
            </a:r>
            <a:endParaRPr lang="en-US" sz="1800" dirty="0"/>
          </a:p>
          <a:p>
            <a:pPr marL="0" indent="0">
              <a:buFont typeface="Wingdings" charset="0"/>
              <a:buNone/>
              <a:defRPr/>
            </a:pPr>
            <a:r>
              <a:rPr lang="en-US" dirty="0" smtClean="0">
                <a:latin typeface="Arial" charset="0"/>
              </a:rPr>
              <a:t>.</a:t>
            </a:r>
            <a:endParaRPr lang="en-US" dirty="0">
              <a:latin typeface="Arial" charset="0"/>
            </a:endParaRPr>
          </a:p>
        </p:txBody>
      </p:sp>
      <p:pic>
        <p:nvPicPr>
          <p:cNvPr id="2" name="Picture 4" descr="section-name.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6200" y="304800"/>
            <a:ext cx="89265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1" name="TextBox 3"/>
          <p:cNvSpPr txBox="1">
            <a:spLocks noChangeArrowheads="1"/>
          </p:cNvSpPr>
          <p:nvPr/>
        </p:nvSpPr>
        <p:spPr bwMode="auto">
          <a:xfrm>
            <a:off x="2209800" y="304800"/>
            <a:ext cx="6705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3600" b="1">
                <a:solidFill>
                  <a:srgbClr val="23408F"/>
                </a:solidFill>
              </a:rPr>
              <a:t>Video Vignette excerpt of classroom physics modeling:</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152400"/>
            <a:ext cx="8534400" cy="1143000"/>
          </a:xfrm>
          <a:extLst/>
        </p:spPr>
        <p:txBody>
          <a:bodyPr/>
          <a:lstStyle/>
          <a:p>
            <a:pPr>
              <a:defRPr/>
            </a:pPr>
            <a:r>
              <a:rPr lang="en-US" dirty="0">
                <a:ln w="10160">
                  <a:solidFill>
                    <a:schemeClr val="accent1"/>
                  </a:solidFill>
                  <a:prstDash val="solid"/>
                </a:ln>
                <a:solidFill>
                  <a:srgbClr val="FFFFFF"/>
                </a:solidFill>
                <a:effectLst>
                  <a:outerShdw blurRad="38100" dist="32000" dir="5400000" algn="tl">
                    <a:srgbClr val="000000">
                      <a:alpha val="30000"/>
                    </a:srgbClr>
                  </a:outerShdw>
                </a:effectLst>
              </a:rPr>
              <a:t>Roughly </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Three </a:t>
            </a:r>
            <a:r>
              <a:rPr lang="en-US" dirty="0">
                <a:ln w="10160">
                  <a:solidFill>
                    <a:schemeClr val="accent1"/>
                  </a:solidFill>
                  <a:prstDash val="solid"/>
                </a:ln>
                <a:solidFill>
                  <a:srgbClr val="FFFFFF"/>
                </a:solidFill>
                <a:effectLst>
                  <a:outerShdw blurRad="38100" dist="32000" dir="5400000" algn="tl">
                    <a:srgbClr val="000000">
                      <a:alpha val="30000"/>
                    </a:srgbClr>
                  </a:outerShdw>
                </a:effectLst>
              </a:rPr>
              <a:t>M</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ain </a:t>
            </a:r>
            <a:r>
              <a:rPr lang="en-US" dirty="0">
                <a:ln w="10160">
                  <a:solidFill>
                    <a:schemeClr val="accent1"/>
                  </a:solidFill>
                  <a:prstDash val="solid"/>
                </a:ln>
                <a:solidFill>
                  <a:srgbClr val="FFFFFF"/>
                </a:solidFill>
                <a:effectLst>
                  <a:outerShdw blurRad="38100" dist="32000" dir="5400000" algn="tl">
                    <a:srgbClr val="000000">
                      <a:alpha val="30000"/>
                    </a:srgbClr>
                  </a:outerShdw>
                </a:effectLst>
              </a:rPr>
              <a:t>S</a:t>
            </a: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ections:</a:t>
            </a:r>
            <a:endParaRPr lang="en-US" dirty="0">
              <a:ln w="10160">
                <a:solidFill>
                  <a:schemeClr val="accent1"/>
                </a:solidFill>
                <a:prstDash val="solid"/>
              </a:ln>
              <a:solidFill>
                <a:srgbClr val="FFFFFF"/>
              </a:solidFill>
              <a:effectLst>
                <a:outerShdw blurRad="38100" dist="32000" dir="5400000" algn="tl">
                  <a:srgbClr val="000000">
                    <a:alpha val="30000"/>
                  </a:srgbClr>
                </a:outerShdw>
              </a:effectLst>
              <a:latin typeface="Arial" charset="0"/>
            </a:endParaRPr>
          </a:p>
        </p:txBody>
      </p:sp>
      <p:sp>
        <p:nvSpPr>
          <p:cNvPr id="18434" name="Rectangle 3"/>
          <p:cNvSpPr>
            <a:spLocks noGrp="1" noChangeArrowheads="1"/>
          </p:cNvSpPr>
          <p:nvPr>
            <p:ph idx="1"/>
          </p:nvPr>
        </p:nvSpPr>
        <p:spPr/>
        <p:txBody>
          <a:bodyPr/>
          <a:lstStyle/>
          <a:p>
            <a:r>
              <a:rPr lang="en-US" sz="2800" dirty="0">
                <a:latin typeface="Arial" charset="0"/>
              </a:rPr>
              <a:t>student small group data gathering and discussion activity</a:t>
            </a:r>
          </a:p>
          <a:p>
            <a:r>
              <a:rPr lang="en-US" sz="2800" dirty="0">
                <a:latin typeface="Arial" charset="0"/>
              </a:rPr>
              <a:t>student whole class </a:t>
            </a:r>
          </a:p>
          <a:p>
            <a:pPr marL="400050" lvl="1" indent="0">
              <a:buFontTx/>
              <a:buNone/>
            </a:pPr>
            <a:r>
              <a:rPr lang="en-US" dirty="0">
                <a:latin typeface="Arial" charset="0"/>
              </a:rPr>
              <a:t>“circle white-boarding” discourse,</a:t>
            </a:r>
          </a:p>
          <a:p>
            <a:r>
              <a:rPr lang="en-US" sz="2800" dirty="0">
                <a:latin typeface="Arial" charset="0"/>
              </a:rPr>
              <a:t>teacher briefly warrants some knowledge and </a:t>
            </a:r>
            <a:r>
              <a:rPr lang="en-US" sz="2800" dirty="0" smtClean="0">
                <a:latin typeface="Arial" charset="0"/>
              </a:rPr>
              <a:t>behavior; sets </a:t>
            </a:r>
            <a:r>
              <a:rPr lang="en-US" sz="2800" dirty="0">
                <a:latin typeface="Arial" charset="0"/>
              </a:rPr>
              <a:t>up next activity</a:t>
            </a: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457200" y="152400"/>
            <a:ext cx="8534400" cy="1143000"/>
          </a:xfrm>
          <a:extLst/>
        </p:spPr>
        <p:txBody>
          <a:bodyPr/>
          <a:lstStyle/>
          <a:p>
            <a:pPr>
              <a:defRPr/>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First Section: </a:t>
            </a:r>
            <a:r>
              <a:rPr lang="en-US" sz="3600" b="1" dirty="0" smtClean="0"/>
              <a:t>Student data gathering</a:t>
            </a:r>
            <a:endParaRPr lang="en-US" sz="3600" b="1" dirty="0">
              <a:latin typeface="Arial" charset="0"/>
            </a:endParaRPr>
          </a:p>
        </p:txBody>
      </p:sp>
      <p:sp>
        <p:nvSpPr>
          <p:cNvPr id="19458" name="Rectangle 3"/>
          <p:cNvSpPr>
            <a:spLocks noGrp="1" noChangeArrowheads="1"/>
          </p:cNvSpPr>
          <p:nvPr>
            <p:ph idx="1"/>
          </p:nvPr>
        </p:nvSpPr>
        <p:spPr/>
        <p:txBody>
          <a:bodyPr/>
          <a:lstStyle/>
          <a:p>
            <a:r>
              <a:rPr lang="en-US" sz="2800" dirty="0">
                <a:latin typeface="Arial" charset="0"/>
              </a:rPr>
              <a:t>students enter class and go right to work </a:t>
            </a:r>
            <a:r>
              <a:rPr lang="en-US" sz="2800" dirty="0" smtClean="0">
                <a:latin typeface="Arial" charset="0"/>
              </a:rPr>
              <a:t/>
            </a:r>
            <a:br>
              <a:rPr lang="en-US" sz="2800" dirty="0" smtClean="0">
                <a:latin typeface="Arial" charset="0"/>
              </a:rPr>
            </a:br>
            <a:r>
              <a:rPr lang="en-US" sz="2800" dirty="0" smtClean="0">
                <a:latin typeface="Arial" charset="0"/>
              </a:rPr>
              <a:t>(</a:t>
            </a:r>
            <a:r>
              <a:rPr lang="en-US" sz="2800" dirty="0">
                <a:latin typeface="Arial" charset="0"/>
              </a:rPr>
              <a:t>cued from last day “model how a ball bounces”)</a:t>
            </a:r>
          </a:p>
          <a:p>
            <a:r>
              <a:rPr lang="en-US" sz="2800" dirty="0">
                <a:latin typeface="Arial" charset="0"/>
              </a:rPr>
              <a:t>students obviously comfortable with working on own</a:t>
            </a:r>
          </a:p>
          <a:p>
            <a:r>
              <a:rPr lang="en-US" sz="2800" dirty="0">
                <a:latin typeface="Arial" charset="0"/>
              </a:rPr>
              <a:t>student tools and </a:t>
            </a:r>
            <a:r>
              <a:rPr lang="en-US" sz="2800" dirty="0" smtClean="0">
                <a:latin typeface="Arial" charset="0"/>
              </a:rPr>
              <a:t>representation </a:t>
            </a:r>
            <a:r>
              <a:rPr lang="en-US" sz="2800" dirty="0">
                <a:latin typeface="Arial" charset="0"/>
              </a:rPr>
              <a:t>“hammers” are </a:t>
            </a:r>
            <a:r>
              <a:rPr lang="en-US" sz="2800" dirty="0" err="1">
                <a:latin typeface="Arial" charset="0"/>
              </a:rPr>
              <a:t>whiteboarding</a:t>
            </a:r>
            <a:r>
              <a:rPr lang="en-US" sz="2800" dirty="0">
                <a:latin typeface="Arial" charset="0"/>
              </a:rPr>
              <a:t>, SONAR and x-v-a vs. t plots</a:t>
            </a:r>
          </a:p>
          <a:p>
            <a:r>
              <a:rPr lang="en-US" sz="2800" dirty="0">
                <a:latin typeface="Arial" charset="0"/>
              </a:rPr>
              <a:t>teacher is seeding different groups with different questions – pushing in different directions, different parts of the puzzle</a:t>
            </a:r>
          </a:p>
          <a:p>
            <a:r>
              <a:rPr lang="en-US" sz="2800" dirty="0">
                <a:latin typeface="Arial" charset="0"/>
              </a:rPr>
              <a:t>unique tool to some groups – energy pie charts</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381000" y="152400"/>
            <a:ext cx="8686800" cy="1143000"/>
          </a:xfrm>
          <a:extLst/>
        </p:spPr>
        <p:txBody>
          <a:bodyPr/>
          <a:lstStyle/>
          <a:p>
            <a:pPr>
              <a:defRPr/>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Second Section: </a:t>
            </a:r>
            <a:r>
              <a:rPr lang="en-US" sz="3600" b="1" dirty="0"/>
              <a:t>Circle </a:t>
            </a:r>
            <a:r>
              <a:rPr lang="en-US" sz="3600" b="1" dirty="0" err="1"/>
              <a:t>Whiteboarding</a:t>
            </a:r>
            <a:r>
              <a:rPr lang="en-US" sz="3600" dirty="0" smtClean="0"/>
              <a:t> </a:t>
            </a:r>
            <a:endParaRPr lang="en-US" sz="3600" b="1" dirty="0">
              <a:latin typeface="Arial" charset="0"/>
            </a:endParaRPr>
          </a:p>
        </p:txBody>
      </p:sp>
      <p:sp>
        <p:nvSpPr>
          <p:cNvPr id="20482" name="Rectangle 3"/>
          <p:cNvSpPr>
            <a:spLocks noGrp="1" noChangeArrowheads="1"/>
          </p:cNvSpPr>
          <p:nvPr>
            <p:ph idx="1"/>
          </p:nvPr>
        </p:nvSpPr>
        <p:spPr/>
        <p:txBody>
          <a:bodyPr/>
          <a:lstStyle/>
          <a:p>
            <a:r>
              <a:rPr lang="en-US" sz="2800" dirty="0">
                <a:latin typeface="Arial" charset="0"/>
              </a:rPr>
              <a:t>student trained in </a:t>
            </a:r>
            <a:r>
              <a:rPr lang="en-US" sz="2800" dirty="0" smtClean="0">
                <a:latin typeface="Arial" charset="0"/>
              </a:rPr>
              <a:t>communicative discourse -- taking </a:t>
            </a:r>
            <a:r>
              <a:rPr lang="en-US" sz="2800" dirty="0">
                <a:latin typeface="Arial" charset="0"/>
              </a:rPr>
              <a:t>turns and sharing the air</a:t>
            </a:r>
          </a:p>
          <a:p>
            <a:r>
              <a:rPr lang="en-US" sz="2800" dirty="0">
                <a:latin typeface="Arial" charset="0"/>
              </a:rPr>
              <a:t>explicit use of model building and selection is evident</a:t>
            </a:r>
          </a:p>
          <a:p>
            <a:r>
              <a:rPr lang="en-US" sz="2800" dirty="0">
                <a:latin typeface="Arial" charset="0"/>
              </a:rPr>
              <a:t>new tool (energy pie chart analysis) gets significant billing</a:t>
            </a:r>
          </a:p>
          <a:p>
            <a:r>
              <a:rPr lang="en-US" sz="2800" dirty="0">
                <a:latin typeface="Arial" charset="0"/>
              </a:rPr>
              <a:t>jargon control of vocabulary emphasizes student thought </a:t>
            </a:r>
          </a:p>
          <a:p>
            <a:endParaRPr lang="en-US" sz="2800" dirty="0">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381000" y="457200"/>
            <a:ext cx="8610600" cy="1143000"/>
          </a:xfrm>
          <a:extLst/>
        </p:spPr>
        <p:txBody>
          <a:bodyPr/>
          <a:lstStyle/>
          <a:p>
            <a:pPr>
              <a:defRPr/>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Third Section: </a:t>
            </a:r>
            <a:r>
              <a:rPr lang="en-US" sz="3600" b="1" dirty="0" smtClean="0"/>
              <a:t>Teacher warranting                          </a:t>
            </a:r>
            <a:r>
              <a:rPr lang="en-US" sz="3600" b="1" dirty="0" smtClean="0">
                <a:solidFill>
                  <a:srgbClr val="FF0000"/>
                </a:solidFill>
              </a:rPr>
              <a:t>                                 </a:t>
            </a:r>
            <a:r>
              <a:rPr lang="en-US" sz="3600" b="1" dirty="0" smtClean="0">
                <a:solidFill>
                  <a:srgbClr val="23408F"/>
                </a:solidFill>
              </a:rPr>
              <a:t>Knowledge and </a:t>
            </a:r>
            <a:r>
              <a:rPr lang="en-US" sz="3600" b="1" dirty="0" err="1" smtClean="0">
                <a:solidFill>
                  <a:srgbClr val="23408F"/>
                </a:solidFill>
              </a:rPr>
              <a:t>Behaviour</a:t>
            </a:r>
            <a:endParaRPr lang="en-US" sz="3600" b="1" dirty="0">
              <a:solidFill>
                <a:srgbClr val="FF0000"/>
              </a:solidFill>
              <a:latin typeface="Arial" charset="0"/>
            </a:endParaRPr>
          </a:p>
        </p:txBody>
      </p:sp>
      <p:sp>
        <p:nvSpPr>
          <p:cNvPr id="21506" name="Rectangle 3"/>
          <p:cNvSpPr>
            <a:spLocks noGrp="1" noChangeArrowheads="1"/>
          </p:cNvSpPr>
          <p:nvPr>
            <p:ph idx="1"/>
          </p:nvPr>
        </p:nvSpPr>
        <p:spPr>
          <a:xfrm>
            <a:off x="457200" y="1604963"/>
            <a:ext cx="8229600" cy="4795837"/>
          </a:xfrm>
        </p:spPr>
        <p:txBody>
          <a:bodyPr/>
          <a:lstStyle/>
          <a:p>
            <a:r>
              <a:rPr lang="en-US" sz="2800">
                <a:latin typeface="Arial" charset="0"/>
              </a:rPr>
              <a:t>advanced language control -- vocabulary manipulation (grudgingly allows new jargon, focuses on few but critical issues)</a:t>
            </a:r>
          </a:p>
          <a:p>
            <a:r>
              <a:rPr lang="en-US" sz="2800">
                <a:latin typeface="Arial" charset="0"/>
              </a:rPr>
              <a:t>warrants certain classroom learning (or forces agreement)</a:t>
            </a:r>
          </a:p>
          <a:p>
            <a:r>
              <a:rPr lang="en-US" sz="2800">
                <a:latin typeface="Arial" charset="0"/>
              </a:rPr>
              <a:t>sharply limited “closure” setting up next class</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a:xfrm>
            <a:off x="381000" y="304800"/>
            <a:ext cx="8610600" cy="762000"/>
          </a:xfrm>
          <a:extLst/>
        </p:spPr>
        <p:txBody>
          <a:bodyPr/>
          <a:lstStyle/>
          <a:p>
            <a:pPr>
              <a:defRPr/>
            </a:pPr>
            <a:r>
              <a:rPr lang="en-US" dirty="0" smtClean="0">
                <a:ln w="10160">
                  <a:solidFill>
                    <a:schemeClr val="accent1"/>
                  </a:solidFill>
                  <a:prstDash val="solid"/>
                </a:ln>
                <a:solidFill>
                  <a:srgbClr val="FFFFFF"/>
                </a:solidFill>
                <a:effectLst>
                  <a:outerShdw blurRad="38100" dist="32000" dir="5400000" algn="tl">
                    <a:srgbClr val="000000">
                      <a:alpha val="30000"/>
                    </a:srgbClr>
                  </a:outerShdw>
                </a:effectLst>
              </a:rPr>
              <a:t>Overall</a:t>
            </a:r>
            <a:endParaRPr lang="en-US" sz="3600" b="1" dirty="0">
              <a:solidFill>
                <a:srgbClr val="FF0000"/>
              </a:solidFill>
              <a:latin typeface="Arial" charset="0"/>
            </a:endParaRPr>
          </a:p>
        </p:txBody>
      </p:sp>
      <p:sp>
        <p:nvSpPr>
          <p:cNvPr id="22530" name="Rectangle 3"/>
          <p:cNvSpPr>
            <a:spLocks noGrp="1" noChangeArrowheads="1"/>
          </p:cNvSpPr>
          <p:nvPr>
            <p:ph idx="1"/>
          </p:nvPr>
        </p:nvSpPr>
        <p:spPr>
          <a:xfrm>
            <a:off x="457200" y="1066800"/>
            <a:ext cx="8229600" cy="5334000"/>
          </a:xfrm>
        </p:spPr>
        <p:txBody>
          <a:bodyPr/>
          <a:lstStyle/>
          <a:p>
            <a:r>
              <a:rPr lang="en-US" sz="2800" dirty="0">
                <a:latin typeface="Arial" charset="0"/>
              </a:rPr>
              <a:t>student </a:t>
            </a:r>
            <a:r>
              <a:rPr lang="en-US" sz="2800" dirty="0" smtClean="0">
                <a:latin typeface="Arial" charset="0"/>
              </a:rPr>
              <a:t>meaning-centered </a:t>
            </a:r>
            <a:r>
              <a:rPr lang="en-US" sz="2800" dirty="0">
                <a:latin typeface="Arial" charset="0"/>
              </a:rPr>
              <a:t>class</a:t>
            </a:r>
          </a:p>
          <a:p>
            <a:r>
              <a:rPr lang="en-US" sz="2800" dirty="0">
                <a:latin typeface="Arial" charset="0"/>
              </a:rPr>
              <a:t>highly motivated and on-task group (sense of control and empowerment)</a:t>
            </a:r>
          </a:p>
          <a:p>
            <a:r>
              <a:rPr lang="en-US" sz="2800" dirty="0">
                <a:latin typeface="Arial" charset="0"/>
              </a:rPr>
              <a:t>student discourse intensive (</a:t>
            </a:r>
            <a:r>
              <a:rPr lang="en-US" sz="2800" dirty="0" err="1">
                <a:latin typeface="Arial" charset="0"/>
              </a:rPr>
              <a:t>Vygotsky</a:t>
            </a:r>
            <a:r>
              <a:rPr lang="en-US" sz="2800" dirty="0">
                <a:latin typeface="Arial" charset="0"/>
              </a:rPr>
              <a:t>)</a:t>
            </a:r>
          </a:p>
          <a:p>
            <a:r>
              <a:rPr lang="en-US" sz="2800" dirty="0">
                <a:latin typeface="Arial" charset="0"/>
              </a:rPr>
              <a:t>lots of active instructor manipulation of classroom activity, environment and student thought (loaded balls)</a:t>
            </a:r>
          </a:p>
          <a:p>
            <a:r>
              <a:rPr lang="en-US" sz="2800" dirty="0">
                <a:latin typeface="Arial" charset="0"/>
              </a:rPr>
              <a:t>strong scientific thought – observational, phenomenological, theory building, much discourse, other videos would show prediction and testing yet to come</a:t>
            </a:r>
          </a:p>
          <a:p>
            <a:r>
              <a:rPr lang="en-US" sz="2800" dirty="0">
                <a:latin typeface="Arial" charset="0"/>
              </a:rPr>
              <a:t>quite Machiavellian actually</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457200" y="1676400"/>
            <a:ext cx="8229600" cy="5029200"/>
          </a:xfrm>
        </p:spPr>
        <p:txBody>
          <a:bodyPr/>
          <a:lstStyle/>
          <a:p>
            <a:pPr marL="0" indent="0">
              <a:buNone/>
              <a:defRPr/>
            </a:pPr>
            <a:r>
              <a:rPr lang="en-US" dirty="0" smtClean="0"/>
              <a:t>Curricula first developed for </a:t>
            </a:r>
            <a:r>
              <a:rPr lang="en-US" dirty="0"/>
              <a:t>High School </a:t>
            </a:r>
            <a:r>
              <a:rPr lang="en-US" dirty="0" smtClean="0"/>
              <a:t>Physics</a:t>
            </a:r>
          </a:p>
          <a:p>
            <a:pPr marL="0" indent="0">
              <a:buNone/>
              <a:defRPr/>
            </a:pPr>
            <a:endParaRPr lang="en-US" sz="2000" dirty="0"/>
          </a:p>
          <a:p>
            <a:pPr>
              <a:defRPr/>
            </a:pPr>
            <a:r>
              <a:rPr lang="en-US" sz="2000" dirty="0" smtClean="0"/>
              <a:t>Curricula </a:t>
            </a:r>
            <a:r>
              <a:rPr lang="en-US" sz="2000" dirty="0"/>
              <a:t>best developed in High School / first year college and university physics. </a:t>
            </a:r>
            <a:endParaRPr lang="en-US" sz="2000" dirty="0" smtClean="0"/>
          </a:p>
          <a:p>
            <a:pPr>
              <a:defRPr/>
            </a:pPr>
            <a:endParaRPr lang="en-US" sz="2000" dirty="0" smtClean="0"/>
          </a:p>
          <a:p>
            <a:pPr>
              <a:defRPr/>
            </a:pPr>
            <a:r>
              <a:rPr lang="en-US" sz="2000" dirty="0" smtClean="0"/>
              <a:t>Many </a:t>
            </a:r>
            <a:r>
              <a:rPr lang="en-US" sz="2000" dirty="0"/>
              <a:t>US High School teachers teach multiple subjects and similar curricula have been / are in development for other US HS subjects (Chemistry, Physical Science, Biology </a:t>
            </a:r>
            <a:r>
              <a:rPr lang="en-US" sz="2000" dirty="0" err="1"/>
              <a:t>etc</a:t>
            </a:r>
            <a:r>
              <a:rPr lang="en-US" sz="2000" dirty="0"/>
              <a:t>).  </a:t>
            </a:r>
          </a:p>
        </p:txBody>
      </p:sp>
      <p:pic>
        <p:nvPicPr>
          <p:cNvPr id="24578" name="Picture 4" descr="section-nam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6200" y="304800"/>
            <a:ext cx="8926513"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extBox 3"/>
          <p:cNvSpPr txBox="1">
            <a:spLocks noChangeArrowheads="1"/>
          </p:cNvSpPr>
          <p:nvPr/>
        </p:nvSpPr>
        <p:spPr bwMode="auto">
          <a:xfrm>
            <a:off x="2209800" y="304800"/>
            <a:ext cx="6705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nl-NL" sz="4000" b="1" dirty="0" err="1" smtClean="0">
                <a:solidFill>
                  <a:srgbClr val="23408F"/>
                </a:solidFill>
              </a:rPr>
              <a:t>Modeling</a:t>
            </a:r>
            <a:r>
              <a:rPr lang="nl-NL" sz="4000" b="1" dirty="0" smtClean="0">
                <a:solidFill>
                  <a:srgbClr val="23408F"/>
                </a:solidFill>
              </a:rPr>
              <a:t> Synopsis </a:t>
            </a:r>
            <a:r>
              <a:rPr lang="en-US" sz="4000" b="1" dirty="0" smtClean="0">
                <a:solidFill>
                  <a:srgbClr val="23408F"/>
                </a:solidFill>
              </a:rPr>
              <a:t>:</a:t>
            </a:r>
            <a:endParaRPr lang="en-US" sz="4000" b="1" dirty="0">
              <a:solidFill>
                <a:srgbClr val="23408F"/>
              </a:solidFill>
            </a:endParaRPr>
          </a:p>
        </p:txBody>
      </p:sp>
    </p:spTree>
    <p:extLst>
      <p:ext uri="{BB962C8B-B14F-4D97-AF65-F5344CB8AC3E}">
        <p14:creationId xmlns:p14="http://schemas.microsoft.com/office/powerpoint/2010/main" val="334467316"/>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1_Larsoen_master slide">
  <a:themeElements>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soen_master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soen_mast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soen_mast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soen_mast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soen_mast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soen_mast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soen_mast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soen_mast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soen_mast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soen_mast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soen_mast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soen_mast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1642</TotalTime>
  <Words>1404</Words>
  <Application>Microsoft Macintosh PowerPoint</Application>
  <PresentationFormat>On-screen Show (4:3)</PresentationFormat>
  <Paragraphs>116</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1_Larsoen_master slide</vt:lpstr>
      <vt:lpstr>PowerPoint Presentation</vt:lpstr>
      <vt:lpstr>Abstract: Modeling Physics in the US</vt:lpstr>
      <vt:lpstr>PowerPoint Presentation</vt:lpstr>
      <vt:lpstr>Roughly Three Main Sections:</vt:lpstr>
      <vt:lpstr>First Section: Student data gathering</vt:lpstr>
      <vt:lpstr>Second Section: Circle Whiteboarding </vt:lpstr>
      <vt:lpstr>Third Section: Teacher warranting                                                           Knowledge and Behaviour</vt:lpstr>
      <vt:lpstr>Overall</vt:lpstr>
      <vt:lpstr>PowerPoint Presentation</vt:lpstr>
      <vt:lpstr>PowerPoint Presentation</vt:lpstr>
      <vt:lpstr>Modeling Cycle</vt:lpstr>
      <vt:lpstr>Modeling Mechanics Models</vt:lpstr>
      <vt:lpstr>Evaluation</vt:lpstr>
      <vt:lpstr>PowerPoint Presentation</vt:lpstr>
      <vt:lpstr>PowerPoint Presentation</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ssharma</dc:creator>
  <cp:lastModifiedBy>Kathleen Falconer</cp:lastModifiedBy>
  <cp:revision>298</cp:revision>
  <dcterms:created xsi:type="dcterms:W3CDTF">2008-11-21T04:28:28Z</dcterms:created>
  <dcterms:modified xsi:type="dcterms:W3CDTF">2017-12-15T19:01:41Z</dcterms:modified>
</cp:coreProperties>
</file>