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3" r:id="rId2"/>
    <p:sldId id="279" r:id="rId3"/>
    <p:sldId id="294" r:id="rId4"/>
    <p:sldId id="295" r:id="rId5"/>
    <p:sldId id="286" r:id="rId6"/>
    <p:sldId id="290" r:id="rId7"/>
    <p:sldId id="293" r:id="rId8"/>
    <p:sldId id="296" r:id="rId9"/>
    <p:sldId id="297" r:id="rId10"/>
    <p:sldId id="298" r:id="rId11"/>
    <p:sldId id="299" r:id="rId12"/>
    <p:sldId id="304" r:id="rId13"/>
    <p:sldId id="305" r:id="rId14"/>
    <p:sldId id="306" r:id="rId15"/>
    <p:sldId id="308" r:id="rId16"/>
    <p:sldId id="307" r:id="rId17"/>
    <p:sldId id="309" r:id="rId18"/>
    <p:sldId id="301" r:id="rId19"/>
    <p:sldId id="287" r:id="rId20"/>
    <p:sldId id="310" r:id="rId21"/>
    <p:sldId id="311" r:id="rId22"/>
    <p:sldId id="31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in Bruijnesteijn" initials="HB" lastIdx="1" clrIdx="0">
    <p:extLst>
      <p:ext uri="{19B8F6BF-5375-455C-9EA6-DF929625EA0E}">
        <p15:presenceInfo xmlns:p15="http://schemas.microsoft.com/office/powerpoint/2012/main" userId="51608df4a6e606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nl-N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nl-NL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opmaakprofielen van de modeltekst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nl-NL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BA7803C-D674-437E-A08A-33EF548932D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7912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51E57-76BF-4905-BDD5-A28585A5A67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5211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93FAF-3FFB-4A2E-87E1-306DA2A22E9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614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5EBE0-EF4E-4235-97D3-50C4879DA94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3757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8C99F-9A0F-40B2-9060-4A06432972F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966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1C30B-1A2A-4690-B669-07DEB78D8F4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7667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1C822-2047-4613-AB91-DCFE2150B71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6682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60968-9530-4566-B76F-40CAAED8DD63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1654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69217-D5C0-4E24-973F-88D8E0BF5C8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7179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E7CC4-4C64-4F2F-8E4E-4E628115AB51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9219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4DDD0-2834-4FD2-937F-54119A1465D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668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F6766-ED11-40D0-93E2-65E27CEBC35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5118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opmaakprofielen van de modeltekst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464C6632-570D-4215-9E2B-D2143D298E7D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r>
              <a:rPr lang="en-US" altLang="nl-NL" dirty="0" err="1">
                <a:solidFill>
                  <a:schemeClr val="tx1"/>
                </a:solidFill>
              </a:rPr>
              <a:t>Geen</a:t>
            </a:r>
            <a:r>
              <a:rPr lang="en-US" altLang="nl-NL" dirty="0">
                <a:solidFill>
                  <a:schemeClr val="tx1"/>
                </a:solidFill>
              </a:rPr>
              <a:t> </a:t>
            </a:r>
            <a:r>
              <a:rPr lang="en-US" altLang="nl-NL" dirty="0" err="1">
                <a:solidFill>
                  <a:schemeClr val="tx1"/>
                </a:solidFill>
              </a:rPr>
              <a:t>lezing</a:t>
            </a:r>
            <a:r>
              <a:rPr lang="en-US" altLang="nl-NL" dirty="0">
                <a:solidFill>
                  <a:schemeClr val="tx1"/>
                </a:solidFill>
              </a:rPr>
              <a:t> maar </a:t>
            </a:r>
            <a:r>
              <a:rPr lang="en-US" altLang="nl-NL" dirty="0" err="1">
                <a:solidFill>
                  <a:schemeClr val="tx1"/>
                </a:solidFill>
              </a:rPr>
              <a:t>een</a:t>
            </a:r>
            <a:r>
              <a:rPr lang="en-US" altLang="nl-NL" dirty="0">
                <a:solidFill>
                  <a:schemeClr val="tx1"/>
                </a:solidFill>
              </a:rPr>
              <a:t> </a:t>
            </a:r>
            <a:r>
              <a:rPr lang="en-US" altLang="nl-NL" dirty="0" err="1">
                <a:solidFill>
                  <a:schemeClr val="tx1"/>
                </a:solidFill>
              </a:rPr>
              <a:t>denking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nl-NL" altLang="nl-NL" dirty="0">
              <a:solidFill>
                <a:schemeClr val="hlink"/>
              </a:solidFill>
            </a:endParaRPr>
          </a:p>
          <a:p>
            <a:pPr algn="ctr">
              <a:buFontTx/>
              <a:buNone/>
            </a:pPr>
            <a:r>
              <a:rPr lang="nl-NL" altLang="nl-NL" dirty="0"/>
              <a:t>Een interactieve bijeenkomst over:</a:t>
            </a:r>
          </a:p>
          <a:p>
            <a:pPr algn="ctr">
              <a:buFontTx/>
              <a:buNone/>
            </a:pPr>
            <a:endParaRPr lang="nl-NL" altLang="nl-NL" dirty="0">
              <a:solidFill>
                <a:schemeClr val="hlink"/>
              </a:solidFill>
            </a:endParaRPr>
          </a:p>
          <a:p>
            <a:pPr algn="ctr">
              <a:buFontTx/>
              <a:buNone/>
            </a:pPr>
            <a:r>
              <a:rPr lang="nl-NL" altLang="nl-NL" dirty="0"/>
              <a:t>Leerlingen aan het denken zetten</a:t>
            </a:r>
          </a:p>
          <a:p>
            <a:pPr algn="ctr">
              <a:buFontTx/>
              <a:buNone/>
            </a:pPr>
            <a:r>
              <a:rPr lang="nl-NL" altLang="nl-NL" dirty="0"/>
              <a:t>over natuurkundige concepten zonder daar meteen aan te rekenen</a:t>
            </a:r>
          </a:p>
          <a:p>
            <a:pPr>
              <a:buFontTx/>
              <a:buNone/>
            </a:pPr>
            <a:endParaRPr lang="nl-NL" altLang="nl-NL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Beschouwing      Betoog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Aan het denken zetten</a:t>
            </a:r>
          </a:p>
          <a:p>
            <a:pPr marL="0" indent="0">
              <a:buNone/>
            </a:pPr>
            <a:r>
              <a:rPr lang="nl-NL" sz="2400" dirty="0"/>
              <a:t>Meerdere visies</a:t>
            </a:r>
          </a:p>
          <a:p>
            <a:pPr marL="0" indent="0">
              <a:buNone/>
            </a:pPr>
            <a:r>
              <a:rPr lang="nl-NL" sz="2400" dirty="0"/>
              <a:t>Wetenschapper</a:t>
            </a:r>
          </a:p>
          <a:p>
            <a:pPr marL="0" indent="0">
              <a:buNone/>
            </a:pPr>
            <a:r>
              <a:rPr lang="nl-NL" sz="2400" dirty="0"/>
              <a:t>Essay</a:t>
            </a:r>
          </a:p>
          <a:p>
            <a:pPr marL="0" indent="0">
              <a:buNone/>
            </a:pPr>
            <a:r>
              <a:rPr lang="nl-NL" sz="2400" dirty="0"/>
              <a:t>Overeenkomsten en verschillen</a:t>
            </a:r>
          </a:p>
          <a:p>
            <a:pPr marL="0" indent="0">
              <a:buNone/>
            </a:pPr>
            <a:r>
              <a:rPr lang="nl-NL" sz="2400" dirty="0"/>
              <a:t>Tegenstellend verband</a:t>
            </a:r>
          </a:p>
          <a:p>
            <a:pPr marL="0" indent="0">
              <a:buNone/>
            </a:pPr>
            <a:r>
              <a:rPr lang="nl-NL" sz="2400" dirty="0"/>
              <a:t>Divergerend</a:t>
            </a:r>
          </a:p>
          <a:p>
            <a:pPr marL="0" indent="0">
              <a:buNone/>
            </a:pPr>
            <a:r>
              <a:rPr lang="nl-NL" sz="2400" dirty="0"/>
              <a:t>Verschijnsel met verklaring</a:t>
            </a:r>
          </a:p>
          <a:p>
            <a:pPr marL="0" indent="0">
              <a:buNone/>
            </a:pPr>
            <a:r>
              <a:rPr lang="nl-NL" sz="2400" dirty="0"/>
              <a:t>Sluit af met samenvatting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21089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/>
              <a:t>Overtuigen</a:t>
            </a:r>
          </a:p>
          <a:p>
            <a:pPr marL="0" indent="0">
              <a:buNone/>
            </a:pPr>
            <a:r>
              <a:rPr lang="nl-NL" sz="2400" dirty="0"/>
              <a:t>Eén visie</a:t>
            </a:r>
          </a:p>
          <a:p>
            <a:pPr marL="0" indent="0">
              <a:buNone/>
            </a:pPr>
            <a:r>
              <a:rPr lang="nl-NL" sz="2400" dirty="0"/>
              <a:t>Politicus</a:t>
            </a:r>
          </a:p>
          <a:p>
            <a:pPr marL="0" indent="0">
              <a:buNone/>
            </a:pPr>
            <a:r>
              <a:rPr lang="nl-NL" sz="2400" dirty="0"/>
              <a:t>Pamflet</a:t>
            </a:r>
          </a:p>
          <a:p>
            <a:pPr marL="0" indent="0">
              <a:buNone/>
            </a:pPr>
            <a:r>
              <a:rPr lang="nl-NL" sz="2400" dirty="0"/>
              <a:t>Voor- en nadelen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400" dirty="0"/>
              <a:t>Opsommend verband</a:t>
            </a:r>
          </a:p>
          <a:p>
            <a:pPr marL="0" indent="0">
              <a:buNone/>
            </a:pPr>
            <a:r>
              <a:rPr lang="nl-NL" sz="2400" dirty="0"/>
              <a:t>Convergerend</a:t>
            </a:r>
          </a:p>
          <a:p>
            <a:pPr marL="0" indent="0">
              <a:buNone/>
            </a:pPr>
            <a:r>
              <a:rPr lang="nl-NL" sz="2400" dirty="0"/>
              <a:t>Standpunt met argument</a:t>
            </a:r>
          </a:p>
          <a:p>
            <a:pPr marL="0" indent="0">
              <a:buNone/>
            </a:pPr>
            <a:r>
              <a:rPr lang="nl-NL" sz="2400" dirty="0"/>
              <a:t>Sluit af met conclusie</a:t>
            </a:r>
          </a:p>
        </p:txBody>
      </p:sp>
    </p:spTree>
    <p:extLst>
      <p:ext uri="{BB962C8B-B14F-4D97-AF65-F5344CB8AC3E}">
        <p14:creationId xmlns:p14="http://schemas.microsoft.com/office/powerpoint/2010/main" val="92855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Warmte ↔ Temperatuur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koorts</a:t>
            </a:r>
          </a:p>
          <a:p>
            <a:r>
              <a:rPr lang="nl-NL" sz="2400" dirty="0"/>
              <a:t>warm</a:t>
            </a:r>
          </a:p>
          <a:p>
            <a:r>
              <a:rPr lang="nl-NL" sz="2400" dirty="0"/>
              <a:t>thermostaat</a:t>
            </a:r>
          </a:p>
          <a:p>
            <a:r>
              <a:rPr lang="nl-NL" sz="2400" dirty="0"/>
              <a:t>isotherm</a:t>
            </a:r>
          </a:p>
          <a:p>
            <a:r>
              <a:rPr lang="nl-NL" sz="2400" dirty="0"/>
              <a:t>“</a:t>
            </a:r>
            <a:r>
              <a:rPr lang="nl-NL" sz="2400" dirty="0" err="1"/>
              <a:t>ppffff</a:t>
            </a:r>
            <a:r>
              <a:rPr lang="nl-NL" sz="2400" dirty="0"/>
              <a:t>!!”</a:t>
            </a:r>
          </a:p>
          <a:p>
            <a:r>
              <a:rPr lang="nl-NL" sz="2400" dirty="0"/>
              <a:t>bimetaal</a:t>
            </a:r>
          </a:p>
          <a:p>
            <a:r>
              <a:rPr lang="nl-NL" sz="2400" dirty="0"/>
              <a:t>dikke jas</a:t>
            </a:r>
          </a:p>
          <a:p>
            <a:r>
              <a:rPr lang="nl-NL" sz="2400" dirty="0"/>
              <a:t>dooien</a:t>
            </a:r>
          </a:p>
          <a:p>
            <a:r>
              <a:rPr lang="nl-NL" sz="2400" dirty="0"/>
              <a:t>exotherm</a:t>
            </a:r>
          </a:p>
          <a:p>
            <a:endParaRPr lang="nl-NL" sz="2400" dirty="0"/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z="2400" dirty="0"/>
              <a:t>thermoskan</a:t>
            </a:r>
          </a:p>
          <a:p>
            <a:r>
              <a:rPr lang="nl-NL" sz="2400" dirty="0"/>
              <a:t>zweten</a:t>
            </a:r>
          </a:p>
          <a:p>
            <a:r>
              <a:rPr lang="nl-NL" sz="2400" dirty="0"/>
              <a:t>vriespunt</a:t>
            </a:r>
          </a:p>
          <a:p>
            <a:r>
              <a:rPr lang="nl-NL" sz="2400" dirty="0"/>
              <a:t>smeltpunt</a:t>
            </a:r>
          </a:p>
          <a:p>
            <a:r>
              <a:rPr lang="nl-NL" sz="2400" dirty="0"/>
              <a:t>taartpunt</a:t>
            </a:r>
          </a:p>
          <a:p>
            <a:r>
              <a:rPr lang="nl-NL" sz="2400" dirty="0"/>
              <a:t>kookpunt</a:t>
            </a:r>
          </a:p>
          <a:p>
            <a:r>
              <a:rPr lang="nl-NL" sz="2400" dirty="0"/>
              <a:t>brandpunt</a:t>
            </a:r>
          </a:p>
          <a:p>
            <a:r>
              <a:rPr lang="nl-NL" sz="2400" dirty="0"/>
              <a:t>brandglas</a:t>
            </a:r>
          </a:p>
          <a:p>
            <a:r>
              <a:rPr lang="nl-NL" sz="2400" dirty="0"/>
              <a:t>“</a:t>
            </a:r>
            <a:r>
              <a:rPr lang="nl-NL" sz="2400" dirty="0" err="1"/>
              <a:t>bbrrrrr</a:t>
            </a:r>
            <a:r>
              <a:rPr lang="nl-NL" sz="2400" dirty="0"/>
              <a:t>!!”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8659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Tekstje Links of Rechts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Lees de tekst en op bladzijde 6 en 7 en bedenk bij elke alinea een kopje.</a:t>
            </a:r>
          </a:p>
          <a:p>
            <a:r>
              <a:rPr lang="nl-NL" sz="2800" dirty="0"/>
              <a:t>Ging u anders lezen omdat ik u een leesopdracht gaf?</a:t>
            </a:r>
          </a:p>
          <a:p>
            <a:r>
              <a:rPr lang="nl-NL" sz="2800" dirty="0"/>
              <a:t>Geef met één woord op </a:t>
            </a:r>
            <a:r>
              <a:rPr lang="nl-NL" sz="2800" i="1" dirty="0" err="1">
                <a:solidFill>
                  <a:srgbClr val="FF0000"/>
                </a:solidFill>
              </a:rPr>
              <a:t>presenterswall</a:t>
            </a:r>
            <a:r>
              <a:rPr lang="nl-NL" sz="2800" i="1" dirty="0">
                <a:solidFill>
                  <a:srgbClr val="FF0000"/>
                </a:solidFill>
              </a:rPr>
              <a:t> </a:t>
            </a:r>
            <a:r>
              <a:rPr lang="nl-NL" sz="2800" dirty="0"/>
              <a:t>aan hoe u anders ging lezen!</a:t>
            </a:r>
          </a:p>
          <a:p>
            <a:r>
              <a:rPr lang="nl-NL" sz="2800" dirty="0"/>
              <a:t>Op bladzijde 8 staan andere leesopdrachten voor leerlingen als ze een stukje tekst in een leerboek moeten gaan lezen.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72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Tweetallen tegengestelde concepten bedenken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Noteer eerst weer alleen op bladzijde 8</a:t>
            </a:r>
          </a:p>
          <a:p>
            <a:pPr marL="0" indent="0" algn="ctr">
              <a:buNone/>
            </a:pPr>
            <a:r>
              <a:rPr lang="nl-NL" dirty="0"/>
              <a:t>tweetallen concepten</a:t>
            </a:r>
          </a:p>
          <a:p>
            <a:pPr marL="0" indent="0" algn="ctr">
              <a:buNone/>
            </a:pPr>
            <a:r>
              <a:rPr lang="nl-NL" dirty="0"/>
              <a:t>die min of meer tegen over elkaar staan …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Twee minuten!!</a:t>
            </a:r>
          </a:p>
        </p:txBody>
      </p:sp>
    </p:spTree>
    <p:extLst>
      <p:ext uri="{BB962C8B-B14F-4D97-AF65-F5344CB8AC3E}">
        <p14:creationId xmlns:p14="http://schemas.microsoft.com/office/powerpoint/2010/main" val="658994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Lijstje aanvullen en ééntje kiezen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Vul je lijst met de andere ideeën</a:t>
            </a:r>
          </a:p>
          <a:p>
            <a:pPr marL="0" indent="0" algn="ctr">
              <a:buNone/>
            </a:pPr>
            <a:r>
              <a:rPr lang="nl-NL" dirty="0"/>
              <a:t>in je groepje aan.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Kies met elkaar één tweetal concepten uit dat jullie groepje straks op </a:t>
            </a:r>
            <a:r>
              <a:rPr lang="nl-NL" i="1" dirty="0" err="1">
                <a:solidFill>
                  <a:srgbClr val="FF0000"/>
                </a:solidFill>
              </a:rPr>
              <a:t>presenterswal</a:t>
            </a:r>
            <a:r>
              <a:rPr lang="nl-NL" i="1" dirty="0">
                <a:solidFill>
                  <a:srgbClr val="FF0000"/>
                </a:solidFill>
              </a:rPr>
              <a:t> </a:t>
            </a:r>
            <a:r>
              <a:rPr lang="nl-NL" dirty="0"/>
              <a:t>zet en dat jullie straks gaan uitwerken.</a:t>
            </a:r>
          </a:p>
        </p:txBody>
      </p:sp>
    </p:spTree>
    <p:extLst>
      <p:ext uri="{BB962C8B-B14F-4D97-AF65-F5344CB8AC3E}">
        <p14:creationId xmlns:p14="http://schemas.microsoft.com/office/powerpoint/2010/main" val="346657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Niet allemaal tegelijk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Maar gedoseerd, </a:t>
            </a:r>
            <a:r>
              <a:rPr lang="nl-NL" dirty="0" err="1"/>
              <a:t>rijgewijs</a:t>
            </a:r>
            <a:endParaRPr lang="nl-NL" dirty="0"/>
          </a:p>
          <a:p>
            <a:r>
              <a:rPr lang="nl-NL" dirty="0"/>
              <a:t>Nu één mobiel per groepje gebruiken</a:t>
            </a:r>
          </a:p>
          <a:p>
            <a:r>
              <a:rPr lang="nl-NL" dirty="0"/>
              <a:t>Een streepje tussen het gekozen tweetal concepten: warmte-temperatuur</a:t>
            </a:r>
          </a:p>
          <a:p>
            <a:r>
              <a:rPr lang="nl-NL" dirty="0"/>
              <a:t>Dan op </a:t>
            </a:r>
            <a:r>
              <a:rPr lang="nl-NL" i="1" dirty="0" err="1">
                <a:solidFill>
                  <a:srgbClr val="FF0000"/>
                </a:solidFill>
              </a:rPr>
              <a:t>presenterswall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Kijken wat er binnenkomt en …</a:t>
            </a:r>
          </a:p>
          <a:p>
            <a:r>
              <a:rPr lang="nl-NL" dirty="0"/>
              <a:t>Herhalingen voor komen</a:t>
            </a:r>
          </a:p>
          <a:p>
            <a:r>
              <a:rPr lang="nl-NL" dirty="0"/>
              <a:t>Alleen nieuwe toevoegen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4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Gekozen opdracht uitwerken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Noteer, eerst weer alleen, op bladzijde 10 ‘dingen’ die de leerlingen links of rechts moeten plaatsen.</a:t>
            </a:r>
          </a:p>
          <a:p>
            <a:pPr marL="0" indent="0" algn="ctr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Twee minuten!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Maak nu één lijst die straks buiten deze zaal op een van de flappen komt.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7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in zetten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diagnostische moment</a:t>
            </a:r>
          </a:p>
          <a:p>
            <a:r>
              <a:rPr lang="nl-NL" dirty="0"/>
              <a:t>Om voorkennis op te halen</a:t>
            </a:r>
          </a:p>
          <a:p>
            <a:r>
              <a:rPr lang="nl-NL" dirty="0"/>
              <a:t>Om twee concepten in samenhang te introduceren of toe te lichten</a:t>
            </a:r>
          </a:p>
          <a:p>
            <a:r>
              <a:rPr lang="nl-NL" dirty="0"/>
              <a:t>Om voor de toets alles op een rijtje te zetten</a:t>
            </a:r>
          </a:p>
          <a:p>
            <a:r>
              <a:rPr lang="nl-NL" dirty="0"/>
              <a:t>Om hoofdstukken of vakken te vergelijken</a:t>
            </a:r>
          </a:p>
          <a:p>
            <a:r>
              <a:rPr lang="nl-NL" dirty="0"/>
              <a:t>Leerlingen zelf een L-R-opdracht laten maken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590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Drie of meer kolommen</a:t>
            </a:r>
          </a:p>
          <a:p>
            <a:endParaRPr lang="nl-NL" dirty="0"/>
          </a:p>
          <a:p>
            <a:r>
              <a:rPr lang="nl-NL" dirty="0"/>
              <a:t>Matrix</a:t>
            </a:r>
          </a:p>
          <a:p>
            <a:endParaRPr lang="nl-NL" dirty="0"/>
          </a:p>
          <a:p>
            <a:r>
              <a:rPr lang="nl-NL" dirty="0"/>
              <a:t>Venndiagram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495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Licht-Geluid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/>
              <a:t>Overeenkomsten en verschillen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Eerst weer alleen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Twee minuten</a:t>
            </a:r>
          </a:p>
        </p:txBody>
      </p:sp>
    </p:spTree>
    <p:extLst>
      <p:ext uri="{BB962C8B-B14F-4D97-AF65-F5344CB8AC3E}">
        <p14:creationId xmlns:p14="http://schemas.microsoft.com/office/powerpoint/2010/main" val="274312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chemeClr val="tx1"/>
                </a:solidFill>
              </a:rPr>
              <a:t>Werkvormen vanmiddag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dirty="0"/>
              <a:t>Variaties op Denken-delen-uitwisselen</a:t>
            </a:r>
          </a:p>
          <a:p>
            <a:r>
              <a:rPr lang="nl-NL" altLang="nl-NL" dirty="0"/>
              <a:t>groepjes van vier</a:t>
            </a:r>
          </a:p>
          <a:p>
            <a:r>
              <a:rPr lang="nl-NL" altLang="nl-NL" dirty="0"/>
              <a:t>ieder een pen,</a:t>
            </a:r>
          </a:p>
          <a:p>
            <a:r>
              <a:rPr lang="nl-NL" altLang="nl-NL" dirty="0"/>
              <a:t>ieder een werkboekje</a:t>
            </a:r>
          </a:p>
          <a:p>
            <a:r>
              <a:rPr lang="nl-NL" altLang="nl-NL" dirty="0"/>
              <a:t>per groepje één mobieltje met wifi</a:t>
            </a:r>
          </a:p>
          <a:p>
            <a:r>
              <a:rPr lang="nl-NL" altLang="nl-NL" dirty="0"/>
              <a:t>en  …… discipline, veel discipline! </a:t>
            </a:r>
            <a:endParaRPr lang="en-US" alt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Drie woordwolken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 algn="ctr">
              <a:buNone/>
            </a:pPr>
            <a:r>
              <a:rPr lang="nl-NL" dirty="0" err="1">
                <a:solidFill>
                  <a:srgbClr val="FF0000"/>
                </a:solidFill>
              </a:rPr>
              <a:t>presenterswall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72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Wachttijd na een 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langere antwoorden</a:t>
            </a:r>
          </a:p>
          <a:p>
            <a:r>
              <a:rPr lang="nl-NL" dirty="0"/>
              <a:t>minder spontane, meer adequate antwoorden</a:t>
            </a:r>
          </a:p>
          <a:p>
            <a:r>
              <a:rPr lang="nl-NL" dirty="0"/>
              <a:t>minder “Weet ik niet”</a:t>
            </a:r>
          </a:p>
          <a:p>
            <a:r>
              <a:rPr lang="nl-NL" dirty="0"/>
              <a:t>meer hypothese-achtige antwoorden</a:t>
            </a:r>
          </a:p>
          <a:p>
            <a:r>
              <a:rPr lang="nl-NL" dirty="0"/>
              <a:t>en ook weer vragen</a:t>
            </a:r>
          </a:p>
        </p:txBody>
      </p:sp>
    </p:spTree>
    <p:extLst>
      <p:ext uri="{BB962C8B-B14F-4D97-AF65-F5344CB8AC3E}">
        <p14:creationId xmlns:p14="http://schemas.microsoft.com/office/powerpoint/2010/main" val="31194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 de koffie en de thee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Graag de gemaakte opdrachten met viltstift</a:t>
            </a:r>
          </a:p>
          <a:p>
            <a:pPr marL="0" indent="0">
              <a:buNone/>
            </a:pPr>
            <a:r>
              <a:rPr lang="nl-NL" dirty="0"/>
              <a:t>op de vellen papier noteren.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Iedereen kan in de loop van de conferentie een en ander nog aanvullen.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/>
              <a:t>En foto’s </a:t>
            </a:r>
            <a:r>
              <a:rPr lang="nl-NL" dirty="0"/>
              <a:t>ervan maken om het volgende week meteen in de les te gebruiken.</a:t>
            </a:r>
          </a:p>
        </p:txBody>
      </p:sp>
    </p:spTree>
    <p:extLst>
      <p:ext uri="{BB962C8B-B14F-4D97-AF65-F5344CB8AC3E}">
        <p14:creationId xmlns:p14="http://schemas.microsoft.com/office/powerpoint/2010/main" val="187809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Eerst alleen!!!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Meteen overleggen stopt het individuele denkproces.</a:t>
            </a:r>
          </a:p>
          <a:p>
            <a:r>
              <a:rPr lang="nl-NL" sz="2800" dirty="0"/>
              <a:t>Schriftelijk brainstormen is effectiever dan roept u maar.</a:t>
            </a:r>
          </a:p>
          <a:p>
            <a:r>
              <a:rPr lang="nl-NL" sz="2800" dirty="0"/>
              <a:t>Overleg komt daarna … denk eerst even zelf na!</a:t>
            </a:r>
          </a:p>
          <a:p>
            <a:r>
              <a:rPr lang="nl-NL" sz="2800" dirty="0"/>
              <a:t>Komen de secundaire </a:t>
            </a:r>
            <a:r>
              <a:rPr lang="nl-NL" sz="2800" dirty="0" err="1"/>
              <a:t>reageerders</a:t>
            </a:r>
            <a:r>
              <a:rPr lang="nl-NL" sz="2800" dirty="0"/>
              <a:t>, de stille krachten ook aan bod.</a:t>
            </a:r>
          </a:p>
          <a:p>
            <a:r>
              <a:rPr lang="nl-NL" sz="2800" dirty="0"/>
              <a:t>Stilte in groepen moet helaas vaak wel worden afgedwongen, waarschijnlijk ook hier ….</a:t>
            </a:r>
          </a:p>
        </p:txBody>
      </p:sp>
    </p:spTree>
    <p:extLst>
      <p:ext uri="{BB962C8B-B14F-4D97-AF65-F5344CB8AC3E}">
        <p14:creationId xmlns:p14="http://schemas.microsoft.com/office/powerpoint/2010/main" val="13123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Links-rechts-opdracht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ook wel een T-formulier genoemd</a:t>
            </a:r>
          </a:p>
          <a:p>
            <a:r>
              <a:rPr lang="nl-NL" dirty="0"/>
              <a:t>twee kolommen</a:t>
            </a:r>
          </a:p>
          <a:p>
            <a:r>
              <a:rPr lang="nl-NL" dirty="0"/>
              <a:t>twee concepten bovenin</a:t>
            </a:r>
          </a:p>
          <a:p>
            <a:r>
              <a:rPr lang="nl-NL" dirty="0"/>
              <a:t>een rij in te vullen ‘begrippen’</a:t>
            </a:r>
          </a:p>
          <a:p>
            <a:r>
              <a:rPr lang="nl-NL" dirty="0"/>
              <a:t>eerst stilte</a:t>
            </a:r>
          </a:p>
          <a:p>
            <a:r>
              <a:rPr lang="nl-NL" dirty="0"/>
              <a:t>dan overleggen, vergelijken</a:t>
            </a:r>
          </a:p>
          <a:p>
            <a:r>
              <a:rPr lang="nl-NL" dirty="0"/>
              <a:t>snelle feedback aan leerlingen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751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Hoort bij Grieken of bij Romeinen?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400" dirty="0"/>
              <a:t>Athene</a:t>
            </a:r>
          </a:p>
          <a:p>
            <a:r>
              <a:rPr lang="nl-NL" sz="2400" dirty="0"/>
              <a:t>Homerus</a:t>
            </a:r>
          </a:p>
          <a:p>
            <a:r>
              <a:rPr lang="nl-NL" sz="2400" dirty="0"/>
              <a:t>Jupiter</a:t>
            </a:r>
          </a:p>
          <a:p>
            <a:r>
              <a:rPr lang="nl-NL" sz="2400" dirty="0"/>
              <a:t>Olympische spelen</a:t>
            </a:r>
          </a:p>
          <a:p>
            <a:r>
              <a:rPr lang="nl-NL" sz="2400" dirty="0"/>
              <a:t>5</a:t>
            </a:r>
            <a:r>
              <a:rPr lang="nl-NL" sz="2400" baseline="30000" dirty="0"/>
              <a:t>de</a:t>
            </a:r>
            <a:r>
              <a:rPr lang="nl-NL" sz="2400" dirty="0"/>
              <a:t> – 4</a:t>
            </a:r>
            <a:r>
              <a:rPr lang="nl-NL" sz="2400" baseline="30000" dirty="0"/>
              <a:t>de</a:t>
            </a:r>
            <a:r>
              <a:rPr lang="nl-NL" sz="2400" dirty="0"/>
              <a:t> eeuw v. Chr.</a:t>
            </a:r>
          </a:p>
          <a:p>
            <a:r>
              <a:rPr lang="nl-NL" sz="2400" dirty="0"/>
              <a:t>Aqua</a:t>
            </a:r>
          </a:p>
          <a:p>
            <a:r>
              <a:rPr lang="nl-NL" sz="2400" dirty="0"/>
              <a:t>Rome</a:t>
            </a:r>
          </a:p>
          <a:p>
            <a:r>
              <a:rPr lang="nl-NL" sz="2400" dirty="0"/>
              <a:t>Agora</a:t>
            </a:r>
          </a:p>
          <a:p>
            <a:r>
              <a:rPr lang="nl-NL" sz="2400" dirty="0"/>
              <a:t>Zeus</a:t>
            </a:r>
          </a:p>
          <a:p>
            <a:r>
              <a:rPr lang="nl-NL" sz="2400" dirty="0"/>
              <a:t>IV</a:t>
            </a:r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z="2400" dirty="0"/>
              <a:t>Troje</a:t>
            </a:r>
          </a:p>
          <a:p>
            <a:r>
              <a:rPr lang="nl-NL" sz="2400" dirty="0"/>
              <a:t>Pantheon</a:t>
            </a:r>
          </a:p>
          <a:p>
            <a:r>
              <a:rPr lang="nl-NL" sz="2400" dirty="0"/>
              <a:t>Hydro</a:t>
            </a:r>
          </a:p>
          <a:p>
            <a:r>
              <a:rPr lang="nl-NL" sz="2400" dirty="0"/>
              <a:t>2</a:t>
            </a:r>
            <a:r>
              <a:rPr lang="nl-NL" sz="2400" baseline="30000" dirty="0"/>
              <a:t>de</a:t>
            </a:r>
            <a:r>
              <a:rPr lang="nl-NL" sz="2400" dirty="0"/>
              <a:t> v. – 3</a:t>
            </a:r>
            <a:r>
              <a:rPr lang="nl-NL" sz="2400" baseline="30000" dirty="0"/>
              <a:t>de</a:t>
            </a:r>
            <a:r>
              <a:rPr lang="nl-NL" sz="2400" dirty="0"/>
              <a:t> eeuw na Chr.</a:t>
            </a:r>
          </a:p>
          <a:p>
            <a:r>
              <a:rPr lang="el-GR" sz="2400" dirty="0"/>
              <a:t>β</a:t>
            </a:r>
            <a:endParaRPr lang="nl-NL" sz="2400" dirty="0"/>
          </a:p>
          <a:p>
            <a:r>
              <a:rPr lang="nl-NL" sz="2400" dirty="0"/>
              <a:t>Vergilius</a:t>
            </a:r>
          </a:p>
          <a:p>
            <a:r>
              <a:rPr lang="nl-NL" sz="2400" dirty="0"/>
              <a:t>Gladiatorenspelen</a:t>
            </a:r>
          </a:p>
          <a:p>
            <a:r>
              <a:rPr lang="nl-NL" sz="2400" dirty="0"/>
              <a:t>Parthenon</a:t>
            </a:r>
          </a:p>
          <a:p>
            <a:r>
              <a:rPr lang="nl-NL" sz="2400" dirty="0"/>
              <a:t>Carthago</a:t>
            </a:r>
          </a:p>
          <a:p>
            <a:r>
              <a:rPr lang="nl-NL" sz="2400" dirty="0"/>
              <a:t>Forum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964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630237" y="-559088"/>
            <a:ext cx="3868737" cy="1118176"/>
          </a:xfrm>
        </p:spPr>
        <p:txBody>
          <a:bodyPr/>
          <a:lstStyle/>
          <a:p>
            <a:r>
              <a:rPr lang="nl-NL" sz="3200" dirty="0"/>
              <a:t>Grieken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642711" y="607088"/>
            <a:ext cx="3868737" cy="5702232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Athene</a:t>
            </a:r>
          </a:p>
          <a:p>
            <a:r>
              <a:rPr lang="nl-NL" sz="2400" dirty="0"/>
              <a:t>Homerus</a:t>
            </a:r>
          </a:p>
          <a:p>
            <a:r>
              <a:rPr lang="nl-NL" sz="2400" dirty="0"/>
              <a:t>Olympische spelen</a:t>
            </a:r>
          </a:p>
          <a:p>
            <a:r>
              <a:rPr lang="nl-NL" sz="2400" dirty="0"/>
              <a:t>5</a:t>
            </a:r>
            <a:r>
              <a:rPr lang="nl-NL" sz="2400" baseline="30000" dirty="0"/>
              <a:t>de</a:t>
            </a:r>
            <a:r>
              <a:rPr lang="nl-NL" sz="2400" dirty="0"/>
              <a:t> – 4</a:t>
            </a:r>
            <a:r>
              <a:rPr lang="nl-NL" sz="2400" baseline="30000" dirty="0"/>
              <a:t>de</a:t>
            </a:r>
            <a:r>
              <a:rPr lang="nl-NL" sz="2400" dirty="0"/>
              <a:t> eeuw v. Chr.</a:t>
            </a:r>
          </a:p>
          <a:p>
            <a:r>
              <a:rPr lang="nl-NL" sz="2400" dirty="0"/>
              <a:t>Agora</a:t>
            </a:r>
          </a:p>
          <a:p>
            <a:r>
              <a:rPr lang="nl-NL" sz="2400" dirty="0"/>
              <a:t>Zeus</a:t>
            </a:r>
          </a:p>
          <a:p>
            <a:r>
              <a:rPr lang="nl-NL" sz="2400" dirty="0"/>
              <a:t>Troje</a:t>
            </a:r>
          </a:p>
          <a:p>
            <a:r>
              <a:rPr lang="nl-NL" sz="2400" dirty="0"/>
              <a:t>Hydro</a:t>
            </a:r>
          </a:p>
          <a:p>
            <a:r>
              <a:rPr lang="el-GR" sz="2400" dirty="0"/>
              <a:t>β</a:t>
            </a:r>
            <a:endParaRPr lang="nl-NL" sz="2400" dirty="0"/>
          </a:p>
          <a:p>
            <a:r>
              <a:rPr lang="nl-NL" sz="2400" dirty="0"/>
              <a:t>Parthenon</a:t>
            </a:r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53772" y="-37214"/>
            <a:ext cx="3887788" cy="576063"/>
          </a:xfrm>
        </p:spPr>
        <p:txBody>
          <a:bodyPr/>
          <a:lstStyle/>
          <a:p>
            <a:r>
              <a:rPr lang="nl-NL" sz="3200" dirty="0"/>
              <a:t>Romeinen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572284" y="538849"/>
            <a:ext cx="3887788" cy="5986495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Jupiter</a:t>
            </a:r>
          </a:p>
          <a:p>
            <a:r>
              <a:rPr lang="nl-NL" sz="2400" dirty="0"/>
              <a:t>Aqua</a:t>
            </a:r>
          </a:p>
          <a:p>
            <a:r>
              <a:rPr lang="nl-NL" sz="2400" dirty="0"/>
              <a:t>Rome</a:t>
            </a:r>
          </a:p>
          <a:p>
            <a:r>
              <a:rPr lang="nl-NL" sz="2400" dirty="0"/>
              <a:t>IV</a:t>
            </a:r>
          </a:p>
          <a:p>
            <a:r>
              <a:rPr lang="nl-NL" sz="2400" dirty="0"/>
              <a:t>Pantheon</a:t>
            </a:r>
          </a:p>
          <a:p>
            <a:r>
              <a:rPr lang="nl-NL" sz="2400" dirty="0"/>
              <a:t>2</a:t>
            </a:r>
            <a:r>
              <a:rPr lang="nl-NL" sz="2400" baseline="30000" dirty="0"/>
              <a:t>de</a:t>
            </a:r>
            <a:r>
              <a:rPr lang="nl-NL" sz="2400" dirty="0"/>
              <a:t> v. – 3</a:t>
            </a:r>
            <a:r>
              <a:rPr lang="nl-NL" sz="2400" baseline="30000" dirty="0"/>
              <a:t>de</a:t>
            </a:r>
            <a:r>
              <a:rPr lang="nl-NL" sz="2400" dirty="0"/>
              <a:t> eeuw na Chr.</a:t>
            </a:r>
          </a:p>
          <a:p>
            <a:r>
              <a:rPr lang="nl-NL" sz="2400" dirty="0"/>
              <a:t>Vergilius</a:t>
            </a:r>
          </a:p>
          <a:p>
            <a:r>
              <a:rPr lang="nl-NL" sz="2400" dirty="0"/>
              <a:t>Gladiatorenspelen</a:t>
            </a:r>
          </a:p>
          <a:p>
            <a:r>
              <a:rPr lang="nl-NL" sz="2400" dirty="0"/>
              <a:t>Carthago</a:t>
            </a:r>
          </a:p>
          <a:p>
            <a:r>
              <a:rPr lang="nl-NL" sz="2400" dirty="0"/>
              <a:t>Forum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6798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630237" y="-559088"/>
            <a:ext cx="3868737" cy="1118176"/>
          </a:xfrm>
        </p:spPr>
        <p:txBody>
          <a:bodyPr/>
          <a:lstStyle/>
          <a:p>
            <a:r>
              <a:rPr lang="nl-NL" sz="3200" dirty="0"/>
              <a:t>Grieken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642711" y="607088"/>
            <a:ext cx="3868737" cy="5702232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Athene</a:t>
            </a:r>
          </a:p>
          <a:p>
            <a:r>
              <a:rPr lang="nl-NL" sz="2400" dirty="0"/>
              <a:t>Homerus</a:t>
            </a:r>
          </a:p>
          <a:p>
            <a:r>
              <a:rPr lang="nl-NL" sz="2400" dirty="0"/>
              <a:t>Olympische spelen</a:t>
            </a:r>
          </a:p>
          <a:p>
            <a:r>
              <a:rPr lang="nl-NL" sz="2400" dirty="0"/>
              <a:t>5</a:t>
            </a:r>
            <a:r>
              <a:rPr lang="nl-NL" sz="2400" baseline="30000" dirty="0"/>
              <a:t>de</a:t>
            </a:r>
            <a:r>
              <a:rPr lang="nl-NL" sz="2400" dirty="0"/>
              <a:t> – 4</a:t>
            </a:r>
            <a:r>
              <a:rPr lang="nl-NL" sz="2400" baseline="30000" dirty="0"/>
              <a:t>de</a:t>
            </a:r>
            <a:r>
              <a:rPr lang="nl-NL" sz="2400" dirty="0"/>
              <a:t> eeuw v. Chr.</a:t>
            </a:r>
          </a:p>
          <a:p>
            <a:r>
              <a:rPr lang="nl-NL" sz="2400" dirty="0"/>
              <a:t>Agora</a:t>
            </a:r>
          </a:p>
          <a:p>
            <a:r>
              <a:rPr lang="nl-NL" sz="2400" dirty="0"/>
              <a:t>Zeus</a:t>
            </a:r>
          </a:p>
          <a:p>
            <a:r>
              <a:rPr lang="nl-NL" sz="2400" dirty="0"/>
              <a:t>Troje</a:t>
            </a:r>
          </a:p>
          <a:p>
            <a:r>
              <a:rPr lang="nl-NL" sz="2400" dirty="0"/>
              <a:t>Hydro</a:t>
            </a:r>
          </a:p>
          <a:p>
            <a:r>
              <a:rPr lang="el-GR" sz="2400" dirty="0"/>
              <a:t>β</a:t>
            </a:r>
            <a:endParaRPr lang="nl-NL" sz="2400" dirty="0"/>
          </a:p>
          <a:p>
            <a:r>
              <a:rPr lang="nl-NL" sz="2400" dirty="0"/>
              <a:t>Parthenon</a:t>
            </a:r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53772" y="-37214"/>
            <a:ext cx="3887788" cy="576063"/>
          </a:xfrm>
        </p:spPr>
        <p:txBody>
          <a:bodyPr/>
          <a:lstStyle/>
          <a:p>
            <a:r>
              <a:rPr lang="nl-NL" sz="3200" dirty="0"/>
              <a:t>Romeinen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572284" y="538849"/>
            <a:ext cx="3887788" cy="5986495"/>
          </a:xfrm>
        </p:spPr>
        <p:txBody>
          <a:bodyPr/>
          <a:lstStyle/>
          <a:p>
            <a:endParaRPr lang="nl-NL" sz="2400" dirty="0"/>
          </a:p>
          <a:p>
            <a:r>
              <a:rPr lang="nl-NL" sz="2400" dirty="0"/>
              <a:t>Jupiter</a:t>
            </a:r>
          </a:p>
          <a:p>
            <a:r>
              <a:rPr lang="nl-NL" sz="2400" dirty="0"/>
              <a:t>Aqua</a:t>
            </a:r>
          </a:p>
          <a:p>
            <a:r>
              <a:rPr lang="nl-NL" sz="2400" dirty="0"/>
              <a:t>Rome</a:t>
            </a:r>
          </a:p>
          <a:p>
            <a:r>
              <a:rPr lang="nl-NL" sz="2400" dirty="0"/>
              <a:t>IV</a:t>
            </a:r>
          </a:p>
          <a:p>
            <a:r>
              <a:rPr lang="nl-NL" sz="2400" dirty="0"/>
              <a:t>Pantheon</a:t>
            </a:r>
          </a:p>
          <a:p>
            <a:r>
              <a:rPr lang="nl-NL" sz="2400" dirty="0"/>
              <a:t>2</a:t>
            </a:r>
            <a:r>
              <a:rPr lang="nl-NL" sz="2400" baseline="30000" dirty="0"/>
              <a:t>de</a:t>
            </a:r>
            <a:r>
              <a:rPr lang="nl-NL" sz="2400" dirty="0"/>
              <a:t> v. – 3</a:t>
            </a:r>
            <a:r>
              <a:rPr lang="nl-NL" sz="2400" baseline="30000" dirty="0"/>
              <a:t>de</a:t>
            </a:r>
            <a:r>
              <a:rPr lang="nl-NL" sz="2400" dirty="0"/>
              <a:t> eeuw na Chr.</a:t>
            </a:r>
          </a:p>
          <a:p>
            <a:r>
              <a:rPr lang="nl-NL" sz="2400" dirty="0"/>
              <a:t>Vergilius</a:t>
            </a:r>
          </a:p>
          <a:p>
            <a:r>
              <a:rPr lang="nl-NL" sz="2400" dirty="0"/>
              <a:t>Gladiatorenspelen</a:t>
            </a:r>
          </a:p>
          <a:p>
            <a:r>
              <a:rPr lang="nl-NL" sz="2400" dirty="0"/>
              <a:t>Carthago</a:t>
            </a:r>
          </a:p>
          <a:p>
            <a:r>
              <a:rPr lang="nl-NL" sz="2400" dirty="0"/>
              <a:t>Forum</a:t>
            </a:r>
          </a:p>
          <a:p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 bwMode="auto">
          <a:xfrm>
            <a:off x="1979712" y="1340768"/>
            <a:ext cx="3024336" cy="7560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Rechte verbindingslijn 13"/>
          <p:cNvCxnSpPr/>
          <p:nvPr/>
        </p:nvCxnSpPr>
        <p:spPr bwMode="auto">
          <a:xfrm>
            <a:off x="2300526" y="1772816"/>
            <a:ext cx="2857479" cy="20416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Rechte verbindingslijn 15"/>
          <p:cNvCxnSpPr/>
          <p:nvPr/>
        </p:nvCxnSpPr>
        <p:spPr bwMode="auto">
          <a:xfrm>
            <a:off x="1505265" y="2586799"/>
            <a:ext cx="4418857" cy="8789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Rechte verbindingslijn 17"/>
          <p:cNvCxnSpPr/>
          <p:nvPr/>
        </p:nvCxnSpPr>
        <p:spPr bwMode="auto">
          <a:xfrm>
            <a:off x="1817675" y="3095904"/>
            <a:ext cx="3222197" cy="20434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Rechte verbindingslijn 19"/>
          <p:cNvCxnSpPr/>
          <p:nvPr/>
        </p:nvCxnSpPr>
        <p:spPr bwMode="auto">
          <a:xfrm flipV="1">
            <a:off x="1508798" y="1135152"/>
            <a:ext cx="3568560" cy="23381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Rechte verbindingslijn 21"/>
          <p:cNvCxnSpPr/>
          <p:nvPr/>
        </p:nvCxnSpPr>
        <p:spPr bwMode="auto">
          <a:xfrm>
            <a:off x="3527775" y="2196574"/>
            <a:ext cx="1654592" cy="20965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Rechte verbindingslijn 23"/>
          <p:cNvCxnSpPr/>
          <p:nvPr/>
        </p:nvCxnSpPr>
        <p:spPr bwMode="auto">
          <a:xfrm>
            <a:off x="1835696" y="3933056"/>
            <a:ext cx="3222180" cy="792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Rechte verbindingslijn 25"/>
          <p:cNvCxnSpPr/>
          <p:nvPr/>
        </p:nvCxnSpPr>
        <p:spPr bwMode="auto">
          <a:xfrm flipV="1">
            <a:off x="1835696" y="1700808"/>
            <a:ext cx="3204176" cy="2628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Rechte verbindingslijn 29"/>
          <p:cNvCxnSpPr/>
          <p:nvPr/>
        </p:nvCxnSpPr>
        <p:spPr bwMode="auto">
          <a:xfrm flipV="1">
            <a:off x="1289268" y="2528900"/>
            <a:ext cx="3750604" cy="22455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Rechte verbindingslijn 33"/>
          <p:cNvCxnSpPr/>
          <p:nvPr/>
        </p:nvCxnSpPr>
        <p:spPr bwMode="auto">
          <a:xfrm flipV="1">
            <a:off x="2494464" y="2875191"/>
            <a:ext cx="2559879" cy="23309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3366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items tegelijk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een links, de ander rechts</a:t>
            </a:r>
          </a:p>
          <a:p>
            <a:r>
              <a:rPr lang="nl-NL" dirty="0"/>
              <a:t>met een opbouw erin</a:t>
            </a:r>
          </a:p>
          <a:p>
            <a:r>
              <a:rPr lang="nl-NL" dirty="0"/>
              <a:t>om het goed op een rijtje te krijgen</a:t>
            </a:r>
          </a:p>
          <a:p>
            <a:r>
              <a:rPr lang="nl-NL" dirty="0"/>
              <a:t>leidt tot een soort samenvatting</a:t>
            </a:r>
          </a:p>
        </p:txBody>
      </p:sp>
    </p:spTree>
    <p:extLst>
      <p:ext uri="{BB962C8B-B14F-4D97-AF65-F5344CB8AC3E}">
        <p14:creationId xmlns:p14="http://schemas.microsoft.com/office/powerpoint/2010/main" val="10867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Beschouwing ↔ Betoog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Aan het denken zetten / Overtuigen</a:t>
            </a:r>
          </a:p>
          <a:p>
            <a:pPr marL="0" indent="0">
              <a:buNone/>
            </a:pPr>
            <a:r>
              <a:rPr lang="nl-NL" sz="2400" dirty="0"/>
              <a:t>Eén visie / Meerdere visies</a:t>
            </a:r>
          </a:p>
          <a:p>
            <a:pPr marL="0" indent="0">
              <a:buNone/>
            </a:pPr>
            <a:r>
              <a:rPr lang="nl-NL" sz="2400" dirty="0"/>
              <a:t>Politicus / Wetenschapper</a:t>
            </a:r>
          </a:p>
          <a:p>
            <a:pPr marL="0" indent="0">
              <a:buNone/>
            </a:pPr>
            <a:r>
              <a:rPr lang="nl-NL" sz="2400" dirty="0"/>
              <a:t>Pamflet / Essay</a:t>
            </a:r>
          </a:p>
          <a:p>
            <a:pPr marL="0" indent="0">
              <a:buNone/>
            </a:pPr>
            <a:r>
              <a:rPr lang="nl-NL" sz="2400" dirty="0"/>
              <a:t>Overeenkomsten en verschillen / Voor- en nadelen</a:t>
            </a:r>
          </a:p>
          <a:p>
            <a:pPr marL="0" indent="0">
              <a:buNone/>
            </a:pPr>
            <a:r>
              <a:rPr lang="nl-NL" sz="2400" dirty="0"/>
              <a:t>Opsommend verband / Tegenstellende verband</a:t>
            </a:r>
          </a:p>
          <a:p>
            <a:pPr marL="0" indent="0">
              <a:buNone/>
            </a:pPr>
            <a:r>
              <a:rPr lang="nl-NL" sz="2400" dirty="0"/>
              <a:t>Verschijnsel met verklaring / Standpunt met argument</a:t>
            </a:r>
          </a:p>
          <a:p>
            <a:pPr marL="0" indent="0">
              <a:buNone/>
            </a:pPr>
            <a:r>
              <a:rPr lang="nl-NL" sz="2400" dirty="0"/>
              <a:t>Convergerend / Divergerend</a:t>
            </a:r>
          </a:p>
          <a:p>
            <a:pPr marL="0" indent="0">
              <a:buNone/>
            </a:pPr>
            <a:r>
              <a:rPr lang="nl-NL" sz="2400" dirty="0"/>
              <a:t>Sluit af met samenvatting / Sluit af met conclusie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506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32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32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743</Words>
  <Application>Microsoft Office PowerPoint</Application>
  <PresentationFormat>Diavoorstelling (4:3)</PresentationFormat>
  <Paragraphs>219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4" baseType="lpstr">
      <vt:lpstr>Arial</vt:lpstr>
      <vt:lpstr>Standaardontwerp</vt:lpstr>
      <vt:lpstr>Geen lezing maar een denking</vt:lpstr>
      <vt:lpstr>Werkvormen vanmiddag</vt:lpstr>
      <vt:lpstr>Eerst alleen!!!</vt:lpstr>
      <vt:lpstr>Links-rechts-opdracht</vt:lpstr>
      <vt:lpstr>Hoort bij Grieken of bij Romeinen?</vt:lpstr>
      <vt:lpstr>PowerPoint-presentatie</vt:lpstr>
      <vt:lpstr>PowerPoint-presentatie</vt:lpstr>
      <vt:lpstr>Twee items tegelijk</vt:lpstr>
      <vt:lpstr>Beschouwing ↔ Betoog</vt:lpstr>
      <vt:lpstr>Beschouwing      Betoog</vt:lpstr>
      <vt:lpstr>Warmte ↔ Temperatuur</vt:lpstr>
      <vt:lpstr>Tekstje Links of Rechts</vt:lpstr>
      <vt:lpstr>Tweetallen tegengestelde concepten bedenken</vt:lpstr>
      <vt:lpstr>Lijstje aanvullen en ééntje kiezen</vt:lpstr>
      <vt:lpstr>Niet allemaal tegelijk</vt:lpstr>
      <vt:lpstr>Gekozen opdracht uitwerken</vt:lpstr>
      <vt:lpstr>Wanneer in zetten</vt:lpstr>
      <vt:lpstr>Uitbreiden</vt:lpstr>
      <vt:lpstr>Licht-Geluid</vt:lpstr>
      <vt:lpstr>Drie woordwolken</vt:lpstr>
      <vt:lpstr>Wachttijd na een vraag</vt:lpstr>
      <vt:lpstr>Bij de koffie en de thee</vt:lpstr>
    </vt:vector>
  </TitlesOfParts>
  <Company>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de nerd de beauty zoent …</dc:title>
  <dc:creator>hbr701</dc:creator>
  <cp:lastModifiedBy>ad mooldijk</cp:lastModifiedBy>
  <cp:revision>76</cp:revision>
  <dcterms:created xsi:type="dcterms:W3CDTF">2010-11-30T13:22:21Z</dcterms:created>
  <dcterms:modified xsi:type="dcterms:W3CDTF">2017-12-20T22:32:05Z</dcterms:modified>
</cp:coreProperties>
</file>