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MOV" ContentType="video/quicktime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9" r:id="rId2"/>
    <p:sldId id="266" r:id="rId3"/>
    <p:sldId id="267" r:id="rId4"/>
    <p:sldId id="269" r:id="rId5"/>
    <p:sldId id="268" r:id="rId6"/>
    <p:sldId id="270" r:id="rId7"/>
    <p:sldId id="271" r:id="rId8"/>
    <p:sldId id="272" r:id="rId9"/>
    <p:sldId id="273" r:id="rId10"/>
    <p:sldId id="274" r:id="rId11"/>
    <p:sldId id="278" r:id="rId12"/>
    <p:sldId id="275" r:id="rId13"/>
    <p:sldId id="279" r:id="rId14"/>
    <p:sldId id="276" r:id="rId1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36DF3100-765B-4077-A010-F7382A5AC6C9}">
          <p14:sldIdLst>
            <p14:sldId id="259"/>
            <p14:sldId id="266"/>
            <p14:sldId id="267"/>
          </p14:sldIdLst>
        </p14:section>
        <p14:section name="Naamloze sectie" id="{C1BB5401-5A80-466F-8D63-673DDFD3D090}">
          <p14:sldIdLst>
            <p14:sldId id="269"/>
            <p14:sldId id="268"/>
            <p14:sldId id="270"/>
            <p14:sldId id="271"/>
            <p14:sldId id="272"/>
            <p14:sldId id="273"/>
            <p14:sldId id="274"/>
            <p14:sldId id="278"/>
            <p14:sldId id="275"/>
            <p14:sldId id="279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5258"/>
    <a:srgbClr val="002C5F"/>
    <a:srgbClr val="887B1B"/>
    <a:srgbClr val="4F2D7F"/>
    <a:srgbClr val="006A4D"/>
    <a:srgbClr val="DC0C30"/>
    <a:srgbClr val="0098C3"/>
    <a:srgbClr val="FED100"/>
    <a:srgbClr val="CF0072"/>
    <a:srgbClr val="34B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30" autoAdjust="0"/>
    <p:restoredTop sz="94660"/>
  </p:normalViewPr>
  <p:slideViewPr>
    <p:cSldViewPr>
      <p:cViewPr varScale="1">
        <p:scale>
          <a:sx n="114" d="100"/>
          <a:sy n="114" d="100"/>
        </p:scale>
        <p:origin x="16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E1BD2A-F24E-4ECA-82B3-08C5D5A627D6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2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T Ned powerpoint sheet 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961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T Ned powerpoint sheet 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6153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T Ned powerpoint sheet 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9211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72DAB1-C5E0-4074-AED0-30666B12A047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523456-3235-43E8-AFFF-79F3B912ACA7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3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CEAF17-97A5-469F-B875-7CCCD8438084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0AAC71-DE7A-4DF1-9233-5FB2E57C6F42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3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T Ned powerpoint sheet 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567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6D66E7-007E-4E27-B747-A02D9A387A08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1A6BAE-C793-465D-AB6E-C6AB187E6F8E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8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0964EA-60F0-4953-A5DB-208C595E07BF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18303E-5A82-49C2-AB6C-F6084985DC3C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43050"/>
            <a:ext cx="8072462" cy="400052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cxnSp>
        <p:nvCxnSpPr>
          <p:cNvPr id="13" name="Rechte verbindingslijn 12"/>
          <p:cNvCxnSpPr/>
          <p:nvPr userDrawn="1"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afbeelding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/>
          <p:cNvSpPr>
            <a:spLocks noGrp="1"/>
          </p:cNvSpPr>
          <p:nvPr>
            <p:ph type="body" sz="quarter" idx="16"/>
          </p:nvPr>
        </p:nvSpPr>
        <p:spPr>
          <a:xfrm>
            <a:off x="5668123" y="1713600"/>
            <a:ext cx="3190157" cy="4323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62100"/>
            <a:ext cx="4546320" cy="4410106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BFB91-EDE1-4450-8D02-274F78D9227A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cxnSp>
        <p:nvCxnSpPr>
          <p:cNvPr id="14" name="Rechte verbindingslijn 13"/>
          <p:cNvCxnSpPr/>
          <p:nvPr userDrawn="1"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51C03D-F3B5-42FC-A391-ECEEBD1836E4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4"/>
          </p:nvPr>
        </p:nvSpPr>
        <p:spPr>
          <a:xfrm>
            <a:off x="1071538" y="1641599"/>
            <a:ext cx="8072462" cy="3999600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cxnSp>
        <p:nvCxnSpPr>
          <p:cNvPr id="15" name="Rechte verbindingslijn 14"/>
          <p:cNvCxnSpPr/>
          <p:nvPr userDrawn="1"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0000" y="2051050"/>
            <a:ext cx="78012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DAA62657-1B82-4063-BE97-6E8E40E4F26B}" type="datetime1">
              <a:rPr lang="nl-NL" smtClean="0"/>
              <a:t>15-12-16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D818A380-CEF3-4FA4-B905-6E6A3B62A7C3}" type="slidenum">
              <a:rPr lang="nl-NL"/>
              <a:pPr/>
              <a:t>‹nr.›</a:t>
            </a:fld>
            <a:endParaRPr lang="nl-NL"/>
          </a:p>
        </p:txBody>
      </p:sp>
      <p:pic>
        <p:nvPicPr>
          <p:cNvPr id="9" name="Afbeelding 8" descr="UT_Logo_Black_NL.WM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7712" y="6336000"/>
            <a:ext cx="2019432" cy="418121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67" r:id="rId4"/>
    <p:sldLayoutId id="2147483666" r:id="rId5"/>
    <p:sldLayoutId id="2147483660" r:id="rId6"/>
    <p:sldLayoutId id="2147483665" r:id="rId7"/>
    <p:sldLayoutId id="2147483661" r:id="rId8"/>
    <p:sldLayoutId id="2147483662" r:id="rId9"/>
    <p:sldLayoutId id="2147483669" r:id="rId10"/>
    <p:sldLayoutId id="2147483663" r:id="rId11"/>
    <p:sldLayoutId id="2147483670" r:id="rId12"/>
    <p:sldLayoutId id="2147483664" r:id="rId13"/>
    <p:sldLayoutId id="2147483671" r:id="rId14"/>
    <p:sldLayoutId id="2147483655" r:id="rId15"/>
    <p:sldLayoutId id="2147483656" r:id="rId16"/>
    <p:sldLayoutId id="2147483657" r:id="rId17"/>
    <p:sldLayoutId id="2147483658" r:id="rId1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2pPr>
      <a:lvl3pPr marL="801688" indent="-2381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3pPr>
      <a:lvl4pPr marL="1077913" indent="-2508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4pPr>
      <a:lvl5pPr marL="13446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18018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b.socrative.com/login/studen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b.socrative.com/login/studen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Quantumdidactiek 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deeltje/golf    </a:t>
            </a:r>
            <a:r>
              <a:rPr lang="nl-NL" dirty="0" err="1"/>
              <a:t>tunneling</a:t>
            </a:r>
            <a:r>
              <a:rPr lang="nl-NL" dirty="0"/>
              <a:t> </a:t>
            </a:r>
            <a:br>
              <a:rPr lang="nl-NL" dirty="0"/>
            </a:br>
            <a:endParaRPr lang="nl-NL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Werkgroep Woudschoten 2016</a:t>
            </a:r>
          </a:p>
          <a:p>
            <a:r>
              <a:rPr lang="nl-NL" dirty="0"/>
              <a:t>Timo Bomhof, Aernout van Rossum, Jeroen Grijsen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15-12-16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Quantumexperimenten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Deeltje-golf en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5287641" y="403299"/>
            <a:ext cx="3416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Quantum </a:t>
            </a:r>
            <a:r>
              <a:rPr lang="nl-NL" dirty="0" err="1"/>
              <a:t>Tunnelling</a:t>
            </a:r>
            <a:r>
              <a:rPr lang="nl-NL" dirty="0"/>
              <a:t> </a:t>
            </a:r>
            <a:r>
              <a:rPr lang="nl-NL" dirty="0" err="1"/>
              <a:t>Composite</a:t>
            </a:r>
            <a:endParaRPr lang="nl-NL" dirty="0"/>
          </a:p>
          <a:p>
            <a:r>
              <a:rPr lang="nl-NL" dirty="0"/>
              <a:t>QTC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052" y="2323259"/>
            <a:ext cx="2468240" cy="185118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959799"/>
            <a:ext cx="3810000" cy="25781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641" y="4435726"/>
            <a:ext cx="3810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61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Maak een les om een misconceptie uit de weg te ruimen, over:</a:t>
            </a:r>
          </a:p>
          <a:p>
            <a:pPr lvl="1"/>
            <a:r>
              <a:rPr lang="nl-NL" dirty="0"/>
              <a:t>golf/deeltje dualiteit</a:t>
            </a:r>
          </a:p>
          <a:p>
            <a:pPr lvl="1"/>
            <a:r>
              <a:rPr lang="nl-NL" dirty="0" err="1"/>
              <a:t>tunneling</a:t>
            </a:r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4 tallen</a:t>
            </a:r>
          </a:p>
          <a:p>
            <a:r>
              <a:rPr lang="nl-NL" dirty="0"/>
              <a:t>Geluidsopname </a:t>
            </a:r>
          </a:p>
          <a:p>
            <a:r>
              <a:rPr lang="nl-NL" dirty="0" err="1"/>
              <a:t>Flapover</a:t>
            </a:r>
            <a:endParaRPr lang="nl-NL" dirty="0"/>
          </a:p>
          <a:p>
            <a:endParaRPr lang="nl-NL" dirty="0"/>
          </a:p>
          <a:p>
            <a:r>
              <a:rPr lang="nl-NL" dirty="0"/>
              <a:t>Tot 14:30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Les maken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39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15-12-16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LESplan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4355976" y="1844824"/>
            <a:ext cx="72008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971600" y="4725144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1082887" y="186906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Lesdoel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4470479" y="1869064"/>
            <a:ext cx="1736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Activiteitenplan</a:t>
            </a:r>
          </a:p>
          <a:p>
            <a:r>
              <a:rPr lang="nl-NL" dirty="0"/>
              <a:t>(wat en wie)</a:t>
            </a:r>
          </a:p>
          <a:p>
            <a:r>
              <a:rPr lang="nl-NL" dirty="0"/>
              <a:t>(bordplan)</a:t>
            </a:r>
          </a:p>
          <a:p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1082887" y="478321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Materialen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4470479" y="478321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Evaluatie, check op behaald doel</a:t>
            </a:r>
          </a:p>
        </p:txBody>
      </p:sp>
    </p:spTree>
    <p:extLst>
      <p:ext uri="{BB962C8B-B14F-4D97-AF65-F5344CB8AC3E}">
        <p14:creationId xmlns:p14="http://schemas.microsoft.com/office/powerpoint/2010/main" val="409400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Bekijk posters </a:t>
            </a:r>
          </a:p>
          <a:p>
            <a:r>
              <a:rPr lang="nl-NL" dirty="0"/>
              <a:t>Voeg post-</a:t>
            </a:r>
            <a:r>
              <a:rPr lang="nl-NL" dirty="0" err="1"/>
              <a:t>its</a:t>
            </a:r>
            <a:r>
              <a:rPr lang="nl-NL" dirty="0"/>
              <a:t> met commentaar toe</a:t>
            </a:r>
          </a:p>
          <a:p>
            <a:endParaRPr lang="nl-NL" dirty="0"/>
          </a:p>
          <a:p>
            <a:r>
              <a:rPr lang="nl-NL" dirty="0"/>
              <a:t>Wij verzamelen </a:t>
            </a:r>
            <a:r>
              <a:rPr lang="nl-NL"/>
              <a:t>en sturen door.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Evaluatie	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431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E-mail adres geven via </a:t>
            </a:r>
            <a:r>
              <a:rPr lang="nl-NL" dirty="0" err="1"/>
              <a:t>socrative</a:t>
            </a:r>
            <a:endParaRPr lang="nl-NL" dirty="0"/>
          </a:p>
          <a:p>
            <a:r>
              <a:rPr lang="nl-NL" dirty="0">
                <a:hlinkClick r:id="rId2"/>
              </a:rPr>
              <a:t>https://b.socrative.com/login/student/</a:t>
            </a:r>
            <a:endParaRPr lang="nl-NL" dirty="0"/>
          </a:p>
          <a:p>
            <a:endParaRPr lang="nl-NL" dirty="0"/>
          </a:p>
          <a:p>
            <a:r>
              <a:rPr lang="nl-NL" dirty="0"/>
              <a:t>Room 804868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E-mail adres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299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Intro IMPULS project</a:t>
            </a:r>
          </a:p>
          <a:p>
            <a:pPr>
              <a:lnSpc>
                <a:spcPct val="150000"/>
              </a:lnSpc>
            </a:pPr>
            <a:r>
              <a:rPr lang="nl-NL" dirty="0"/>
              <a:t>Inventarisatie misconcepten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Deeltje/golf</a:t>
            </a:r>
          </a:p>
          <a:p>
            <a:pPr lvl="1">
              <a:lnSpc>
                <a:spcPct val="100000"/>
              </a:lnSpc>
            </a:pPr>
            <a:r>
              <a:rPr lang="nl-NL" dirty="0" err="1"/>
              <a:t>Tunneling</a:t>
            </a: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Quantumexperimenten</a:t>
            </a:r>
          </a:p>
          <a:p>
            <a:pPr>
              <a:lnSpc>
                <a:spcPct val="150000"/>
              </a:lnSpc>
            </a:pPr>
            <a:r>
              <a:rPr lang="nl-NL" dirty="0"/>
              <a:t>Les maken</a:t>
            </a:r>
          </a:p>
          <a:p>
            <a:pPr>
              <a:lnSpc>
                <a:spcPct val="150000"/>
              </a:lnSpc>
            </a:pPr>
            <a:r>
              <a:rPr lang="nl-NL" dirty="0"/>
              <a:t>Posters van commentaar voorzien</a:t>
            </a:r>
          </a:p>
          <a:p>
            <a:pPr>
              <a:lnSpc>
                <a:spcPct val="150000"/>
              </a:lnSpc>
            </a:pPr>
            <a:r>
              <a:rPr lang="nl-NL" dirty="0"/>
              <a:t>Einde</a:t>
            </a:r>
          </a:p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15-12-16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3824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 postdoc, 2 vakdidactici, 3 docenten</a:t>
            </a:r>
          </a:p>
          <a:p>
            <a:r>
              <a:rPr lang="nl-NL" dirty="0"/>
              <a:t>Koppeling onderzoek en onderwijs</a:t>
            </a:r>
          </a:p>
          <a:p>
            <a:r>
              <a:rPr lang="nl-NL" dirty="0"/>
              <a:t>Kant en klaar lesmateriaal, naast boek</a:t>
            </a:r>
          </a:p>
          <a:p>
            <a:r>
              <a:rPr lang="nl-NL" dirty="0"/>
              <a:t>Op basis van practica</a:t>
            </a:r>
          </a:p>
          <a:p>
            <a:r>
              <a:rPr lang="nl-NL" dirty="0"/>
              <a:t>Onderwerpen:</a:t>
            </a:r>
          </a:p>
          <a:p>
            <a:pPr lvl="1"/>
            <a:r>
              <a:rPr lang="nl-NL" dirty="0"/>
              <a:t>Deeltje/golf dualiteit</a:t>
            </a:r>
          </a:p>
          <a:p>
            <a:pPr lvl="1"/>
            <a:r>
              <a:rPr lang="nl-NL" dirty="0" err="1"/>
              <a:t>Tunneling</a:t>
            </a:r>
            <a:endParaRPr lang="nl-NL" dirty="0"/>
          </a:p>
          <a:p>
            <a:pPr lvl="1"/>
            <a:r>
              <a:rPr lang="nl-NL" dirty="0"/>
              <a:t>Onzekerheidsrelatie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15-12-16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IMPULS project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32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misconcepten bestaan bij de leerling over </a:t>
            </a:r>
            <a:r>
              <a:rPr lang="nl-NL" dirty="0" err="1"/>
              <a:t>quantumwereld</a:t>
            </a:r>
            <a:r>
              <a:rPr lang="nl-NL" dirty="0"/>
              <a:t>?</a:t>
            </a:r>
          </a:p>
          <a:p>
            <a:pPr lvl="1"/>
            <a:r>
              <a:rPr lang="nl-NL" dirty="0"/>
              <a:t>Golf-deeltjes dualiteit (</a:t>
            </a:r>
            <a:r>
              <a:rPr lang="nl-NL" dirty="0" err="1"/>
              <a:t>gd</a:t>
            </a:r>
            <a:r>
              <a:rPr lang="nl-NL" dirty="0"/>
              <a:t>:     )</a:t>
            </a:r>
          </a:p>
          <a:p>
            <a:pPr lvl="1"/>
            <a:r>
              <a:rPr lang="nl-NL" dirty="0" err="1"/>
              <a:t>Tunneling</a:t>
            </a:r>
            <a:r>
              <a:rPr lang="nl-NL" dirty="0"/>
              <a:t> (t:     )</a:t>
            </a:r>
          </a:p>
          <a:p>
            <a:r>
              <a:rPr lang="nl-NL" dirty="0"/>
              <a:t>In </a:t>
            </a:r>
            <a:r>
              <a:rPr lang="nl-NL" dirty="0" err="1"/>
              <a:t>socrative</a:t>
            </a:r>
            <a:endParaRPr lang="nl-NL" dirty="0"/>
          </a:p>
          <a:p>
            <a:r>
              <a:rPr lang="nl-NL" dirty="0"/>
              <a:t>Per 2-tal</a:t>
            </a:r>
          </a:p>
          <a:p>
            <a:r>
              <a:rPr lang="nl-NL" dirty="0">
                <a:hlinkClick r:id="rId2"/>
              </a:rPr>
              <a:t>https://b.socrative.com/login/student/</a:t>
            </a:r>
            <a:endParaRPr lang="nl-NL" dirty="0"/>
          </a:p>
          <a:p>
            <a:endParaRPr lang="nl-NL" dirty="0"/>
          </a:p>
          <a:p>
            <a:r>
              <a:rPr lang="nl-NL" dirty="0"/>
              <a:t>Room 804868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Inventarisatie misconcepten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Golf-Deeltje &amp;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5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E86D66E7-007E-4E27-B747-A02D9A387A08}" type="datetime1">
              <a:rPr lang="nl-NL" smtClean="0"/>
              <a:t>15-12-16</a:t>
            </a:fld>
            <a:endParaRPr lang="nl-NL" dirty="0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509000" y="6400800"/>
            <a:ext cx="374650" cy="476250"/>
          </a:xfrm>
        </p:spPr>
        <p:txBody>
          <a:bodyPr/>
          <a:lstStyle/>
          <a:p>
            <a:fld id="{13C9CC7F-86E1-48DE-82DC-E9AC50D04532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152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99503" y="1772816"/>
            <a:ext cx="3564008" cy="3560763"/>
          </a:xfrm>
        </p:spPr>
        <p:txBody>
          <a:bodyPr/>
          <a:lstStyle/>
          <a:p>
            <a:pPr marL="0" indent="0">
              <a:buNone/>
            </a:pPr>
            <a:r>
              <a:rPr lang="nl-NL" sz="1600" b="1" dirty="0"/>
              <a:t>Deeltje/golf dualiteit</a:t>
            </a:r>
          </a:p>
          <a:p>
            <a:pPr lvl="0"/>
            <a:r>
              <a:rPr lang="nl-NL" sz="1600" dirty="0"/>
              <a:t>Licht is een ruimtelijke trilling.</a:t>
            </a:r>
          </a:p>
          <a:p>
            <a:pPr lvl="0"/>
            <a:r>
              <a:rPr lang="nl-NL" sz="1600" dirty="0"/>
              <a:t>Elektronen deeltjes, fotonen wel duaal.</a:t>
            </a:r>
          </a:p>
          <a:p>
            <a:pPr lvl="0"/>
            <a:r>
              <a:rPr lang="nl-NL" sz="1600" dirty="0"/>
              <a:t>De </a:t>
            </a:r>
            <a:r>
              <a:rPr lang="nl-NL" sz="1600" dirty="0" err="1"/>
              <a:t>Broglie</a:t>
            </a:r>
            <a:r>
              <a:rPr lang="nl-NL" sz="1600" dirty="0"/>
              <a:t>-golflengte vaste eigenschap</a:t>
            </a:r>
          </a:p>
          <a:p>
            <a:pPr marL="0" indent="0">
              <a:buNone/>
            </a:pPr>
            <a:r>
              <a:rPr lang="nl-NL" sz="1600" dirty="0"/>
              <a:t/>
            </a:r>
            <a:br>
              <a:rPr lang="nl-NL" sz="1600" dirty="0"/>
            </a:b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800" dirty="0"/>
              <a:t>(Deeltje/golf: Steinberg et al, 1999; </a:t>
            </a:r>
            <a:r>
              <a:rPr lang="nl-NL" sz="800" dirty="0" err="1"/>
              <a:t>Olson</a:t>
            </a:r>
            <a:r>
              <a:rPr lang="nl-NL" sz="800" dirty="0"/>
              <a:t>, 2002; </a:t>
            </a:r>
            <a:r>
              <a:rPr lang="nl-NL" sz="800" dirty="0" err="1"/>
              <a:t>Vokos</a:t>
            </a:r>
            <a:r>
              <a:rPr lang="nl-NL" sz="800" dirty="0"/>
              <a:t> et al, 2000)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800" dirty="0"/>
              <a:t>(</a:t>
            </a:r>
            <a:r>
              <a:rPr lang="nl-NL" sz="800" dirty="0" err="1"/>
              <a:t>Tunneling</a:t>
            </a:r>
            <a:r>
              <a:rPr lang="nl-NL" sz="800" dirty="0"/>
              <a:t>: </a:t>
            </a:r>
            <a:r>
              <a:rPr lang="nl-NL" sz="800" dirty="0" err="1"/>
              <a:t>McKagan</a:t>
            </a:r>
            <a:r>
              <a:rPr lang="nl-NL" sz="800" dirty="0"/>
              <a:t> et al, 2008; </a:t>
            </a:r>
            <a:r>
              <a:rPr lang="nl-NL" sz="800" dirty="0" err="1"/>
              <a:t>Wittmann</a:t>
            </a:r>
            <a:r>
              <a:rPr lang="nl-NL" sz="800" dirty="0"/>
              <a:t> et al, 2005)</a:t>
            </a:r>
          </a:p>
          <a:p>
            <a:endParaRPr lang="nl-NL" sz="160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15-12-16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Misconcepten - literatuur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inhoud 1"/>
          <p:cNvSpPr txBox="1">
            <a:spLocks/>
          </p:cNvSpPr>
          <p:nvPr/>
        </p:nvSpPr>
        <p:spPr bwMode="auto">
          <a:xfrm>
            <a:off x="5076056" y="1652167"/>
            <a:ext cx="3782224" cy="487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1600" b="1" kern="0" dirty="0" err="1"/>
              <a:t>Tunneling</a:t>
            </a:r>
            <a:endParaRPr lang="nl-NL" sz="1600" b="1" kern="0" dirty="0"/>
          </a:p>
          <a:p>
            <a:r>
              <a:rPr lang="nl-NL" sz="1600" dirty="0"/>
              <a:t>Energie-barrière niet begrepen, vanwege onbegrip </a:t>
            </a:r>
            <a:r>
              <a:rPr lang="nl-NL" sz="1600" dirty="0" err="1"/>
              <a:t>E_pot</a:t>
            </a:r>
            <a:r>
              <a:rPr lang="nl-NL" sz="1600" dirty="0"/>
              <a:t>.</a:t>
            </a:r>
          </a:p>
          <a:p>
            <a:r>
              <a:rPr lang="nl-NL" sz="1600" dirty="0"/>
              <a:t>Energie verloren na barrière.</a:t>
            </a:r>
            <a:br>
              <a:rPr lang="nl-NL" sz="1600" dirty="0"/>
            </a:br>
            <a:r>
              <a:rPr lang="nl-NL" sz="1600" dirty="0"/>
              <a:t/>
            </a:r>
            <a:br>
              <a:rPr lang="nl-NL" sz="1600" dirty="0"/>
            </a:br>
            <a:r>
              <a:rPr lang="nl-NL" sz="1600" dirty="0"/>
              <a:t/>
            </a:r>
            <a:br>
              <a:rPr lang="nl-NL" sz="1600" dirty="0"/>
            </a:br>
            <a:r>
              <a:rPr lang="nl-NL" sz="1600" dirty="0"/>
              <a:t/>
            </a:r>
            <a:br>
              <a:rPr lang="nl-NL" sz="1600" dirty="0"/>
            </a:br>
            <a:endParaRPr lang="nl-NL" sz="1600" dirty="0"/>
          </a:p>
          <a:p>
            <a:r>
              <a:rPr lang="nl-NL" sz="1600" dirty="0"/>
              <a:t>Evenwichtsstand - golffunctie verschuift na barrière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endParaRPr lang="nl-NL" dirty="0"/>
          </a:p>
          <a:p>
            <a:endParaRPr lang="nl-NL" kern="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79" y="3068960"/>
            <a:ext cx="2579214" cy="129368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14" y="5076503"/>
            <a:ext cx="2760801" cy="11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06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Quantumexperimenten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Deeltje-golf en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2895600" y="264160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Dubbelspleetexperiment (demo)</a:t>
            </a:r>
          </a:p>
        </p:txBody>
      </p:sp>
    </p:spTree>
    <p:extLst>
      <p:ext uri="{BB962C8B-B14F-4D97-AF65-F5344CB8AC3E}">
        <p14:creationId xmlns:p14="http://schemas.microsoft.com/office/powerpoint/2010/main" val="1885168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E511A1B-0EED-2B4B-9577-CCFBD3B74D94}" type="slidenum">
              <a:rPr lang="nl-NL" altLang="nl-NL" sz="1000">
                <a:solidFill>
                  <a:srgbClr val="000000"/>
                </a:solidFill>
              </a:rPr>
              <a:pPr/>
              <a:t>7</a:t>
            </a:fld>
            <a:endParaRPr lang="nl-NL" altLang="nl-NL" sz="1000">
              <a:solidFill>
                <a:srgbClr val="0000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082675" y="500063"/>
            <a:ext cx="7775575" cy="7334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nl-NL" dirty="0"/>
              <a:t>single </a:t>
            </a:r>
            <a:r>
              <a:rPr lang="nl-NL" dirty="0" err="1"/>
              <a:t>photon</a:t>
            </a:r>
            <a:r>
              <a:rPr lang="nl-NL" dirty="0"/>
              <a:t> Dubbelspleetexperiment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082675" y="1227138"/>
            <a:ext cx="7775575" cy="285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 dirty="0"/>
              <a:t>V3.0</a:t>
            </a:r>
          </a:p>
        </p:txBody>
      </p:sp>
      <p:pic>
        <p:nvPicPr>
          <p:cNvPr id="80900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35814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asted-imag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16113"/>
            <a:ext cx="38163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0902" name="Shape 39"/>
          <p:cNvSpPr>
            <a:spLocks noChangeArrowheads="1"/>
          </p:cNvSpPr>
          <p:nvPr/>
        </p:nvSpPr>
        <p:spPr bwMode="auto">
          <a:xfrm>
            <a:off x="4216400" y="4868863"/>
            <a:ext cx="48958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nl-NL" altLang="nl-NL" sz="2300">
                <a:latin typeface="Helvetica" charset="0"/>
                <a:sym typeface="Helvetica" charset="0"/>
              </a:rPr>
              <a:t>spleetafstand = 0,3 mm en 0,4 mm</a:t>
            </a:r>
          </a:p>
          <a:p>
            <a:r>
              <a:rPr lang="nl-NL" altLang="nl-NL" sz="2300">
                <a:latin typeface="Helvetica" charset="0"/>
                <a:sym typeface="Helvetica" charset="0"/>
              </a:rPr>
              <a:t>spleetbreedte = 0,1 mm</a:t>
            </a:r>
          </a:p>
        </p:txBody>
      </p:sp>
    </p:spTree>
    <p:extLst>
      <p:ext uri="{BB962C8B-B14F-4D97-AF65-F5344CB8AC3E}">
        <p14:creationId xmlns:p14="http://schemas.microsoft.com/office/powerpoint/2010/main" val="264274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65FA356-73C6-C94A-A001-46AD6D4D2505}" type="slidenum">
              <a:rPr lang="nl-NL" altLang="nl-NL" sz="1000">
                <a:solidFill>
                  <a:srgbClr val="000000"/>
                </a:solidFill>
              </a:rPr>
              <a:pPr/>
              <a:t>8</a:t>
            </a:fld>
            <a:endParaRPr lang="nl-NL" altLang="nl-NL" sz="1000">
              <a:solidFill>
                <a:srgbClr val="0000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082675" y="500063"/>
            <a:ext cx="7775575" cy="7334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nl-NL" dirty="0"/>
              <a:t>single </a:t>
            </a:r>
            <a:r>
              <a:rPr lang="nl-NL" dirty="0" err="1"/>
              <a:t>photon</a:t>
            </a:r>
            <a:r>
              <a:rPr lang="nl-NL" dirty="0"/>
              <a:t> Dubbelspleetexperiment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082675" y="1227138"/>
            <a:ext cx="7775575" cy="285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 dirty="0"/>
              <a:t>V3.0</a:t>
            </a:r>
          </a:p>
        </p:txBody>
      </p:sp>
      <p:pic>
        <p:nvPicPr>
          <p:cNvPr id="81924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16113"/>
            <a:ext cx="51339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1925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05263"/>
            <a:ext cx="49863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20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iehoek 2"/>
          <p:cNvSpPr/>
          <p:nvPr/>
        </p:nvSpPr>
        <p:spPr>
          <a:xfrm>
            <a:off x="1082887" y="3144412"/>
            <a:ext cx="2088232" cy="1796756"/>
          </a:xfrm>
          <a:prstGeom prst="triangle">
            <a:avLst>
              <a:gd name="adj" fmla="val 49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Driehoek 16"/>
          <p:cNvSpPr/>
          <p:nvPr/>
        </p:nvSpPr>
        <p:spPr>
          <a:xfrm rot="17961142">
            <a:off x="2017010" y="2656927"/>
            <a:ext cx="2088232" cy="1796756"/>
          </a:xfrm>
          <a:prstGeom prst="triangle">
            <a:avLst>
              <a:gd name="adj" fmla="val 49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15-12-16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Quantumexperimenten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Deeltje-golf en </a:t>
            </a:r>
            <a:r>
              <a:rPr lang="nl-NL" dirty="0" err="1"/>
              <a:t>tunneling</a:t>
            </a:r>
            <a:endParaRPr lang="nl-NL" dirty="0"/>
          </a:p>
        </p:txBody>
      </p:sp>
      <p:cxnSp>
        <p:nvCxnSpPr>
          <p:cNvPr id="14" name="Rechte verbindingslijn 13"/>
          <p:cNvCxnSpPr/>
          <p:nvPr/>
        </p:nvCxnSpPr>
        <p:spPr>
          <a:xfrm flipV="1">
            <a:off x="827584" y="3976944"/>
            <a:ext cx="3672408" cy="28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hoek 14"/>
          <p:cNvSpPr/>
          <p:nvPr/>
        </p:nvSpPr>
        <p:spPr>
          <a:xfrm>
            <a:off x="5287641" y="403298"/>
            <a:ext cx="3100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/>
              <a:t>Frustrated</a:t>
            </a:r>
            <a:r>
              <a:rPr lang="nl-NL" dirty="0"/>
              <a:t>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 smtClean="0"/>
              <a:t>reflection</a:t>
            </a:r>
            <a:r>
              <a:rPr lang="nl-NL" dirty="0" smtClean="0"/>
              <a:t> met microgolven</a:t>
            </a:r>
            <a:endParaRPr lang="nl-NL" dirty="0"/>
          </a:p>
        </p:txBody>
      </p:sp>
      <p:pic>
        <p:nvPicPr>
          <p:cNvPr id="10" name="IMG_252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0284" y="1959799"/>
            <a:ext cx="4211960" cy="2369228"/>
          </a:xfrm>
          <a:prstGeom prst="rect">
            <a:avLst/>
          </a:prstGeom>
        </p:spPr>
      </p:pic>
      <p:cxnSp>
        <p:nvCxnSpPr>
          <p:cNvPr id="19" name="Rechte verbindingslijn 18"/>
          <p:cNvCxnSpPr/>
          <p:nvPr/>
        </p:nvCxnSpPr>
        <p:spPr>
          <a:xfrm flipV="1">
            <a:off x="1475656" y="4005064"/>
            <a:ext cx="1167829" cy="13304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 flipV="1">
            <a:off x="1845563" y="3717032"/>
            <a:ext cx="1298166" cy="70775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3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UT_NL">
  <a:themeElements>
    <a:clrScheme name="UT_wi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ED100"/>
      </a:accent3>
      <a:accent4>
        <a:srgbClr val="0098C3"/>
      </a:accent4>
      <a:accent5>
        <a:srgbClr val="DC0C30"/>
      </a:accent5>
      <a:accent6>
        <a:srgbClr val="006A4D"/>
      </a:accent6>
      <a:hlink>
        <a:srgbClr val="4F2D7F"/>
      </a:hlink>
      <a:folHlink>
        <a:srgbClr val="887B1B"/>
      </a:folHlink>
    </a:clrScheme>
    <a:fontScheme name="Standaardontwer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UT_NL 4-3</Template>
  <TotalTime>312</TotalTime>
  <Words>288</Words>
  <Application>Microsoft Macintosh PowerPoint</Application>
  <PresentationFormat>Diavoorstelling (4:3)</PresentationFormat>
  <Paragraphs>116</Paragraphs>
  <Slides>14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Arial Narrow</vt:lpstr>
      <vt:lpstr>Helvetica</vt:lpstr>
      <vt:lpstr>ＭＳ Ｐゴシック</vt:lpstr>
      <vt:lpstr>Wingdings</vt:lpstr>
      <vt:lpstr>Arial</vt:lpstr>
      <vt:lpstr>UT_NL</vt:lpstr>
      <vt:lpstr>Quantumdidactiek   deeltje/golf    tunneling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Etty Hillesum Lyceum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 Grijsen</dc:creator>
  <cp:lastModifiedBy>A van Rossum</cp:lastModifiedBy>
  <cp:revision>23</cp:revision>
  <dcterms:created xsi:type="dcterms:W3CDTF">2016-12-15T08:46:59Z</dcterms:created>
  <dcterms:modified xsi:type="dcterms:W3CDTF">2016-12-15T14:33:42Z</dcterms:modified>
</cp:coreProperties>
</file>