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69" r:id="rId2"/>
    <p:sldId id="352" r:id="rId3"/>
    <p:sldId id="278" r:id="rId4"/>
    <p:sldId id="288" r:id="rId5"/>
    <p:sldId id="290" r:id="rId6"/>
    <p:sldId id="284" r:id="rId7"/>
    <p:sldId id="285" r:id="rId8"/>
    <p:sldId id="286" r:id="rId9"/>
    <p:sldId id="273" r:id="rId10"/>
    <p:sldId id="270" r:id="rId11"/>
    <p:sldId id="275" r:id="rId12"/>
    <p:sldId id="276" r:id="rId13"/>
    <p:sldId id="281" r:id="rId14"/>
    <p:sldId id="282" r:id="rId15"/>
    <p:sldId id="289" r:id="rId16"/>
    <p:sldId id="287" r:id="rId17"/>
    <p:sldId id="305" r:id="rId18"/>
    <p:sldId id="291" r:id="rId19"/>
    <p:sldId id="354" r:id="rId20"/>
    <p:sldId id="304" r:id="rId21"/>
    <p:sldId id="302" r:id="rId22"/>
    <p:sldId id="296" r:id="rId23"/>
    <p:sldId id="297" r:id="rId24"/>
    <p:sldId id="300" r:id="rId25"/>
    <p:sldId id="341" r:id="rId26"/>
    <p:sldId id="306" r:id="rId27"/>
    <p:sldId id="307" r:id="rId28"/>
    <p:sldId id="310" r:id="rId29"/>
    <p:sldId id="311" r:id="rId30"/>
    <p:sldId id="340" r:id="rId31"/>
    <p:sldId id="312" r:id="rId32"/>
    <p:sldId id="366" r:id="rId33"/>
    <p:sldId id="313" r:id="rId34"/>
    <p:sldId id="315" r:id="rId35"/>
    <p:sldId id="316" r:id="rId36"/>
    <p:sldId id="317" r:id="rId37"/>
    <p:sldId id="318" r:id="rId38"/>
    <p:sldId id="338" r:id="rId39"/>
    <p:sldId id="349" r:id="rId40"/>
    <p:sldId id="363" r:id="rId41"/>
    <p:sldId id="369" r:id="rId42"/>
    <p:sldId id="356" r:id="rId43"/>
    <p:sldId id="261" r:id="rId44"/>
    <p:sldId id="262" r:id="rId45"/>
    <p:sldId id="264" r:id="rId46"/>
    <p:sldId id="266" r:id="rId47"/>
    <p:sldId id="368" r:id="rId48"/>
    <p:sldId id="348" r:id="rId49"/>
    <p:sldId id="359" r:id="rId50"/>
    <p:sldId id="360" r:id="rId51"/>
    <p:sldId id="337" r:id="rId52"/>
    <p:sldId id="265" r:id="rId53"/>
    <p:sldId id="361" r:id="rId54"/>
    <p:sldId id="357" r:id="rId55"/>
    <p:sldId id="358" r:id="rId56"/>
    <p:sldId id="362" r:id="rId57"/>
    <p:sldId id="321" r:id="rId58"/>
    <p:sldId id="322" r:id="rId59"/>
    <p:sldId id="323" r:id="rId60"/>
    <p:sldId id="324" r:id="rId61"/>
    <p:sldId id="353" r:id="rId62"/>
    <p:sldId id="326" r:id="rId63"/>
    <p:sldId id="329" r:id="rId64"/>
    <p:sldId id="330" r:id="rId65"/>
    <p:sldId id="331" r:id="rId66"/>
    <p:sldId id="327" r:id="rId67"/>
    <p:sldId id="328" r:id="rId68"/>
    <p:sldId id="370" r:id="rId69"/>
    <p:sldId id="371" r:id="rId7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8" d="100"/>
          <a:sy n="68" d="100"/>
        </p:scale>
        <p:origin x="14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ieke\Documents\Ansfridus\co2-mlo-monthly-noaa-esrl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761526129757082"/>
          <c:y val="5.1400666262870993E-2"/>
          <c:w val="0.64677515310586176"/>
          <c:h val="0.8326195683872849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yVal>
            <c:numRef>
              <c:f>'NOAA-ESRL CO2 Dataset'!$E$11:$E$700</c:f>
              <c:numCache>
                <c:formatCode>#,##0.00</c:formatCode>
                <c:ptCount val="690"/>
                <c:pt idx="0">
                  <c:v>315.70999999999998</c:v>
                </c:pt>
                <c:pt idx="1">
                  <c:v>317.45</c:v>
                </c:pt>
                <c:pt idx="2">
                  <c:v>317.5</c:v>
                </c:pt>
                <c:pt idx="3">
                  <c:v>317.10000000000002</c:v>
                </c:pt>
                <c:pt idx="4">
                  <c:v>315.86</c:v>
                </c:pt>
                <c:pt idx="5">
                  <c:v>314.93</c:v>
                </c:pt>
                <c:pt idx="6">
                  <c:v>313.2</c:v>
                </c:pt>
                <c:pt idx="7">
                  <c:v>312.66000000000003</c:v>
                </c:pt>
                <c:pt idx="8">
                  <c:v>313.33</c:v>
                </c:pt>
                <c:pt idx="9">
                  <c:v>314.67</c:v>
                </c:pt>
                <c:pt idx="10">
                  <c:v>315.62</c:v>
                </c:pt>
                <c:pt idx="11">
                  <c:v>316.38</c:v>
                </c:pt>
                <c:pt idx="12">
                  <c:v>316.70999999999998</c:v>
                </c:pt>
                <c:pt idx="13">
                  <c:v>317.72000000000003</c:v>
                </c:pt>
                <c:pt idx="14">
                  <c:v>318.29000000000002</c:v>
                </c:pt>
                <c:pt idx="15">
                  <c:v>318.14999999999998</c:v>
                </c:pt>
                <c:pt idx="16">
                  <c:v>316.54000000000002</c:v>
                </c:pt>
                <c:pt idx="17">
                  <c:v>314.8</c:v>
                </c:pt>
                <c:pt idx="18">
                  <c:v>313.83999999999997</c:v>
                </c:pt>
                <c:pt idx="19">
                  <c:v>313.26</c:v>
                </c:pt>
                <c:pt idx="20">
                  <c:v>314.8</c:v>
                </c:pt>
                <c:pt idx="21">
                  <c:v>315.58</c:v>
                </c:pt>
                <c:pt idx="22">
                  <c:v>316.43</c:v>
                </c:pt>
                <c:pt idx="23">
                  <c:v>316.97000000000003</c:v>
                </c:pt>
                <c:pt idx="24">
                  <c:v>317.58</c:v>
                </c:pt>
                <c:pt idx="25">
                  <c:v>319.02</c:v>
                </c:pt>
                <c:pt idx="26">
                  <c:v>320.02999999999997</c:v>
                </c:pt>
                <c:pt idx="27">
                  <c:v>319.58999999999997</c:v>
                </c:pt>
                <c:pt idx="28">
                  <c:v>318.18</c:v>
                </c:pt>
                <c:pt idx="29">
                  <c:v>315.91000000000003</c:v>
                </c:pt>
                <c:pt idx="30">
                  <c:v>314.16000000000003</c:v>
                </c:pt>
                <c:pt idx="31">
                  <c:v>313.83</c:v>
                </c:pt>
                <c:pt idx="32">
                  <c:v>315</c:v>
                </c:pt>
                <c:pt idx="33">
                  <c:v>316.19</c:v>
                </c:pt>
                <c:pt idx="34">
                  <c:v>316.93</c:v>
                </c:pt>
                <c:pt idx="35">
                  <c:v>317.7</c:v>
                </c:pt>
                <c:pt idx="36">
                  <c:v>318.54000000000002</c:v>
                </c:pt>
                <c:pt idx="37">
                  <c:v>319.48</c:v>
                </c:pt>
                <c:pt idx="38">
                  <c:v>320.58</c:v>
                </c:pt>
                <c:pt idx="39">
                  <c:v>319.77</c:v>
                </c:pt>
                <c:pt idx="40">
                  <c:v>318.57</c:v>
                </c:pt>
                <c:pt idx="41">
                  <c:v>316.79000000000002</c:v>
                </c:pt>
                <c:pt idx="42">
                  <c:v>314.8</c:v>
                </c:pt>
                <c:pt idx="43">
                  <c:v>315.38</c:v>
                </c:pt>
                <c:pt idx="44">
                  <c:v>316.10000000000002</c:v>
                </c:pt>
                <c:pt idx="45">
                  <c:v>317.01</c:v>
                </c:pt>
                <c:pt idx="46">
                  <c:v>317.94</c:v>
                </c:pt>
                <c:pt idx="47">
                  <c:v>318.56</c:v>
                </c:pt>
                <c:pt idx="48">
                  <c:v>319.68</c:v>
                </c:pt>
                <c:pt idx="49">
                  <c:v>320.63</c:v>
                </c:pt>
                <c:pt idx="50">
                  <c:v>321.01</c:v>
                </c:pt>
                <c:pt idx="51">
                  <c:v>320.55</c:v>
                </c:pt>
                <c:pt idx="52">
                  <c:v>319.58</c:v>
                </c:pt>
                <c:pt idx="53">
                  <c:v>317.39999999999998</c:v>
                </c:pt>
                <c:pt idx="54">
                  <c:v>316.26</c:v>
                </c:pt>
                <c:pt idx="55">
                  <c:v>315.42</c:v>
                </c:pt>
                <c:pt idx="56">
                  <c:v>316.69</c:v>
                </c:pt>
                <c:pt idx="57">
                  <c:v>317.69</c:v>
                </c:pt>
                <c:pt idx="58">
                  <c:v>318.74</c:v>
                </c:pt>
                <c:pt idx="59">
                  <c:v>319.08</c:v>
                </c:pt>
                <c:pt idx="60">
                  <c:v>319.86</c:v>
                </c:pt>
                <c:pt idx="61">
                  <c:v>321.39</c:v>
                </c:pt>
                <c:pt idx="62">
                  <c:v>322.25</c:v>
                </c:pt>
                <c:pt idx="63">
                  <c:v>321.47000000000003</c:v>
                </c:pt>
                <c:pt idx="64">
                  <c:v>319.74</c:v>
                </c:pt>
                <c:pt idx="65">
                  <c:v>317.77</c:v>
                </c:pt>
                <c:pt idx="66">
                  <c:v>316.20999999999998</c:v>
                </c:pt>
                <c:pt idx="67">
                  <c:v>315.99</c:v>
                </c:pt>
                <c:pt idx="68">
                  <c:v>317.12</c:v>
                </c:pt>
                <c:pt idx="69">
                  <c:v>318.31</c:v>
                </c:pt>
                <c:pt idx="70">
                  <c:v>319.57</c:v>
                </c:pt>
                <c:pt idx="71">
                  <c:v>320.07</c:v>
                </c:pt>
                <c:pt idx="72">
                  <c:v>320.73</c:v>
                </c:pt>
                <c:pt idx="73">
                  <c:v>321.77</c:v>
                </c:pt>
                <c:pt idx="74">
                  <c:v>322.25</c:v>
                </c:pt>
                <c:pt idx="75">
                  <c:v>321.89</c:v>
                </c:pt>
                <c:pt idx="76">
                  <c:v>320.44</c:v>
                </c:pt>
                <c:pt idx="77">
                  <c:v>318.7</c:v>
                </c:pt>
                <c:pt idx="78">
                  <c:v>316.7</c:v>
                </c:pt>
                <c:pt idx="79">
                  <c:v>316.79000000000002</c:v>
                </c:pt>
                <c:pt idx="80">
                  <c:v>317.79000000000002</c:v>
                </c:pt>
                <c:pt idx="81">
                  <c:v>318.70999999999998</c:v>
                </c:pt>
                <c:pt idx="82">
                  <c:v>319.44</c:v>
                </c:pt>
                <c:pt idx="83">
                  <c:v>320.44</c:v>
                </c:pt>
                <c:pt idx="84">
                  <c:v>320.89</c:v>
                </c:pt>
                <c:pt idx="85">
                  <c:v>322.13</c:v>
                </c:pt>
                <c:pt idx="86">
                  <c:v>322.16000000000003</c:v>
                </c:pt>
                <c:pt idx="87">
                  <c:v>321.87</c:v>
                </c:pt>
                <c:pt idx="88">
                  <c:v>321.39</c:v>
                </c:pt>
                <c:pt idx="89">
                  <c:v>318.81</c:v>
                </c:pt>
                <c:pt idx="90">
                  <c:v>317.81</c:v>
                </c:pt>
                <c:pt idx="91">
                  <c:v>317.3</c:v>
                </c:pt>
                <c:pt idx="92">
                  <c:v>318.87</c:v>
                </c:pt>
                <c:pt idx="93">
                  <c:v>319.42</c:v>
                </c:pt>
                <c:pt idx="94">
                  <c:v>320.62</c:v>
                </c:pt>
                <c:pt idx="95">
                  <c:v>321.58999999999997</c:v>
                </c:pt>
                <c:pt idx="96">
                  <c:v>322.39</c:v>
                </c:pt>
                <c:pt idx="97">
                  <c:v>323.87</c:v>
                </c:pt>
                <c:pt idx="98">
                  <c:v>324.01</c:v>
                </c:pt>
                <c:pt idx="99">
                  <c:v>323.75</c:v>
                </c:pt>
                <c:pt idx="100">
                  <c:v>322.39</c:v>
                </c:pt>
                <c:pt idx="101">
                  <c:v>320.37</c:v>
                </c:pt>
                <c:pt idx="102">
                  <c:v>318.64</c:v>
                </c:pt>
                <c:pt idx="103">
                  <c:v>318.10000000000002</c:v>
                </c:pt>
                <c:pt idx="104">
                  <c:v>319.79000000000002</c:v>
                </c:pt>
                <c:pt idx="105">
                  <c:v>321.08</c:v>
                </c:pt>
                <c:pt idx="106">
                  <c:v>322.07</c:v>
                </c:pt>
                <c:pt idx="107">
                  <c:v>322.5</c:v>
                </c:pt>
                <c:pt idx="108">
                  <c:v>323.04000000000002</c:v>
                </c:pt>
                <c:pt idx="109">
                  <c:v>324.42</c:v>
                </c:pt>
                <c:pt idx="110">
                  <c:v>325</c:v>
                </c:pt>
                <c:pt idx="111">
                  <c:v>324.08999999999997</c:v>
                </c:pt>
                <c:pt idx="112">
                  <c:v>322.55</c:v>
                </c:pt>
                <c:pt idx="113">
                  <c:v>320.92</c:v>
                </c:pt>
                <c:pt idx="114">
                  <c:v>319.31</c:v>
                </c:pt>
                <c:pt idx="115">
                  <c:v>319.31</c:v>
                </c:pt>
                <c:pt idx="116">
                  <c:v>320.72000000000003</c:v>
                </c:pt>
                <c:pt idx="117">
                  <c:v>321.95999999999998</c:v>
                </c:pt>
                <c:pt idx="118">
                  <c:v>322.57</c:v>
                </c:pt>
                <c:pt idx="119">
                  <c:v>323.14999999999998</c:v>
                </c:pt>
                <c:pt idx="120">
                  <c:v>323.89</c:v>
                </c:pt>
                <c:pt idx="121">
                  <c:v>325.02</c:v>
                </c:pt>
                <c:pt idx="122">
                  <c:v>325.57</c:v>
                </c:pt>
                <c:pt idx="123">
                  <c:v>325.36</c:v>
                </c:pt>
                <c:pt idx="124">
                  <c:v>324.14</c:v>
                </c:pt>
                <c:pt idx="125">
                  <c:v>322.02999999999997</c:v>
                </c:pt>
                <c:pt idx="126">
                  <c:v>320.41000000000003</c:v>
                </c:pt>
                <c:pt idx="127">
                  <c:v>320.25</c:v>
                </c:pt>
                <c:pt idx="128">
                  <c:v>321.31</c:v>
                </c:pt>
                <c:pt idx="129">
                  <c:v>322.83999999999997</c:v>
                </c:pt>
                <c:pt idx="130">
                  <c:v>324</c:v>
                </c:pt>
                <c:pt idx="131">
                  <c:v>324.42</c:v>
                </c:pt>
                <c:pt idx="132">
                  <c:v>325.64</c:v>
                </c:pt>
                <c:pt idx="133">
                  <c:v>326.66000000000003</c:v>
                </c:pt>
                <c:pt idx="134">
                  <c:v>327.33999999999997</c:v>
                </c:pt>
                <c:pt idx="135">
                  <c:v>326.76</c:v>
                </c:pt>
                <c:pt idx="136">
                  <c:v>325.88</c:v>
                </c:pt>
                <c:pt idx="137">
                  <c:v>323.67</c:v>
                </c:pt>
                <c:pt idx="138">
                  <c:v>322.38</c:v>
                </c:pt>
                <c:pt idx="139">
                  <c:v>321.77999999999997</c:v>
                </c:pt>
                <c:pt idx="140">
                  <c:v>322.85000000000002</c:v>
                </c:pt>
                <c:pt idx="141">
                  <c:v>324.11</c:v>
                </c:pt>
                <c:pt idx="142">
                  <c:v>325.02999999999997</c:v>
                </c:pt>
                <c:pt idx="143">
                  <c:v>325.99</c:v>
                </c:pt>
                <c:pt idx="144">
                  <c:v>326.87</c:v>
                </c:pt>
                <c:pt idx="145">
                  <c:v>328.13</c:v>
                </c:pt>
                <c:pt idx="146">
                  <c:v>328.07</c:v>
                </c:pt>
                <c:pt idx="147">
                  <c:v>327.66000000000003</c:v>
                </c:pt>
                <c:pt idx="148">
                  <c:v>326.35000000000002</c:v>
                </c:pt>
                <c:pt idx="149">
                  <c:v>324.69</c:v>
                </c:pt>
                <c:pt idx="150">
                  <c:v>323.10000000000002</c:v>
                </c:pt>
                <c:pt idx="151">
                  <c:v>323.16000000000003</c:v>
                </c:pt>
                <c:pt idx="152">
                  <c:v>323.98</c:v>
                </c:pt>
                <c:pt idx="153">
                  <c:v>325.13</c:v>
                </c:pt>
                <c:pt idx="154">
                  <c:v>326.17</c:v>
                </c:pt>
                <c:pt idx="155">
                  <c:v>326.68</c:v>
                </c:pt>
                <c:pt idx="156">
                  <c:v>327.18</c:v>
                </c:pt>
                <c:pt idx="157">
                  <c:v>327.78</c:v>
                </c:pt>
                <c:pt idx="158">
                  <c:v>328.92</c:v>
                </c:pt>
                <c:pt idx="159">
                  <c:v>328.57</c:v>
                </c:pt>
                <c:pt idx="160">
                  <c:v>327.33999999999997</c:v>
                </c:pt>
                <c:pt idx="161">
                  <c:v>325.45999999999998</c:v>
                </c:pt>
                <c:pt idx="162">
                  <c:v>323.36</c:v>
                </c:pt>
                <c:pt idx="163">
                  <c:v>323.57</c:v>
                </c:pt>
                <c:pt idx="164">
                  <c:v>324.8</c:v>
                </c:pt>
                <c:pt idx="165">
                  <c:v>326.01</c:v>
                </c:pt>
                <c:pt idx="166">
                  <c:v>326.77</c:v>
                </c:pt>
                <c:pt idx="167">
                  <c:v>327.63</c:v>
                </c:pt>
                <c:pt idx="168">
                  <c:v>327.75</c:v>
                </c:pt>
                <c:pt idx="169">
                  <c:v>329.72</c:v>
                </c:pt>
                <c:pt idx="170">
                  <c:v>330.07</c:v>
                </c:pt>
                <c:pt idx="171">
                  <c:v>329.09</c:v>
                </c:pt>
                <c:pt idx="172">
                  <c:v>328.05</c:v>
                </c:pt>
                <c:pt idx="173">
                  <c:v>326.32</c:v>
                </c:pt>
                <c:pt idx="174">
                  <c:v>324.93</c:v>
                </c:pt>
                <c:pt idx="175">
                  <c:v>325.06</c:v>
                </c:pt>
                <c:pt idx="176">
                  <c:v>326.5</c:v>
                </c:pt>
                <c:pt idx="177">
                  <c:v>327.55</c:v>
                </c:pt>
                <c:pt idx="178">
                  <c:v>328.54</c:v>
                </c:pt>
                <c:pt idx="179">
                  <c:v>329.56</c:v>
                </c:pt>
                <c:pt idx="180">
                  <c:v>330.3</c:v>
                </c:pt>
                <c:pt idx="181">
                  <c:v>331.5</c:v>
                </c:pt>
                <c:pt idx="182">
                  <c:v>332.48</c:v>
                </c:pt>
                <c:pt idx="183">
                  <c:v>332.07</c:v>
                </c:pt>
                <c:pt idx="184">
                  <c:v>330.87</c:v>
                </c:pt>
                <c:pt idx="185">
                  <c:v>329.31</c:v>
                </c:pt>
                <c:pt idx="186">
                  <c:v>327.51</c:v>
                </c:pt>
                <c:pt idx="187">
                  <c:v>327.18</c:v>
                </c:pt>
                <c:pt idx="188">
                  <c:v>328.16</c:v>
                </c:pt>
                <c:pt idx="189">
                  <c:v>328.64</c:v>
                </c:pt>
                <c:pt idx="190">
                  <c:v>329.35</c:v>
                </c:pt>
                <c:pt idx="191">
                  <c:v>330.71</c:v>
                </c:pt>
                <c:pt idx="192">
                  <c:v>331.48</c:v>
                </c:pt>
                <c:pt idx="193">
                  <c:v>332.65</c:v>
                </c:pt>
                <c:pt idx="194">
                  <c:v>333.19</c:v>
                </c:pt>
                <c:pt idx="195">
                  <c:v>332.12</c:v>
                </c:pt>
                <c:pt idx="196">
                  <c:v>330.99</c:v>
                </c:pt>
                <c:pt idx="197">
                  <c:v>329.17</c:v>
                </c:pt>
                <c:pt idx="198">
                  <c:v>327.41000000000003</c:v>
                </c:pt>
                <c:pt idx="199">
                  <c:v>327.20999999999998</c:v>
                </c:pt>
                <c:pt idx="200">
                  <c:v>328.34</c:v>
                </c:pt>
                <c:pt idx="201">
                  <c:v>329.5</c:v>
                </c:pt>
                <c:pt idx="202">
                  <c:v>330.68</c:v>
                </c:pt>
                <c:pt idx="203">
                  <c:v>331.41</c:v>
                </c:pt>
                <c:pt idx="204">
                  <c:v>331.85</c:v>
                </c:pt>
                <c:pt idx="205">
                  <c:v>333.29</c:v>
                </c:pt>
                <c:pt idx="206">
                  <c:v>333.91</c:v>
                </c:pt>
                <c:pt idx="207">
                  <c:v>333.4</c:v>
                </c:pt>
                <c:pt idx="208">
                  <c:v>331.74</c:v>
                </c:pt>
                <c:pt idx="209">
                  <c:v>329.88</c:v>
                </c:pt>
                <c:pt idx="210">
                  <c:v>328.57</c:v>
                </c:pt>
                <c:pt idx="211">
                  <c:v>328.36</c:v>
                </c:pt>
                <c:pt idx="212">
                  <c:v>329.33</c:v>
                </c:pt>
                <c:pt idx="213">
                  <c:v>330.59</c:v>
                </c:pt>
                <c:pt idx="214">
                  <c:v>331.66</c:v>
                </c:pt>
                <c:pt idx="215">
                  <c:v>332.75</c:v>
                </c:pt>
                <c:pt idx="216">
                  <c:v>333.46</c:v>
                </c:pt>
                <c:pt idx="217">
                  <c:v>334.78</c:v>
                </c:pt>
                <c:pt idx="218">
                  <c:v>334.78</c:v>
                </c:pt>
                <c:pt idx="219">
                  <c:v>334.06</c:v>
                </c:pt>
                <c:pt idx="220">
                  <c:v>332.95</c:v>
                </c:pt>
                <c:pt idx="221">
                  <c:v>330.64</c:v>
                </c:pt>
                <c:pt idx="222">
                  <c:v>328.96</c:v>
                </c:pt>
                <c:pt idx="223">
                  <c:v>328.77</c:v>
                </c:pt>
                <c:pt idx="224">
                  <c:v>330.18</c:v>
                </c:pt>
                <c:pt idx="225">
                  <c:v>331.65</c:v>
                </c:pt>
                <c:pt idx="226">
                  <c:v>332.69</c:v>
                </c:pt>
                <c:pt idx="227">
                  <c:v>333.23</c:v>
                </c:pt>
                <c:pt idx="228">
                  <c:v>334.97</c:v>
                </c:pt>
                <c:pt idx="229">
                  <c:v>336.03</c:v>
                </c:pt>
                <c:pt idx="230">
                  <c:v>336.82</c:v>
                </c:pt>
                <c:pt idx="231">
                  <c:v>336.1</c:v>
                </c:pt>
                <c:pt idx="232">
                  <c:v>334.79</c:v>
                </c:pt>
                <c:pt idx="233">
                  <c:v>332.53</c:v>
                </c:pt>
                <c:pt idx="234">
                  <c:v>331.19</c:v>
                </c:pt>
                <c:pt idx="235">
                  <c:v>331.21</c:v>
                </c:pt>
                <c:pt idx="236">
                  <c:v>332.35</c:v>
                </c:pt>
                <c:pt idx="237">
                  <c:v>333.47</c:v>
                </c:pt>
                <c:pt idx="238">
                  <c:v>335.1</c:v>
                </c:pt>
                <c:pt idx="239">
                  <c:v>335.26</c:v>
                </c:pt>
                <c:pt idx="240">
                  <c:v>336.61</c:v>
                </c:pt>
                <c:pt idx="241">
                  <c:v>337.77</c:v>
                </c:pt>
                <c:pt idx="242">
                  <c:v>338.01</c:v>
                </c:pt>
                <c:pt idx="243">
                  <c:v>337.98</c:v>
                </c:pt>
                <c:pt idx="244">
                  <c:v>336.48</c:v>
                </c:pt>
                <c:pt idx="245">
                  <c:v>334.37</c:v>
                </c:pt>
                <c:pt idx="246">
                  <c:v>332.33</c:v>
                </c:pt>
                <c:pt idx="247">
                  <c:v>332.41</c:v>
                </c:pt>
                <c:pt idx="248">
                  <c:v>333.76</c:v>
                </c:pt>
                <c:pt idx="249">
                  <c:v>334.83</c:v>
                </c:pt>
                <c:pt idx="250">
                  <c:v>336.21</c:v>
                </c:pt>
                <c:pt idx="251">
                  <c:v>336.65</c:v>
                </c:pt>
                <c:pt idx="252">
                  <c:v>338.13</c:v>
                </c:pt>
                <c:pt idx="253">
                  <c:v>338.94</c:v>
                </c:pt>
                <c:pt idx="254">
                  <c:v>339</c:v>
                </c:pt>
                <c:pt idx="255">
                  <c:v>339.2</c:v>
                </c:pt>
                <c:pt idx="256">
                  <c:v>337.6</c:v>
                </c:pt>
                <c:pt idx="257">
                  <c:v>335.56</c:v>
                </c:pt>
                <c:pt idx="258">
                  <c:v>333.93</c:v>
                </c:pt>
                <c:pt idx="259">
                  <c:v>334.12</c:v>
                </c:pt>
                <c:pt idx="260">
                  <c:v>335.26</c:v>
                </c:pt>
                <c:pt idx="261">
                  <c:v>336.78</c:v>
                </c:pt>
                <c:pt idx="262">
                  <c:v>337.8</c:v>
                </c:pt>
                <c:pt idx="263">
                  <c:v>338.28</c:v>
                </c:pt>
                <c:pt idx="264">
                  <c:v>340.04</c:v>
                </c:pt>
                <c:pt idx="265">
                  <c:v>340.86</c:v>
                </c:pt>
                <c:pt idx="266">
                  <c:v>341.47</c:v>
                </c:pt>
                <c:pt idx="267">
                  <c:v>341.26</c:v>
                </c:pt>
                <c:pt idx="268">
                  <c:v>339.34</c:v>
                </c:pt>
                <c:pt idx="269">
                  <c:v>337.45</c:v>
                </c:pt>
                <c:pt idx="270">
                  <c:v>336.1</c:v>
                </c:pt>
                <c:pt idx="271">
                  <c:v>336.05</c:v>
                </c:pt>
                <c:pt idx="272">
                  <c:v>337.21</c:v>
                </c:pt>
                <c:pt idx="273">
                  <c:v>338.29</c:v>
                </c:pt>
                <c:pt idx="274">
                  <c:v>339.36</c:v>
                </c:pt>
                <c:pt idx="275">
                  <c:v>340.51</c:v>
                </c:pt>
                <c:pt idx="276">
                  <c:v>341.57</c:v>
                </c:pt>
                <c:pt idx="277">
                  <c:v>342.56</c:v>
                </c:pt>
                <c:pt idx="278">
                  <c:v>343.01</c:v>
                </c:pt>
                <c:pt idx="279">
                  <c:v>342.49</c:v>
                </c:pt>
                <c:pt idx="280">
                  <c:v>340.68</c:v>
                </c:pt>
                <c:pt idx="281">
                  <c:v>338.49</c:v>
                </c:pt>
                <c:pt idx="282">
                  <c:v>336.92</c:v>
                </c:pt>
                <c:pt idx="283">
                  <c:v>337.12</c:v>
                </c:pt>
                <c:pt idx="284">
                  <c:v>338.59</c:v>
                </c:pt>
                <c:pt idx="285">
                  <c:v>339.9</c:v>
                </c:pt>
                <c:pt idx="286">
                  <c:v>340.92</c:v>
                </c:pt>
                <c:pt idx="287">
                  <c:v>341.69</c:v>
                </c:pt>
                <c:pt idx="288">
                  <c:v>342.85</c:v>
                </c:pt>
                <c:pt idx="289">
                  <c:v>343.92</c:v>
                </c:pt>
                <c:pt idx="290">
                  <c:v>344.67</c:v>
                </c:pt>
                <c:pt idx="291">
                  <c:v>343.78</c:v>
                </c:pt>
                <c:pt idx="292">
                  <c:v>342.23</c:v>
                </c:pt>
                <c:pt idx="293">
                  <c:v>340.11</c:v>
                </c:pt>
                <c:pt idx="294">
                  <c:v>338.32</c:v>
                </c:pt>
                <c:pt idx="295">
                  <c:v>338.39</c:v>
                </c:pt>
                <c:pt idx="296">
                  <c:v>339.48</c:v>
                </c:pt>
                <c:pt idx="297">
                  <c:v>340.88</c:v>
                </c:pt>
                <c:pt idx="298">
                  <c:v>341.64</c:v>
                </c:pt>
                <c:pt idx="299">
                  <c:v>342.87</c:v>
                </c:pt>
                <c:pt idx="300">
                  <c:v>343.59</c:v>
                </c:pt>
                <c:pt idx="301">
                  <c:v>345.25</c:v>
                </c:pt>
                <c:pt idx="302">
                  <c:v>345.96</c:v>
                </c:pt>
                <c:pt idx="303">
                  <c:v>345.52</c:v>
                </c:pt>
                <c:pt idx="304">
                  <c:v>344.15</c:v>
                </c:pt>
                <c:pt idx="305">
                  <c:v>342.25</c:v>
                </c:pt>
                <c:pt idx="306">
                  <c:v>340.17</c:v>
                </c:pt>
                <c:pt idx="307">
                  <c:v>340.3</c:v>
                </c:pt>
                <c:pt idx="308">
                  <c:v>341.53</c:v>
                </c:pt>
                <c:pt idx="309">
                  <c:v>343.07</c:v>
                </c:pt>
                <c:pt idx="310">
                  <c:v>344.05</c:v>
                </c:pt>
                <c:pt idx="311">
                  <c:v>344.77</c:v>
                </c:pt>
                <c:pt idx="312">
                  <c:v>345.46</c:v>
                </c:pt>
                <c:pt idx="313">
                  <c:v>346.77</c:v>
                </c:pt>
                <c:pt idx="314">
                  <c:v>347.55</c:v>
                </c:pt>
                <c:pt idx="315">
                  <c:v>346.98</c:v>
                </c:pt>
                <c:pt idx="316">
                  <c:v>345.55</c:v>
                </c:pt>
                <c:pt idx="317">
                  <c:v>343.2</c:v>
                </c:pt>
                <c:pt idx="318">
                  <c:v>341.35</c:v>
                </c:pt>
                <c:pt idx="319">
                  <c:v>341.68</c:v>
                </c:pt>
                <c:pt idx="320">
                  <c:v>343.06</c:v>
                </c:pt>
                <c:pt idx="321">
                  <c:v>344.54</c:v>
                </c:pt>
                <c:pt idx="322">
                  <c:v>345.25</c:v>
                </c:pt>
                <c:pt idx="323">
                  <c:v>346.06</c:v>
                </c:pt>
                <c:pt idx="324">
                  <c:v>347.66</c:v>
                </c:pt>
                <c:pt idx="325">
                  <c:v>348.2</c:v>
                </c:pt>
                <c:pt idx="326">
                  <c:v>348.92</c:v>
                </c:pt>
                <c:pt idx="327">
                  <c:v>348.4</c:v>
                </c:pt>
                <c:pt idx="328">
                  <c:v>346.65</c:v>
                </c:pt>
                <c:pt idx="329">
                  <c:v>344.85</c:v>
                </c:pt>
                <c:pt idx="330">
                  <c:v>343.2</c:v>
                </c:pt>
                <c:pt idx="331">
                  <c:v>343.08</c:v>
                </c:pt>
                <c:pt idx="332">
                  <c:v>344.4</c:v>
                </c:pt>
                <c:pt idx="333">
                  <c:v>345.82</c:v>
                </c:pt>
                <c:pt idx="334">
                  <c:v>346.54</c:v>
                </c:pt>
                <c:pt idx="335">
                  <c:v>347.13</c:v>
                </c:pt>
                <c:pt idx="336">
                  <c:v>348.05</c:v>
                </c:pt>
                <c:pt idx="337">
                  <c:v>349.77</c:v>
                </c:pt>
                <c:pt idx="338">
                  <c:v>350.53</c:v>
                </c:pt>
                <c:pt idx="339">
                  <c:v>349.9</c:v>
                </c:pt>
                <c:pt idx="340">
                  <c:v>348.11</c:v>
                </c:pt>
                <c:pt idx="341">
                  <c:v>346.09</c:v>
                </c:pt>
                <c:pt idx="342">
                  <c:v>345.01</c:v>
                </c:pt>
                <c:pt idx="343">
                  <c:v>344.47</c:v>
                </c:pt>
                <c:pt idx="344">
                  <c:v>345.86</c:v>
                </c:pt>
                <c:pt idx="345">
                  <c:v>347.15</c:v>
                </c:pt>
                <c:pt idx="346">
                  <c:v>348.38</c:v>
                </c:pt>
                <c:pt idx="347">
                  <c:v>348.7</c:v>
                </c:pt>
                <c:pt idx="348">
                  <c:v>349.72</c:v>
                </c:pt>
                <c:pt idx="349">
                  <c:v>351.32</c:v>
                </c:pt>
                <c:pt idx="350">
                  <c:v>352.14</c:v>
                </c:pt>
                <c:pt idx="351">
                  <c:v>351.61</c:v>
                </c:pt>
                <c:pt idx="352">
                  <c:v>349.91</c:v>
                </c:pt>
                <c:pt idx="353">
                  <c:v>347.84</c:v>
                </c:pt>
                <c:pt idx="354">
                  <c:v>346.52</c:v>
                </c:pt>
                <c:pt idx="355">
                  <c:v>346.65</c:v>
                </c:pt>
                <c:pt idx="356">
                  <c:v>347.96</c:v>
                </c:pt>
                <c:pt idx="357">
                  <c:v>349.18</c:v>
                </c:pt>
                <c:pt idx="358">
                  <c:v>350.38</c:v>
                </c:pt>
                <c:pt idx="359">
                  <c:v>351.68</c:v>
                </c:pt>
                <c:pt idx="360">
                  <c:v>352.24</c:v>
                </c:pt>
                <c:pt idx="361">
                  <c:v>353.66</c:v>
                </c:pt>
                <c:pt idx="362">
                  <c:v>354.18</c:v>
                </c:pt>
                <c:pt idx="363">
                  <c:v>353.68</c:v>
                </c:pt>
                <c:pt idx="364">
                  <c:v>352.58</c:v>
                </c:pt>
                <c:pt idx="365">
                  <c:v>350.66</c:v>
                </c:pt>
                <c:pt idx="366">
                  <c:v>349.03</c:v>
                </c:pt>
                <c:pt idx="367">
                  <c:v>349.08</c:v>
                </c:pt>
                <c:pt idx="368">
                  <c:v>350.15</c:v>
                </c:pt>
                <c:pt idx="369">
                  <c:v>351.44</c:v>
                </c:pt>
                <c:pt idx="370">
                  <c:v>352.89</c:v>
                </c:pt>
                <c:pt idx="371">
                  <c:v>353.24</c:v>
                </c:pt>
                <c:pt idx="372">
                  <c:v>353.8</c:v>
                </c:pt>
                <c:pt idx="373">
                  <c:v>355.59</c:v>
                </c:pt>
                <c:pt idx="374">
                  <c:v>355.89</c:v>
                </c:pt>
                <c:pt idx="375">
                  <c:v>355.3</c:v>
                </c:pt>
                <c:pt idx="376">
                  <c:v>353.98</c:v>
                </c:pt>
                <c:pt idx="377">
                  <c:v>351.53</c:v>
                </c:pt>
                <c:pt idx="378">
                  <c:v>350.02</c:v>
                </c:pt>
                <c:pt idx="379">
                  <c:v>350.29</c:v>
                </c:pt>
                <c:pt idx="380">
                  <c:v>351.44</c:v>
                </c:pt>
                <c:pt idx="381">
                  <c:v>352.84</c:v>
                </c:pt>
                <c:pt idx="382">
                  <c:v>353.79</c:v>
                </c:pt>
                <c:pt idx="383">
                  <c:v>354.88</c:v>
                </c:pt>
                <c:pt idx="384">
                  <c:v>355.65</c:v>
                </c:pt>
                <c:pt idx="385">
                  <c:v>356.28</c:v>
                </c:pt>
                <c:pt idx="386">
                  <c:v>357.29</c:v>
                </c:pt>
                <c:pt idx="387">
                  <c:v>356.32</c:v>
                </c:pt>
                <c:pt idx="388">
                  <c:v>354.88</c:v>
                </c:pt>
                <c:pt idx="389">
                  <c:v>352.89</c:v>
                </c:pt>
                <c:pt idx="390">
                  <c:v>351.28</c:v>
                </c:pt>
                <c:pt idx="391">
                  <c:v>351.59</c:v>
                </c:pt>
                <c:pt idx="392">
                  <c:v>353.05</c:v>
                </c:pt>
                <c:pt idx="393">
                  <c:v>354.27</c:v>
                </c:pt>
                <c:pt idx="394">
                  <c:v>354.87</c:v>
                </c:pt>
                <c:pt idx="395">
                  <c:v>355.68</c:v>
                </c:pt>
                <c:pt idx="396">
                  <c:v>357.06</c:v>
                </c:pt>
                <c:pt idx="397">
                  <c:v>358.51</c:v>
                </c:pt>
                <c:pt idx="398">
                  <c:v>359.09</c:v>
                </c:pt>
                <c:pt idx="399">
                  <c:v>358.1</c:v>
                </c:pt>
                <c:pt idx="400">
                  <c:v>356.12</c:v>
                </c:pt>
                <c:pt idx="401">
                  <c:v>353.89</c:v>
                </c:pt>
                <c:pt idx="402">
                  <c:v>352.3</c:v>
                </c:pt>
                <c:pt idx="403">
                  <c:v>352.32</c:v>
                </c:pt>
                <c:pt idx="404">
                  <c:v>353.79</c:v>
                </c:pt>
                <c:pt idx="405">
                  <c:v>355.07</c:v>
                </c:pt>
                <c:pt idx="406">
                  <c:v>356.17</c:v>
                </c:pt>
                <c:pt idx="407">
                  <c:v>356.93</c:v>
                </c:pt>
                <c:pt idx="408">
                  <c:v>357.82</c:v>
                </c:pt>
                <c:pt idx="409">
                  <c:v>359</c:v>
                </c:pt>
                <c:pt idx="410">
                  <c:v>359.55</c:v>
                </c:pt>
                <c:pt idx="411">
                  <c:v>359.32</c:v>
                </c:pt>
                <c:pt idx="412">
                  <c:v>356.85</c:v>
                </c:pt>
                <c:pt idx="413">
                  <c:v>354.91</c:v>
                </c:pt>
                <c:pt idx="414">
                  <c:v>352.93</c:v>
                </c:pt>
                <c:pt idx="415">
                  <c:v>353.31</c:v>
                </c:pt>
                <c:pt idx="416">
                  <c:v>354.27</c:v>
                </c:pt>
                <c:pt idx="417">
                  <c:v>355.53</c:v>
                </c:pt>
                <c:pt idx="418">
                  <c:v>356.86</c:v>
                </c:pt>
                <c:pt idx="419">
                  <c:v>357.27</c:v>
                </c:pt>
                <c:pt idx="420">
                  <c:v>358.36</c:v>
                </c:pt>
                <c:pt idx="421">
                  <c:v>359.27</c:v>
                </c:pt>
                <c:pt idx="422">
                  <c:v>360.19</c:v>
                </c:pt>
                <c:pt idx="423">
                  <c:v>359.52</c:v>
                </c:pt>
                <c:pt idx="424">
                  <c:v>357.42</c:v>
                </c:pt>
                <c:pt idx="425">
                  <c:v>355.46</c:v>
                </c:pt>
                <c:pt idx="426">
                  <c:v>354.1</c:v>
                </c:pt>
                <c:pt idx="427">
                  <c:v>354.12</c:v>
                </c:pt>
                <c:pt idx="428">
                  <c:v>355.4</c:v>
                </c:pt>
                <c:pt idx="429">
                  <c:v>356.84</c:v>
                </c:pt>
                <c:pt idx="430">
                  <c:v>358.22</c:v>
                </c:pt>
                <c:pt idx="431">
                  <c:v>358.98</c:v>
                </c:pt>
                <c:pt idx="432">
                  <c:v>359.91</c:v>
                </c:pt>
                <c:pt idx="433">
                  <c:v>361.32</c:v>
                </c:pt>
                <c:pt idx="434">
                  <c:v>361.68</c:v>
                </c:pt>
                <c:pt idx="435">
                  <c:v>360.8</c:v>
                </c:pt>
                <c:pt idx="436">
                  <c:v>359.39</c:v>
                </c:pt>
                <c:pt idx="437">
                  <c:v>357.42</c:v>
                </c:pt>
                <c:pt idx="438">
                  <c:v>355.63</c:v>
                </c:pt>
                <c:pt idx="439">
                  <c:v>356.09</c:v>
                </c:pt>
                <c:pt idx="440">
                  <c:v>357.56</c:v>
                </c:pt>
                <c:pt idx="441">
                  <c:v>358.87</c:v>
                </c:pt>
                <c:pt idx="442">
                  <c:v>359.87</c:v>
                </c:pt>
                <c:pt idx="443">
                  <c:v>360.79</c:v>
                </c:pt>
                <c:pt idx="444">
                  <c:v>361.77</c:v>
                </c:pt>
                <c:pt idx="445">
                  <c:v>363.23</c:v>
                </c:pt>
                <c:pt idx="446">
                  <c:v>363.77</c:v>
                </c:pt>
                <c:pt idx="447">
                  <c:v>363.22</c:v>
                </c:pt>
                <c:pt idx="448">
                  <c:v>361.7</c:v>
                </c:pt>
                <c:pt idx="449">
                  <c:v>359.11</c:v>
                </c:pt>
                <c:pt idx="450">
                  <c:v>358.11</c:v>
                </c:pt>
                <c:pt idx="451">
                  <c:v>357.97</c:v>
                </c:pt>
                <c:pt idx="452">
                  <c:v>359.4</c:v>
                </c:pt>
                <c:pt idx="453">
                  <c:v>360.61</c:v>
                </c:pt>
                <c:pt idx="454">
                  <c:v>362.04</c:v>
                </c:pt>
                <c:pt idx="455">
                  <c:v>363.17</c:v>
                </c:pt>
                <c:pt idx="456">
                  <c:v>364.17</c:v>
                </c:pt>
                <c:pt idx="457">
                  <c:v>364.51</c:v>
                </c:pt>
                <c:pt idx="458">
                  <c:v>365.16</c:v>
                </c:pt>
                <c:pt idx="459">
                  <c:v>364.93</c:v>
                </c:pt>
                <c:pt idx="460">
                  <c:v>363.53</c:v>
                </c:pt>
                <c:pt idx="461">
                  <c:v>361.38</c:v>
                </c:pt>
                <c:pt idx="462">
                  <c:v>359.6</c:v>
                </c:pt>
                <c:pt idx="463">
                  <c:v>359.54</c:v>
                </c:pt>
                <c:pt idx="464">
                  <c:v>360.84</c:v>
                </c:pt>
                <c:pt idx="465">
                  <c:v>362.18</c:v>
                </c:pt>
                <c:pt idx="466">
                  <c:v>363.04</c:v>
                </c:pt>
                <c:pt idx="467">
                  <c:v>364.09</c:v>
                </c:pt>
                <c:pt idx="468">
                  <c:v>364.47</c:v>
                </c:pt>
                <c:pt idx="469">
                  <c:v>366.25</c:v>
                </c:pt>
                <c:pt idx="470">
                  <c:v>366.69</c:v>
                </c:pt>
                <c:pt idx="471">
                  <c:v>365.59</c:v>
                </c:pt>
                <c:pt idx="472">
                  <c:v>364.34</c:v>
                </c:pt>
                <c:pt idx="473">
                  <c:v>362.2</c:v>
                </c:pt>
                <c:pt idx="474">
                  <c:v>360.31</c:v>
                </c:pt>
                <c:pt idx="475">
                  <c:v>360.71</c:v>
                </c:pt>
                <c:pt idx="476">
                  <c:v>362.44</c:v>
                </c:pt>
                <c:pt idx="477">
                  <c:v>364.33</c:v>
                </c:pt>
                <c:pt idx="478">
                  <c:v>365.18</c:v>
                </c:pt>
                <c:pt idx="479">
                  <c:v>365.98</c:v>
                </c:pt>
                <c:pt idx="480">
                  <c:v>367.13</c:v>
                </c:pt>
                <c:pt idx="481">
                  <c:v>368.61</c:v>
                </c:pt>
                <c:pt idx="482">
                  <c:v>369.49</c:v>
                </c:pt>
                <c:pt idx="483">
                  <c:v>368.95</c:v>
                </c:pt>
                <c:pt idx="484">
                  <c:v>367.74</c:v>
                </c:pt>
                <c:pt idx="485">
                  <c:v>365.79</c:v>
                </c:pt>
                <c:pt idx="486">
                  <c:v>364.01</c:v>
                </c:pt>
                <c:pt idx="487">
                  <c:v>364.35</c:v>
                </c:pt>
                <c:pt idx="488">
                  <c:v>365.52</c:v>
                </c:pt>
                <c:pt idx="489">
                  <c:v>367.08</c:v>
                </c:pt>
                <c:pt idx="490">
                  <c:v>368.12</c:v>
                </c:pt>
                <c:pt idx="491">
                  <c:v>368.98</c:v>
                </c:pt>
                <c:pt idx="492">
                  <c:v>369.6</c:v>
                </c:pt>
                <c:pt idx="493">
                  <c:v>370.96</c:v>
                </c:pt>
                <c:pt idx="494">
                  <c:v>370.77</c:v>
                </c:pt>
                <c:pt idx="495">
                  <c:v>370.33</c:v>
                </c:pt>
                <c:pt idx="496">
                  <c:v>369.28</c:v>
                </c:pt>
                <c:pt idx="497">
                  <c:v>366.86</c:v>
                </c:pt>
                <c:pt idx="498">
                  <c:v>364.94</c:v>
                </c:pt>
                <c:pt idx="499">
                  <c:v>365.35</c:v>
                </c:pt>
                <c:pt idx="500">
                  <c:v>366.68</c:v>
                </c:pt>
                <c:pt idx="501">
                  <c:v>368.04</c:v>
                </c:pt>
                <c:pt idx="502">
                  <c:v>369.25</c:v>
                </c:pt>
                <c:pt idx="503">
                  <c:v>369.5</c:v>
                </c:pt>
                <c:pt idx="504">
                  <c:v>370.56</c:v>
                </c:pt>
                <c:pt idx="505">
                  <c:v>371.82</c:v>
                </c:pt>
                <c:pt idx="506">
                  <c:v>371.51</c:v>
                </c:pt>
                <c:pt idx="507">
                  <c:v>371.71</c:v>
                </c:pt>
                <c:pt idx="508">
                  <c:v>369.85</c:v>
                </c:pt>
                <c:pt idx="509">
                  <c:v>368.2</c:v>
                </c:pt>
                <c:pt idx="510">
                  <c:v>366.91</c:v>
                </c:pt>
                <c:pt idx="511">
                  <c:v>366.99</c:v>
                </c:pt>
                <c:pt idx="512">
                  <c:v>368.33</c:v>
                </c:pt>
                <c:pt idx="513">
                  <c:v>369.67</c:v>
                </c:pt>
                <c:pt idx="514">
                  <c:v>370.52</c:v>
                </c:pt>
                <c:pt idx="515">
                  <c:v>371.49</c:v>
                </c:pt>
                <c:pt idx="516">
                  <c:v>372.53</c:v>
                </c:pt>
                <c:pt idx="517">
                  <c:v>373.37</c:v>
                </c:pt>
                <c:pt idx="518">
                  <c:v>373.82</c:v>
                </c:pt>
                <c:pt idx="519">
                  <c:v>373.18</c:v>
                </c:pt>
                <c:pt idx="520">
                  <c:v>371.57</c:v>
                </c:pt>
                <c:pt idx="521">
                  <c:v>369.63</c:v>
                </c:pt>
                <c:pt idx="522">
                  <c:v>368.16</c:v>
                </c:pt>
                <c:pt idx="523">
                  <c:v>368.42</c:v>
                </c:pt>
                <c:pt idx="524">
                  <c:v>369.69</c:v>
                </c:pt>
                <c:pt idx="525">
                  <c:v>371.18</c:v>
                </c:pt>
                <c:pt idx="526">
                  <c:v>372.45</c:v>
                </c:pt>
                <c:pt idx="527">
                  <c:v>373.14</c:v>
                </c:pt>
                <c:pt idx="528">
                  <c:v>373.93</c:v>
                </c:pt>
                <c:pt idx="529">
                  <c:v>375</c:v>
                </c:pt>
                <c:pt idx="530">
                  <c:v>375.65</c:v>
                </c:pt>
                <c:pt idx="531">
                  <c:v>375.5</c:v>
                </c:pt>
                <c:pt idx="532">
                  <c:v>374</c:v>
                </c:pt>
                <c:pt idx="533">
                  <c:v>371.83</c:v>
                </c:pt>
                <c:pt idx="534">
                  <c:v>370.66</c:v>
                </c:pt>
                <c:pt idx="535">
                  <c:v>370.51</c:v>
                </c:pt>
                <c:pt idx="536">
                  <c:v>372.2</c:v>
                </c:pt>
                <c:pt idx="537">
                  <c:v>373.71</c:v>
                </c:pt>
                <c:pt idx="538">
                  <c:v>374.87</c:v>
                </c:pt>
                <c:pt idx="539">
                  <c:v>375.62</c:v>
                </c:pt>
                <c:pt idx="540">
                  <c:v>376.48</c:v>
                </c:pt>
                <c:pt idx="541">
                  <c:v>377.74</c:v>
                </c:pt>
                <c:pt idx="542">
                  <c:v>378.5</c:v>
                </c:pt>
                <c:pt idx="543">
                  <c:v>378.18</c:v>
                </c:pt>
                <c:pt idx="544">
                  <c:v>376.72</c:v>
                </c:pt>
                <c:pt idx="545">
                  <c:v>374.31</c:v>
                </c:pt>
                <c:pt idx="546">
                  <c:v>373.2</c:v>
                </c:pt>
                <c:pt idx="547">
                  <c:v>373.1</c:v>
                </c:pt>
                <c:pt idx="548">
                  <c:v>374.64</c:v>
                </c:pt>
                <c:pt idx="549">
                  <c:v>375.93</c:v>
                </c:pt>
                <c:pt idx="550">
                  <c:v>377</c:v>
                </c:pt>
                <c:pt idx="551">
                  <c:v>377.87</c:v>
                </c:pt>
                <c:pt idx="552">
                  <c:v>378.73</c:v>
                </c:pt>
                <c:pt idx="553">
                  <c:v>380.41</c:v>
                </c:pt>
                <c:pt idx="554">
                  <c:v>380.63</c:v>
                </c:pt>
                <c:pt idx="555">
                  <c:v>379.56</c:v>
                </c:pt>
                <c:pt idx="556">
                  <c:v>377.61</c:v>
                </c:pt>
                <c:pt idx="557">
                  <c:v>376.15</c:v>
                </c:pt>
                <c:pt idx="558">
                  <c:v>374.11</c:v>
                </c:pt>
                <c:pt idx="559">
                  <c:v>374.44</c:v>
                </c:pt>
                <c:pt idx="560">
                  <c:v>375.93</c:v>
                </c:pt>
                <c:pt idx="561">
                  <c:v>377.45</c:v>
                </c:pt>
                <c:pt idx="562">
                  <c:v>378.47</c:v>
                </c:pt>
                <c:pt idx="563">
                  <c:v>379.76</c:v>
                </c:pt>
                <c:pt idx="564">
                  <c:v>381.14</c:v>
                </c:pt>
                <c:pt idx="565">
                  <c:v>382.2</c:v>
                </c:pt>
                <c:pt idx="566">
                  <c:v>382.47</c:v>
                </c:pt>
                <c:pt idx="567">
                  <c:v>382.2</c:v>
                </c:pt>
                <c:pt idx="568">
                  <c:v>380.78</c:v>
                </c:pt>
                <c:pt idx="569">
                  <c:v>378.73</c:v>
                </c:pt>
                <c:pt idx="570">
                  <c:v>376.66</c:v>
                </c:pt>
                <c:pt idx="571">
                  <c:v>376.98</c:v>
                </c:pt>
                <c:pt idx="572">
                  <c:v>378.29</c:v>
                </c:pt>
                <c:pt idx="573">
                  <c:v>379.92</c:v>
                </c:pt>
                <c:pt idx="574">
                  <c:v>381.35</c:v>
                </c:pt>
                <c:pt idx="575">
                  <c:v>382.16</c:v>
                </c:pt>
                <c:pt idx="576">
                  <c:v>382.66</c:v>
                </c:pt>
                <c:pt idx="577">
                  <c:v>384.73</c:v>
                </c:pt>
                <c:pt idx="578">
                  <c:v>384.98</c:v>
                </c:pt>
                <c:pt idx="579">
                  <c:v>384.09</c:v>
                </c:pt>
                <c:pt idx="580">
                  <c:v>382.38</c:v>
                </c:pt>
                <c:pt idx="581">
                  <c:v>380.45</c:v>
                </c:pt>
                <c:pt idx="582">
                  <c:v>378.92</c:v>
                </c:pt>
                <c:pt idx="583">
                  <c:v>379.16</c:v>
                </c:pt>
                <c:pt idx="584">
                  <c:v>380.18</c:v>
                </c:pt>
                <c:pt idx="585">
                  <c:v>381.79</c:v>
                </c:pt>
                <c:pt idx="586">
                  <c:v>382.93</c:v>
                </c:pt>
                <c:pt idx="587">
                  <c:v>383.81</c:v>
                </c:pt>
                <c:pt idx="588">
                  <c:v>384.56</c:v>
                </c:pt>
                <c:pt idx="589">
                  <c:v>386.4</c:v>
                </c:pt>
                <c:pt idx="590">
                  <c:v>386.58</c:v>
                </c:pt>
                <c:pt idx="591">
                  <c:v>386.05</c:v>
                </c:pt>
                <c:pt idx="592">
                  <c:v>384.49</c:v>
                </c:pt>
                <c:pt idx="593">
                  <c:v>382</c:v>
                </c:pt>
                <c:pt idx="594">
                  <c:v>380.9</c:v>
                </c:pt>
                <c:pt idx="595">
                  <c:v>381.14</c:v>
                </c:pt>
                <c:pt idx="596">
                  <c:v>382.42</c:v>
                </c:pt>
                <c:pt idx="597">
                  <c:v>383.89</c:v>
                </c:pt>
                <c:pt idx="598">
                  <c:v>385.44</c:v>
                </c:pt>
                <c:pt idx="599">
                  <c:v>385.73</c:v>
                </c:pt>
                <c:pt idx="600">
                  <c:v>385.97</c:v>
                </c:pt>
                <c:pt idx="601">
                  <c:v>387.16</c:v>
                </c:pt>
                <c:pt idx="602">
                  <c:v>388.5</c:v>
                </c:pt>
                <c:pt idx="603">
                  <c:v>387.88</c:v>
                </c:pt>
                <c:pt idx="604">
                  <c:v>386.43</c:v>
                </c:pt>
                <c:pt idx="605">
                  <c:v>384.15</c:v>
                </c:pt>
                <c:pt idx="606">
                  <c:v>383.09</c:v>
                </c:pt>
                <c:pt idx="607">
                  <c:v>382.99</c:v>
                </c:pt>
                <c:pt idx="608">
                  <c:v>384.13</c:v>
                </c:pt>
                <c:pt idx="609">
                  <c:v>385.56</c:v>
                </c:pt>
                <c:pt idx="610">
                  <c:v>386.94</c:v>
                </c:pt>
                <c:pt idx="611">
                  <c:v>387.42</c:v>
                </c:pt>
                <c:pt idx="612">
                  <c:v>388.77</c:v>
                </c:pt>
                <c:pt idx="613">
                  <c:v>389.44</c:v>
                </c:pt>
                <c:pt idx="614">
                  <c:v>390.19</c:v>
                </c:pt>
                <c:pt idx="615">
                  <c:v>389.45</c:v>
                </c:pt>
                <c:pt idx="616">
                  <c:v>387.78</c:v>
                </c:pt>
                <c:pt idx="617">
                  <c:v>385.92</c:v>
                </c:pt>
                <c:pt idx="618">
                  <c:v>384.79</c:v>
                </c:pt>
                <c:pt idx="619">
                  <c:v>384.39</c:v>
                </c:pt>
                <c:pt idx="620">
                  <c:v>386</c:v>
                </c:pt>
                <c:pt idx="621">
                  <c:v>387.31</c:v>
                </c:pt>
                <c:pt idx="622">
                  <c:v>388.5</c:v>
                </c:pt>
                <c:pt idx="623">
                  <c:v>389.94</c:v>
                </c:pt>
                <c:pt idx="624">
                  <c:v>391.09</c:v>
                </c:pt>
                <c:pt idx="625">
                  <c:v>392.52</c:v>
                </c:pt>
                <c:pt idx="626">
                  <c:v>393.04</c:v>
                </c:pt>
                <c:pt idx="627">
                  <c:v>392.15</c:v>
                </c:pt>
                <c:pt idx="628">
                  <c:v>390.22</c:v>
                </c:pt>
                <c:pt idx="629">
                  <c:v>388.26</c:v>
                </c:pt>
                <c:pt idx="630">
                  <c:v>386.83</c:v>
                </c:pt>
                <c:pt idx="631">
                  <c:v>387.2</c:v>
                </c:pt>
                <c:pt idx="632">
                  <c:v>388.65</c:v>
                </c:pt>
                <c:pt idx="633">
                  <c:v>389.73</c:v>
                </c:pt>
                <c:pt idx="634">
                  <c:v>391.25</c:v>
                </c:pt>
                <c:pt idx="635" formatCode="General">
                  <c:v>391.82</c:v>
                </c:pt>
                <c:pt idx="636" formatCode="0.00">
                  <c:v>392.49</c:v>
                </c:pt>
                <c:pt idx="637" formatCode="0.00">
                  <c:v>393.34</c:v>
                </c:pt>
                <c:pt idx="638" formatCode="0.00">
                  <c:v>394.21</c:v>
                </c:pt>
                <c:pt idx="639" formatCode="0.00">
                  <c:v>393.72</c:v>
                </c:pt>
                <c:pt idx="640" formatCode="0.00">
                  <c:v>392.42</c:v>
                </c:pt>
                <c:pt idx="641" formatCode="0.00">
                  <c:v>390.19</c:v>
                </c:pt>
                <c:pt idx="642" formatCode="0.00">
                  <c:v>389.04</c:v>
                </c:pt>
                <c:pt idx="643" formatCode="0.00">
                  <c:v>388.96</c:v>
                </c:pt>
                <c:pt idx="644" formatCode="0.00">
                  <c:v>390.24</c:v>
                </c:pt>
                <c:pt idx="645" formatCode="0.00">
                  <c:v>391.83</c:v>
                </c:pt>
                <c:pt idx="646" formatCode="0.00">
                  <c:v>393.12</c:v>
                </c:pt>
                <c:pt idx="647" formatCode="0.00">
                  <c:v>393.6</c:v>
                </c:pt>
                <c:pt idx="648" formatCode="0.00">
                  <c:v>394.45</c:v>
                </c:pt>
                <c:pt idx="649" formatCode="0.00">
                  <c:v>396.18</c:v>
                </c:pt>
                <c:pt idx="650" formatCode="0.00">
                  <c:v>396.78</c:v>
                </c:pt>
                <c:pt idx="651" formatCode="0.00">
                  <c:v>395.83</c:v>
                </c:pt>
                <c:pt idx="652" formatCode="0.00">
                  <c:v>394.3</c:v>
                </c:pt>
                <c:pt idx="653" formatCode="0.00">
                  <c:v>392.41</c:v>
                </c:pt>
                <c:pt idx="654" formatCode="0.00">
                  <c:v>391.06</c:v>
                </c:pt>
                <c:pt idx="655" formatCode="0.00">
                  <c:v>391.01</c:v>
                </c:pt>
                <c:pt idx="656" formatCode="0.00">
                  <c:v>392.81</c:v>
                </c:pt>
                <c:pt idx="657" formatCode="0.00">
                  <c:v>394.28</c:v>
                </c:pt>
                <c:pt idx="658" formatCode="0.00">
                  <c:v>395.54</c:v>
                </c:pt>
                <c:pt idx="659" formatCode="0.00">
                  <c:v>396.8</c:v>
                </c:pt>
                <c:pt idx="660" formatCode="0.00">
                  <c:v>397.31</c:v>
                </c:pt>
                <c:pt idx="661" formatCode="0.00">
                  <c:v>398.35</c:v>
                </c:pt>
                <c:pt idx="662" formatCode="0.00">
                  <c:v>399.76</c:v>
                </c:pt>
                <c:pt idx="663" formatCode="0.00">
                  <c:v>398.58</c:v>
                </c:pt>
                <c:pt idx="664" formatCode="0.00">
                  <c:v>397.2</c:v>
                </c:pt>
                <c:pt idx="665" formatCode="0.00">
                  <c:v>395.15</c:v>
                </c:pt>
                <c:pt idx="666" formatCode="0.00">
                  <c:v>393.51</c:v>
                </c:pt>
                <c:pt idx="667" formatCode="0.00">
                  <c:v>393.66</c:v>
                </c:pt>
                <c:pt idx="668" formatCode="0.00">
                  <c:v>395.11</c:v>
                </c:pt>
                <c:pt idx="669" formatCode="0.00">
                  <c:v>396.81</c:v>
                </c:pt>
                <c:pt idx="670" formatCode="0.00">
                  <c:v>397.8</c:v>
                </c:pt>
                <c:pt idx="671" formatCode="0.00">
                  <c:v>397.91</c:v>
                </c:pt>
                <c:pt idx="672" formatCode="0.00">
                  <c:v>399.58</c:v>
                </c:pt>
                <c:pt idx="673" formatCode="0.00">
                  <c:v>401.29</c:v>
                </c:pt>
                <c:pt idx="674" formatCode="0.00">
                  <c:v>401.78</c:v>
                </c:pt>
                <c:pt idx="675" formatCode="0.00">
                  <c:v>401.15</c:v>
                </c:pt>
                <c:pt idx="676" formatCode="0.00">
                  <c:v>399</c:v>
                </c:pt>
                <c:pt idx="677" formatCode="0.00">
                  <c:v>397.01</c:v>
                </c:pt>
                <c:pt idx="678" formatCode="0.00">
                  <c:v>395.26</c:v>
                </c:pt>
                <c:pt idx="679" formatCode="0.00">
                  <c:v>395.93</c:v>
                </c:pt>
                <c:pt idx="680" formatCode="0.00">
                  <c:v>397.13</c:v>
                </c:pt>
                <c:pt idx="681" formatCode="0.00">
                  <c:v>398.78</c:v>
                </c:pt>
                <c:pt idx="682" formatCode="0.00">
                  <c:v>399.96</c:v>
                </c:pt>
                <c:pt idx="683" formatCode="0.00">
                  <c:v>400.26</c:v>
                </c:pt>
                <c:pt idx="684" formatCode="0.00">
                  <c:v>401.52</c:v>
                </c:pt>
                <c:pt idx="685" formatCode="0.00">
                  <c:v>403.26</c:v>
                </c:pt>
                <c:pt idx="686" formatCode="0.00">
                  <c:v>403.94</c:v>
                </c:pt>
                <c:pt idx="687" formatCode="0.00">
                  <c:v>402.8</c:v>
                </c:pt>
                <c:pt idx="688" formatCode="0.00">
                  <c:v>401.3</c:v>
                </c:pt>
                <c:pt idx="689" formatCode="0.00">
                  <c:v>398.82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85C-43E8-BC87-CE1A8D3EC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621088"/>
        <c:axId val="210618736"/>
      </c:scatterChart>
      <c:valAx>
        <c:axId val="210621088"/>
        <c:scaling>
          <c:orientation val="minMax"/>
          <c:max val="730"/>
          <c:min val="0"/>
        </c:scaling>
        <c:delete val="1"/>
        <c:axPos val="b"/>
        <c:numFmt formatCode="@" sourceLinked="0"/>
        <c:majorTickMark val="out"/>
        <c:minorTickMark val="none"/>
        <c:tickLblPos val="nextTo"/>
        <c:crossAx val="210618736"/>
        <c:crosses val="autoZero"/>
        <c:crossBetween val="midCat"/>
      </c:valAx>
      <c:valAx>
        <c:axId val="210618736"/>
        <c:scaling>
          <c:orientation val="minMax"/>
          <c:max val="410"/>
          <c:min val="300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2106210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A93F2-EB3A-4A36-A7A2-3D4D03017D32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37ECD-209F-4A36-A71E-9A9BB3FB8F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37ECD-209F-4A36-A71E-9A9BB3FB8F00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4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37ECD-209F-4A36-A71E-9A9BB3FB8F00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986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B3206-C1ED-46AC-88C4-2040888BF6DE}" type="slidenum">
              <a:rPr lang="nl-NL" smtClean="0"/>
              <a:t>68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27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F0AC3-5551-4C0C-AD80-40DDB405C69E}" type="datetimeFigureOut">
              <a:rPr lang="nl-NL" smtClean="0"/>
              <a:t>17-1-2017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932A-B3A3-4F84-84AB-14ADBAD21DDC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hurst.edu/~chm/vchembook/images/irCO2.JPE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mhurst.edu/~chm/vchembook/images/irgreengas.JPE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Six%20Degrees%20Could%20Change%20The%20World%201%204.mp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hyperlink" Target="Arctic%20Sea%20Ice%20Minimum%20Volumes%201979-2016.mp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dient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Six%20Degrees%20Could%20Change%20The%20World%203%204.mp4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4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60.pn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image" Target="../media/image58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62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A%20Conversation%20with%20Dr.%20James%20Hansen.mp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esforall.nl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hoolatsea.com/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2now.org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sz="5300" b="1" dirty="0"/>
              <a:t>Duurzaamheid in de natuurkundelessen</a:t>
            </a:r>
            <a:br>
              <a:rPr lang="nl-NL" b="1" dirty="0"/>
            </a:br>
            <a:br>
              <a:rPr lang="nl-NL" b="1" dirty="0"/>
            </a:br>
            <a:r>
              <a:rPr lang="nl-NL" sz="4000" b="1" dirty="0" err="1"/>
              <a:t>Frieke</a:t>
            </a:r>
            <a:r>
              <a:rPr lang="nl-NL" sz="4000" b="1" dirty="0"/>
              <a:t> Box</a:t>
            </a:r>
            <a:br>
              <a:rPr lang="nl-NL" sz="4000" b="1" dirty="0"/>
            </a:br>
            <a:r>
              <a:rPr lang="nl-NL" sz="4000" b="1" dirty="0"/>
              <a:t>Woudschotenconferentie 2016</a:t>
            </a:r>
            <a:br>
              <a:rPr lang="nl-NL" sz="4000" dirty="0"/>
            </a:br>
            <a:endParaRPr lang="nl-NL" sz="4000" dirty="0"/>
          </a:p>
        </p:txBody>
      </p:sp>
      <p:pic>
        <p:nvPicPr>
          <p:cNvPr id="7" name="Picture 13" descr="co2_atmo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65423"/>
            <a:ext cx="4943533" cy="359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57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Mauna Loa (</a:t>
            </a:r>
            <a:r>
              <a:rPr lang="en-US" dirty="0" err="1"/>
              <a:t>Hawai</a:t>
            </a:r>
            <a:r>
              <a:rPr lang="en-US" dirty="0"/>
              <a:t>)</a:t>
            </a:r>
            <a:endParaRPr lang="nl-NL" dirty="0"/>
          </a:p>
        </p:txBody>
      </p:sp>
      <p:graphicFrame>
        <p:nvGraphicFramePr>
          <p:cNvPr id="4" name="Grafiek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417884"/>
              </p:ext>
            </p:extLst>
          </p:nvPr>
        </p:nvGraphicFramePr>
        <p:xfrm>
          <a:off x="460375" y="1981200"/>
          <a:ext cx="7568009" cy="3968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hthoek 4"/>
          <p:cNvSpPr/>
          <p:nvPr/>
        </p:nvSpPr>
        <p:spPr>
          <a:xfrm>
            <a:off x="323528" y="3284984"/>
            <a:ext cx="1403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concentratie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(ppm)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1979712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1958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4003461" y="6165304"/>
            <a:ext cx="540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jaar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4317634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1985</a:t>
            </a:r>
            <a:endParaRPr lang="nl-NL" dirty="0"/>
          </a:p>
        </p:txBody>
      </p:sp>
      <p:sp>
        <p:nvSpPr>
          <p:cNvPr id="9" name="Rechthoek 8"/>
          <p:cNvSpPr/>
          <p:nvPr/>
        </p:nvSpPr>
        <p:spPr>
          <a:xfrm>
            <a:off x="6453418" y="565035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5089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seizoensinvloed</a:t>
            </a:r>
            <a:r>
              <a:rPr lang="en-US" dirty="0"/>
              <a:t> op CO</a:t>
            </a:r>
            <a:r>
              <a:rPr lang="en-US" baseline="-25000" dirty="0"/>
              <a:t>2</a:t>
            </a:r>
            <a:r>
              <a:rPr lang="en-US" dirty="0"/>
              <a:t>-concentratie</a:t>
            </a:r>
            <a:endParaRPr lang="nl-NL" dirty="0"/>
          </a:p>
        </p:txBody>
      </p:sp>
      <p:pic>
        <p:nvPicPr>
          <p:cNvPr id="6" name="Picture 2" descr="http://t0.gstatic.com/images?q=tbn:ANd9GcTsAgTkiNm9BnEt1J5Wofo8o9L95NIjx4Nl7vKy5-33nctDhso0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" y="2438400"/>
            <a:ext cx="4915682" cy="371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data:image/jpeg;base64,/9j/4AAQSkZJRgABAQAAAQABAAD/2wCEAAkGBxQTEhQUExQWFhUXGBoYGBgYGBcXHBoYGhwXGBocHBgYHCggGBwlGxUYITEiJSkrLi4uFx8zODMsNygtLiwBCgoKDg0OGxAQGywkICQsLCwsLCwsLCwsLCwsLCwsLCwsLCwsLCwsLCwsLCwsLCwsLCwsLCwsLCwsLCwsLCwsLP/AABEIAKEBOQMBEQACEQEDEQH/xAAbAAACAwEBAQAAAAAAAAAAAAADBAACBQEGB//EAEIQAAECBAMDCQYEBAYCAwAAAAECEQADITEEEkEFUWETIjJxgZGhsdEGQlKSwfAUYuHxIzNyggcVorLC0lRzQ0RT/8QAGgEAAgMBAQAAAAAAAAAAAAAAAAMBAgQFBv/EAD4RAAIBAwIDBAYIBQQDAQEAAAABAgMEERIhBTFBE1GR0QYUIlJxoRUyQlNhgZKxFkPB4fAkM3KCI2Lx0kT/2gAMAwEAAhEDEQA/APuMAEgAkAEgAkAEgA48AGVtHb8qUNVncgP/AKuiO94ZCjKfIRVuIU+e/wADym0PbacSQiWJY3vmV184MOpjG6FkubeTl1eKS5Rjgyx7Rz//ANZp/uH0EP8AVYe6vmZvXqvvP5DaNp4tVUqm8HJHjpC3RpLngbG6ry5Z+XkWG1cQKrngdc0RSUKK/wA/uOjUuXzf7eR2btpaeliVf2kq1a4DXhT7JdBqdd/a/YXT7SrJZM2eT2P19K0UcqXSIxKt1ngakbWnqLZ544lSadYBcRV1KXul1Cs3tL5f2CL2rNakyYOJUP8As0CnT90l063vCk3bM4H+dNPELDeKX8Il1aS+wV9Xrv8AmFJO2J8zoT577nQoDrUwD8Hi8KlKX2P88RNSncRf+4/l5M7Px2LQQFYmZWzN40fujTCNCXKP+eJjqSuoc5v5FZm0sSAD+LLGjlQFb1cOKQSVCPOP7kxd3LeNT9vItIx+LX0cSTxdTd+Ror/pvd/zxLL133/28g4mY3XFEd/pB/p/dD/We/8At5FE4rGf+RMPEA+Ls1vGIfYe6WSuvvPkggm4s/8A2liJ/wBP7pGLr7z9vIhXjP8AyVeP/WIzb+7/AJ4hpu/vP28hJe0sYK8vMvY8z/ekRb/Te7+5V+uL7f7eRyZtLHD/AOWb4Ed4EMjTt30QmVe8j9p+C/oWkbbxRLKXM/tcnuLwO2pc0Wje3D2kNjE4w1E6aBxKQe4gQvRRXOK+Y3Xcv6sn4IqrG4xN5s0936+UGig+i+YdpdL7T8F5GlgvabEIH8RPKf1DIrvAy+EJnbQ+yzRSvai2ms/I38B7RSZjAky1blsO5XRPe8Zp0ZRNtO5hP8Pia4MKNB2ACQASACQASACQASACQASACQASACQAZm1NtS5IqQVWZwADep06r8IlRKSmkeR2p7ScoCCpRBsEgBPied2vFozhETNVJ7GAo5n/AIwbW47ykV7TG6F5RXNHNq2Nw909gicNJHSmOfygn6N4xeV9BchMeHyl9bmHXOSh+RKXAG9SjrQNQNrGapcyn9VmynawprdC0jFKWuqDmBqt1sBvKXowfUQlTk3hodhdGHUoLWEhTDLzVBUwUD3dYc3bSrxZy3wVUeootaiknIMjkXzBxQgF66VG48SKZfPmMWM77DGFn50ZUpy2zJahfXiHHXaNNFwmZ66nF7DuMw6EGWBLQSS26nDqJfsMKqwjh4NFCpLKT8AOOQpLgFCQOHf2Qk1meZy1MJbl/eAPXp9Ysk2UnNRQ7hcPyKMqSQotmLB3ZyBSgDmNdOmlzObVqtttCapjqIdSiHDli+lDcxrhjGyMFRvOG8jmETlqpLgDnPZuOYNFamGtxlLUntkb/HSkEs92LBrWFa9Uc6VWnF4ydRU5yWcB5eMQosFgHcWB6q37ItGpB8mVcWiu0Fsk5VJCxR1FgLO+j2oYmTBFBi5SB08ywC2ZRU5azg5U+EU1xROGxJW3DlcIAOp0Brpq9x1HdFO22yGncz146au6yKGxIpqGTCXUk+o2MEwcmepLALI4AkV4tFVNrcu6bxg0Bt6ZqlJ3FlD6w1XEhbpYLja4UFCak82oyEp69frEqsnzBU23hHEbaCDRDp/qY9tC/wC0HbLuDspDX+fS2qlQ7AfqIsq8Sriw3+YyFCqkl9Ck/UQ1Vl0ZTs89BrAbfEsgS5gCG6JBAfgCwHY0UcozY6GqC2R6vZm2UTQBZR4gg9Steq8LccDo1EzTiowkAEgAkAEgAkAEgAkAEgApMmBIJJAAuTaADyvtD7SlIaWDlNH6JPb7o6q10aL6cLLM86u+EeJxMyZMBVzsr2zFg1bqoL7niumc9kiuYR3kwKMGaqNUuz80vagIOUVis6Uoc0OpVac1sznLHiA1gzX6+qFpD8I6hah0lC9MxcB3uKueDG5iU8Mz1I9yLYiuo7m74rJ5JjnG5zBYFU1RCWAFyTQdmvVF4Qc3sKm0jX/ydID5yWdypgLHQhu96eOlUlHcVrbBjFCaTLSSilAMoSw3gVDg74rrU9kGMbvcGoJlhKuapZcpVoAd1a61vbqjVQo5EV62lBE45zyoDrSgouKVoqpG8in7FxQltgLW6g85EpCCp3Za1Fyo1A4BJLMN5v5Xp2ySzIpWvJN4gaM7FnLkCq2cX7CDTubrizpZ5bFFWx9fc7hAquZZUSWAUq3UACxhapaOTyN7XXzWEXwuy2UoqVq4a/bDe32wJ9VTlqyIbR2koqmJSCkJo7k1dhSwJbMA2mojnXFR8kdKjTillsUVJySUqDKMy5UQnK2gzEPcueEUdPENiHUcpblFTCkqcJJoFOAoZtWffC4ycdiZLINcxRuSesv9YhtsEsFSS19Q9rVHm0QWRwEs2nX2ROWVOpP28QSdJJYsR/cOrfUNWAdGWURIJ37+lajb7fWsQWydEtteqvre0Siji2EKliyvHs+kGS+ZIpMDVr4fvq8TzLbNboKJMxiShfalQY0+sWUG+hTVBdQs/Zi0EZiC5IGU3po7UvdomVJoX2qkWwZSlJ5QXLApUXDcQcp6q+Ua6VtN80Yq1zTjume22Lt9gApWdFA56Ypq/S8+u0RUoOPQ0UbmMup6iVNCgCkgg2IjOasl4CSQASACQASACQALbRx6JEtUyYrKlN/oANSd0WhCU5aY8xdWpGnFzk8JHzfa3tsqaotLOUdEKUw6yA7ny736dOwklucSrxeDeyeDKm7cmLpQDjXwse0Q9WUFzyzFLidR/VSXzFwslnNNB90eGqEY8kIlOdR5k8j5A5FRoGKTdqggAWr0lH+0b4x3W+zOnZRXT8DOI10AOuoY91+4RxsHowpJOpD7iRf68fKKMhoGmSFPzyG4k3/eJXLIqWc4CSZ6pZdBIOvHrGsTGTXITOJp4naalISARVPPYEVNxXh9YdUrbYRFOnl5M070jhYny6/KEJM0PQuY9Il/wiFpYyxzSXDu6iCOD8OkI6NtUlE5txSU8mbyrUMddLK2OE5aXhjScS4YdvGFSj3joVFjCKScdkOYh/N/oIlwysIqqyi8s1pU1RSJqByiqAIDJSnM71Ny0Yq6cE4pbnSt5KribewvgMQZS5gKF5T7/u5vymzGwAq4jGpaW8m3GVhC+OxuaaAc2WmZOcMNSTzebQ1LvTWFSrxfTYZ2Uiq8apbJCciUu2VVwABlNHPRAe9IXUqOSwWhDSxUnNcpzOSw1Hr5+a1sS9wXJ7wX4vE5KhkyyHoHazjsezQZLRW5DKSkszlgb+nrEJtolxSZzkxxD72bw84kHAKjDkCvDceFxErcvGHeETILEswG+x7bftBgZpwRSAUMxzeAGlqE3i2yX4krOfwKJlkuagXs7gMNGGsVb7ixSVQg3F62JegO6t+HCJi8PLFyefZNeRtkr93LvLgil+r7NnbZTqqT3MM6cktgmMk8om7KSKaahTcKjxMXq0tSzEXTq6X7R53FTFIUUkXCSQ+8fo8dK3Up003zRyLyUaVZpcmdROTqojiX8Mrw1pvoZoyinzNzYntKvDr50wLlm6ecX4jmuk9fbwx1bVTXsxwzo0L50pYlNOJ9J2XtGXiJaZkpTpPeDqCNCN0cycJQlplzO7SqxqRUoPKG4qMJABIAJAAHFYlMtClrISlIck6CJSbeEVlJRWp8kfIPaf2gXi5r1EtP8tG78x3qPhbeT37W2VGO/M8lf3srieFtFcl/UxgI1HPCy0E2btIHnFW8cyUs8huRLqHhcmaKcXk0swEtQ1WBT8oN+8eBs4jk3lbHsrmegsKGrM3yFlILpDquX5zHoqoQCBVqNbseOdGKOvyF5mKamYlrnnaNbvirRfoXkYmtS4fV62pXSKpLIlyGJpBBcAZCzpSwJ5xUXewoxud0MlpFRcgeFkFZCUkKUzsAQBxJvR9A9T1iIwcnsTKajzHZGIRJKsy0dKgS6lBnAAYskVOuthYb6NvUxjBz61zSjvJomHx0lKZsxIvTKVEk14vSsO9WlGWO8Ur2nOLlnkY2KxXKqdkpADAAaDfxjpU6ehd5xa9ftnjGBrCSmBVFakug23p9RPFAPwMWgKrLLyg+zlTgkmWvKBvqL/Cx8RCrmpSgs1B1lTuJyxRY1tApWQXOZqpBpmqzBYoCG4B44dbTKeKe56SlGcY5q7A5rsKhCejmIqmnAMkEvWsLdvKP1thsbiMtoblZ0soclxRqkKSQGOgJL1rU07YVKDi8SGpqW6LyMEFJCiSF6gUSw1OYBu7zAjRRoqUctmWtUxLCW4PG4ZSWKaAUFKAXcqoLuYirRdP4BRl2nxQzPwiQhBSFFSukbMdRk+r+cVlBKGVuTvq3FZkoCtQS7u//ABdqMatC8roWSaYREkhLkMA4Dlg/fU08ohPcfFyaLzVBLZVCty4dhoAD9uYnTll+ReSQegC6ieblLPYm1NLUtaLJ4DmAKVVY3uEuTf8AKfDjENoskw0hBSzir1CrA+JJ4OPCK4yWEsOog0JDud9PrEtGaWdWw0lOQpcAEaMHqCLdvd2xotaUpyz0M91WjSg03uM4uekkl1hAG5g2gcC9W7Lx0INxk6eN+hzquJwVTVhdTz2KnFSyoguqtwWFAB3COlTi4LBxa0+1m5ZKIc6GGN/gLS6ZLKSRcFjvECeSrWDV9m9vLwk3MKoPTR8Q3j8w07oRc20a0fxXJmyyvJW0/wD1fNH2HA4tE2WmZLOZKg4P3Y6EaR5+UXF4fM9dCcZxUo8mMRBYkAHDAB8y/wAQ9vcpM/DoP8OWeex6UwadSfN9wjsWFvpXaS59DznFrvVLsY8lz+PceNeOkcQs8ABkrAGvyp84ppLKSImYXv6dwgcUCmzWxcxgKOSxB0Yy0gDdQgnVq8H85c+zVeT2dk80Y/A6KJCiWLuAK8K/NQ6d8LXeaeexkpcmqvAcPQ98KbJnLAeWN5p9P3ipn5s6AV1LiWCMyu3jruEOo03OSRStVjTg2CXj1sUoJSk6JJH1qeMd6lawgtzzle/qTbUeQsRSNawuRz3l8w0sCzjvV5NFW8sYkkMYfBu5Nr8Oqt4rKpgvToat2OT8UEpDDm249m41jPplJ5N3aQpwxgyU85V29I1L2Vuc5+29jQ2VLH8RqWLkCjBTAtrUG9wY5/EI6qay8HV4XPTVaisl0gISpVDmAa9qm6hclzbdHNpTpw72zt1qVWr3JeIzgSJhCQkuEOFOW6RplYOak3h0bnXJ4XjuZnbaIpN5+QEYVSiAQAErcgBJDV0eov1Q528XFNc0IjczjNxa2K4iWCSzlJLtUM5qLWvWETtZPdeBqpXsI+y1n8QZWEEhRJAagDDQMAK+8S3fGGTe8TcpLGrA5LnpQlYyOFhypBYuQ4JD1vTui9NpQwVnDW8oUl4cO4JSNXVmDUu/YYU0W7NdBo4hICgFFg1EsRetSLk0veJ0ad2XyBRggbrN+cQQVamtWPW/pFluGcDnJJSOakNS4CieskcdAIYooq5Ni0+hLOHNWDNrcO2vb1wOKYKTE584HMLBmqGY0NiL1NKwtrBfOw7sFSTlllKd7kkEsGA4mtLW3wynh7NGGTfNMPK2fyc0ukBCQ4Wzu+hFXLuLRspSdNOPQz1odo1LqJY9bpIQnmhBJJFSQx6IL0L10fti9OpKVZSXITWpwjQlB7sxnjtnm8BJdid19KfvESCHPYulQUGcB2+MgRXdbjMp7NnBIcONK+sDlgqoNrY9R7Bbd5CdyCz/AA5hABeiVmzcFUB4txjBfUNce0jzXM6/Crp059jN7Pl+D/ufUBHHPSHYAMv2k2iZGHmLT02ZGvONi2rX6gYbRhrmoiLmt2VJzXPp8T4ssu59T4x6NbJJHinLLbZE/d4kqdeAjJ0ERUlYCy4hjImzg5rpt0T3AjKkmuim7I5V7Ry0+/Y7vD6+Itd2BfFqZwQ5Z9BUPu00bjHKccHfjJNZK4XCoVzlqISXyhIBLDXh+mkPo27qRyYK9woyxIbk4BC0rAz5kpJFucwLBtKkQ2paqEciKdwpywhLbM8CXKQzOkFmNyEkdtz28Y3WUElkwcRnLaKMrNHTwcTOGceAljmCdxfvI/aF1NkNoptnMVjHoLRSFPqXqVnyQFU10txfzhujfIl1HpwM4SRm+6cXqGilaelZGW1N1Hjf8jSmKBGWWTxYgOSLjUCnXXSPOXNy6svgettLdUY7dREgqow3Dqv2RnNWrLwFUP4eUjXjQfvByeQUMLBWZi1qZBdgXBoKtqQatx1eGOrJrDZndJRewVGJUFKDqAcuAGfcLeNosq9TCTZT1eCb2K4+XUlQKnYs5UC7210bfC5U9Lwa4SU47FcIUKPJ2UWy5i4JPu5tDWg698WpRy/xFSehhkApNUEA8XdQN3DgODruFmgnB9wyNSLfMDiF5iEMAkOXrVns4DnKw7TFHlLcick9kc5chwQ6aUq4pza3ccIhNoqpY5hJc/O7g0BpRzZmqHf+kbov2uOZZNMuhdC7i7ObgU06NaVr1RZVN8FsCcyWwIN1V117d/3uiS3JXI4mleD6u7nuPrER5iNPeeoxU9IQyyCw59SWLVq9K2joQjkxTmorc8onEkKzEO931BpvtXyjqqn7Ok4EqzVXtP8AMAsRIysRYs3a/pDITysMVUp4eVyYErZxoeMMxnmKWU9jjxJBAvhEYDJcMTb6eLxXrhl1tuj7J7J7SM/DIWrpjmr/AKk69oZXbHnq9Ps6jij2NnWdWjGT59fibEJNJ4D/ABPx7GTKBs8w/wC1P/OOlw+nluT+Bw+M1XFQgvj/AEPCy5znnMB8QAcdmsdKUZL6pxIyg37YIG/6fekMjyFNrodQsi1OqJaRXLXIIJ6t574jSg1yDSooxscjEiczh7hiOEJmlLZmuk5Q9pDGIxJIFwctSGvoS/Bo5V1ScZZS2O9Y3EZwUW9zuz0S/fqUukIY1Ie5FG1vBC6VOlhcxdazdStmSygZ2gqYoqQlNAx5NJU2tklmFNW7I1U4a6WZvdmOpUca2mEeRNoYjOGmCwoSyV0AfogiwZ4rHVTy47/AvUUaqSn7PxwZ+HQrKSlKFtzjVKlZd7dlo2qsmlnKOc7dptRw/AWCwTRvCNKlkxSi0OIDS1GlaW37j1A98KlvJIbTemDkJiHIRkPLlkmkQ2lzDDlsjWwqssmaACSwsBZxTvaOZxGTdPY7PC4aZ7iqZhKui1D8LAZS1jHCfI9CnkJImu1avR09gBPXr9g5F4lJiyB0gSUuSUg85zXLYClt0Tz3ZfIYspRFAkbgAx1fRqcNbxHQjKbwUWt1KOUVrr1DVoCk+Y5LTnQWIdLqT/Tch+3x410w9uGOqFZ7Opq6MzBhl5nsxoToxem7rrCGx04thSljXS4qCS5J1duy5jdY05uWehzL6pGEMPmNyJ6SMiqA+8BVJpu0LVHpG65tlNHPtbpxeHyFcYDLUQKgEdKha7sBV313xxZrTJo78HmCZ3DYYLIMwlmIowd6ap3cL9UPoW7nu+Rmr3Cht1C4otMGVQyswSQ55tVC4qQ3X3wuvR7Jjbeup/kTDYcTFhJYJb8pJcApYmxO60LprVLEmOqzxHYIUoksWPKXDhJZXlQt1HqjoUbbU8nNrXShHcz9prUSDViMxBNAaVbS4746dsoJtdxxrydSSjLo/wCgo9qk9YFPExpSMLeyCoUFgJNx0aC37+cLls8odSzOOlgpqG4jqGn6NF00xbjg4mZShIicdSurGyLylEk5jTcTfviG8ckXS1PdnZiR7vi33viIyfUicV9k9p/hnigmZNk5nzJC2FgUslVf7h8sc3iEc4mvgdzg89Oqm3+P9D6DHMO5g+Se3s3lMbNHwBCR2JCj4qMduxilRTPLcVqOVw13JHnmjcctkaAg7AQQQAHQYo0MhkKm0UkaIZewZaxf6GKcxz9lJgpZU9w12s2p54DgcKiM9ezhUXcaLa/qU3vuh3DzSgqCVOFgAOVFtTVSme1v1OGlT0VMTZ06tXtKeqnHwJyYqVqqRmoElrqqToySW6o01LuFPCiYqNnUq7zewDAykhzylVMAkpIO9iTTg/ExEr2E0kTTsJUpN5yIzsOUqUyVAZmqDSOhQnmJy7ynpm8LY6hbhjF3HDyJhUytLALlkXi6eSko6Swp9j6wOKaCM3CSaNHZrqCkqJqU0CspN3YO5uD2Ry+IQbhiJ2eFz9t5CzN75QGqctRwIN+trxwT0SXUqlJDklID0CWJ6OZiSKg7xwgIyVQUldE1FfXSmt4s00iy3CYSWyzQm4dz1dTxGdiY7MWWCSSTWmnEUd98WygkxxashQBlcGpIIoTVlWN7cIvDKWpETipLSwZQjMSu6jYVFTqTccQWNY0U3Sys7vuM1VVlHC2S6i82fmJyimmhO+g9Y7dOLitzzNaopt6NwS8QAQw7n+pMNwZtfcam1U50BSRWifm6P1HYI4l3RerKPTWdZOnp/DIBM0gmzubVjp00nBYORVm1UeTUwCySlLBlZ3LVBrY6dFPdGevT1Zz0RstqmMfixGXszJkMsZkqABoCWLMkEKFC1zZq2jkzovCaOpGqk9zk6Uoqyq90DMSSa0fWup4mOxQajDL5nHu4ynU0rkcxmDTlyhTqyu+5t9bUbccsV7Rxqa0tizoqVJU28tIxUyyFFJuHFo6i5czhte1jAzLlkMeI0ejg1ABO6sKqPOw+hHStTQKejXndqVi1NRwMWhJJYK1ISftFJQfu1BEWbFKLySYijitH+/CI1YJUMlEzHqX/AGaLLciSxsbnsRiMmNknQkpP9ySB4tGW+jmi/wADdwuem5j+OUfYo4OD1p8U9pcSPxmIJUn+aoXGhI+kdu3r0Y0YpyWfijzV5w68qV5VIUptPk1F4fyM2fNRQhYrpmFDu6otG5op4c14orPhd9JZVCf6ZeROUTTnJ+YceMM9boe+vFCPom/+4n+h+R3lE/En5hB63R9+PiiPoi++4n+h+ROWT8SfmHrB61R9+Piifom++4n+hhEz0t0k/MOPGKu5o+/HxRdcKv8A7if6H5FxPR8afmHrEO5oe+vFF1wq++5n+iXkMfiUU56PmELdzR99eKHrhl7jHYz/AEvyCyVyrmaj5h6xWV3R95eKLR4Re5/2p/pfkdVikqOUTEgOGBUlhVwXfxhUqtDm5J/mh6sL5ezGlNf9ZeQrjMUnlFBCkqGYe8gg7mzKADPWnuitI41SrTbeGjuKxulBJ05Zxvs/IMqfKDEFA6IopNTdSnf4n8BCu0j3oYrKul/tS/Sy34xITlVNlqDMagqZzqnWzOS26H07xxawzPU4XWknmnLf/wBX5ANoS5aFMJqVAhwQpHkDQx3KN7Tkt5LxR5654JdQeIUZv/q/IDh5yNVI+YesOlc0ek14oz0+F3yeHRn+l+RWdPQDQg9REQruj1mvFFp8Gvc7UZ/pfkUXiQVOFAbmUAfO8WVzQxhzXihcuGX+rKoT2/8AWQWZjkFASSKfmTpw31Mc6pb20p6o1EvzR1aT4lCGmVvNv/i/I7Jx8vMC4CXGYZwCRwYBoqre1S3mm/ii7+km1ihNLr7MvIcExOUFMxAc2zJBNmcnTuuY59dU6b2kmdW2trmSeaUl8YvyBzJ0t3MwKc0ZQDCha56uy0IVSPeaXZ3H3cvB+QQTpRBJmJDC+dJJqO818INce9E+pXD/AJcvB+QPF4uUskFY0uUlwADvpe294lVEljKIdncL+XLwYticWioSthpVJfTMSzWpG6zVNz1zkl+aOXf0bvQ4wpTf/Vg5OJSD0k/MPWO5K5oNfXj4o85Dhd/F5VCf6X5BFTJdwpPVmEU9bpL7a8UOfB7uW7oz/Q/IbVtJKUJZaQSliyho7a2t3Qh16MpPM4+KNMeH3sKaxRnn/ixFOJS55ya8Uw2nUt6a0xmvFGepY8QqPVKhP9EjSwe00IWtlod3SSrmvRwWNBSM9erTcW4zj4o221jdqemdGeP+EvI0sDtpHKKGdCZbUGYOlbnML2uaesc6NaGfrLxOq7C5+6l+l+RTaO0ZQOZMwEs7BaGeu81LtRtQYmd5GKxGSyEOFXEpb0peDMqZigtQ5yGLFSnQ6qVfnUuQzXeNtOrQlSxUmvFHMrWPEIV80qMufPS9xfEqRmUc6Du5yTVmfr9Y107ui4Y1LxRhq8IvlUb7Gf6X5HZGJASp1hwKc4an0i07ih78fFFaXDb9N5oz/RIocaFMCtLcVCxvrwgVa3W+uPiisrDiLWHRn+h+QXEiWKhaCz+8CT4xCu6OfrrxReXB7zTtRn+l+QqJyR7yerMPWGO5oPnOPihEeF8QjyoT/S/IGmYke8KPqIlXdD34+KCXCb/P+zP9L8hzYuJH4mQc1eWldvPTCq1xRlTklJcu9Dbfht7TqxnKlNJPnpZ90jhHqD4l7TbPR+LxJKa8qo3PvF9/GOnS4fazpxnKGW+Zy63pJxS3qyo0azUY8lheHIxxhZfwjvPrDfouz9z5sS/S3jX3z8I+Rf8ABy/hHer1ifom09z5sj+L+M/fvwj5FlYBA9wd59Yj6Ls/cXiyf4u41jPbvwj5FRgpfwjvV6xP0Vae4vFkfxfxn79+EfIunAy/hHefWIfCrT3Pmyy9LuMffvwj5B5Oy5Z90d59Yo+GWi+wvFjYelXGZfz34R8iKwEn4B3n1iFwu1f2Pmyz9LOLLbt34R8iqcBKBPMftPrB9FWvufN+ZH8XcW++fhHyGsFsyStRHJuySWBNSCnjZneopGe64bQhTzGG/wCZrsvSridWqozrPwXkAk7PlCqpYIBZnU714iOO7an3HZfHuIJ71X4LyBDZ0v4R4+sT6vT7v3KfT/EfvX4LyCDZcv4PP1g7Cn3fuH09xF/zX4LyLStmygQcgL0IJU2m4xKo0l0RP07xHH+6/BeRXGbNlMTkykE0BLEDXnEkaXjda29tVlolDcxXvH+K0oOcaz8I+QiMGj4fOOouE2nufNnDfpfxj79+EfIYkbPlk9Dz9YJcKs0vqfNkw9LuMt/778I+RbE7PlA0T4n1ikOGWj+wvFjKvpZxiPKu/CPkBXgpdOaO88OMX+irR/Y+bFfxdxlLPbvwj5Gps/ZUlaFfw05kh3dRDOPdzCvVoTHPv+GUYR1U4nU4Z6V8Sqy01Kv7eQGZsZGksMNQSHahu+4xyuwp9x3fpviH3j+XkXRseWEE8mkkG5Us/wClLRdW9PuD6bv+XaP5eQCbgJKjRGVkuWzVIpqT71X3eDaNnSnNJrb8zPc+kHEKdPKqvP5eQp+BR8Pe4jtx4XaY3h+55mfpdxnO1Z+EfId/ymUUgpS5HSDnvDGsLfDrVSw6ax8WPXpPxdw1K4ee7EfICNny6/w37T6xaXDLX3F4spT9KuLvOa78I+RzGbOloVlyhwA9Tc1a/GJp8MtJZej5srW9K+M02k675Z5R8gQwcunMHefWGfRVp7nzYn+L+MP+e/CPkdXg5bnmC+9XrELhVpj6nzZaXpdxlSx278I+Q9hdnSFcmopSAP5gc1AcuA7uQ1I59zwulCWYx2/PzOraelnEKsMSqvPwXkaKtgYVbFJSktUO9aMWK/B9Yy+pUG+Ru/iHiS/mvwXkJ7S2PKSVZUoFGoVFjf4id4q2nGNVLh1By3jsZK/pPxKMcRrPPwXkTB7GlzKCUnQhXP31cZhorw4iLVuG28VlJf5+ZSh6U8Tm8Oo/jiP/AOSuL2TLlrWFS0nKQwSVmhBIG9y26MHq9KEsOKfidH6d4hNbVmn8I+RWZhcM1ZTHcy/BRP20bqVhQqLMYfP+5guPSbiVH61f5LyCztm4bL0GLX57Gh1dourC2z9RfMX/ABLxVx2rPwj5CU3Z8gCz7ul6xoXDLX3F4sxy9KuLL/8AofhHyFTgkfDv1PrDPoq09z5sQvS/jP378I+Q5sLAJOJw7Jry0rfTnp4xWrwy1pwc4w3S72XpelHFa81SnWbUnhrEd0/yPu7xyjqnyf24BlY6YdFZF24AHxSY7dk9VFfhlHl+JxcLlvvSf+eB56YXUWs7jwjZBYW5y6jTk8BZeHUpm7rcYHNRJjSlPaJabKISM4DaP+sLbi2OUKkY4ZVAGjRbIvT1YdKBFdQxRTDKoGinNjktKFctYYtjPJNs7MaIRMkCkYgoWFJoQXH32xeUVJNMVGo6clJGlPl1K0s0xlZTYK1TXwPqI87c27hJo9ja1416al1BEDMUszEs1aO1ddLxk3QxrfBSdJqamhahI3ig7T3QF1HuCcmEkBy4ckPo79liO2JLqOEJTlE0Nq2tdvMeAjrcNoreozg8XuJL/wASFiI7KPPsdwKa+sUq8h1Be1kriEs9tbMYXDlsNrZkxQGn3wh6MsjV2KzkqDjKXpo2/SMl9JKk8m3hcZSrpIIiYc2jc40G8OdeHlHm3jGx7VFpM0MoDMGIfolhrUdtNT2xDygYPFThmsxbe+nGhYhtzAQ+1b7WODHdpOk8gTJIQVEMR0RQ13kbmH20diVdJqHfsefja5jKp3LJ3Ykw8ogCta001fcGEaaqSizHQlPtFjvLrUCFLZnUC24c4t4eEVjthDqmG5SXeZ6ucSokByTr6Q+K0rBim9csthsJKBUC4IScxAd2FS1K0EE5YRNOnqkkK6mJ3K7PnzOyl5TQmBx7yVPHIZmYssL7nfUdlrwrsI53Q9XM0sZZubMwwMoTJ6WDU4itGHA8NeMYLhwhlI61mpzipS37gk3aqUEJlpSUltSmp4mzUqYwyr74RuVPYa2nPCRL5ozEkgtYtcHrIrF24qSz1IedLwYk+ZMR0gSlRd3JHA0o7eUdGnRhnKeGcmvc1UsSjsCxPNcJJDnXNXecumjdXGGKGqWWKnV0RwnzIqSFAOz7wGerO3EARMZNN4IlSUorUcTgEVIDm3S/SCVVrcIW0Xsxz2Rw5Vj5KSGykrI3BIJB72hN1V/8T8B9hb4uI46b/wCfmfXY456TUeA/xRwVZM4cZav9yf8AnHT4bPeUTh8bpZjGp+XkeFEdZnnkWSTlZ3Yu5qfusKcEOjVl/wDAqMQo6gjj91irh1Q2NZ8pF0yy9G+6amDkgay8ocQDr/uTFW0Min1OYkm31BiFzLT5CRQYaZWmcyROUVcSS5VXVYeJ3QOWwRp5e/IkmepKs+6p4jUff0is6cZRwy9KtOFRSi8YNPa2GTmCqBy3Z1il3vaPMz2WD2ieY5/AWQsn3SCzEUpV3vx8oURF7hDLJdKXKmYsxLb+ysXjFvkMcklli+LolKCA6QXIINSXYnVnbsjuWNNwgeZ4nUjOeDOL08u06x0Y5OQ8dB3BzSKV4W9OMVqRTL0ptMm0FudYXTQ24ll7CqEOw4+kPRleTb2TKAMyW5zFJD6AirMBwaMF4u1pnW4a1Rr78wM+aUZrHKwFE3Ldej/dvPtcketTOqmqISqwu1GLc6gCbsCKxHIiTwsg8OlKSlwTQOoqUXNBvYgaDqjrWlGOlM4N5XerBXbEwlRYMCSTzj71LNuBH90Vsoa67ljkW4jU7O1UPeFcPNKQwZzfSlaUJ4d0daSlLmcKnKEN092vAdlkKSQ1Wdt5H7mFtNPI+LjJNIQqPsfegh6wzE8oNhlUWT8JAt75CT4ExE+SS7y9NvLb6JimUnd2kDzMX5C0gsvDPYh60cWAeBzRKpt8mjb2fkly0lUslSgTlUaEWfgKUEcu9unCWEzs8OtFOGWvEpjcYqYoE0agA+98cipUc3lnbhR0iU4BNyNGqIWMlFcy8uYWYVoyXNt/174nLFpLJq4lYmSkEKynMxDkdwPAvHUt569zn3MVGLEsXJSMpCSoGhe9Rp2n7aNanPOEYZUabWWAWhMs5VXS+80JcWpQv3RePt+0Kk1SWhv/AODElZyFR6J1JsBUn6RScMSx1G0quqDb5Hof8O5AXPnz2olIlpJL3LmvAJT80IvfYhGH5mvhn/kqTq9OS/qe/jmnZMr2n2X+Iw0yWOk2ZH9aajvt2w2hU7OopCLuh21KUO/9z4wpLEg9Wt+6PSJ5WTxUo4eHzOpPHz9ICEF5Qas+8P6RTS+hdzT5kDXpEOJZT7hiUws0UcR0ZsZTWjjtrFJLuHwknzKTB2dX7RHMh4QPt84vgW2Vnh9fExKWSG9PIWnWNd9Ow7hFuQpvoaW25wK7gADMHp7r+Jp1iPM1frNfieyhvSjjuRTBqDPzS1n3mlHpoe+EyW5EHjcPypRLuxmEKI/KAwqwoS7D1jq2VLO7MHEK+FsJpkiYoupKaPU9+kdXOiJwXHtZc8C06SAzHeO0M9uuGRlkRUp6eobCynI4mCb2Jox3RzHIBUWLVNPsUhVPI6vpzyKSpbAktR2cG9Bu3mGyl0EQh1fQY2VPInBalVdyfPSInFaHFFqVR9sptmnj5fJqVlrmZQfi7MQHjy9Sm4zwz3FCopwTRnTVZmDpJNVHK5F2FaVBPfaGUKLqS25CrqvGlDfqDxQJm5Qa0TYivU3GPQUIqMDyV3Uc6uPgd2sOcBYi9GH70rFaEUm2upa8k2op80JiXcn7tGhvuMij1YWTMAsw74pKOeZeFRJ7B8Ql+dv4dm6KxeNhtRavaIiTzFOoJBPGrA/UjwiZS3RWFP2ZPOORFYIAZkqCqP292geDtXywWVttqTyIdR84ajK9jcnz86UKNCUAF390kOOBYd8edv46azR6zhk9VFSYkiWpSuYnNvbMTR9w4xkUWzc6qQKdhy7WIHHgLdgiN1syjlqCS0EMxDh613Fz4mAiOegQpBUEA0BHgGHiT2MY7FhTcIOcupx+J1VUqxpR6YyP4r3WIyoYqO/d5Q+O7yLmsLS/iKYuQCUgVJFeHXu390OpvGTJXipY72Axs9kiXmFGch2p40Nf2iacW3rZFWSjFUon1P2P2V+HwqEKDLVz1/1K07Aw7I41zV7Wo5dOh6Wyt+woqHXr8TaaEGo6YAPmX+IWwOTmHEIHMWef+Ve/qVfrfeI69hcZXZv8jznFrPTLto8nz+P9zxzR08nDJEBzOpVEtEBeWimkZ2jDSZxcRVxGRqMZnWcQlc8Gp7rIFEwOxhmH0EqazhnZiIhMtKPVCykGtSaU7olIXKeUO7ZS6kgMBlLu5pmdOt2WjxjzddNVJL8T19u80ItBNj7OMyqgFS6hRdmLac4l67mrE04N7sXJiG0MWVzFVLAsOoU0j0FtSUIHmb2u51Gs7IXSY04MOQyZjgcPr+0UxuMUsrDG8J0gdxhc+RpordA5iWJffqUj6xCnhFpUtT5ia5hP2OvSHRRkqSIgHSLPYWkPytoc0JKAtVkqUSWBuGseHbGOrZwqS1HSocSqUYaCiyUKNbcAO4CmsXp04KOIoVWq1XNObyyuCSpS89XfMT4w14jHAiOqpU1BcQ1Souo93fCobLCNNXEvakxJUxy8PjHBjnPJdCYGQkOTiQABU72NH7Izt+0dFR9hZBrQSKxdNCZKTWBVaIYtzK00VlqKbHhZ6dsWe6wEZaXkPOxy1MSzsBYGg4Gm7SMrsqUp6msmxcRrRhpTS+BbD7SmAuVmlh7vVlAYQz1aCWEiivKucuT/AKD5mHEghIAmOHqGIoHqL2pHMvLPStUeR1rK+VV6ZcxXES1SuYSCs3ALt3UFuP0ilpZ6nqnyGXt+qUNFP6z+QHBkhYffVz3kveOy0tODz9OUlUTZ6FKOdmYgGpdJamnd2RzZVFHZ9DvRpuW66mZtGfzXFFEbvS307IbbapLMjLeuMH7LWTT9gtgmdN5ZY/hyy4f3pgqB1JoT2cYm/uNEezjzf7EcKtHVn20uS5fi/wCx9REcY9MdgAkAAsVh0zEKQsBSVBiDqIlNp5RWUVNOMuTPj/tP7Prwkxi6pav5a/8Aidyh436u/a3Kqxx1XQ8jf2UreeV9V8vIxhGowHSmITBkAiSA8mKyGQH0WjPI3U+WBWemLxYmpFAkTWi2kSptB0zhrFWmh0Zp8xrFrzIDU5rO9XSQj/bl+6xxL+GJ6u89JwyrqpuPcaeHnJOFypUp8rCiu4XoBTsiaLWwVYtp4PJzUGWWWCk8QRHehOLWx5apRqJ7o48XE4LpiGAzh5jQuccj6U2uYxPlBTqNXv169/1hUXjZmmUdW6YosFiNN0NWG8mV5SwikxDNxEWznYo4tLJR2teLFV3l0D3lGnfuikvZWw2KdR+0zTk4mUQwdv31jM9beTcnSjsL4ucgihPEM3jrRotDVncrV0acpg8DstU0gJcPqSfvd3w2cowWWzLTpzqPCXyGZmz+TLEvxCjbsMJjVU+RrlbypPfBXlWNz3k+cSolXUxsECngxglSygK5MWUhcqeRdUkwxSM8qbBqlmLZFuDLcgWeJ1B2b5jGDl5UTF0szG7FnNK8O2EXEVNaHyZrtHKm3UXRCs1RUolrw2EFFYM1Wo6k3Jj+AwCmSthegINW1oKjujLcXGPZhzN9nZavbqcv3NLaC8ic8wBYtzmbqSkCnX4mMlOlmXPc6VWvohy2JsGRMxkwIly0S5aemtiWG4ZqZjoK2eG1n2Ky5ZfRCLZesyxGGF1Z9RwWFTKQlCAyUhgPvUmr8Y5UpOTyzvwgoLTHkHiCxIAJABIAFdo4BE+WqXMTmSdPqDoRvi0JuDzEXUpRqRcZLKZ8o9pfZmZhFPVconmr8grcrwPgO7bXca2z2Z5S+4fO3epbx7+74mVJQ8aJMxQWoY/CUc24QtzwaFQyc5ACxeDtMh2OnkwiJyQCCW7Iq02MjOK5sBNWN8TFC5yQsuGozSOBUSQNScVTKqx4Ox6nrxGrDcIzXFsqqwzbaXjoyNrBbQQmXzgk5bEAOf7VVjnxtqkXpwdn1ym4ueRTGYqWo5ueXFiEgvpUGNNO3lF7mOreQktv2BJmOgpIISdxB7DR4fpa3MyqqWzXP4Cs/kx0HOlXDeYPfBGq87lZ20EvZBTQR0gx+6iHRafIyTi489hjCz2MVnEZSqYGZs5HlVnhSUjXKUOoj+KA0CuP7w1Rk1uZpTpp7bnFzkn3fvqiyjIW5QfQBmdnhiXeKk+4ZmYhDME2F7eEK0yyOUqajh7sXKntF8CmxnCJN0nWzsaWLGF1Ixf1h1vKqvqM09pTiqWCBQNW5fUvrrGSMGp7HUqVVKn7S3MZCtY3Y2OM5ZYUTYq4jFMhxMRoLdtgGuee2LqAuVVsvImtESiFOoOKql9dIVyZq+tETmJ0elz9/esMTRnlF9C2DmSqGYFMLJAqrrJoBFailJbF6EqcJZkxrF7cWoEJGRPeW0HCFwtcbzeTRV4i2sU1gJsD2dm4xeolpPOmGrcA/SVwsNdHLivTorHN93mFna1rp5benq/I+sbL2bLw8sS5SWSO8nUk6mOJOcpy1SPUUqUaUVGK2HIoMJABIAJABIAJABSdKSpJSoBSSGIIcEcRAnh5REoprDPB7e9iyh14dyn4GdQ6jdQ4X646NG+fKficW44VFPVS8PI8wuc1O+kbUtW6Oc2obMTmrP2IbFGacs8gRQptPD6xfKFNSKKQdfofKLbMo8rmQSzw8BBkEmdEs8P9MGQwzmU7vCBMhpjWGlqJAG/d+kUk0OpKWdjdk7FoCvwHVQve+jNxjBO5w8ROvTsdSzMSx6Ey1EZSQQ1HG7V62aGU5SqLmLqwhRfLb8PMzFYk2yDhzRTwh8aPezFK6XKMfEpOxClEEtalB5dcMjBIROtKfQCpRN/KLKKKObZeTJKi1BTUfpEtqKCOZPBYYc7wwuWI8xEa0TofJFMlP0PpE5KnVyiAKUNqd8GVnANPGcbDEjZk1YGVBNd36RSVWEebG07erU+qiytmTUkhSCDuIiFWpyWzLSta0XiUQiMCsMcv+n9Ih1YvYmNvNb4NFKZ5SRkUoneHp1NSM0uzzzR0Idtp3iwUr2dmkdFm4ekWd3TjtkTHhtWbzjANewpoJGUnsanVpFld08cyr4bWTxg4dhTfgJ7Kd8SrmHeVdhV7jv8AkE1nyluoekR63T5ZJ+jqzWcA/wDK1j3VP1CL9vF9SnqVRdAsiQoUI8ge4xSU49GNp05rZopPkg3DdTHyiFJkzhHqKJwerjuh3a4Rm9Wb5Hq/Z/2KMxlz3SjRFlK66OgePVeMFe/xtT8Tq2vCU3qq8u4+gYbDpQkJQkJSkMAAwAjmNtvLO7GKisJbBYgsSACQASACQASACQASACQAYW3vZeViXV0Jnxp1/qFlefGH0bidPly7jHc2VOvu9n3o8BtP2VxEk1TmTotNu34e3xjq07ylNb7HBrcNr033rvRmq2et2yKfqMP7WPeZPV6mcYY7gdhTFmjdTjx0HbCql1Tj1NFLh9aXQ1EezB1y03KQPMxmd7HoblwptbpFT7MAGoLcFJJ8IPXg+iFncZk+zCdxHW5fuDeUUlfSGx4TTGpWxgguMj9v1DwqV05LDHwsFB7JDcuQGLqQKby/Cg7iIzylk2QhjZmTjNn8ozuG1AjVSq6dzDcW2rYy52wPhV30jXG7XVHOqcPfRgE7AWbEU+9BDPW4IQuHVJcjR2d7LJcGYrwIHk5jPVv+kUa6HBs71GbA9ncMNCrqp9mMvrtXvOiuF2/cGRsXDgNyZL3BO7gIo7qq+oyPD6EeUSqdhYZ35Mjhmp4xb1yt3lfo22znT8xwYOQw/hp5toV21Tnkf6tSwlpWwyJgDZUgNakLbb5jlFLkCXLWr3gOz73xCJaySXgUJY5cx3mvhbvi2uXIX2Uc5wG5UgMKRUZjHIoZp3+MAHRiCNYAOKxCjrABRUxqnxgAUxeJRYpD9mbv07YvFS6Cqjp/aMjFYZKiSAUk8SfKNdOU48zBWp05brYXw/s9NnFpaTf+YqiAOGqj1frDXcxit/AzqxlN7eJ6/YXspKw7KP8AEm/GoWP5U+711PGMda5nU25LuOjbWNOjvzfe/wDNj0EZzYSACQASACQASACQASACQASACQASADjQAIT9kS1VAynemnhaJyyulGdO2PMBLEKHCh7j6xOojT3AE4JWqD8qvoINi25eXhlfCsf2q/6xABDLVuX8ioAATMEpV+U7lgdwEBJdOBb3FfKseSRE5K6UdVgB8K/kP/WsGQ0nPwxYjKpv/WfqINQaTsvDqT0UzB1JI8hBqzzDSkESlXwK+QjyEQScMtXwK+VXpASLDZqQGEogUslWgYaaAQEHU4Bi4lKf+lXHhxPfAAXkFfAv5VekAEEpfwL+VXpABOSX8K/lV6QAc5Ffwr+VUAE5BfwL+VXpEAd5FXwL+VXpEgQyVfAv5VekAHPwqvhX8pH/ABMAAFbPUVPlURuKFM/39iJyQ02M4fY0w7kDsPgB5kGJ1EaDSkbGliqhnP5mbut3vFdTJ0o0AIgsdgAkAEgAkAEgAkAEgAkAEgAkAEgAkAEgAkAEgAhgA5AQzsQSSJAkAEgAkQBIkCQASACQAQwASACRAEiQJAByACQAdgAkAEgAkAEgAkAEgAkAEgAkAEgAkAEgAkA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01" y="1524000"/>
            <a:ext cx="401830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4884829" y="3981330"/>
            <a:ext cx="41482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Meer </a:t>
            </a:r>
            <a:r>
              <a:rPr lang="en-US" sz="3600" dirty="0" err="1"/>
              <a:t>groene</a:t>
            </a:r>
            <a:r>
              <a:rPr lang="en-US" sz="3600" dirty="0"/>
              <a:t> </a:t>
            </a:r>
            <a:r>
              <a:rPr lang="en-US" sz="3600" dirty="0" err="1"/>
              <a:t>planten</a:t>
            </a:r>
            <a:endParaRPr lang="en-US" sz="3600" dirty="0"/>
          </a:p>
          <a:p>
            <a:r>
              <a:rPr lang="en-US" sz="3600" dirty="0"/>
              <a:t>op </a:t>
            </a:r>
            <a:r>
              <a:rPr lang="en-US" sz="3600" dirty="0" err="1"/>
              <a:t>noordelijk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halfrond</a:t>
            </a:r>
            <a:r>
              <a:rPr lang="en-US" sz="3600" dirty="0"/>
              <a:t> </a:t>
            </a:r>
            <a:r>
              <a:rPr lang="en-US" sz="3600" dirty="0" err="1"/>
              <a:t>geven</a:t>
            </a:r>
            <a:r>
              <a:rPr lang="en-US" sz="3600" dirty="0"/>
              <a:t> </a:t>
            </a:r>
          </a:p>
          <a:p>
            <a:r>
              <a:rPr lang="en-US" sz="3600" dirty="0" err="1"/>
              <a:t>oscillatie</a:t>
            </a:r>
            <a:endParaRPr lang="nl-NL" sz="3600" dirty="0"/>
          </a:p>
        </p:txBody>
      </p:sp>
      <p:sp>
        <p:nvSpPr>
          <p:cNvPr id="2" name="Rechthoek 1"/>
          <p:cNvSpPr/>
          <p:nvPr/>
        </p:nvSpPr>
        <p:spPr>
          <a:xfrm>
            <a:off x="460375" y="2329259"/>
            <a:ext cx="100811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21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Boven</a:t>
            </a:r>
            <a:r>
              <a:rPr lang="en-US" dirty="0"/>
              <a:t>- en </a:t>
            </a:r>
            <a:r>
              <a:rPr lang="en-US" dirty="0" err="1"/>
              <a:t>onderaanzicht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" y="1371600"/>
            <a:ext cx="458780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36" y="1371600"/>
            <a:ext cx="4370354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95950"/>
            <a:ext cx="5305425" cy="11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17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in_vuur_en_vlam_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2497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95288" y="5589588"/>
            <a:ext cx="3836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C(s) + O</a:t>
            </a:r>
            <a:r>
              <a:rPr lang="en-US" sz="2800" baseline="-25000"/>
              <a:t>2</a:t>
            </a:r>
            <a:r>
              <a:rPr lang="en-US" sz="2800"/>
              <a:t>(g) -&gt; 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042988" y="1484313"/>
            <a:ext cx="259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verbranding</a:t>
            </a:r>
            <a:endParaRPr lang="nl-NL"/>
          </a:p>
        </p:txBody>
      </p:sp>
      <p:pic>
        <p:nvPicPr>
          <p:cNvPr id="19" name="Picture 8" descr="b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49500"/>
            <a:ext cx="41036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491163" y="1557338"/>
            <a:ext cx="277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fotosynthese</a:t>
            </a:r>
            <a:endParaRPr lang="nl-NL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535488" y="5589588"/>
            <a:ext cx="46085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(g) -&gt; C(s) + O</a:t>
            </a:r>
            <a:r>
              <a:rPr lang="en-US" sz="2800" baseline="-25000"/>
              <a:t>2</a:t>
            </a:r>
            <a:r>
              <a:rPr lang="en-US" sz="2800"/>
              <a:t>(g)</a:t>
            </a:r>
            <a:endParaRPr lang="nl-NL" sz="2800"/>
          </a:p>
        </p:txBody>
      </p:sp>
      <p:sp>
        <p:nvSpPr>
          <p:cNvPr id="22" name="Freeform 11"/>
          <p:cNvSpPr>
            <a:spLocks/>
          </p:cNvSpPr>
          <p:nvPr/>
        </p:nvSpPr>
        <p:spPr bwMode="auto">
          <a:xfrm>
            <a:off x="2268538" y="476250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2411413" y="404813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971550" y="260350"/>
            <a:ext cx="1387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  <p:sp>
        <p:nvSpPr>
          <p:cNvPr id="25" name="Freeform 14"/>
          <p:cNvSpPr>
            <a:spLocks/>
          </p:cNvSpPr>
          <p:nvPr/>
        </p:nvSpPr>
        <p:spPr bwMode="auto">
          <a:xfrm flipV="1">
            <a:off x="6516688" y="404813"/>
            <a:ext cx="309562" cy="1081087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4410 h 681"/>
              <a:gd name="T4" fmla="*/ 473788610 w 195"/>
              <a:gd name="T5" fmla="*/ 1030742636 h 681"/>
              <a:gd name="T6" fmla="*/ 131047913 w 195"/>
              <a:gd name="T7" fmla="*/ 1373483727 h 681"/>
              <a:gd name="T8" fmla="*/ 473788610 w 195"/>
              <a:gd name="T9" fmla="*/ 1716224819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6659563" y="1412875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6877050" y="1052513"/>
            <a:ext cx="1387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</p:spTree>
    <p:extLst>
      <p:ext uri="{BB962C8B-B14F-4D97-AF65-F5344CB8AC3E}">
        <p14:creationId xmlns:p14="http://schemas.microsoft.com/office/powerpoint/2010/main" val="44576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_vuur_en_vlam_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5" y="2394564"/>
            <a:ext cx="2242946" cy="159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610" y="4095690"/>
            <a:ext cx="28023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/>
              <a:t>C(s) + O</a:t>
            </a:r>
            <a:r>
              <a:rPr lang="en-US" sz="2000" baseline="-25000" dirty="0"/>
              <a:t>2</a:t>
            </a:r>
            <a:r>
              <a:rPr lang="en-US" sz="2000" dirty="0"/>
              <a:t>(g) -&gt; CO</a:t>
            </a:r>
            <a:r>
              <a:rPr lang="en-US" sz="2000" baseline="-25000" dirty="0"/>
              <a:t>2</a:t>
            </a:r>
            <a:r>
              <a:rPr lang="en-US" sz="2000" dirty="0"/>
              <a:t> (g)</a:t>
            </a:r>
            <a:endParaRPr lang="nl-NL" sz="2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6712" y="1549258"/>
            <a:ext cx="259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/>
              <a:t>verbranding</a:t>
            </a:r>
            <a:endParaRPr lang="nl-NL" dirty="0"/>
          </a:p>
        </p:txBody>
      </p:sp>
      <p:pic>
        <p:nvPicPr>
          <p:cNvPr id="7" name="Picture 8" descr="b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869933"/>
            <a:ext cx="4941887" cy="372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900337" y="1161146"/>
            <a:ext cx="26072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err="1"/>
              <a:t>fotosynthese</a:t>
            </a:r>
            <a:endParaRPr lang="nl-NL" sz="3600" dirty="0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2268538" y="476250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2411413" y="404813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971550" y="260350"/>
            <a:ext cx="1387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 flipV="1">
            <a:off x="6516688" y="404813"/>
            <a:ext cx="309562" cy="1081087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4410 h 681"/>
              <a:gd name="T4" fmla="*/ 473788610 w 195"/>
              <a:gd name="T5" fmla="*/ 1030742636 h 681"/>
              <a:gd name="T6" fmla="*/ 131047913 w 195"/>
              <a:gd name="T7" fmla="*/ 1373483727 h 681"/>
              <a:gd name="T8" fmla="*/ 473788610 w 195"/>
              <a:gd name="T9" fmla="*/ 1716224819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6659563" y="1412875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6877050" y="1052513"/>
            <a:ext cx="1387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  <p:pic>
        <p:nvPicPr>
          <p:cNvPr id="3074" name="Picture 2" descr="File:Fotosynthe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2" y="5676506"/>
            <a:ext cx="6096456" cy="11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358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Jaarringen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jaarlijkse</a:t>
            </a:r>
            <a:r>
              <a:rPr lang="en-US" dirty="0"/>
              <a:t> </a:t>
            </a:r>
            <a:r>
              <a:rPr lang="en-US" dirty="0" err="1"/>
              <a:t>variatie</a:t>
            </a:r>
            <a:r>
              <a:rPr lang="en-US" dirty="0"/>
              <a:t> CO2</a:t>
            </a:r>
            <a:endParaRPr lang="nl-NL" dirty="0"/>
          </a:p>
        </p:txBody>
      </p:sp>
      <p:pic>
        <p:nvPicPr>
          <p:cNvPr id="4098" name="Picture 2" descr="Afbeeldingsresultaat voor jaarringen boomst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559030" cy="351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86" y="2636912"/>
            <a:ext cx="4913313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hoek 3"/>
          <p:cNvSpPr/>
          <p:nvPr/>
        </p:nvSpPr>
        <p:spPr>
          <a:xfrm>
            <a:off x="4788024" y="2636912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461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n_vuur_en_vlam_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42497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5288" y="5589588"/>
            <a:ext cx="3836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/>
              <a:t>C(s) + O</a:t>
            </a:r>
            <a:r>
              <a:rPr lang="en-US" sz="2800" baseline="-25000"/>
              <a:t>2</a:t>
            </a:r>
            <a:r>
              <a:rPr lang="en-US" sz="2800"/>
              <a:t>(g) -&gt; 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37556" y="1566104"/>
            <a:ext cx="3595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verbranding</a:t>
            </a:r>
            <a:endParaRPr lang="nl-NL" dirty="0"/>
          </a:p>
        </p:txBody>
      </p:sp>
      <p:pic>
        <p:nvPicPr>
          <p:cNvPr id="7" name="Picture 8" descr="b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49500"/>
            <a:ext cx="41036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213062" y="1587216"/>
            <a:ext cx="26072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 err="1"/>
              <a:t>fotosynthese</a:t>
            </a:r>
            <a:endParaRPr lang="nl-NL" sz="3600" dirty="0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1604264" y="490537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1782443" y="369094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25387" y="121406"/>
            <a:ext cx="178548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dirty="0"/>
              <a:t>CO</a:t>
            </a:r>
            <a:r>
              <a:rPr lang="en-US" sz="4400" baseline="-25000" dirty="0"/>
              <a:t>2</a:t>
            </a:r>
            <a:r>
              <a:rPr lang="en-US" sz="4400" dirty="0"/>
              <a:t> (g)</a:t>
            </a:r>
            <a:endParaRPr lang="nl-NL" sz="4400" dirty="0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 flipV="1">
            <a:off x="6516688" y="404813"/>
            <a:ext cx="309562" cy="1081087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4410 h 681"/>
              <a:gd name="T4" fmla="*/ 473788610 w 195"/>
              <a:gd name="T5" fmla="*/ 1030742636 h 681"/>
              <a:gd name="T6" fmla="*/ 131047913 w 195"/>
              <a:gd name="T7" fmla="*/ 1373483727 h 681"/>
              <a:gd name="T8" fmla="*/ 473788610 w 195"/>
              <a:gd name="T9" fmla="*/ 1716224819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6659563" y="1412875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877050" y="1052513"/>
            <a:ext cx="1387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CO</a:t>
            </a:r>
            <a:r>
              <a:rPr lang="en-US" sz="2800" baseline="-25000"/>
              <a:t>2</a:t>
            </a:r>
            <a:r>
              <a:rPr lang="en-US" sz="2800"/>
              <a:t> (g)</a:t>
            </a:r>
            <a:endParaRPr lang="nl-NL" sz="2800"/>
          </a:p>
        </p:txBody>
      </p:sp>
      <p:sp>
        <p:nvSpPr>
          <p:cNvPr id="15" name="Freeform 11"/>
          <p:cNvSpPr>
            <a:spLocks/>
          </p:cNvSpPr>
          <p:nvPr/>
        </p:nvSpPr>
        <p:spPr bwMode="auto">
          <a:xfrm>
            <a:off x="2009455" y="506128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6" name="Freeform 11"/>
          <p:cNvSpPr>
            <a:spLocks/>
          </p:cNvSpPr>
          <p:nvPr/>
        </p:nvSpPr>
        <p:spPr bwMode="auto">
          <a:xfrm>
            <a:off x="2499010" y="490537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2988790" y="511969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" name="Freeform 11"/>
          <p:cNvSpPr>
            <a:spLocks/>
          </p:cNvSpPr>
          <p:nvPr/>
        </p:nvSpPr>
        <p:spPr bwMode="auto">
          <a:xfrm>
            <a:off x="3308777" y="470279"/>
            <a:ext cx="309562" cy="1081088"/>
          </a:xfrm>
          <a:custGeom>
            <a:avLst/>
            <a:gdLst>
              <a:gd name="T0" fmla="*/ 360380968 w 195"/>
              <a:gd name="T1" fmla="*/ 0 h 681"/>
              <a:gd name="T2" fmla="*/ 17640272 w 195"/>
              <a:gd name="T3" fmla="*/ 572076527 h 681"/>
              <a:gd name="T4" fmla="*/ 473788610 w 195"/>
              <a:gd name="T5" fmla="*/ 1030745177 h 681"/>
              <a:gd name="T6" fmla="*/ 131047913 w 195"/>
              <a:gd name="T7" fmla="*/ 1373486585 h 681"/>
              <a:gd name="T8" fmla="*/ 473788610 w 195"/>
              <a:gd name="T9" fmla="*/ 1716227994 h 6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" h="681">
                <a:moveTo>
                  <a:pt x="143" y="0"/>
                </a:moveTo>
                <a:cubicBezTo>
                  <a:pt x="71" y="79"/>
                  <a:pt x="0" y="159"/>
                  <a:pt x="7" y="227"/>
                </a:cubicBezTo>
                <a:cubicBezTo>
                  <a:pt x="14" y="295"/>
                  <a:pt x="181" y="356"/>
                  <a:pt x="188" y="409"/>
                </a:cubicBezTo>
                <a:cubicBezTo>
                  <a:pt x="195" y="462"/>
                  <a:pt x="52" y="500"/>
                  <a:pt x="52" y="545"/>
                </a:cubicBezTo>
                <a:cubicBezTo>
                  <a:pt x="52" y="590"/>
                  <a:pt x="165" y="658"/>
                  <a:pt x="188" y="681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V="1">
            <a:off x="2195561" y="383595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V="1">
            <a:off x="2648033" y="383595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3164315" y="434690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3473877" y="363253"/>
            <a:ext cx="1444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23" name="Picture 2" descr="File:Fotosynthe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704759"/>
            <a:ext cx="4200980" cy="8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40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04d5_world-energy-consumption-by-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2" y="1772816"/>
            <a:ext cx="8208912" cy="493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Group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613982"/>
              </p:ext>
            </p:extLst>
          </p:nvPr>
        </p:nvGraphicFramePr>
        <p:xfrm>
          <a:off x="416151" y="188640"/>
          <a:ext cx="8229600" cy="1514793"/>
        </p:xfrm>
        <a:graphic>
          <a:graphicData uri="http://schemas.openxmlformats.org/drawingml/2006/table">
            <a:tbl>
              <a:tblPr/>
              <a:tblGrid>
                <a:gridCol w="224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9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steenkool</a:t>
                      </a:r>
                      <a:endParaRPr kumimoji="0" lang="nl-NL" altLang="nl-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olie</a:t>
                      </a:r>
                      <a:endParaRPr kumimoji="0" lang="nl-NL" altLang="nl-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aardgas</a:t>
                      </a:r>
                      <a:endParaRPr kumimoji="0" lang="nl-NL" altLang="nl-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nl-NL" sz="2800" dirty="0"/>
                        <a:t>C+O2 =&gt;  CO2 </a:t>
                      </a:r>
                      <a:endParaRPr kumimoji="0" lang="nl-NL" altLang="nl-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nl-NL" sz="2800" dirty="0"/>
                        <a:t>C8H18 + n O2 =≈&gt; m CO2 + m H2O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nl-NL" sz="2800" dirty="0"/>
                        <a:t>CH4 + 2 O2 =&gt; CO2 + 2 H2O</a:t>
                      </a:r>
                      <a:endParaRPr kumimoji="0" lang="nl-NL" altLang="nl-NL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059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35351"/>
            <a:ext cx="9143999" cy="1143000"/>
          </a:xfrm>
        </p:spPr>
        <p:txBody>
          <a:bodyPr>
            <a:normAutofit/>
          </a:bodyPr>
          <a:lstStyle/>
          <a:p>
            <a:r>
              <a:rPr lang="en-US" dirty="0" err="1"/>
              <a:t>Temperatuurverloop</a:t>
            </a:r>
            <a:r>
              <a:rPr lang="en-US" dirty="0"/>
              <a:t> </a:t>
            </a:r>
            <a:r>
              <a:rPr lang="en-US" dirty="0" err="1"/>
              <a:t>t.o.v</a:t>
            </a:r>
            <a:r>
              <a:rPr lang="en-US" dirty="0"/>
              <a:t>. 1880-1920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92" y="1460746"/>
            <a:ext cx="5473016" cy="39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7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" y="-99392"/>
            <a:ext cx="914399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Nu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 400 </a:t>
            </a:r>
            <a:r>
              <a:rPr lang="en-US" dirty="0" err="1"/>
              <a:t>bomen</a:t>
            </a:r>
            <a:r>
              <a:rPr lang="en-US" dirty="0"/>
              <a:t> per </a:t>
            </a:r>
            <a:r>
              <a:rPr lang="en-US" dirty="0" err="1"/>
              <a:t>mens</a:t>
            </a:r>
            <a:r>
              <a:rPr lang="en-US" dirty="0"/>
              <a:t> op </a:t>
            </a:r>
            <a:r>
              <a:rPr lang="en-US" dirty="0" err="1"/>
              <a:t>aarde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908720"/>
            <a:ext cx="8136904" cy="5345668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wereldbevolking</a:t>
            </a:r>
            <a:r>
              <a:rPr lang="en-US" dirty="0"/>
              <a:t>: 7,4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mensen</a:t>
            </a:r>
            <a:endParaRPr lang="en-US" dirty="0"/>
          </a:p>
          <a:p>
            <a:r>
              <a:rPr lang="en-US" dirty="0"/>
              <a:t>Per </a:t>
            </a:r>
            <a:r>
              <a:rPr lang="en-US" dirty="0" err="1"/>
              <a:t>jaar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bevolkingsgroei</a:t>
            </a:r>
            <a:r>
              <a:rPr lang="en-US" dirty="0"/>
              <a:t>: 83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mensen</a:t>
            </a:r>
            <a:endParaRPr lang="en-US" dirty="0"/>
          </a:p>
          <a:p>
            <a:pPr lvl="1"/>
            <a:r>
              <a:rPr lang="en-US" dirty="0"/>
              <a:t>5,2 </a:t>
            </a:r>
            <a:r>
              <a:rPr lang="en-US" dirty="0" err="1"/>
              <a:t>miljoen</a:t>
            </a:r>
            <a:r>
              <a:rPr lang="en-US" dirty="0"/>
              <a:t> hectare </a:t>
            </a:r>
            <a:r>
              <a:rPr lang="en-US" dirty="0" err="1"/>
              <a:t>bos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verloren</a:t>
            </a:r>
            <a:endParaRPr lang="en-US" dirty="0"/>
          </a:p>
          <a:p>
            <a:pPr lvl="1"/>
            <a:r>
              <a:rPr lang="en-US" dirty="0"/>
              <a:t>7,0 </a:t>
            </a:r>
            <a:r>
              <a:rPr lang="en-US" dirty="0" err="1"/>
              <a:t>miljoen</a:t>
            </a:r>
            <a:r>
              <a:rPr lang="en-US" dirty="0"/>
              <a:t> hectare land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verloren</a:t>
            </a:r>
            <a:r>
              <a:rPr lang="en-US" dirty="0"/>
              <a:t> door </a:t>
            </a:r>
            <a:r>
              <a:rPr lang="en-US" dirty="0" err="1"/>
              <a:t>bodemerosie</a:t>
            </a:r>
            <a:endParaRPr lang="en-US" dirty="0"/>
          </a:p>
          <a:p>
            <a:pPr lvl="1"/>
            <a:r>
              <a:rPr lang="en-US" dirty="0"/>
              <a:t>12 </a:t>
            </a:r>
            <a:r>
              <a:rPr lang="en-US" dirty="0" err="1"/>
              <a:t>miljoen</a:t>
            </a:r>
            <a:r>
              <a:rPr lang="en-US" dirty="0"/>
              <a:t> hectare land </a:t>
            </a:r>
            <a:r>
              <a:rPr lang="en-US" dirty="0" err="1"/>
              <a:t>veranderd</a:t>
            </a:r>
            <a:r>
              <a:rPr lang="en-US" dirty="0"/>
              <a:t> in </a:t>
            </a:r>
            <a:r>
              <a:rPr lang="en-US" dirty="0" err="1"/>
              <a:t>woestijn</a:t>
            </a:r>
            <a:endParaRPr lang="en-US" dirty="0"/>
          </a:p>
          <a:p>
            <a:pPr lvl="1"/>
            <a:r>
              <a:rPr lang="en-US" dirty="0" err="1"/>
              <a:t>Gemiddelde</a:t>
            </a:r>
            <a:r>
              <a:rPr lang="en-US" dirty="0"/>
              <a:t> </a:t>
            </a:r>
            <a:r>
              <a:rPr lang="en-US" dirty="0" err="1"/>
              <a:t>Nederlander</a:t>
            </a:r>
            <a:r>
              <a:rPr lang="en-US" dirty="0"/>
              <a:t> </a:t>
            </a:r>
            <a:r>
              <a:rPr lang="en-US" dirty="0" err="1"/>
              <a:t>stoot</a:t>
            </a:r>
            <a:r>
              <a:rPr lang="en-US" dirty="0"/>
              <a:t> 9600 kg CO2 </a:t>
            </a:r>
            <a:r>
              <a:rPr lang="en-US" dirty="0" err="1"/>
              <a:t>uit</a:t>
            </a:r>
            <a:endParaRPr lang="en-US" dirty="0"/>
          </a:p>
          <a:p>
            <a:pPr lvl="2"/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opname</a:t>
            </a:r>
            <a:r>
              <a:rPr lang="en-US" dirty="0"/>
              <a:t> van de CO2 </a:t>
            </a:r>
            <a:r>
              <a:rPr lang="en-US" dirty="0" err="1"/>
              <a:t>moeten</a:t>
            </a:r>
            <a:r>
              <a:rPr lang="en-US" dirty="0"/>
              <a:t> 29 </a:t>
            </a:r>
            <a:r>
              <a:rPr lang="en-US" dirty="0" err="1"/>
              <a:t>bomen</a:t>
            </a:r>
            <a:r>
              <a:rPr lang="en-US" dirty="0"/>
              <a:t> in de </a:t>
            </a:r>
            <a:r>
              <a:rPr lang="en-US" dirty="0" err="1"/>
              <a:t>tropen</a:t>
            </a:r>
            <a:r>
              <a:rPr lang="en-US" dirty="0"/>
              <a:t> </a:t>
            </a:r>
            <a:r>
              <a:rPr lang="en-US" dirty="0" err="1"/>
              <a:t>volwassen</a:t>
            </a:r>
            <a:r>
              <a:rPr lang="en-US" dirty="0"/>
              <a:t> </a:t>
            </a:r>
            <a:r>
              <a:rPr lang="en-US" dirty="0" err="1"/>
              <a:t>worden</a:t>
            </a:r>
            <a:endParaRPr lang="en-US" dirty="0"/>
          </a:p>
          <a:p>
            <a:pPr lvl="2"/>
            <a:r>
              <a:rPr lang="en-US" dirty="0" err="1"/>
              <a:t>Stel</a:t>
            </a:r>
            <a:r>
              <a:rPr lang="en-US" dirty="0"/>
              <a:t> boom </a:t>
            </a:r>
            <a:r>
              <a:rPr lang="en-US" dirty="0" err="1"/>
              <a:t>groeit</a:t>
            </a:r>
            <a:r>
              <a:rPr lang="en-US" dirty="0"/>
              <a:t> 60 </a:t>
            </a:r>
            <a:r>
              <a:rPr lang="en-US" dirty="0" err="1"/>
              <a:t>jaar</a:t>
            </a:r>
            <a:r>
              <a:rPr lang="en-US" dirty="0"/>
              <a:t>: </a:t>
            </a:r>
            <a:r>
              <a:rPr lang="en-US" b="1" dirty="0"/>
              <a:t>1740 </a:t>
            </a:r>
            <a:r>
              <a:rPr lang="en-US" b="1" dirty="0" err="1"/>
              <a:t>bomen</a:t>
            </a:r>
            <a:r>
              <a:rPr lang="en-US" b="1" dirty="0"/>
              <a:t> </a:t>
            </a:r>
            <a:r>
              <a:rPr lang="en-US" b="1" dirty="0" err="1"/>
              <a:t>nodig</a:t>
            </a:r>
            <a:r>
              <a:rPr lang="en-US" b="1" dirty="0"/>
              <a:t> </a:t>
            </a:r>
            <a:r>
              <a:rPr lang="en-US" b="1" dirty="0" err="1"/>
              <a:t>voor</a:t>
            </a:r>
            <a:r>
              <a:rPr lang="en-US" b="1" dirty="0"/>
              <a:t> de </a:t>
            </a:r>
            <a:r>
              <a:rPr lang="en-US" b="1" dirty="0" err="1"/>
              <a:t>uitstoot</a:t>
            </a:r>
            <a:endParaRPr lang="en-US" b="1" dirty="0"/>
          </a:p>
          <a:p>
            <a:pPr lvl="1"/>
            <a:r>
              <a:rPr lang="en-US" dirty="0" err="1"/>
              <a:t>Gemiddelde</a:t>
            </a:r>
            <a:r>
              <a:rPr lang="en-US" dirty="0"/>
              <a:t> </a:t>
            </a:r>
            <a:r>
              <a:rPr lang="en-US" dirty="0" err="1"/>
              <a:t>werelburger</a:t>
            </a:r>
            <a:r>
              <a:rPr lang="en-US" dirty="0"/>
              <a:t> </a:t>
            </a:r>
            <a:r>
              <a:rPr lang="en-US" dirty="0" err="1"/>
              <a:t>stoot</a:t>
            </a:r>
            <a:r>
              <a:rPr lang="en-US" dirty="0"/>
              <a:t> 4700 kg CO2 </a:t>
            </a:r>
            <a:r>
              <a:rPr lang="en-US" dirty="0" err="1"/>
              <a:t>uit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979712" y="6254388"/>
            <a:ext cx="506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[1]Crowther TW et al. , </a:t>
            </a:r>
            <a:r>
              <a:rPr lang="en-US" i="1" dirty="0"/>
              <a:t>Nature</a:t>
            </a:r>
            <a:r>
              <a:rPr lang="en-US" dirty="0"/>
              <a:t> 2015; 525: 201–205</a:t>
            </a:r>
          </a:p>
          <a:p>
            <a:r>
              <a:rPr lang="nl-NL" dirty="0"/>
              <a:t>[2] http://www.worldometers.info/</a:t>
            </a:r>
          </a:p>
        </p:txBody>
      </p:sp>
    </p:spTree>
    <p:extLst>
      <p:ext uri="{BB962C8B-B14F-4D97-AF65-F5344CB8AC3E}">
        <p14:creationId xmlns:p14="http://schemas.microsoft.com/office/powerpoint/2010/main" val="236092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 err="1"/>
              <a:t>vanavond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112568"/>
          </a:xfrm>
        </p:spPr>
        <p:txBody>
          <a:bodyPr>
            <a:normAutofit/>
          </a:bodyPr>
          <a:lstStyle/>
          <a:p>
            <a:r>
              <a:rPr lang="en-US" dirty="0"/>
              <a:t>Hoe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werkgroep</a:t>
            </a:r>
            <a:r>
              <a:rPr lang="en-US" dirty="0"/>
              <a:t> tot stand is </a:t>
            </a:r>
            <a:r>
              <a:rPr lang="en-US" dirty="0" err="1"/>
              <a:t>gekomen</a:t>
            </a:r>
            <a:r>
              <a:rPr lang="en-US" dirty="0"/>
              <a:t> (5 min)</a:t>
            </a:r>
          </a:p>
          <a:p>
            <a:r>
              <a:rPr lang="en-US" dirty="0" err="1"/>
              <a:t>Theorie</a:t>
            </a:r>
            <a:r>
              <a:rPr lang="en-US" dirty="0"/>
              <a:t> van het </a:t>
            </a:r>
            <a:r>
              <a:rPr lang="en-US" dirty="0" err="1"/>
              <a:t>broeikaseffect</a:t>
            </a:r>
            <a:r>
              <a:rPr lang="en-US" dirty="0"/>
              <a:t> (± 45 min)</a:t>
            </a:r>
          </a:p>
          <a:p>
            <a:r>
              <a:rPr lang="en-US" dirty="0"/>
              <a:t>Wat we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(± 10 min)</a:t>
            </a:r>
          </a:p>
          <a:p>
            <a:r>
              <a:rPr lang="en-US" dirty="0" err="1"/>
              <a:t>Vragen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discussie</a:t>
            </a:r>
            <a:endParaRPr lang="en-US" dirty="0"/>
          </a:p>
          <a:p>
            <a:r>
              <a:rPr lang="en-US" dirty="0" err="1"/>
              <a:t>Werken</a:t>
            </a:r>
            <a:r>
              <a:rPr lang="en-US" dirty="0"/>
              <a:t> met </a:t>
            </a:r>
            <a:r>
              <a:rPr lang="en-US" dirty="0" err="1"/>
              <a:t>materiaal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leerlingen</a:t>
            </a:r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5077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/>
              <a:t>Hoe </a:t>
            </a:r>
            <a:r>
              <a:rPr lang="en-US" sz="7200" dirty="0" err="1"/>
              <a:t>kan</a:t>
            </a:r>
            <a:r>
              <a:rPr lang="en-US" sz="7200" dirty="0"/>
              <a:t> CO</a:t>
            </a:r>
            <a:r>
              <a:rPr lang="en-US" sz="7200" baseline="-25000" dirty="0"/>
              <a:t>2</a:t>
            </a:r>
            <a:r>
              <a:rPr lang="en-US" sz="7200" dirty="0"/>
              <a:t> </a:t>
            </a:r>
            <a:r>
              <a:rPr lang="en-US" sz="7200" dirty="0" err="1"/>
              <a:t>warmtestraling</a:t>
            </a:r>
            <a:r>
              <a:rPr lang="en-US" sz="7200" dirty="0"/>
              <a:t> </a:t>
            </a:r>
            <a:r>
              <a:rPr lang="en-US" sz="7200" dirty="0" err="1"/>
              <a:t>opvangen</a:t>
            </a:r>
            <a:r>
              <a:rPr lang="en-US" sz="7200" dirty="0"/>
              <a:t>?</a:t>
            </a:r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4289504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Wat is </a:t>
            </a:r>
            <a:r>
              <a:rPr lang="en-US" dirty="0" err="1"/>
              <a:t>warmtestraling</a:t>
            </a:r>
            <a:r>
              <a:rPr lang="en-US" dirty="0"/>
              <a:t> ?</a:t>
            </a:r>
            <a:endParaRPr lang="nl-NL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0250"/>
            <a:ext cx="53515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38560"/>
            <a:ext cx="5040560" cy="299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23528" y="4345225"/>
            <a:ext cx="28804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Snelheid</a:t>
            </a:r>
            <a:r>
              <a:rPr lang="en-US" sz="2800" dirty="0"/>
              <a:t> van </a:t>
            </a:r>
            <a:r>
              <a:rPr lang="en-US" sz="2800" dirty="0" err="1"/>
              <a:t>licht</a:t>
            </a:r>
            <a:r>
              <a:rPr lang="en-US" sz="2800" dirty="0"/>
              <a:t>:</a:t>
            </a:r>
          </a:p>
          <a:p>
            <a:r>
              <a:rPr lang="en-US" sz="2800" dirty="0"/>
              <a:t>300 000 km/sec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084988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CO</a:t>
            </a:r>
            <a:r>
              <a:rPr lang="en-US" baseline="-25000"/>
              <a:t>2</a:t>
            </a:r>
            <a:r>
              <a:rPr lang="en-US"/>
              <a:t> Absorptie Infrarood</a:t>
            </a:r>
            <a:endParaRPr lang="nl-N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738813" cy="437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133600" y="6400800"/>
            <a:ext cx="683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Bron</a:t>
            </a:r>
            <a:r>
              <a:rPr lang="en-US" dirty="0"/>
              <a:t>: </a:t>
            </a:r>
            <a:r>
              <a:rPr lang="nl-NL" dirty="0">
                <a:hlinkClick r:id="rId3"/>
              </a:rPr>
              <a:t>http://www.elmhurst.edu/~chm/vchembook/images/irCO2.JPEG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9601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Belangrijkste broeikasgassen</a:t>
            </a:r>
            <a:endParaRPr lang="nl-NL" dirty="0"/>
          </a:p>
        </p:txBody>
      </p:sp>
      <p:pic>
        <p:nvPicPr>
          <p:cNvPr id="3" name="Picture 2" descr="http://www.ledtlnederland.nl/cms/uploads/images/broeik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7620"/>
            <a:ext cx="2514600" cy="333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347864" y="1124744"/>
            <a:ext cx="495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600" dirty="0" err="1"/>
              <a:t>koolstofdioxide</a:t>
            </a:r>
            <a:r>
              <a:rPr lang="en-US" sz="3600" dirty="0"/>
              <a:t> (CO</a:t>
            </a:r>
            <a:r>
              <a:rPr lang="en-US" sz="3600" baseline="-25000" dirty="0"/>
              <a:t>2</a:t>
            </a:r>
            <a:r>
              <a:rPr lang="en-US" sz="36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/>
              <a:t>methaan</a:t>
            </a:r>
            <a:r>
              <a:rPr lang="en-US" sz="3600" dirty="0"/>
              <a:t> (CH</a:t>
            </a:r>
            <a:r>
              <a:rPr lang="en-US" sz="3600" baseline="-25000" dirty="0"/>
              <a:t>4</a:t>
            </a:r>
            <a:r>
              <a:rPr lang="en-US" sz="3600" dirty="0"/>
              <a:t>) </a:t>
            </a:r>
            <a:r>
              <a:rPr lang="en-US" sz="3600" b="1" dirty="0"/>
              <a:t>x23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 err="1"/>
              <a:t>lachgas</a:t>
            </a:r>
            <a:r>
              <a:rPr lang="en-US" sz="3600" dirty="0"/>
              <a:t> (N</a:t>
            </a:r>
            <a:r>
              <a:rPr lang="en-US" sz="3600" baseline="-25000" dirty="0"/>
              <a:t>2</a:t>
            </a:r>
            <a:r>
              <a:rPr lang="en-US" sz="3600" dirty="0"/>
              <a:t>O) </a:t>
            </a:r>
            <a:r>
              <a:rPr lang="en-US" sz="3600" b="1" dirty="0"/>
              <a:t>x310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3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/>
              <a:t>Water (H</a:t>
            </a:r>
            <a:r>
              <a:rPr lang="en-US" sz="3600" baseline="-25000" dirty="0"/>
              <a:t>2</a:t>
            </a:r>
            <a:r>
              <a:rPr lang="en-US" sz="3600" dirty="0"/>
              <a:t>O)</a:t>
            </a:r>
            <a:endParaRPr lang="nl-NL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4734302"/>
            <a:ext cx="2206554" cy="227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4675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45732"/>
            <a:ext cx="2502652" cy="15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140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De belangrijkste broeikasgassen</a:t>
            </a:r>
            <a:endParaRPr lang="nl-NL" dirty="0"/>
          </a:p>
        </p:txBody>
      </p:sp>
      <p:pic>
        <p:nvPicPr>
          <p:cNvPr id="3" name="Picture 2" descr="http://www.elmhurst.edu/~chm/vchembook/images/irgreenga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172200" cy="39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447800" y="6248400"/>
            <a:ext cx="728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Bron</a:t>
            </a:r>
            <a:r>
              <a:rPr lang="en-US" dirty="0"/>
              <a:t>: </a:t>
            </a:r>
            <a:r>
              <a:rPr lang="nl-NL" dirty="0">
                <a:hlinkClick r:id="rId3"/>
              </a:rPr>
              <a:t>http://www.elmhurst.edu/~chm/vchembook/images/irgreengas.JPEG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3079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broeikasgassen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neemt</a:t>
            </a:r>
            <a:r>
              <a:rPr lang="en-US" dirty="0"/>
              <a:t> </a:t>
            </a:r>
            <a:r>
              <a:rPr lang="en-US" dirty="0" err="1"/>
              <a:t>ongeveer</a:t>
            </a:r>
            <a:r>
              <a:rPr lang="en-US" dirty="0"/>
              <a:t> 50% van het </a:t>
            </a:r>
            <a:r>
              <a:rPr lang="en-US" dirty="0" err="1"/>
              <a:t>broeikas</a:t>
            </a:r>
            <a:r>
              <a:rPr lang="en-US" dirty="0"/>
              <a:t> effect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rekening</a:t>
            </a:r>
            <a:r>
              <a:rPr lang="en-US" dirty="0"/>
              <a:t>. </a:t>
            </a:r>
            <a:r>
              <a:rPr lang="en-US" dirty="0" err="1"/>
              <a:t>Nadeel</a:t>
            </a:r>
            <a:r>
              <a:rPr lang="en-US" dirty="0"/>
              <a:t>: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vrij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verbranding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vervalt</a:t>
            </a:r>
            <a:r>
              <a:rPr lang="en-US" dirty="0"/>
              <a:t> </a:t>
            </a:r>
            <a:r>
              <a:rPr lang="en-US" dirty="0" err="1"/>
              <a:t>niet</a:t>
            </a:r>
            <a:endParaRPr lang="en-US" dirty="0"/>
          </a:p>
          <a:p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en N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r>
              <a:rPr lang="en-US" dirty="0" err="1"/>
              <a:t>nemen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ongeveer</a:t>
            </a:r>
            <a:r>
              <a:rPr lang="en-US" dirty="0"/>
              <a:t> 50% van het </a:t>
            </a:r>
            <a:r>
              <a:rPr lang="en-US" dirty="0" err="1"/>
              <a:t>broeikaseffect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rekening</a:t>
            </a:r>
            <a:r>
              <a:rPr lang="en-US" dirty="0"/>
              <a:t>  (</a:t>
            </a:r>
            <a:r>
              <a:rPr lang="en-US" dirty="0" err="1"/>
              <a:t>nadeel</a:t>
            </a:r>
            <a:r>
              <a:rPr lang="en-US" dirty="0"/>
              <a:t> CH</a:t>
            </a:r>
            <a:r>
              <a:rPr lang="en-US" baseline="-25000" dirty="0"/>
              <a:t>4</a:t>
            </a:r>
            <a:r>
              <a:rPr lang="en-US" dirty="0"/>
              <a:t>=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broeikas</a:t>
            </a:r>
            <a:r>
              <a:rPr lang="en-US" dirty="0"/>
              <a:t> gas, </a:t>
            </a:r>
            <a:r>
              <a:rPr lang="en-US" dirty="0" err="1"/>
              <a:t>voordeel</a:t>
            </a:r>
            <a:r>
              <a:rPr lang="en-US" dirty="0"/>
              <a:t> </a:t>
            </a:r>
            <a:r>
              <a:rPr lang="en-US" dirty="0" err="1"/>
              <a:t>halfwaarde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8 </a:t>
            </a:r>
            <a:r>
              <a:rPr lang="en-US" dirty="0" err="1"/>
              <a:t>jaar</a:t>
            </a:r>
            <a:r>
              <a:rPr lang="en-US" dirty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7795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Albedo</a:t>
            </a:r>
            <a:endParaRPr lang="nl-NL" dirty="0"/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Veschil tussen de kleur wit en zwart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609850"/>
            <a:ext cx="39052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974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63" y="1402928"/>
            <a:ext cx="9937104" cy="849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Zwart</a:t>
            </a:r>
            <a:r>
              <a:rPr lang="en-US" dirty="0"/>
              <a:t> </a:t>
            </a:r>
            <a:r>
              <a:rPr lang="en-US" dirty="0" err="1"/>
              <a:t>absorbeert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wit </a:t>
            </a:r>
            <a:r>
              <a:rPr lang="en-US" dirty="0" err="1"/>
              <a:t>reflecteert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straling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02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Terugkoppeling</a:t>
            </a:r>
            <a:r>
              <a:rPr lang="en-US" dirty="0"/>
              <a:t> 1: </a:t>
            </a:r>
            <a:r>
              <a:rPr lang="en-US" dirty="0" err="1"/>
              <a:t>smeltend</a:t>
            </a:r>
            <a:r>
              <a:rPr lang="en-US" dirty="0"/>
              <a:t> </a:t>
            </a:r>
            <a:r>
              <a:rPr lang="en-US" dirty="0" err="1"/>
              <a:t>zeeijs</a:t>
            </a:r>
            <a:r>
              <a:rPr lang="en-US" dirty="0"/>
              <a:t>: albedo</a:t>
            </a:r>
            <a:endParaRPr lang="nl-NL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nl-NL" dirty="0"/>
              <a:t>albedo = percentage inkomende straling dat gereflecteerd wordt</a:t>
            </a:r>
          </a:p>
          <a:p>
            <a:endParaRPr lang="en-US" dirty="0"/>
          </a:p>
          <a:p>
            <a:r>
              <a:rPr lang="en-US" dirty="0" err="1"/>
              <a:t>ijs</a:t>
            </a:r>
            <a:r>
              <a:rPr lang="en-US" dirty="0"/>
              <a:t>: albedo=70%</a:t>
            </a:r>
          </a:p>
          <a:p>
            <a:r>
              <a:rPr lang="en-US" dirty="0"/>
              <a:t>open water: albedo=7%</a:t>
            </a:r>
          </a:p>
          <a:p>
            <a:endParaRPr lang="en-US" dirty="0"/>
          </a:p>
          <a:p>
            <a:r>
              <a:rPr lang="en-US" dirty="0" err="1"/>
              <a:t>ijs</a:t>
            </a:r>
            <a:r>
              <a:rPr lang="en-US" dirty="0"/>
              <a:t> </a:t>
            </a:r>
            <a:r>
              <a:rPr lang="en-US" dirty="0" err="1"/>
              <a:t>weg</a:t>
            </a:r>
            <a:r>
              <a:rPr lang="en-US" dirty="0"/>
              <a:t> =&gt; albedo </a:t>
            </a:r>
            <a:r>
              <a:rPr lang="en-US" dirty="0" err="1"/>
              <a:t>omlaag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omhoog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405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Terugkoppeling</a:t>
            </a:r>
            <a:r>
              <a:rPr lang="en-US" dirty="0"/>
              <a:t> 2: </a:t>
            </a:r>
            <a:r>
              <a:rPr lang="en-US" dirty="0" err="1"/>
              <a:t>methaan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smeltend</a:t>
            </a:r>
            <a:r>
              <a:rPr lang="en-US" dirty="0"/>
              <a:t> permafrost 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65938"/>
            <a:ext cx="3481763" cy="251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53932"/>
            <a:ext cx="4322837" cy="252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4050977"/>
            <a:ext cx="49339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26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1619672" y="1929738"/>
            <a:ext cx="55152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/>
              <a:t>Stellingen van deze week</a:t>
            </a:r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251520" y="2932042"/>
            <a:ext cx="85559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Als een ecotaks zou worden ingevoerd </a:t>
            </a:r>
          </a:p>
          <a:p>
            <a:r>
              <a:rPr lang="nl-NL" sz="3600" dirty="0"/>
              <a:t>op activiteiten die bijdragen aan het </a:t>
            </a:r>
          </a:p>
          <a:p>
            <a:r>
              <a:rPr lang="nl-NL" sz="3600" dirty="0"/>
              <a:t>broeikaseffect, dan zou de prijs van </a:t>
            </a:r>
          </a:p>
          <a:p>
            <a:r>
              <a:rPr lang="nl-NL" sz="3600" dirty="0"/>
              <a:t>een reis per vliegtuig, auto, HSL </a:t>
            </a:r>
          </a:p>
          <a:p>
            <a:r>
              <a:rPr lang="nl-NL" sz="3600" dirty="0"/>
              <a:t>dan wel trein zich moeten </a:t>
            </a:r>
          </a:p>
          <a:p>
            <a:r>
              <a:rPr lang="nl-NL" sz="3600" dirty="0"/>
              <a:t>verhouden als 21:8:3:1.</a:t>
            </a:r>
            <a:br>
              <a:rPr lang="nl-NL" sz="3600" dirty="0"/>
            </a:br>
            <a:r>
              <a:rPr lang="nl-NL" sz="3600" i="1" dirty="0"/>
              <a:t>Frieke Box, 13 september (geneeskunde)</a:t>
            </a:r>
            <a:endParaRPr lang="nl-NL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45" y="207750"/>
            <a:ext cx="3889072" cy="164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574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Methaan</a:t>
            </a:r>
            <a:r>
              <a:rPr lang="en-US" dirty="0"/>
              <a:t>, CH</a:t>
            </a:r>
            <a:r>
              <a:rPr lang="en-US" baseline="-25000" dirty="0"/>
              <a:t>4</a:t>
            </a:r>
            <a:r>
              <a:rPr lang="en-US" dirty="0"/>
              <a:t>,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rottingsprocessen</a:t>
            </a:r>
            <a:r>
              <a:rPr lang="en-US" dirty="0"/>
              <a:t> van </a:t>
            </a:r>
            <a:r>
              <a:rPr lang="en-US" dirty="0" err="1"/>
              <a:t>planten</a:t>
            </a:r>
            <a:endParaRPr lang="en-US" dirty="0"/>
          </a:p>
          <a:p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mest</a:t>
            </a:r>
            <a:r>
              <a:rPr lang="en-US" dirty="0"/>
              <a:t> en </a:t>
            </a:r>
            <a:r>
              <a:rPr lang="en-US" dirty="0" err="1"/>
              <a:t>scheten</a:t>
            </a:r>
            <a:r>
              <a:rPr lang="en-US" dirty="0"/>
              <a:t> van </a:t>
            </a:r>
            <a:r>
              <a:rPr lang="en-US" dirty="0" err="1"/>
              <a:t>dieren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toendra</a:t>
            </a:r>
            <a:r>
              <a:rPr lang="en-US" dirty="0"/>
              <a:t> zit permafrost met </a:t>
            </a:r>
            <a:r>
              <a:rPr lang="en-US" dirty="0" err="1"/>
              <a:t>daarin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methaan</a:t>
            </a:r>
            <a:r>
              <a:rPr lang="en-US" dirty="0"/>
              <a:t>. =&gt; </a:t>
            </a:r>
            <a:r>
              <a:rPr lang="en-US" dirty="0" err="1"/>
              <a:t>ontdooien</a:t>
            </a:r>
            <a:r>
              <a:rPr lang="en-US" dirty="0"/>
              <a:t> permafrost CH</a:t>
            </a:r>
            <a:r>
              <a:rPr lang="en-US" baseline="-25000" dirty="0"/>
              <a:t>4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vrij</a:t>
            </a:r>
            <a:endParaRPr lang="en-US" dirty="0"/>
          </a:p>
          <a:p>
            <a:endParaRPr lang="en-US" dirty="0"/>
          </a:p>
          <a:p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23 x </a:t>
            </a:r>
            <a:r>
              <a:rPr lang="en-US" dirty="0" err="1"/>
              <a:t>sterker</a:t>
            </a:r>
            <a:r>
              <a:rPr lang="en-US" dirty="0"/>
              <a:t> </a:t>
            </a:r>
            <a:r>
              <a:rPr lang="en-US" dirty="0" err="1"/>
              <a:t>broeikasgas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CO</a:t>
            </a:r>
            <a:r>
              <a:rPr lang="en-US" baseline="-25000" dirty="0"/>
              <a:t>2 </a:t>
            </a:r>
            <a:endParaRPr lang="nl-NL" baseline="-25000" dirty="0"/>
          </a:p>
        </p:txBody>
      </p:sp>
    </p:spTree>
    <p:extLst>
      <p:ext uri="{BB962C8B-B14F-4D97-AF65-F5344CB8AC3E}">
        <p14:creationId xmlns:p14="http://schemas.microsoft.com/office/powerpoint/2010/main" val="153593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5753"/>
            <a:ext cx="4791525" cy="269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432764" y="476672"/>
            <a:ext cx="6638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Methaan</a:t>
            </a:r>
            <a:r>
              <a:rPr lang="en-US" sz="3600" dirty="0"/>
              <a:t>  </a:t>
            </a:r>
            <a:r>
              <a:rPr lang="en-US" sz="3600" dirty="0" err="1"/>
              <a:t>uit</a:t>
            </a:r>
            <a:r>
              <a:rPr lang="en-US" sz="3600" dirty="0"/>
              <a:t> </a:t>
            </a:r>
            <a:r>
              <a:rPr lang="en-US" sz="3600" dirty="0" err="1"/>
              <a:t>smeltend</a:t>
            </a:r>
            <a:r>
              <a:rPr lang="en-US" sz="3600" dirty="0"/>
              <a:t> permafrost</a:t>
            </a:r>
            <a:endParaRPr lang="nl-NL" sz="3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43" y="1275753"/>
            <a:ext cx="3999200" cy="318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4" y="4149080"/>
            <a:ext cx="4571143" cy="25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37" y="4574355"/>
            <a:ext cx="3517272" cy="211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187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Methaan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23x sterker broeikasgas is een middeling over 100 jaar</a:t>
            </a:r>
          </a:p>
          <a:p>
            <a:r>
              <a:rPr lang="nl-NL" dirty="0"/>
              <a:t>Vers methaan 150x zo sterk als CO2</a:t>
            </a:r>
          </a:p>
          <a:p>
            <a:r>
              <a:rPr lang="nl-NL" dirty="0"/>
              <a:t>Gemiddeld over 20 jaar is CH</a:t>
            </a:r>
            <a:r>
              <a:rPr lang="nl-NL" baseline="-25000" dirty="0"/>
              <a:t>4</a:t>
            </a:r>
            <a:r>
              <a:rPr lang="nl-NL" dirty="0"/>
              <a:t> 86x zo sterk</a:t>
            </a:r>
          </a:p>
          <a:p>
            <a:r>
              <a:rPr lang="nl-NL" dirty="0"/>
              <a:t>Onder de Oost-Siberische zee (nu 9 graden warmer dan normaal) zit 500 tot 5000 Gigaton methaan</a:t>
            </a:r>
          </a:p>
          <a:p>
            <a:r>
              <a:rPr lang="nl-NL" dirty="0"/>
              <a:t>Momenteel zit er 5 Gigaton CH</a:t>
            </a:r>
            <a:r>
              <a:rPr lang="nl-NL" baseline="-25000" dirty="0"/>
              <a:t>4</a:t>
            </a:r>
            <a:r>
              <a:rPr lang="nl-NL" dirty="0"/>
              <a:t> in de atmosfeer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5576" y="6261437"/>
            <a:ext cx="8579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https://nrgseascapes.com/2016/12/01/arctic-methane-emergency-methane-released-by-the-gigaton/</a:t>
            </a:r>
          </a:p>
        </p:txBody>
      </p:sp>
    </p:spTree>
    <p:extLst>
      <p:ext uri="{BB962C8B-B14F-4D97-AF65-F5344CB8AC3E}">
        <p14:creationId xmlns:p14="http://schemas.microsoft.com/office/powerpoint/2010/main" val="1578628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770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Terugkoppeling</a:t>
            </a:r>
            <a:r>
              <a:rPr lang="en-US" dirty="0"/>
              <a:t> 3: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teveel</a:t>
            </a:r>
            <a:r>
              <a:rPr lang="en-US" dirty="0"/>
              <a:t> </a:t>
            </a:r>
            <a:r>
              <a:rPr lang="en-US" dirty="0" err="1"/>
              <a:t>temperatuurverhoging</a:t>
            </a:r>
            <a:r>
              <a:rPr lang="en-US" dirty="0"/>
              <a:t> </a:t>
            </a:r>
            <a:r>
              <a:rPr lang="en-US" dirty="0" err="1"/>
              <a:t>stopt</a:t>
            </a:r>
            <a:r>
              <a:rPr lang="en-US" dirty="0"/>
              <a:t> </a:t>
            </a:r>
            <a:r>
              <a:rPr lang="en-US" dirty="0" err="1"/>
              <a:t>fotosynthese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 err="1"/>
              <a:t>Terugkoppeling</a:t>
            </a:r>
            <a:r>
              <a:rPr lang="en-US" dirty="0"/>
              <a:t> 4: </a:t>
            </a:r>
            <a:r>
              <a:rPr lang="en-US" dirty="0" err="1"/>
              <a:t>Amazone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verbranden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8739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7484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Zeestromen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mede</a:t>
            </a:r>
            <a:r>
              <a:rPr lang="en-US" dirty="0"/>
              <a:t> </a:t>
            </a:r>
            <a:r>
              <a:rPr lang="en-US" dirty="0" err="1"/>
              <a:t>bepaald</a:t>
            </a:r>
            <a:r>
              <a:rPr lang="en-US" dirty="0"/>
              <a:t> door </a:t>
            </a:r>
            <a:r>
              <a:rPr lang="en-US" dirty="0" err="1"/>
              <a:t>temperaturen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plotseling</a:t>
            </a:r>
            <a:r>
              <a:rPr lang="en-US" dirty="0"/>
              <a:t> </a:t>
            </a:r>
            <a:r>
              <a:rPr lang="en-US" dirty="0" err="1"/>
              <a:t>veranderen</a:t>
            </a:r>
            <a:endParaRPr lang="nl-NL" dirty="0"/>
          </a:p>
        </p:txBody>
      </p:sp>
      <p:pic>
        <p:nvPicPr>
          <p:cNvPr id="4" name="Picture 2" descr="abrupt_conveyorbelt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3068960"/>
            <a:ext cx="4979171" cy="348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2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golfstromen</a:t>
            </a:r>
            <a:endParaRPr lang="nl-NL" dirty="0"/>
          </a:p>
        </p:txBody>
      </p:sp>
      <p:pic>
        <p:nvPicPr>
          <p:cNvPr id="3074" name="Picture 2" descr="https://encrypted-tbn1.gstatic.com/images?q=tbn:ANd9GcQ4an_tI5kJPwsO13_E_ZqTOnNkIjTB6VIwXeJ1_gNDfILlj7xfa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95818"/>
            <a:ext cx="3733800" cy="27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33400" y="4876800"/>
            <a:ext cx="2472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 in New York</a:t>
            </a:r>
          </a:p>
          <a:p>
            <a:r>
              <a:rPr lang="en-US" dirty="0"/>
              <a:t>42 °NB </a:t>
            </a:r>
          </a:p>
          <a:p>
            <a:r>
              <a:rPr lang="en-US" dirty="0"/>
              <a:t>Gem. temp </a:t>
            </a:r>
            <a:r>
              <a:rPr lang="en-US" dirty="0" err="1"/>
              <a:t>januari</a:t>
            </a:r>
            <a:r>
              <a:rPr lang="en-US" dirty="0"/>
              <a:t>  0 ° C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5148064" y="4822325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Winter in Porto Portugal</a:t>
            </a:r>
          </a:p>
          <a:p>
            <a:r>
              <a:rPr lang="en-US" dirty="0"/>
              <a:t>42 °NB </a:t>
            </a:r>
          </a:p>
          <a:p>
            <a:r>
              <a:rPr lang="en-US" dirty="0"/>
              <a:t>Gem. temp </a:t>
            </a:r>
            <a:r>
              <a:rPr lang="en-US" dirty="0" err="1"/>
              <a:t>januari</a:t>
            </a:r>
            <a:r>
              <a:rPr lang="en-US" dirty="0"/>
              <a:t> 14 ° C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90385"/>
            <a:ext cx="4193024" cy="27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9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golfstromen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219200" y="5410200"/>
            <a:ext cx="2660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Quebec, Canada</a:t>
            </a:r>
          </a:p>
          <a:p>
            <a:r>
              <a:rPr lang="en-US" dirty="0"/>
              <a:t>51 °NB </a:t>
            </a:r>
          </a:p>
          <a:p>
            <a:r>
              <a:rPr lang="en-US" dirty="0"/>
              <a:t>Gem. temp </a:t>
            </a:r>
            <a:r>
              <a:rPr lang="en-US" dirty="0" err="1"/>
              <a:t>januari</a:t>
            </a:r>
            <a:r>
              <a:rPr lang="en-US" dirty="0"/>
              <a:t>  -15 ° C</a:t>
            </a:r>
            <a:endParaRPr lang="nl-NL" dirty="0"/>
          </a:p>
          <a:p>
            <a:r>
              <a:rPr lang="en-US" dirty="0"/>
              <a:t> </a:t>
            </a:r>
            <a:endParaRPr lang="nl-NL" dirty="0"/>
          </a:p>
        </p:txBody>
      </p:sp>
      <p:pic>
        <p:nvPicPr>
          <p:cNvPr id="5122" name="Picture 2" descr="https://www.google.nl/maps/vt/data=VLHX1wd2Cgu8wR6jwyh-km8JBWAkEzU4,9hlTNLwmqWA_bHRNIYITTsa5n7PicSeibKPyX6xVHKnYHvltBv1WmY0ECXGYzu0XlvQ7_BLGeUdGO-VWs0J1RatmXuHAmkfxeoaYy4x5piP_D0PbgnWgIeCgG3FquDM7x3QOQXVP9Az-dWbkfzPKPA2Pj9vngLsi4hMl6qxeuser0pSej21K3V2qbGeEqFoQ9KDbRi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567611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950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Negatief</a:t>
            </a:r>
            <a:r>
              <a:rPr lang="en-US" dirty="0"/>
              <a:t> effect: </a:t>
            </a:r>
            <a:r>
              <a:rPr lang="en-US" dirty="0" err="1"/>
              <a:t>koralen</a:t>
            </a:r>
            <a:r>
              <a:rPr lang="en-US" dirty="0"/>
              <a:t> </a:t>
            </a:r>
            <a:r>
              <a:rPr lang="en-US" dirty="0" err="1"/>
              <a:t>sterven</a:t>
            </a:r>
            <a:r>
              <a:rPr lang="en-US" dirty="0"/>
              <a:t> in </a:t>
            </a:r>
            <a:r>
              <a:rPr lang="en-US" dirty="0" err="1"/>
              <a:t>zure</a:t>
            </a:r>
            <a:r>
              <a:rPr lang="en-US" dirty="0"/>
              <a:t> </a:t>
            </a:r>
            <a:r>
              <a:rPr lang="en-US" dirty="0" err="1"/>
              <a:t>oceanen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en-US" dirty="0"/>
              <a:t>24 % van de 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de </a:t>
            </a:r>
            <a:r>
              <a:rPr lang="en-US" dirty="0" err="1"/>
              <a:t>oceanen</a:t>
            </a:r>
            <a:r>
              <a:rPr lang="en-US" dirty="0"/>
              <a:t> in</a:t>
            </a:r>
          </a:p>
          <a:p>
            <a:r>
              <a:rPr lang="en-US" dirty="0" err="1"/>
              <a:t>Hierdoor</a:t>
            </a:r>
            <a:r>
              <a:rPr lang="en-US" dirty="0"/>
              <a:t> </a:t>
            </a:r>
            <a:r>
              <a:rPr lang="en-US" dirty="0" err="1"/>
              <a:t>verzuren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de </a:t>
            </a:r>
            <a:r>
              <a:rPr lang="en-US" dirty="0" err="1"/>
              <a:t>oceanen</a:t>
            </a:r>
            <a:r>
              <a:rPr lang="en-US" dirty="0"/>
              <a:t>.</a:t>
            </a:r>
          </a:p>
          <a:p>
            <a:r>
              <a:rPr lang="en-US" dirty="0" err="1"/>
              <a:t>Koralen</a:t>
            </a:r>
            <a:r>
              <a:rPr lang="en-US" dirty="0"/>
              <a:t> </a:t>
            </a:r>
            <a:r>
              <a:rPr lang="en-US" dirty="0" err="1"/>
              <a:t>verdwijnen</a:t>
            </a:r>
            <a:endParaRPr lang="en-US" dirty="0"/>
          </a:p>
          <a:p>
            <a:endParaRPr lang="en-US" dirty="0"/>
          </a:p>
          <a:p>
            <a:r>
              <a:rPr lang="en-US" dirty="0"/>
              <a:t>25% van de </a:t>
            </a:r>
            <a:r>
              <a:rPr lang="en-US" dirty="0" err="1"/>
              <a:t>vissen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is </a:t>
            </a:r>
            <a:r>
              <a:rPr lang="en-US" dirty="0" err="1"/>
              <a:t>afhankelijk</a:t>
            </a:r>
            <a:r>
              <a:rPr lang="en-US" dirty="0"/>
              <a:t> van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 err="1"/>
              <a:t>koralen</a:t>
            </a:r>
            <a:endParaRPr lang="nl-NL" dirty="0"/>
          </a:p>
        </p:txBody>
      </p:sp>
      <p:sp>
        <p:nvSpPr>
          <p:cNvPr id="4" name="AutoShape 2" descr="https://static.mijnwebwinkel.nl/winkel/coralsecrets/slideshow/nl_NL_101590_fu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8068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885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10" y="73597"/>
            <a:ext cx="4690991" cy="675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63782" y="771435"/>
            <a:ext cx="35734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Al 2,5 </a:t>
            </a:r>
            <a:r>
              <a:rPr lang="en-US" sz="3600" dirty="0" err="1"/>
              <a:t>miljoen</a:t>
            </a:r>
            <a:r>
              <a:rPr lang="en-US" sz="3600" dirty="0"/>
              <a:t> </a:t>
            </a:r>
            <a:r>
              <a:rPr lang="en-US" sz="3600" dirty="0" err="1"/>
              <a:t>jaar</a:t>
            </a:r>
            <a:endParaRPr lang="en-US" sz="3600" dirty="0"/>
          </a:p>
          <a:p>
            <a:r>
              <a:rPr lang="en-US" sz="3600" dirty="0" err="1"/>
              <a:t>kleiner</a:t>
            </a:r>
            <a:r>
              <a:rPr lang="en-US" sz="3600" dirty="0"/>
              <a:t> </a:t>
            </a:r>
            <a:r>
              <a:rPr lang="en-US" sz="3600" dirty="0" err="1"/>
              <a:t>dan</a:t>
            </a:r>
            <a:r>
              <a:rPr lang="en-US" sz="3600" dirty="0"/>
              <a:t> 2°C</a:t>
            </a:r>
            <a:endParaRPr lang="nl-NL" sz="3600" dirty="0"/>
          </a:p>
        </p:txBody>
      </p:sp>
      <p:sp>
        <p:nvSpPr>
          <p:cNvPr id="2" name="Rechthoek 1"/>
          <p:cNvSpPr/>
          <p:nvPr/>
        </p:nvSpPr>
        <p:spPr>
          <a:xfrm>
            <a:off x="363782" y="2276872"/>
            <a:ext cx="2984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Koud</a:t>
            </a:r>
            <a:r>
              <a:rPr lang="en-US" sz="2000" dirty="0"/>
              <a:t>: CO2 180 ppm</a:t>
            </a:r>
          </a:p>
          <a:p>
            <a:r>
              <a:rPr lang="en-US" sz="2000" dirty="0"/>
              <a:t>Warm: CO2 280 ppm</a:t>
            </a:r>
          </a:p>
          <a:p>
            <a:r>
              <a:rPr lang="en-US" sz="2000" dirty="0"/>
              <a:t>Nu </a:t>
            </a:r>
            <a:r>
              <a:rPr lang="en-US" sz="2000" dirty="0" err="1"/>
              <a:t>ongeveer</a:t>
            </a:r>
            <a:r>
              <a:rPr lang="en-US" sz="2000" dirty="0"/>
              <a:t> 400 ppm</a:t>
            </a:r>
            <a:endParaRPr lang="nl-NL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67801"/>
            <a:ext cx="16668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098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waarschijnlijk</a:t>
            </a:r>
            <a:r>
              <a:rPr lang="en-US" dirty="0"/>
              <a:t> 3,5°C </a:t>
            </a:r>
            <a:r>
              <a:rPr lang="en-US" dirty="0" err="1"/>
              <a:t>opwarmen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Dan </a:t>
            </a:r>
            <a:r>
              <a:rPr lang="en-US" dirty="0" err="1"/>
              <a:t>gaan</a:t>
            </a:r>
            <a:r>
              <a:rPr lang="en-US" dirty="0"/>
              <a:t> we over </a:t>
            </a:r>
            <a:r>
              <a:rPr lang="en-US" dirty="0" err="1"/>
              <a:t>terugkoppelingen</a:t>
            </a:r>
            <a:r>
              <a:rPr lang="en-US" dirty="0"/>
              <a:t> (tipping points) </a:t>
            </a:r>
            <a:r>
              <a:rPr lang="en-US" dirty="0" err="1"/>
              <a:t>heen</a:t>
            </a:r>
            <a:r>
              <a:rPr lang="en-US" dirty="0"/>
              <a:t> =&gt; </a:t>
            </a:r>
            <a:r>
              <a:rPr lang="en-US" dirty="0" err="1"/>
              <a:t>kans</a:t>
            </a:r>
            <a:r>
              <a:rPr lang="en-US" dirty="0"/>
              <a:t> op runaway effect</a:t>
            </a:r>
          </a:p>
          <a:p>
            <a:endParaRPr lang="en-US" dirty="0"/>
          </a:p>
          <a:p>
            <a:r>
              <a:rPr lang="en-US" dirty="0"/>
              <a:t>Wat </a:t>
            </a:r>
            <a:r>
              <a:rPr lang="en-US" dirty="0" err="1"/>
              <a:t>betekent</a:t>
            </a:r>
            <a:r>
              <a:rPr lang="en-US" dirty="0"/>
              <a:t> 3,5°C </a:t>
            </a:r>
            <a:r>
              <a:rPr lang="en-US" dirty="0" err="1"/>
              <a:t>precies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leven</a:t>
            </a:r>
            <a:r>
              <a:rPr lang="en-US" dirty="0"/>
              <a:t>? </a:t>
            </a:r>
            <a:r>
              <a:rPr lang="en-US" dirty="0" err="1"/>
              <a:t>Wetenschappelijk</a:t>
            </a:r>
            <a:r>
              <a:rPr lang="en-US" dirty="0"/>
              <a:t> </a:t>
            </a:r>
            <a:r>
              <a:rPr lang="en-US" dirty="0" err="1"/>
              <a:t>bekroond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verfilmd</a:t>
            </a:r>
            <a:r>
              <a:rPr lang="en-US" dirty="0"/>
              <a:t> </a:t>
            </a:r>
            <a:r>
              <a:rPr lang="en-US" dirty="0" err="1"/>
              <a:t>boek</a:t>
            </a:r>
            <a:r>
              <a:rPr lang="en-US" dirty="0"/>
              <a:t> Six degrees door Mark </a:t>
            </a:r>
            <a:r>
              <a:rPr lang="en-US" dirty="0" err="1"/>
              <a:t>Lynas</a:t>
            </a:r>
            <a:endParaRPr lang="en-US" dirty="0"/>
          </a:p>
          <a:p>
            <a:r>
              <a:rPr lang="en-US" dirty="0">
                <a:hlinkClick r:id="rId2" action="ppaction://hlinkfile"/>
              </a:rPr>
              <a:t>Six Degrees Could Change The World 1 4.mp4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0152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9" y="2891956"/>
            <a:ext cx="8463968" cy="366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5256584" cy="28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552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Noordpoolijs 2016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>
                <a:hlinkClick r:id="rId2" action="ppaction://hlinkfile"/>
              </a:rPr>
              <a:t>Arctic</a:t>
            </a:r>
            <a:r>
              <a:rPr lang="nl-NL" dirty="0">
                <a:hlinkClick r:id="rId2" action="ppaction://hlinkfile"/>
              </a:rPr>
              <a:t> Sea Ice Minimum Volumes 1979-2016.mp4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730" y="2780928"/>
            <a:ext cx="6128539" cy="381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6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Jet stream neemt af=&gt; meer extreem weer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39629"/>
            <a:ext cx="6048671" cy="3404538"/>
          </a:xfrm>
        </p:spPr>
      </p:pic>
      <p:sp>
        <p:nvSpPr>
          <p:cNvPr id="5" name="Tekstvak 4"/>
          <p:cNvSpPr txBox="1"/>
          <p:nvPr/>
        </p:nvSpPr>
        <p:spPr>
          <a:xfrm>
            <a:off x="480031" y="5229200"/>
            <a:ext cx="89589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wind speeds are greatest where temperature differences (</a:t>
            </a:r>
            <a:r>
              <a:rPr lang="en-US" dirty="0">
                <a:hlinkClick r:id="rId3" tooltip="Gradient"/>
              </a:rPr>
              <a:t>gradient</a:t>
            </a:r>
            <a:r>
              <a:rPr lang="en-US" dirty="0"/>
              <a:t>) between </a:t>
            </a:r>
          </a:p>
          <a:p>
            <a:r>
              <a:rPr lang="en-US" dirty="0"/>
              <a:t>air masses are greatest, and often exceed 92 km/h ,to over 398 km/h have been measured.</a:t>
            </a:r>
          </a:p>
          <a:p>
            <a:r>
              <a:rPr lang="en-US" dirty="0"/>
              <a:t>The jet stream moves from West to East bringing changes of weather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9998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IPCC: De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waarschijnlijk</a:t>
            </a:r>
            <a:r>
              <a:rPr lang="en-US" dirty="0"/>
              <a:t> 3,5°C </a:t>
            </a:r>
            <a:r>
              <a:rPr lang="en-US" dirty="0" err="1"/>
              <a:t>opwarmen</a:t>
            </a:r>
            <a:r>
              <a:rPr lang="en-US" dirty="0"/>
              <a:t> 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Dan </a:t>
            </a:r>
            <a:r>
              <a:rPr lang="en-US" dirty="0" err="1"/>
              <a:t>gaan</a:t>
            </a:r>
            <a:r>
              <a:rPr lang="en-US" dirty="0"/>
              <a:t> we over </a:t>
            </a:r>
            <a:r>
              <a:rPr lang="en-US" dirty="0" err="1"/>
              <a:t>terugkoppelingen</a:t>
            </a:r>
            <a:r>
              <a:rPr lang="en-US" dirty="0"/>
              <a:t> (tipping points) </a:t>
            </a:r>
            <a:r>
              <a:rPr lang="en-US" dirty="0" err="1"/>
              <a:t>heen</a:t>
            </a:r>
            <a:r>
              <a:rPr lang="en-US" dirty="0"/>
              <a:t> =&gt; </a:t>
            </a:r>
            <a:r>
              <a:rPr lang="en-US" dirty="0" err="1"/>
              <a:t>kans</a:t>
            </a:r>
            <a:r>
              <a:rPr lang="en-US" dirty="0"/>
              <a:t> op runaway effect</a:t>
            </a:r>
          </a:p>
          <a:p>
            <a:endParaRPr lang="en-US" dirty="0"/>
          </a:p>
          <a:p>
            <a:r>
              <a:rPr lang="en-US" dirty="0"/>
              <a:t>Wat </a:t>
            </a:r>
            <a:r>
              <a:rPr lang="en-US" dirty="0" err="1"/>
              <a:t>betekent</a:t>
            </a:r>
            <a:r>
              <a:rPr lang="en-US" dirty="0"/>
              <a:t> 3,5°C </a:t>
            </a:r>
            <a:r>
              <a:rPr lang="en-US" dirty="0" err="1"/>
              <a:t>precies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leven</a:t>
            </a:r>
            <a:r>
              <a:rPr lang="en-US" dirty="0"/>
              <a:t>? </a:t>
            </a:r>
            <a:r>
              <a:rPr lang="en-US" dirty="0" err="1"/>
              <a:t>Wetenschappelijk</a:t>
            </a:r>
            <a:r>
              <a:rPr lang="en-US" dirty="0"/>
              <a:t> </a:t>
            </a:r>
            <a:r>
              <a:rPr lang="en-US" dirty="0" err="1"/>
              <a:t>bekroond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verfilmd</a:t>
            </a:r>
            <a:r>
              <a:rPr lang="en-US" dirty="0"/>
              <a:t> </a:t>
            </a:r>
            <a:r>
              <a:rPr lang="en-US" dirty="0" err="1"/>
              <a:t>boek</a:t>
            </a:r>
            <a:r>
              <a:rPr lang="en-US" dirty="0"/>
              <a:t> Six degrees door Mark </a:t>
            </a:r>
            <a:r>
              <a:rPr lang="en-US" dirty="0" err="1"/>
              <a:t>Lynas</a:t>
            </a:r>
            <a:endParaRPr lang="en-US" dirty="0"/>
          </a:p>
          <a:p>
            <a:r>
              <a:rPr lang="en-US" dirty="0">
                <a:hlinkClick r:id="rId2" action="ppaction://hlinkfile"/>
              </a:rPr>
              <a:t>Six Degrees Could Change The World 3 4.mp4</a:t>
            </a:r>
            <a:endParaRPr lang="en-US" dirty="0"/>
          </a:p>
          <a:p>
            <a:endParaRPr lang="en-US" dirty="0"/>
          </a:p>
          <a:p>
            <a:pPr marL="0" indent="0">
              <a:buFont typeface="Arial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0588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5" cy="850106"/>
          </a:xfrm>
        </p:spPr>
        <p:txBody>
          <a:bodyPr>
            <a:normAutofit/>
          </a:bodyPr>
          <a:lstStyle/>
          <a:p>
            <a:r>
              <a:rPr lang="en-US" dirty="0"/>
              <a:t>Is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enige</a:t>
            </a:r>
            <a:r>
              <a:rPr lang="en-US" dirty="0"/>
              <a:t> </a:t>
            </a:r>
            <a:r>
              <a:rPr lang="en-US" dirty="0" err="1"/>
              <a:t>verkeerd</a:t>
            </a:r>
            <a:r>
              <a:rPr lang="en-US" dirty="0"/>
              <a:t>?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57" y="939044"/>
            <a:ext cx="4655223" cy="58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542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12548" y="57988"/>
            <a:ext cx="876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 </a:t>
            </a:r>
            <a:r>
              <a:rPr lang="en-US" sz="2400" b="1" dirty="0" err="1"/>
              <a:t>grootste</a:t>
            </a:r>
            <a:r>
              <a:rPr lang="en-US" sz="2400" b="1" dirty="0"/>
              <a:t> 10 </a:t>
            </a:r>
            <a:r>
              <a:rPr lang="en-US" sz="2400" b="1" dirty="0" err="1"/>
              <a:t>bedrijven</a:t>
            </a:r>
            <a:r>
              <a:rPr lang="en-US" sz="2400" b="1" dirty="0"/>
              <a:t> </a:t>
            </a:r>
            <a:r>
              <a:rPr lang="en-US" sz="2400" b="1" dirty="0" err="1"/>
              <a:t>wereldwijd</a:t>
            </a:r>
            <a:r>
              <a:rPr lang="en-US" sz="2400" b="1" dirty="0"/>
              <a:t>  (magazine Fortune </a:t>
            </a:r>
            <a:r>
              <a:rPr lang="en-US" sz="2400" b="1" dirty="0" err="1"/>
              <a:t>juli</a:t>
            </a:r>
            <a:r>
              <a:rPr lang="en-US" sz="2400" b="1" dirty="0"/>
              <a:t> 2012)</a:t>
            </a:r>
            <a:endParaRPr lang="nl-NL" sz="24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1323633" y="68340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oliebedrijf</a:t>
            </a:r>
            <a:endParaRPr lang="nl-NL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6313935" y="683404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Anderssoortig</a:t>
            </a:r>
            <a:r>
              <a:rPr lang="en-US" b="1" dirty="0"/>
              <a:t> </a:t>
            </a:r>
            <a:r>
              <a:rPr lang="en-US" b="1" dirty="0" err="1"/>
              <a:t>bedrijf</a:t>
            </a:r>
            <a:endParaRPr lang="nl-NL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7" y="1111119"/>
            <a:ext cx="2121131" cy="21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36" y="751767"/>
            <a:ext cx="2914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7"/>
          <p:cNvCxnSpPr/>
          <p:nvPr/>
        </p:nvCxnSpPr>
        <p:spPr>
          <a:xfrm>
            <a:off x="6012160" y="519653"/>
            <a:ext cx="0" cy="633834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84" y="1413637"/>
            <a:ext cx="2952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06" y="1908937"/>
            <a:ext cx="2582909" cy="177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3" y="3219450"/>
            <a:ext cx="21526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12" y="3834358"/>
            <a:ext cx="2914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15" y="2780928"/>
            <a:ext cx="3042885" cy="14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9" y="5230479"/>
            <a:ext cx="1335115" cy="15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84" y="4418248"/>
            <a:ext cx="2800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97" y="5766299"/>
            <a:ext cx="2990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5850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12548" y="57988"/>
            <a:ext cx="8760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 </a:t>
            </a:r>
            <a:r>
              <a:rPr lang="en-US" sz="2400" b="1" dirty="0" err="1"/>
              <a:t>grootste</a:t>
            </a:r>
            <a:r>
              <a:rPr lang="en-US" sz="2400" b="1" dirty="0"/>
              <a:t> 10 </a:t>
            </a:r>
            <a:r>
              <a:rPr lang="en-US" sz="2400" b="1" dirty="0" err="1"/>
              <a:t>bedrijven</a:t>
            </a:r>
            <a:r>
              <a:rPr lang="en-US" sz="2400" b="1" dirty="0"/>
              <a:t> </a:t>
            </a:r>
            <a:r>
              <a:rPr lang="en-US" sz="2400" b="1" dirty="0" err="1"/>
              <a:t>wereldwijd</a:t>
            </a:r>
            <a:r>
              <a:rPr lang="en-US" sz="2400" b="1" dirty="0"/>
              <a:t>  (magazine Fortune </a:t>
            </a:r>
            <a:r>
              <a:rPr lang="en-US" sz="2400" b="1" dirty="0" err="1"/>
              <a:t>juli</a:t>
            </a:r>
            <a:r>
              <a:rPr lang="en-US" sz="2400" b="1" dirty="0"/>
              <a:t> 2012)</a:t>
            </a:r>
            <a:endParaRPr lang="nl-NL" sz="2400" b="1" dirty="0"/>
          </a:p>
        </p:txBody>
      </p:sp>
      <p:sp>
        <p:nvSpPr>
          <p:cNvPr id="5" name="Tekstvak 4"/>
          <p:cNvSpPr txBox="1"/>
          <p:nvPr/>
        </p:nvSpPr>
        <p:spPr>
          <a:xfrm>
            <a:off x="1323633" y="683404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oliebedrijf</a:t>
            </a:r>
            <a:endParaRPr lang="nl-NL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6313935" y="683404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Anderssoortig</a:t>
            </a:r>
            <a:r>
              <a:rPr lang="en-US" b="1" dirty="0"/>
              <a:t> </a:t>
            </a:r>
            <a:r>
              <a:rPr lang="en-US" b="1" dirty="0" err="1"/>
              <a:t>bedrijf</a:t>
            </a:r>
            <a:endParaRPr lang="nl-NL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-6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7" y="1111119"/>
            <a:ext cx="2121131" cy="21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736" y="751767"/>
            <a:ext cx="29146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chte verbindingslijn 8"/>
          <p:cNvCxnSpPr/>
          <p:nvPr/>
        </p:nvCxnSpPr>
        <p:spPr>
          <a:xfrm>
            <a:off x="6012160" y="519653"/>
            <a:ext cx="0" cy="6338347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84" y="1413637"/>
            <a:ext cx="29527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06" y="1908937"/>
            <a:ext cx="2582909" cy="177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3" y="3219450"/>
            <a:ext cx="21526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12" y="3834358"/>
            <a:ext cx="2914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15" y="2780928"/>
            <a:ext cx="3042885" cy="144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9" y="5230479"/>
            <a:ext cx="1335115" cy="15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84" y="4418248"/>
            <a:ext cx="2800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97" y="5766299"/>
            <a:ext cx="2990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kstvak 18"/>
          <p:cNvSpPr txBox="1"/>
          <p:nvPr/>
        </p:nvSpPr>
        <p:spPr>
          <a:xfrm>
            <a:off x="263067" y="2559848"/>
            <a:ext cx="5564508" cy="2062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                </a:t>
            </a:r>
          </a:p>
          <a:p>
            <a:r>
              <a:rPr lang="en-US" sz="4800" b="1" dirty="0"/>
              <a:t>2540 </a:t>
            </a:r>
            <a:r>
              <a:rPr lang="en-US" sz="4800" b="1" dirty="0" err="1"/>
              <a:t>miljard</a:t>
            </a:r>
            <a:r>
              <a:rPr lang="en-US" sz="4800" b="1" dirty="0"/>
              <a:t> per </a:t>
            </a:r>
            <a:r>
              <a:rPr lang="en-US" sz="4800" b="1" dirty="0" err="1"/>
              <a:t>jaar</a:t>
            </a:r>
            <a:endParaRPr lang="en-US" sz="4800" b="1" dirty="0"/>
          </a:p>
          <a:p>
            <a:r>
              <a:rPr lang="en-US" sz="4000" b="1" dirty="0"/>
              <a:t>                                       </a:t>
            </a:r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228644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Hansen NASA </a:t>
            </a:r>
            <a:r>
              <a:rPr lang="en-US" dirty="0" err="1"/>
              <a:t>Directeur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file"/>
              </a:rPr>
              <a:t>A Conversation with Dr. James Hansen.mp4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6532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Bloesem 2</a:t>
            </a:r>
            <a:r>
              <a:rPr lang="nl-NL" baseline="30000" dirty="0"/>
              <a:t>e</a:t>
            </a:r>
            <a:r>
              <a:rPr lang="nl-NL" dirty="0"/>
              <a:t> kerstdag 2015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3" y="1417638"/>
            <a:ext cx="8839445" cy="49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59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3528" y="188640"/>
            <a:ext cx="8329781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Wat </a:t>
            </a:r>
            <a:r>
              <a:rPr lang="en-US" sz="3600" dirty="0" err="1"/>
              <a:t>kunnen</a:t>
            </a:r>
            <a:r>
              <a:rPr lang="en-US" sz="3600" dirty="0"/>
              <a:t> </a:t>
            </a:r>
            <a:r>
              <a:rPr lang="en-US" sz="3600" dirty="0" err="1"/>
              <a:t>wij</a:t>
            </a:r>
            <a:r>
              <a:rPr lang="en-US" sz="3600" dirty="0"/>
              <a:t> nu </a:t>
            </a:r>
            <a:r>
              <a:rPr lang="en-US" sz="3600" dirty="0" err="1"/>
              <a:t>doen</a:t>
            </a:r>
            <a:r>
              <a:rPr lang="en-US" sz="3600" dirty="0"/>
              <a:t> om CO</a:t>
            </a:r>
            <a:r>
              <a:rPr lang="en-US" sz="3600" baseline="-25000" dirty="0"/>
              <a:t>2</a:t>
            </a:r>
            <a:r>
              <a:rPr lang="en-US" sz="3600" dirty="0"/>
              <a:t> en CH</a:t>
            </a:r>
            <a:r>
              <a:rPr lang="en-US" sz="3600" baseline="-25000" dirty="0"/>
              <a:t>4</a:t>
            </a:r>
            <a:r>
              <a:rPr lang="en-US" sz="3600" dirty="0"/>
              <a:t> </a:t>
            </a:r>
          </a:p>
          <a:p>
            <a:r>
              <a:rPr lang="en-US" sz="3600" dirty="0"/>
              <a:t> </a:t>
            </a:r>
            <a:r>
              <a:rPr lang="en-US" sz="3600" dirty="0" err="1"/>
              <a:t>te</a:t>
            </a:r>
            <a:r>
              <a:rPr lang="en-US" sz="3600" dirty="0"/>
              <a:t> </a:t>
            </a:r>
            <a:r>
              <a:rPr lang="en-US" sz="3600" dirty="0" err="1"/>
              <a:t>verminderen</a:t>
            </a:r>
            <a:r>
              <a:rPr lang="en-US" sz="3600" dirty="0"/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/>
              <a:t>Vegetarisch</a:t>
            </a:r>
            <a:r>
              <a:rPr lang="en-US" sz="2800" dirty="0"/>
              <a:t> </a:t>
            </a:r>
            <a:r>
              <a:rPr lang="en-US" sz="2800" dirty="0" err="1"/>
              <a:t>eten</a:t>
            </a:r>
            <a:r>
              <a:rPr lang="en-US" sz="2800" dirty="0"/>
              <a:t> </a:t>
            </a:r>
            <a:r>
              <a:rPr lang="en-US" sz="2800" dirty="0" err="1"/>
              <a:t>verminderd</a:t>
            </a:r>
            <a:r>
              <a:rPr lang="en-US" sz="2800" dirty="0"/>
              <a:t> </a:t>
            </a:r>
            <a:r>
              <a:rPr lang="en-US" sz="2800" dirty="0" err="1"/>
              <a:t>methaan</a:t>
            </a:r>
            <a:r>
              <a:rPr lang="en-US" sz="2800" dirty="0"/>
              <a:t> door 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vleesindustrie</a:t>
            </a:r>
            <a:r>
              <a:rPr lang="en-US" sz="2800" dirty="0"/>
              <a:t> (</a:t>
            </a:r>
            <a:r>
              <a:rPr lang="en-US" sz="2800" dirty="0" err="1"/>
              <a:t>koeienscheten</a:t>
            </a:r>
            <a:r>
              <a:rPr lang="en-US" sz="2800" dirty="0"/>
              <a:t>) of </a:t>
            </a:r>
            <a:r>
              <a:rPr lang="en-US" sz="2800" dirty="0" err="1"/>
              <a:t>afbraak</a:t>
            </a:r>
            <a:r>
              <a:rPr lang="en-US" sz="2800" dirty="0"/>
              <a:t> </a:t>
            </a:r>
            <a:r>
              <a:rPr lang="en-US" sz="2800" dirty="0" err="1"/>
              <a:t>tropisch</a:t>
            </a:r>
            <a:r>
              <a:rPr lang="en-US" sz="2800" dirty="0"/>
              <a:t> </a:t>
            </a:r>
          </a:p>
          <a:p>
            <a:r>
              <a:rPr lang="en-US" sz="2800" dirty="0"/>
              <a:t>     </a:t>
            </a:r>
            <a:r>
              <a:rPr lang="en-US" sz="2800" dirty="0" err="1"/>
              <a:t>regenwoud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plantages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veevoer</a:t>
            </a:r>
            <a:endParaRPr lang="en-US" sz="2800" dirty="0"/>
          </a:p>
          <a:p>
            <a:r>
              <a:rPr lang="en-US" sz="2800" dirty="0"/>
              <a:t>-    </a:t>
            </a:r>
            <a:r>
              <a:rPr lang="en-US" sz="2800" dirty="0" err="1"/>
              <a:t>Eten</a:t>
            </a:r>
            <a:r>
              <a:rPr lang="en-US" sz="2800" dirty="0"/>
              <a:t> </a:t>
            </a:r>
            <a:r>
              <a:rPr lang="en-US" sz="2800" dirty="0" err="1"/>
              <a:t>uit</a:t>
            </a:r>
            <a:r>
              <a:rPr lang="en-US" sz="2800" dirty="0"/>
              <a:t> de </a:t>
            </a:r>
            <a:r>
              <a:rPr lang="en-US" sz="2800" dirty="0" err="1"/>
              <a:t>regio</a:t>
            </a:r>
            <a:r>
              <a:rPr lang="en-US" sz="2800" dirty="0"/>
              <a:t> of </a:t>
            </a:r>
            <a:r>
              <a:rPr lang="en-US" sz="2800" dirty="0" err="1"/>
              <a:t>eigen</a:t>
            </a:r>
            <a:r>
              <a:rPr lang="en-US" sz="2800" dirty="0"/>
              <a:t> </a:t>
            </a:r>
            <a:r>
              <a:rPr lang="en-US" sz="2800" dirty="0" err="1"/>
              <a:t>moestuin</a:t>
            </a:r>
            <a:endParaRPr lang="en-US" sz="2800" dirty="0"/>
          </a:p>
          <a:p>
            <a:r>
              <a:rPr lang="en-US" sz="2800" dirty="0"/>
              <a:t>-    </a:t>
            </a:r>
            <a:r>
              <a:rPr lang="en-US" sz="2800" dirty="0" err="1"/>
              <a:t>Bomen</a:t>
            </a:r>
            <a:r>
              <a:rPr lang="en-US" sz="2800" dirty="0"/>
              <a:t> </a:t>
            </a:r>
            <a:r>
              <a:rPr lang="en-US" sz="2800" dirty="0" err="1"/>
              <a:t>planten</a:t>
            </a:r>
            <a:r>
              <a:rPr lang="en-US" sz="2800" dirty="0"/>
              <a:t> /</a:t>
            </a:r>
            <a:r>
              <a:rPr lang="en-US" sz="2800" dirty="0" err="1"/>
              <a:t>woestijn</a:t>
            </a:r>
            <a:r>
              <a:rPr lang="en-US" sz="2800" dirty="0"/>
              <a:t> </a:t>
            </a:r>
            <a:r>
              <a:rPr lang="en-US" sz="2800" dirty="0" err="1"/>
              <a:t>vergroenen</a:t>
            </a:r>
            <a:endParaRPr lang="en-US" sz="2800" dirty="0"/>
          </a:p>
          <a:p>
            <a:r>
              <a:rPr lang="en-US" sz="2800" dirty="0"/>
              <a:t>( </a:t>
            </a:r>
            <a:r>
              <a:rPr lang="en-US" sz="2800" dirty="0" err="1"/>
              <a:t>bijv</a:t>
            </a:r>
            <a:r>
              <a:rPr lang="en-US" sz="2800" dirty="0"/>
              <a:t> </a:t>
            </a:r>
            <a:r>
              <a:rPr lang="en-US" sz="2800" dirty="0" err="1"/>
              <a:t>bij</a:t>
            </a:r>
            <a:r>
              <a:rPr lang="en-US" sz="2800" dirty="0"/>
              <a:t> </a:t>
            </a:r>
            <a:r>
              <a:rPr lang="nl-NL" sz="2800" dirty="0">
                <a:hlinkClick r:id="rId3"/>
              </a:rPr>
              <a:t>www.treesforall.nl/</a:t>
            </a:r>
            <a:r>
              <a:rPr lang="nl-NL" sz="2800" dirty="0"/>
              <a:t>; </a:t>
            </a:r>
            <a:r>
              <a:rPr lang="nl-NL" sz="2800" u="sng" dirty="0">
                <a:solidFill>
                  <a:srgbClr val="0000FF"/>
                </a:solidFill>
              </a:rPr>
              <a:t>nagafoundation.org/</a:t>
            </a:r>
            <a:r>
              <a:rPr lang="nl-NL" sz="2800" dirty="0"/>
              <a:t>)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 err="1"/>
              <a:t>Geen</a:t>
            </a:r>
            <a:r>
              <a:rPr lang="en-US" sz="2800" dirty="0"/>
              <a:t> CO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  <a:r>
              <a:rPr lang="en-US" sz="2800" dirty="0" err="1"/>
              <a:t>meer</a:t>
            </a:r>
            <a:r>
              <a:rPr lang="en-US" sz="2800" dirty="0"/>
              <a:t> </a:t>
            </a:r>
            <a:r>
              <a:rPr lang="en-US" sz="2800" dirty="0" err="1"/>
              <a:t>uitstoten</a:t>
            </a:r>
            <a:r>
              <a:rPr lang="en-US" sz="2800" dirty="0"/>
              <a:t> </a:t>
            </a:r>
            <a:r>
              <a:rPr lang="en-US" sz="2800" dirty="0" err="1"/>
              <a:t>bijv</a:t>
            </a:r>
            <a:r>
              <a:rPr lang="en-US" sz="2800" dirty="0"/>
              <a:t> door </a:t>
            </a:r>
            <a:r>
              <a:rPr lang="en-US" sz="2800" dirty="0" err="1"/>
              <a:t>zonne</a:t>
            </a:r>
            <a:r>
              <a:rPr lang="en-US" sz="2800" dirty="0"/>
              <a:t>– of 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windenergie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  <a:r>
              <a:rPr lang="en-US" sz="2800" dirty="0" err="1"/>
              <a:t>gebruiken</a:t>
            </a:r>
            <a:r>
              <a:rPr lang="en-US" sz="2800" dirty="0"/>
              <a:t> en </a:t>
            </a:r>
            <a:r>
              <a:rPr lang="en-US" sz="2800" dirty="0" err="1"/>
              <a:t>houten</a:t>
            </a:r>
            <a:r>
              <a:rPr lang="en-US" sz="2800" dirty="0"/>
              <a:t>  </a:t>
            </a:r>
            <a:r>
              <a:rPr lang="en-US" sz="2800" dirty="0" err="1"/>
              <a:t>huizen</a:t>
            </a:r>
            <a:r>
              <a:rPr lang="en-US" sz="2800" dirty="0"/>
              <a:t> </a:t>
            </a:r>
            <a:r>
              <a:rPr lang="en-US" sz="2800" dirty="0" err="1"/>
              <a:t>te</a:t>
            </a:r>
            <a:r>
              <a:rPr lang="en-US" sz="2800" dirty="0"/>
              <a:t> </a:t>
            </a:r>
          </a:p>
          <a:p>
            <a:r>
              <a:rPr lang="en-US" sz="2800" dirty="0"/>
              <a:t>      </a:t>
            </a:r>
            <a:r>
              <a:rPr lang="en-US" sz="2800" dirty="0" err="1"/>
              <a:t>bouwen</a:t>
            </a:r>
            <a:r>
              <a:rPr lang="en-US" sz="2800" dirty="0"/>
              <a:t> (</a:t>
            </a:r>
            <a:r>
              <a:rPr lang="en-US" sz="2800" dirty="0" err="1"/>
              <a:t>geen</a:t>
            </a:r>
            <a:r>
              <a:rPr lang="en-US" sz="2800" dirty="0"/>
              <a:t> cement )</a:t>
            </a:r>
          </a:p>
          <a:p>
            <a:r>
              <a:rPr lang="en-US" sz="2800" dirty="0"/>
              <a:t>-    </a:t>
            </a:r>
            <a:r>
              <a:rPr lang="en-US" sz="2800" dirty="0" err="1"/>
              <a:t>Elektrische</a:t>
            </a:r>
            <a:r>
              <a:rPr lang="en-US" sz="2800" dirty="0"/>
              <a:t> auto’s </a:t>
            </a:r>
            <a:r>
              <a:rPr lang="en-US" sz="2800" dirty="0" err="1"/>
              <a:t>rijden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 err="1"/>
              <a:t>Vervoer</a:t>
            </a:r>
            <a:r>
              <a:rPr lang="en-US" sz="2800" dirty="0"/>
              <a:t> op zee door </a:t>
            </a:r>
            <a:r>
              <a:rPr lang="en-US" sz="2800" dirty="0" err="1"/>
              <a:t>zeilschepen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en-US" sz="2800" dirty="0" err="1"/>
              <a:t>Vakanties</a:t>
            </a:r>
            <a:r>
              <a:rPr lang="en-US" sz="2800" dirty="0"/>
              <a:t> </a:t>
            </a:r>
            <a:r>
              <a:rPr lang="en-US" sz="2800" dirty="0" err="1"/>
              <a:t>zonder</a:t>
            </a:r>
            <a:r>
              <a:rPr lang="en-US" sz="2800" dirty="0"/>
              <a:t> CO</a:t>
            </a:r>
            <a:r>
              <a:rPr lang="en-US" sz="2800" baseline="-25000" dirty="0"/>
              <a:t>2</a:t>
            </a:r>
            <a:r>
              <a:rPr lang="en-US" sz="2800" dirty="0"/>
              <a:t>-uitstoot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6090488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Geeft dat geen saai, ongezond en primitief leven?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Vegetarisch</a:t>
            </a:r>
            <a:r>
              <a:rPr lang="en-US" dirty="0"/>
              <a:t> </a:t>
            </a:r>
            <a:r>
              <a:rPr lang="en-US" dirty="0" err="1"/>
              <a:t>eten</a:t>
            </a:r>
            <a:r>
              <a:rPr lang="en-US" dirty="0"/>
              <a:t> </a:t>
            </a:r>
            <a:r>
              <a:rPr lang="en-US" dirty="0" err="1"/>
              <a:t>verminderd</a:t>
            </a:r>
            <a:r>
              <a:rPr lang="en-US" dirty="0"/>
              <a:t> </a:t>
            </a:r>
            <a:r>
              <a:rPr lang="en-US" dirty="0" err="1"/>
              <a:t>methaan</a:t>
            </a:r>
            <a:r>
              <a:rPr lang="en-US" dirty="0"/>
              <a:t> door </a:t>
            </a:r>
            <a:r>
              <a:rPr lang="en-US" dirty="0" err="1"/>
              <a:t>vleesindustrie</a:t>
            </a:r>
            <a:r>
              <a:rPr lang="en-US" dirty="0"/>
              <a:t>  (</a:t>
            </a:r>
            <a:r>
              <a:rPr lang="en-US" dirty="0" err="1"/>
              <a:t>koeienscheten</a:t>
            </a:r>
            <a:r>
              <a:rPr lang="en-US" dirty="0"/>
              <a:t>)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afbraak</a:t>
            </a:r>
            <a:r>
              <a:rPr lang="en-US" dirty="0"/>
              <a:t> </a:t>
            </a:r>
            <a:r>
              <a:rPr lang="en-US" dirty="0" err="1"/>
              <a:t>tropisch</a:t>
            </a:r>
            <a:r>
              <a:rPr lang="en-US" dirty="0"/>
              <a:t> </a:t>
            </a:r>
            <a:r>
              <a:rPr lang="en-US" dirty="0" err="1"/>
              <a:t>regenwoud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plantages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veevoer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Doodsoorzaak</a:t>
            </a:r>
            <a:r>
              <a:rPr lang="en-US" dirty="0"/>
              <a:t> </a:t>
            </a:r>
            <a:r>
              <a:rPr lang="en-US" dirty="0" err="1"/>
              <a:t>nr</a:t>
            </a:r>
            <a:r>
              <a:rPr lang="en-US" dirty="0"/>
              <a:t> 1 </a:t>
            </a:r>
            <a:r>
              <a:rPr lang="en-US" dirty="0" err="1"/>
              <a:t>wordt</a:t>
            </a:r>
            <a:r>
              <a:rPr lang="en-US" dirty="0"/>
              <a:t> minder: We </a:t>
            </a:r>
            <a:r>
              <a:rPr lang="en-US" dirty="0" err="1"/>
              <a:t>krijgen</a:t>
            </a:r>
            <a:r>
              <a:rPr lang="en-US" dirty="0"/>
              <a:t> minder hart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vaatziekten</a:t>
            </a:r>
            <a:endParaRPr lang="en-US" dirty="0"/>
          </a:p>
          <a:p>
            <a:pPr lvl="1"/>
            <a:r>
              <a:rPr lang="en-US" dirty="0" err="1"/>
              <a:t>Doodsoorzaak</a:t>
            </a:r>
            <a:r>
              <a:rPr lang="en-US" dirty="0"/>
              <a:t> </a:t>
            </a:r>
            <a:r>
              <a:rPr lang="en-US" dirty="0" err="1"/>
              <a:t>nr</a:t>
            </a:r>
            <a:r>
              <a:rPr lang="en-US" dirty="0"/>
              <a:t> 2 </a:t>
            </a:r>
            <a:r>
              <a:rPr lang="en-US" dirty="0" err="1"/>
              <a:t>wordt</a:t>
            </a:r>
            <a:r>
              <a:rPr lang="en-US" dirty="0"/>
              <a:t> minder: We </a:t>
            </a:r>
            <a:r>
              <a:rPr lang="en-US" dirty="0" err="1"/>
              <a:t>krijgen</a:t>
            </a:r>
            <a:r>
              <a:rPr lang="en-US" dirty="0"/>
              <a:t> minder </a:t>
            </a:r>
            <a:r>
              <a:rPr lang="en-US" dirty="0" err="1"/>
              <a:t>kanker</a:t>
            </a:r>
            <a:endParaRPr lang="en-US" dirty="0"/>
          </a:p>
          <a:p>
            <a:pPr lvl="1"/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558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nl-NL"/>
              <a:t>Wat doet CO</a:t>
            </a:r>
            <a:r>
              <a:rPr lang="en-US" altLang="nl-NL" baseline="-25000"/>
              <a:t>2</a:t>
            </a:r>
            <a:endParaRPr lang="nl-NL" altLang="nl-NL" baseline="-25000"/>
          </a:p>
        </p:txBody>
      </p:sp>
      <p:pic>
        <p:nvPicPr>
          <p:cNvPr id="5" name="Picture 5" descr="broeikas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25525"/>
            <a:ext cx="8748712" cy="58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389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Geeft dat geen saai, ongezond en primitief leven?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Eten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de </a:t>
            </a:r>
            <a:r>
              <a:rPr lang="en-US" dirty="0" err="1"/>
              <a:t>regio</a:t>
            </a:r>
            <a:r>
              <a:rPr lang="en-US" dirty="0"/>
              <a:t> of </a:t>
            </a:r>
            <a:r>
              <a:rPr lang="en-US" dirty="0" err="1"/>
              <a:t>eigen</a:t>
            </a:r>
            <a:r>
              <a:rPr lang="en-US" dirty="0"/>
              <a:t> </a:t>
            </a:r>
            <a:r>
              <a:rPr lang="en-US" dirty="0" err="1"/>
              <a:t>moestuin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Interessant</a:t>
            </a:r>
            <a:r>
              <a:rPr lang="en-US" dirty="0"/>
              <a:t> om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kijken</a:t>
            </a:r>
            <a:r>
              <a:rPr lang="en-US" dirty="0"/>
              <a:t> hoe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groeit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bloeit</a:t>
            </a:r>
            <a:endParaRPr lang="en-US" dirty="0"/>
          </a:p>
          <a:p>
            <a:pPr lvl="1"/>
            <a:r>
              <a:rPr lang="en-US" dirty="0" err="1"/>
              <a:t>Maakt</a:t>
            </a:r>
            <a:r>
              <a:rPr lang="en-US" dirty="0"/>
              <a:t> je </a:t>
            </a:r>
            <a:r>
              <a:rPr lang="en-US" dirty="0" err="1"/>
              <a:t>onafhankelijker</a:t>
            </a:r>
            <a:endParaRPr lang="en-US" dirty="0"/>
          </a:p>
          <a:p>
            <a:pPr lvl="1"/>
            <a:r>
              <a:rPr lang="en-US" dirty="0" err="1"/>
              <a:t>Gegarandeerd</a:t>
            </a:r>
            <a:r>
              <a:rPr lang="en-US" dirty="0"/>
              <a:t> </a:t>
            </a:r>
            <a:r>
              <a:rPr lang="en-US" dirty="0" err="1"/>
              <a:t>biologisch</a:t>
            </a:r>
            <a:r>
              <a:rPr lang="en-US" dirty="0"/>
              <a:t> </a:t>
            </a:r>
            <a:r>
              <a:rPr lang="en-US" dirty="0" err="1"/>
              <a:t>eten</a:t>
            </a:r>
            <a:endParaRPr lang="en-US" dirty="0"/>
          </a:p>
          <a:p>
            <a:pPr lvl="1"/>
            <a:r>
              <a:rPr lang="en-US" dirty="0" err="1"/>
              <a:t>Bevat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vitamines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opgekweekte</a:t>
            </a:r>
            <a:r>
              <a:rPr lang="en-US" dirty="0"/>
              <a:t> </a:t>
            </a:r>
            <a:r>
              <a:rPr lang="en-US" dirty="0" err="1"/>
              <a:t>groenten</a:t>
            </a:r>
            <a:endParaRPr lang="en-US" dirty="0"/>
          </a:p>
          <a:p>
            <a:pPr lvl="1"/>
            <a:r>
              <a:rPr lang="en-US" dirty="0" err="1"/>
              <a:t>Tuinieren</a:t>
            </a:r>
            <a:r>
              <a:rPr lang="en-US" dirty="0"/>
              <a:t> is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ontspanning</a:t>
            </a:r>
            <a:endParaRPr lang="en-US" dirty="0"/>
          </a:p>
          <a:p>
            <a:pPr lvl="1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maakt</a:t>
            </a:r>
            <a:r>
              <a:rPr lang="en-US" dirty="0"/>
              <a:t> je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opmerkzaam</a:t>
            </a:r>
            <a:r>
              <a:rPr lang="en-US" dirty="0"/>
              <a:t> op de </a:t>
            </a:r>
            <a:r>
              <a:rPr lang="en-US" dirty="0" err="1"/>
              <a:t>natuur</a:t>
            </a:r>
            <a:endParaRPr lang="en-US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0875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1746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dirty="0" err="1"/>
              <a:t>EcoNexis</a:t>
            </a:r>
            <a:r>
              <a:rPr lang="en-US" altLang="nl-NL" dirty="0"/>
              <a:t> Huis in Zwolle</a:t>
            </a:r>
            <a:endParaRPr lang="nl-NL" altLang="nl-NL" dirty="0"/>
          </a:p>
        </p:txBody>
      </p:sp>
      <p:sp>
        <p:nvSpPr>
          <p:cNvPr id="3" name="Tijdelijke aanduiding voor inhoud 2"/>
          <p:cNvSpPr txBox="1">
            <a:spLocks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gas </a:t>
            </a:r>
            <a:r>
              <a:rPr lang="en-US" dirty="0" err="1"/>
              <a:t>nodig</a:t>
            </a:r>
            <a:endParaRPr lang="en-US" dirty="0"/>
          </a:p>
          <a:p>
            <a:pPr>
              <a:defRPr/>
            </a:pPr>
            <a:r>
              <a:rPr lang="nl-NL" dirty="0"/>
              <a:t>Laadt ook eigen auto op voor 20.000 km/jaar</a:t>
            </a:r>
          </a:p>
          <a:p>
            <a:pPr>
              <a:defRPr/>
            </a:pPr>
            <a:r>
              <a:rPr lang="nl-NL" dirty="0"/>
              <a:t>Heeft 4 ton gekost om te bouwen</a:t>
            </a:r>
          </a:p>
          <a:p>
            <a:pPr>
              <a:defRPr/>
            </a:pPr>
            <a:r>
              <a:rPr lang="nl-NL" dirty="0"/>
              <a:t>Is heel mooi, hip en groot</a:t>
            </a:r>
          </a:p>
          <a:p>
            <a:pPr>
              <a:defRPr/>
            </a:pPr>
            <a:r>
              <a:rPr lang="nl-NL" dirty="0"/>
              <a:t>Kan bezocht worden  met rondleiding na afspraak</a:t>
            </a:r>
          </a:p>
          <a:p>
            <a:pPr>
              <a:defRPr/>
            </a:pPr>
            <a:r>
              <a:rPr lang="nl-NL" dirty="0"/>
              <a:t>Heeft </a:t>
            </a:r>
            <a:r>
              <a:rPr lang="nl-NL" dirty="0" err="1"/>
              <a:t>interes</a:t>
            </a:r>
            <a:r>
              <a:rPr lang="nl-NL" dirty="0"/>
              <a:t>-</a:t>
            </a:r>
          </a:p>
          <a:p>
            <a:pPr marL="0" indent="0">
              <a:buNone/>
              <a:defRPr/>
            </a:pPr>
            <a:r>
              <a:rPr lang="nl-NL" dirty="0"/>
              <a:t>    </a:t>
            </a:r>
            <a:r>
              <a:rPr lang="nl-NL" dirty="0" err="1"/>
              <a:t>sante</a:t>
            </a:r>
            <a:r>
              <a:rPr lang="nl-NL" dirty="0"/>
              <a:t> </a:t>
            </a:r>
            <a:r>
              <a:rPr lang="nl-NL" dirty="0" err="1"/>
              <a:t>tech</a:t>
            </a:r>
            <a:r>
              <a:rPr lang="nl-NL" dirty="0"/>
              <a:t>-</a:t>
            </a:r>
          </a:p>
          <a:p>
            <a:pPr marL="0" indent="0">
              <a:buNone/>
              <a:defRPr/>
            </a:pPr>
            <a:r>
              <a:rPr lang="nl-NL" dirty="0"/>
              <a:t>    </a:t>
            </a:r>
            <a:r>
              <a:rPr lang="nl-NL" dirty="0" err="1"/>
              <a:t>nische</a:t>
            </a:r>
            <a:r>
              <a:rPr lang="nl-NL" dirty="0"/>
              <a:t> ruimte</a:t>
            </a:r>
            <a:br>
              <a:rPr lang="nl-NL" dirty="0"/>
            </a:b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5" name="AutoShape 2" descr="econexis_huis_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73858"/>
            <a:ext cx="55245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6522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Als</a:t>
            </a:r>
            <a:r>
              <a:rPr lang="en-US" dirty="0"/>
              <a:t> je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fossiele</a:t>
            </a:r>
            <a:r>
              <a:rPr lang="en-US" dirty="0"/>
              <a:t> </a:t>
            </a:r>
            <a:r>
              <a:rPr lang="en-US" dirty="0" err="1"/>
              <a:t>brandstoffen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bespaar</a:t>
            </a:r>
            <a:r>
              <a:rPr lang="en-US" dirty="0"/>
              <a:t> je </a:t>
            </a:r>
            <a:r>
              <a:rPr lang="en-US" dirty="0" err="1"/>
              <a:t>veel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Gemiddeld</a:t>
            </a:r>
            <a:r>
              <a:rPr lang="en-US" dirty="0"/>
              <a:t> </a:t>
            </a:r>
            <a:r>
              <a:rPr lang="en-US" dirty="0" err="1"/>
              <a:t>Nederlands</a:t>
            </a:r>
            <a:r>
              <a:rPr lang="en-US" dirty="0"/>
              <a:t> </a:t>
            </a:r>
            <a:r>
              <a:rPr lang="en-US" dirty="0" err="1"/>
              <a:t>huishouden</a:t>
            </a:r>
            <a:r>
              <a:rPr lang="en-US" dirty="0"/>
              <a:t> </a:t>
            </a:r>
            <a:r>
              <a:rPr lang="en-US" b="1" dirty="0"/>
              <a:t>(2,2 p)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17000 km /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autorijden</a:t>
            </a:r>
            <a:r>
              <a:rPr lang="en-US" dirty="0"/>
              <a:t>: 2110 euro/</a:t>
            </a:r>
            <a:r>
              <a:rPr lang="en-US" dirty="0" err="1"/>
              <a:t>jaar</a:t>
            </a:r>
            <a:endParaRPr lang="en-US" dirty="0"/>
          </a:p>
          <a:p>
            <a:pPr lvl="1"/>
            <a:r>
              <a:rPr lang="en-US" dirty="0" err="1"/>
              <a:t>Gas+elektriciteit</a:t>
            </a:r>
            <a:r>
              <a:rPr lang="en-US" dirty="0"/>
              <a:t>/</a:t>
            </a:r>
            <a:r>
              <a:rPr lang="en-US" dirty="0" err="1"/>
              <a:t>jaar</a:t>
            </a:r>
            <a:r>
              <a:rPr lang="en-US" dirty="0"/>
              <a:t>: 1592/</a:t>
            </a:r>
            <a:r>
              <a:rPr lang="en-US" dirty="0" err="1"/>
              <a:t>jaar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err="1"/>
              <a:t>Dus</a:t>
            </a:r>
            <a:r>
              <a:rPr lang="en-US" dirty="0"/>
              <a:t> 3702 per </a:t>
            </a:r>
            <a:r>
              <a:rPr lang="en-US" dirty="0" err="1"/>
              <a:t>jaar</a:t>
            </a:r>
            <a:r>
              <a:rPr lang="en-US" dirty="0"/>
              <a:t> = </a:t>
            </a:r>
            <a:r>
              <a:rPr lang="en-US" b="1" dirty="0" err="1"/>
              <a:t>meer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300 euro per </a:t>
            </a:r>
            <a:r>
              <a:rPr lang="en-US" b="1" dirty="0" err="1"/>
              <a:t>maand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9277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Green is super cool !</a:t>
            </a:r>
          </a:p>
        </p:txBody>
      </p:sp>
      <p:pic>
        <p:nvPicPr>
          <p:cNvPr id="4" name="Picture 2" descr="http://t3.gstatic.com/images?q=tbn:ANd9GcTDropKqm5RPQ1NjbjKe1nm5T9zYq_caxh0BCo3nq09DedO4EeR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417" y="1700808"/>
            <a:ext cx="3671519" cy="2443111"/>
          </a:xfrm>
          <a:noFill/>
        </p:spPr>
      </p:pic>
      <p:sp>
        <p:nvSpPr>
          <p:cNvPr id="5" name="Rechthoek 4"/>
          <p:cNvSpPr/>
          <p:nvPr/>
        </p:nvSpPr>
        <p:spPr>
          <a:xfrm>
            <a:off x="1433695" y="4242423"/>
            <a:ext cx="1452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nl-NL" dirty="0"/>
              <a:t>Tesla model S</a:t>
            </a:r>
          </a:p>
          <a:p>
            <a:pPr algn="ctr"/>
            <a:r>
              <a:rPr lang="en-US" altLang="nl-NL" dirty="0"/>
              <a:t>Ludicrous</a:t>
            </a:r>
            <a:endParaRPr lang="nl-NL" altLang="nl-NL" dirty="0"/>
          </a:p>
        </p:txBody>
      </p:sp>
      <p:pic>
        <p:nvPicPr>
          <p:cNvPr id="1026" name="Afbeeldi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60629"/>
            <a:ext cx="4740721" cy="354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8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Transport over zee zonder CO</a:t>
            </a:r>
            <a:r>
              <a:rPr lang="nl-NL" baseline="-25000" dirty="0"/>
              <a:t>2</a:t>
            </a:r>
            <a:r>
              <a:rPr lang="nl-NL" dirty="0"/>
              <a:t> uitstoot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47401"/>
            <a:ext cx="4115892" cy="259918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44281"/>
            <a:ext cx="4115892" cy="2911136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4824"/>
            <a:ext cx="5040560" cy="3780420"/>
          </a:xfrm>
        </p:spPr>
      </p:pic>
    </p:spTree>
    <p:extLst>
      <p:ext uri="{BB962C8B-B14F-4D97-AF65-F5344CB8AC3E}">
        <p14:creationId xmlns:p14="http://schemas.microsoft.com/office/powerpoint/2010/main" val="1607033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/>
              <a:t>Jongerenvakantie: leren varen met een </a:t>
            </a:r>
            <a:r>
              <a:rPr lang="nl-NL" dirty="0" err="1"/>
              <a:t>tallship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600400" cy="257332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84984"/>
            <a:ext cx="2391853" cy="3573016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67" y="924279"/>
            <a:ext cx="3203533" cy="4525963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0" y="3482047"/>
            <a:ext cx="2250637" cy="337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385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Tallship</a:t>
            </a:r>
            <a:r>
              <a:rPr lang="nl-NL" dirty="0"/>
              <a:t> races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5" y="1844824"/>
            <a:ext cx="8881403" cy="3760719"/>
          </a:xfrm>
        </p:spPr>
      </p:pic>
    </p:spTree>
    <p:extLst>
      <p:ext uri="{BB962C8B-B14F-4D97-AF65-F5344CB8AC3E}">
        <p14:creationId xmlns:p14="http://schemas.microsoft.com/office/powerpoint/2010/main" val="27781552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gina M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9199"/>
            <a:ext cx="359379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3671ed27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3" y="1256730"/>
            <a:ext cx="3938400" cy="262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52400" y="4671935"/>
            <a:ext cx="4724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nl-NL" altLang="nl-NL" sz="2800" dirty="0">
                <a:hlinkClick r:id="rId4"/>
              </a:rPr>
              <a:t>http://www.schoolatsea.com/</a:t>
            </a:r>
            <a:r>
              <a:rPr lang="nl-NL" altLang="nl-NL" sz="2800" dirty="0"/>
              <a:t> </a:t>
            </a:r>
          </a:p>
        </p:txBody>
      </p:sp>
      <p:sp>
        <p:nvSpPr>
          <p:cNvPr id="5" name="Rechthoek 4"/>
          <p:cNvSpPr/>
          <p:nvPr/>
        </p:nvSpPr>
        <p:spPr>
          <a:xfrm>
            <a:off x="1174439" y="228600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nl-NL" sz="4800" dirty="0"/>
              <a:t>School </a:t>
            </a:r>
            <a:r>
              <a:rPr lang="en-US" altLang="nl-NL" sz="4800" dirty="0" err="1"/>
              <a:t>zonder</a:t>
            </a:r>
            <a:r>
              <a:rPr lang="en-US" altLang="nl-NL" sz="4800" dirty="0"/>
              <a:t> CO</a:t>
            </a:r>
            <a:r>
              <a:rPr lang="en-US" altLang="nl-NL" sz="4800" baseline="-25000" dirty="0"/>
              <a:t>2</a:t>
            </a:r>
            <a:r>
              <a:rPr lang="en-US" altLang="nl-NL" sz="4800" dirty="0"/>
              <a:t> </a:t>
            </a:r>
            <a:r>
              <a:rPr lang="en-US" altLang="nl-NL" sz="4800" dirty="0" err="1"/>
              <a:t>uitstoot</a:t>
            </a:r>
            <a:endParaRPr lang="nl-NL" altLang="nl-NL" sz="4800" dirty="0"/>
          </a:p>
        </p:txBody>
      </p:sp>
    </p:spTree>
    <p:extLst>
      <p:ext uri="{BB962C8B-B14F-4D97-AF65-F5344CB8AC3E}">
        <p14:creationId xmlns:p14="http://schemas.microsoft.com/office/powerpoint/2010/main" val="19234103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nl-NL" sz="4000" dirty="0" err="1"/>
              <a:t>Reizen</a:t>
            </a:r>
            <a:r>
              <a:rPr lang="en-US" altLang="nl-NL" sz="4000" dirty="0"/>
              <a:t> </a:t>
            </a:r>
            <a:r>
              <a:rPr lang="en-US" altLang="nl-NL" sz="4000" dirty="0" err="1"/>
              <a:t>zonder</a:t>
            </a:r>
            <a:r>
              <a:rPr lang="en-US" altLang="nl-NL" sz="4000" dirty="0"/>
              <a:t> CO</a:t>
            </a:r>
            <a:r>
              <a:rPr lang="en-US" altLang="nl-NL" sz="4000" baseline="-25000" dirty="0"/>
              <a:t>2</a:t>
            </a:r>
            <a:r>
              <a:rPr lang="en-US" altLang="nl-NL" sz="4000" dirty="0"/>
              <a:t> </a:t>
            </a:r>
            <a:r>
              <a:rPr lang="en-US" altLang="nl-NL" sz="4000" dirty="0" err="1"/>
              <a:t>uitstoot</a:t>
            </a:r>
            <a:endParaRPr lang="nl-NL" altLang="nl-NL" sz="40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7913688" cy="425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77000" y="4267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nl-NL" sz="1800"/>
              <a:t>3</a:t>
            </a:r>
            <a:endParaRPr lang="nl-NL" altLang="nl-NL" sz="18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124200" y="53340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nl-NL" sz="1800"/>
              <a:t>6</a:t>
            </a:r>
            <a:endParaRPr lang="nl-NL" altLang="nl-NL" sz="180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638800" y="35052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nl-NL" sz="1800"/>
              <a:t>3</a:t>
            </a:r>
            <a:endParaRPr lang="nl-NL" altLang="nl-NL" sz="180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651125" y="39989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l-NL" sz="1800"/>
              <a:t>6</a:t>
            </a:r>
            <a:endParaRPr lang="nl-NL" altLang="nl-NL" sz="180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422525" y="3770313"/>
            <a:ext cx="111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l-NL" sz="1800"/>
              <a:t>Bermuda</a:t>
            </a:r>
            <a:endParaRPr lang="nl-NL" altLang="nl-NL" sz="180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241925" y="3236913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l-NL" sz="1800"/>
              <a:t>Azoren</a:t>
            </a:r>
            <a:endParaRPr lang="nl-NL" altLang="nl-NL" sz="180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927725" y="3998913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l-NL" sz="1800"/>
              <a:t>Tenerife</a:t>
            </a:r>
            <a:endParaRPr lang="nl-NL" altLang="nl-NL" sz="180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71800" y="502920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l-NL" sz="1800"/>
              <a:t>Dominica</a:t>
            </a:r>
            <a:endParaRPr lang="nl-NL" altLang="nl-NL" sz="180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752600" y="46482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nl-NL" sz="1800"/>
              <a:t>8</a:t>
            </a:r>
            <a:endParaRPr lang="nl-NL" altLang="nl-NL" sz="180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660525" y="4837113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nl-NL" sz="1800"/>
              <a:t>Cuba</a:t>
            </a:r>
            <a:endParaRPr lang="nl-NL" altLang="nl-NL" sz="1800"/>
          </a:p>
        </p:txBody>
      </p:sp>
    </p:spTree>
    <p:extLst>
      <p:ext uri="{BB962C8B-B14F-4D97-AF65-F5344CB8AC3E}">
        <p14:creationId xmlns:p14="http://schemas.microsoft.com/office/powerpoint/2010/main" val="27607775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55576" y="26521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 sz="4000" dirty="0" err="1">
                <a:solidFill>
                  <a:schemeClr val="tx2"/>
                </a:solidFill>
              </a:rPr>
              <a:t>Reizen</a:t>
            </a:r>
            <a:r>
              <a:rPr lang="en-US" altLang="nl-NL" sz="4000" dirty="0">
                <a:solidFill>
                  <a:schemeClr val="tx2"/>
                </a:solidFill>
              </a:rPr>
              <a:t> </a:t>
            </a:r>
            <a:r>
              <a:rPr lang="en-US" altLang="nl-NL" sz="4000" dirty="0" err="1">
                <a:solidFill>
                  <a:schemeClr val="tx2"/>
                </a:solidFill>
              </a:rPr>
              <a:t>zonder</a:t>
            </a:r>
            <a:r>
              <a:rPr lang="en-US" altLang="nl-NL" sz="4000" dirty="0">
                <a:solidFill>
                  <a:schemeClr val="tx2"/>
                </a:solidFill>
              </a:rPr>
              <a:t> CO</a:t>
            </a:r>
            <a:r>
              <a:rPr lang="en-US" altLang="nl-NL" sz="4000" baseline="-25000" dirty="0">
                <a:solidFill>
                  <a:schemeClr val="tx2"/>
                </a:solidFill>
              </a:rPr>
              <a:t>2</a:t>
            </a:r>
            <a:r>
              <a:rPr lang="en-US" altLang="nl-NL" sz="4000" dirty="0">
                <a:solidFill>
                  <a:schemeClr val="tx2"/>
                </a:solidFill>
              </a:rPr>
              <a:t> </a:t>
            </a:r>
            <a:r>
              <a:rPr lang="en-US" altLang="nl-NL" sz="4000" dirty="0" err="1">
                <a:solidFill>
                  <a:schemeClr val="tx2"/>
                </a:solidFill>
              </a:rPr>
              <a:t>uitstoot</a:t>
            </a:r>
            <a:endParaRPr lang="nl-NL" altLang="nl-NL" sz="4000" dirty="0">
              <a:solidFill>
                <a:schemeClr val="tx2"/>
              </a:solidFill>
            </a:endParaRPr>
          </a:p>
        </p:txBody>
      </p:sp>
      <p:pic>
        <p:nvPicPr>
          <p:cNvPr id="4" name="Picture 20" descr="264px-Ways_of_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9000"/>
            <a:ext cx="44577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21"/>
          <p:cNvSpPr>
            <a:spLocks noChangeShapeType="1"/>
          </p:cNvSpPr>
          <p:nvPr/>
        </p:nvSpPr>
        <p:spPr bwMode="auto">
          <a:xfrm flipH="1">
            <a:off x="7308850" y="3429000"/>
            <a:ext cx="71438" cy="2087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Freeform 22"/>
          <p:cNvSpPr>
            <a:spLocks/>
          </p:cNvSpPr>
          <p:nvPr/>
        </p:nvSpPr>
        <p:spPr bwMode="auto">
          <a:xfrm>
            <a:off x="6732588" y="5445125"/>
            <a:ext cx="603250" cy="463550"/>
          </a:xfrm>
          <a:custGeom>
            <a:avLst/>
            <a:gdLst>
              <a:gd name="T0" fmla="*/ 601663 w 380"/>
              <a:gd name="T1" fmla="*/ 73025 h 292"/>
              <a:gd name="T2" fmla="*/ 577850 w 380"/>
              <a:gd name="T3" fmla="*/ 95250 h 292"/>
              <a:gd name="T4" fmla="*/ 519113 w 380"/>
              <a:gd name="T5" fmla="*/ 47625 h 292"/>
              <a:gd name="T6" fmla="*/ 458788 w 380"/>
              <a:gd name="T7" fmla="*/ 38100 h 292"/>
              <a:gd name="T8" fmla="*/ 400050 w 380"/>
              <a:gd name="T9" fmla="*/ 14288 h 292"/>
              <a:gd name="T10" fmla="*/ 354012 w 380"/>
              <a:gd name="T11" fmla="*/ 0 h 292"/>
              <a:gd name="T12" fmla="*/ 319087 w 380"/>
              <a:gd name="T13" fmla="*/ 1588 h 292"/>
              <a:gd name="T14" fmla="*/ 239713 w 380"/>
              <a:gd name="T15" fmla="*/ 53975 h 292"/>
              <a:gd name="T16" fmla="*/ 201612 w 380"/>
              <a:gd name="T17" fmla="*/ 73025 h 292"/>
              <a:gd name="T18" fmla="*/ 182562 w 380"/>
              <a:gd name="T19" fmla="*/ 82550 h 292"/>
              <a:gd name="T20" fmla="*/ 171450 w 380"/>
              <a:gd name="T21" fmla="*/ 96837 h 292"/>
              <a:gd name="T22" fmla="*/ 158750 w 380"/>
              <a:gd name="T23" fmla="*/ 138112 h 292"/>
              <a:gd name="T24" fmla="*/ 166687 w 380"/>
              <a:gd name="T25" fmla="*/ 238125 h 292"/>
              <a:gd name="T26" fmla="*/ 176212 w 380"/>
              <a:gd name="T27" fmla="*/ 277812 h 292"/>
              <a:gd name="T28" fmla="*/ 149225 w 380"/>
              <a:gd name="T29" fmla="*/ 358775 h 292"/>
              <a:gd name="T30" fmla="*/ 58738 w 380"/>
              <a:gd name="T31" fmla="*/ 428625 h 292"/>
              <a:gd name="T32" fmla="*/ 15875 w 380"/>
              <a:gd name="T33" fmla="*/ 454025 h 292"/>
              <a:gd name="T34" fmla="*/ 0 w 380"/>
              <a:gd name="T35" fmla="*/ 463550 h 29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80"/>
              <a:gd name="T55" fmla="*/ 0 h 292"/>
              <a:gd name="T56" fmla="*/ 380 w 380"/>
              <a:gd name="T57" fmla="*/ 292 h 29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80" h="292">
                <a:moveTo>
                  <a:pt x="379" y="46"/>
                </a:moveTo>
                <a:cubicBezTo>
                  <a:pt x="378" y="69"/>
                  <a:pt x="380" y="70"/>
                  <a:pt x="364" y="60"/>
                </a:cubicBezTo>
                <a:cubicBezTo>
                  <a:pt x="356" y="46"/>
                  <a:pt x="344" y="33"/>
                  <a:pt x="327" y="30"/>
                </a:cubicBezTo>
                <a:cubicBezTo>
                  <a:pt x="315" y="25"/>
                  <a:pt x="303" y="25"/>
                  <a:pt x="289" y="24"/>
                </a:cubicBezTo>
                <a:cubicBezTo>
                  <a:pt x="276" y="20"/>
                  <a:pt x="265" y="11"/>
                  <a:pt x="252" y="9"/>
                </a:cubicBezTo>
                <a:cubicBezTo>
                  <a:pt x="242" y="6"/>
                  <a:pt x="233" y="2"/>
                  <a:pt x="223" y="0"/>
                </a:cubicBezTo>
                <a:cubicBezTo>
                  <a:pt x="216" y="0"/>
                  <a:pt x="208" y="0"/>
                  <a:pt x="201" y="1"/>
                </a:cubicBezTo>
                <a:cubicBezTo>
                  <a:pt x="182" y="4"/>
                  <a:pt x="171" y="30"/>
                  <a:pt x="151" y="34"/>
                </a:cubicBezTo>
                <a:cubicBezTo>
                  <a:pt x="144" y="39"/>
                  <a:pt x="135" y="45"/>
                  <a:pt x="127" y="46"/>
                </a:cubicBezTo>
                <a:cubicBezTo>
                  <a:pt x="123" y="48"/>
                  <a:pt x="118" y="48"/>
                  <a:pt x="115" y="52"/>
                </a:cubicBezTo>
                <a:cubicBezTo>
                  <a:pt x="113" y="55"/>
                  <a:pt x="108" y="61"/>
                  <a:pt x="108" y="61"/>
                </a:cubicBezTo>
                <a:cubicBezTo>
                  <a:pt x="105" y="70"/>
                  <a:pt x="102" y="78"/>
                  <a:pt x="100" y="87"/>
                </a:cubicBezTo>
                <a:cubicBezTo>
                  <a:pt x="101" y="110"/>
                  <a:pt x="98" y="129"/>
                  <a:pt x="105" y="150"/>
                </a:cubicBezTo>
                <a:cubicBezTo>
                  <a:pt x="106" y="159"/>
                  <a:pt x="107" y="167"/>
                  <a:pt x="111" y="175"/>
                </a:cubicBezTo>
                <a:cubicBezTo>
                  <a:pt x="114" y="194"/>
                  <a:pt x="112" y="215"/>
                  <a:pt x="94" y="226"/>
                </a:cubicBezTo>
                <a:cubicBezTo>
                  <a:pt x="79" y="245"/>
                  <a:pt x="57" y="257"/>
                  <a:pt x="37" y="270"/>
                </a:cubicBezTo>
                <a:cubicBezTo>
                  <a:pt x="28" y="276"/>
                  <a:pt x="20" y="284"/>
                  <a:pt x="10" y="286"/>
                </a:cubicBezTo>
                <a:cubicBezTo>
                  <a:pt x="7" y="288"/>
                  <a:pt x="3" y="292"/>
                  <a:pt x="0" y="292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68313" y="4941888"/>
            <a:ext cx="398145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15870" anchor="ctr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nl-NL" altLang="nl-NL" sz="2800"/>
              <a:t>Pelgrimsroute naar </a:t>
            </a:r>
          </a:p>
          <a:p>
            <a:pPr algn="l" eaLnBrk="1" hangingPunct="1"/>
            <a:r>
              <a:rPr lang="nl-NL" altLang="nl-NL" sz="2800"/>
              <a:t>Santiago de Compostella</a:t>
            </a:r>
          </a:p>
          <a:p>
            <a:pPr algn="l"/>
            <a:endParaRPr lang="nl-NL" altLang="nl-NL" sz="1800"/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6227763" y="2781300"/>
            <a:ext cx="2323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 sz="2800" dirty="0"/>
              <a:t>3 tot 6 </a:t>
            </a:r>
            <a:r>
              <a:rPr lang="en-US" altLang="nl-NL" sz="2800" dirty="0" err="1"/>
              <a:t>weken</a:t>
            </a:r>
            <a:endParaRPr lang="nl-NL" altLang="nl-NL" sz="28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7400"/>
            <a:ext cx="4428431" cy="24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limatechallenge.be/documents/document/large/20110922172409-samenstelling_atmosfe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8762724" cy="60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959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60350"/>
            <a:ext cx="6084888" cy="49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23850" y="260350"/>
            <a:ext cx="2089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/>
              <a:t>8</a:t>
            </a:r>
          </a:p>
          <a:p>
            <a:pPr eaLnBrk="1" hangingPunct="1"/>
            <a:r>
              <a:rPr lang="en-US" altLang="nl-NL"/>
              <a:t>maanden</a:t>
            </a:r>
            <a:endParaRPr lang="nl-NL" altLang="nl-NL"/>
          </a:p>
        </p:txBody>
      </p:sp>
      <p:sp>
        <p:nvSpPr>
          <p:cNvPr id="4" name="Freeform 9"/>
          <p:cNvSpPr>
            <a:spLocks/>
          </p:cNvSpPr>
          <p:nvPr/>
        </p:nvSpPr>
        <p:spPr bwMode="auto">
          <a:xfrm>
            <a:off x="2843213" y="549275"/>
            <a:ext cx="792162" cy="647700"/>
          </a:xfrm>
          <a:custGeom>
            <a:avLst/>
            <a:gdLst>
              <a:gd name="T0" fmla="*/ 22420 w 530"/>
              <a:gd name="T1" fmla="*/ 5875 h 441"/>
              <a:gd name="T2" fmla="*/ 70248 w 530"/>
              <a:gd name="T3" fmla="*/ 10281 h 441"/>
              <a:gd name="T4" fmla="*/ 121066 w 530"/>
              <a:gd name="T5" fmla="*/ 32312 h 441"/>
              <a:gd name="T6" fmla="*/ 165906 w 530"/>
              <a:gd name="T7" fmla="*/ 58748 h 441"/>
              <a:gd name="T8" fmla="*/ 204766 w 530"/>
              <a:gd name="T9" fmla="*/ 63154 h 441"/>
              <a:gd name="T10" fmla="*/ 251100 w 530"/>
              <a:gd name="T11" fmla="*/ 114559 h 441"/>
              <a:gd name="T12" fmla="*/ 278004 w 530"/>
              <a:gd name="T13" fmla="*/ 136590 h 441"/>
              <a:gd name="T14" fmla="*/ 291456 w 530"/>
              <a:gd name="T15" fmla="*/ 146871 h 441"/>
              <a:gd name="T16" fmla="*/ 415511 w 530"/>
              <a:gd name="T17" fmla="*/ 246743 h 441"/>
              <a:gd name="T18" fmla="*/ 500706 w 530"/>
              <a:gd name="T19" fmla="*/ 339271 h 441"/>
              <a:gd name="T20" fmla="*/ 567965 w 530"/>
              <a:gd name="T21" fmla="*/ 437675 h 441"/>
              <a:gd name="T22" fmla="*/ 582912 w 530"/>
              <a:gd name="T23" fmla="*/ 462643 h 441"/>
              <a:gd name="T24" fmla="*/ 594869 w 530"/>
              <a:gd name="T25" fmla="*/ 493486 h 441"/>
              <a:gd name="T26" fmla="*/ 699494 w 530"/>
              <a:gd name="T27" fmla="*/ 525797 h 441"/>
              <a:gd name="T28" fmla="*/ 762269 w 530"/>
              <a:gd name="T29" fmla="*/ 539016 h 441"/>
              <a:gd name="T30" fmla="*/ 774226 w 530"/>
              <a:gd name="T31" fmla="*/ 565452 h 441"/>
              <a:gd name="T32" fmla="*/ 787678 w 530"/>
              <a:gd name="T33" fmla="*/ 621263 h 441"/>
              <a:gd name="T34" fmla="*/ 792162 w 530"/>
              <a:gd name="T35" fmla="*/ 647700 h 4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30"/>
              <a:gd name="T55" fmla="*/ 0 h 441"/>
              <a:gd name="T56" fmla="*/ 530 w 530"/>
              <a:gd name="T57" fmla="*/ 441 h 4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30" h="441">
                <a:moveTo>
                  <a:pt x="15" y="4"/>
                </a:moveTo>
                <a:cubicBezTo>
                  <a:pt x="34" y="10"/>
                  <a:pt x="0" y="0"/>
                  <a:pt x="47" y="7"/>
                </a:cubicBezTo>
                <a:cubicBezTo>
                  <a:pt x="60" y="9"/>
                  <a:pt x="68" y="20"/>
                  <a:pt x="81" y="22"/>
                </a:cubicBezTo>
                <a:cubicBezTo>
                  <a:pt x="93" y="27"/>
                  <a:pt x="98" y="38"/>
                  <a:pt x="111" y="40"/>
                </a:cubicBezTo>
                <a:cubicBezTo>
                  <a:pt x="124" y="45"/>
                  <a:pt x="108" y="40"/>
                  <a:pt x="137" y="43"/>
                </a:cubicBezTo>
                <a:cubicBezTo>
                  <a:pt x="154" y="45"/>
                  <a:pt x="159" y="68"/>
                  <a:pt x="168" y="78"/>
                </a:cubicBezTo>
                <a:cubicBezTo>
                  <a:pt x="173" y="83"/>
                  <a:pt x="181" y="88"/>
                  <a:pt x="186" y="93"/>
                </a:cubicBezTo>
                <a:cubicBezTo>
                  <a:pt x="189" y="96"/>
                  <a:pt x="195" y="100"/>
                  <a:pt x="195" y="100"/>
                </a:cubicBezTo>
                <a:cubicBezTo>
                  <a:pt x="207" y="123"/>
                  <a:pt x="264" y="153"/>
                  <a:pt x="278" y="168"/>
                </a:cubicBezTo>
                <a:cubicBezTo>
                  <a:pt x="330" y="225"/>
                  <a:pt x="311" y="204"/>
                  <a:pt x="335" y="231"/>
                </a:cubicBezTo>
                <a:cubicBezTo>
                  <a:pt x="353" y="251"/>
                  <a:pt x="358" y="281"/>
                  <a:pt x="380" y="298"/>
                </a:cubicBezTo>
                <a:cubicBezTo>
                  <a:pt x="383" y="304"/>
                  <a:pt x="386" y="309"/>
                  <a:pt x="390" y="315"/>
                </a:cubicBezTo>
                <a:cubicBezTo>
                  <a:pt x="391" y="320"/>
                  <a:pt x="393" y="333"/>
                  <a:pt x="398" y="336"/>
                </a:cubicBezTo>
                <a:cubicBezTo>
                  <a:pt x="417" y="347"/>
                  <a:pt x="446" y="356"/>
                  <a:pt x="468" y="358"/>
                </a:cubicBezTo>
                <a:cubicBezTo>
                  <a:pt x="483" y="361"/>
                  <a:pt x="498" y="355"/>
                  <a:pt x="510" y="367"/>
                </a:cubicBezTo>
                <a:cubicBezTo>
                  <a:pt x="512" y="373"/>
                  <a:pt x="514" y="380"/>
                  <a:pt x="518" y="385"/>
                </a:cubicBezTo>
                <a:cubicBezTo>
                  <a:pt x="520" y="397"/>
                  <a:pt x="522" y="411"/>
                  <a:pt x="527" y="423"/>
                </a:cubicBezTo>
                <a:cubicBezTo>
                  <a:pt x="528" y="429"/>
                  <a:pt x="530" y="435"/>
                  <a:pt x="530" y="441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5" name="Freeform 10"/>
          <p:cNvSpPr>
            <a:spLocks/>
          </p:cNvSpPr>
          <p:nvPr/>
        </p:nvSpPr>
        <p:spPr bwMode="auto">
          <a:xfrm>
            <a:off x="3600450" y="1198563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14288 w 302"/>
              <a:gd name="T3" fmla="*/ 71438 h 816"/>
              <a:gd name="T4" fmla="*/ 17462 w 302"/>
              <a:gd name="T5" fmla="*/ 153988 h 816"/>
              <a:gd name="T6" fmla="*/ 107950 w 302"/>
              <a:gd name="T7" fmla="*/ 268288 h 816"/>
              <a:gd name="T8" fmla="*/ 179387 w 302"/>
              <a:gd name="T9" fmla="*/ 358775 h 816"/>
              <a:gd name="T10" fmla="*/ 227013 w 302"/>
              <a:gd name="T11" fmla="*/ 415925 h 816"/>
              <a:gd name="T12" fmla="*/ 257175 w 302"/>
              <a:gd name="T13" fmla="*/ 434975 h 816"/>
              <a:gd name="T14" fmla="*/ 314325 w 302"/>
              <a:gd name="T15" fmla="*/ 457200 h 816"/>
              <a:gd name="T16" fmla="*/ 347662 w 302"/>
              <a:gd name="T17" fmla="*/ 473075 h 816"/>
              <a:gd name="T18" fmla="*/ 371475 w 302"/>
              <a:gd name="T19" fmla="*/ 490538 h 816"/>
              <a:gd name="T20" fmla="*/ 381000 w 302"/>
              <a:gd name="T21" fmla="*/ 496888 h 816"/>
              <a:gd name="T22" fmla="*/ 407988 w 302"/>
              <a:gd name="T23" fmla="*/ 515938 h 816"/>
              <a:gd name="T24" fmla="*/ 446088 w 302"/>
              <a:gd name="T25" fmla="*/ 557213 h 816"/>
              <a:gd name="T26" fmla="*/ 474663 w 302"/>
              <a:gd name="T27" fmla="*/ 619125 h 816"/>
              <a:gd name="T28" fmla="*/ 436563 w 302"/>
              <a:gd name="T29" fmla="*/ 728662 h 816"/>
              <a:gd name="T30" fmla="*/ 395287 w 302"/>
              <a:gd name="T31" fmla="*/ 711200 h 816"/>
              <a:gd name="T32" fmla="*/ 404812 w 302"/>
              <a:gd name="T33" fmla="*/ 771525 h 816"/>
              <a:gd name="T34" fmla="*/ 412750 w 302"/>
              <a:gd name="T35" fmla="*/ 787400 h 816"/>
              <a:gd name="T36" fmla="*/ 419100 w 302"/>
              <a:gd name="T37" fmla="*/ 814388 h 816"/>
              <a:gd name="T38" fmla="*/ 431800 w 302"/>
              <a:gd name="T39" fmla="*/ 939800 h 816"/>
              <a:gd name="T40" fmla="*/ 428625 w 302"/>
              <a:gd name="T41" fmla="*/ 1057275 h 816"/>
              <a:gd name="T42" fmla="*/ 414338 w 302"/>
              <a:gd name="T43" fmla="*/ 1104900 h 816"/>
              <a:gd name="T44" fmla="*/ 417513 w 302"/>
              <a:gd name="T45" fmla="*/ 1201738 h 816"/>
              <a:gd name="T46" fmla="*/ 422275 w 302"/>
              <a:gd name="T47" fmla="*/ 1225550 h 816"/>
              <a:gd name="T48" fmla="*/ 441325 w 302"/>
              <a:gd name="T49" fmla="*/ 1295400 h 8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02"/>
              <a:gd name="T76" fmla="*/ 0 h 816"/>
              <a:gd name="T77" fmla="*/ 302 w 302"/>
              <a:gd name="T78" fmla="*/ 816 h 8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02" h="816">
                <a:moveTo>
                  <a:pt x="20" y="0"/>
                </a:moveTo>
                <a:cubicBezTo>
                  <a:pt x="18" y="15"/>
                  <a:pt x="13" y="30"/>
                  <a:pt x="9" y="45"/>
                </a:cubicBezTo>
                <a:cubicBezTo>
                  <a:pt x="8" y="62"/>
                  <a:pt x="0" y="82"/>
                  <a:pt x="11" y="97"/>
                </a:cubicBezTo>
                <a:cubicBezTo>
                  <a:pt x="17" y="114"/>
                  <a:pt x="53" y="157"/>
                  <a:pt x="68" y="169"/>
                </a:cubicBezTo>
                <a:cubicBezTo>
                  <a:pt x="72" y="188"/>
                  <a:pt x="97" y="215"/>
                  <a:pt x="113" y="226"/>
                </a:cubicBezTo>
                <a:cubicBezTo>
                  <a:pt x="119" y="236"/>
                  <a:pt x="131" y="260"/>
                  <a:pt x="143" y="262"/>
                </a:cubicBezTo>
                <a:cubicBezTo>
                  <a:pt x="148" y="268"/>
                  <a:pt x="154" y="273"/>
                  <a:pt x="162" y="274"/>
                </a:cubicBezTo>
                <a:cubicBezTo>
                  <a:pt x="174" y="280"/>
                  <a:pt x="186" y="284"/>
                  <a:pt x="198" y="288"/>
                </a:cubicBezTo>
                <a:cubicBezTo>
                  <a:pt x="214" y="298"/>
                  <a:pt x="207" y="296"/>
                  <a:pt x="219" y="298"/>
                </a:cubicBezTo>
                <a:cubicBezTo>
                  <a:pt x="224" y="302"/>
                  <a:pt x="229" y="305"/>
                  <a:pt x="234" y="309"/>
                </a:cubicBezTo>
                <a:cubicBezTo>
                  <a:pt x="236" y="310"/>
                  <a:pt x="240" y="313"/>
                  <a:pt x="240" y="313"/>
                </a:cubicBezTo>
                <a:cubicBezTo>
                  <a:pt x="244" y="319"/>
                  <a:pt x="257" y="325"/>
                  <a:pt x="257" y="325"/>
                </a:cubicBezTo>
                <a:cubicBezTo>
                  <a:pt x="263" y="335"/>
                  <a:pt x="275" y="341"/>
                  <a:pt x="281" y="351"/>
                </a:cubicBezTo>
                <a:cubicBezTo>
                  <a:pt x="288" y="363"/>
                  <a:pt x="295" y="377"/>
                  <a:pt x="299" y="390"/>
                </a:cubicBezTo>
                <a:cubicBezTo>
                  <a:pt x="302" y="416"/>
                  <a:pt x="301" y="446"/>
                  <a:pt x="275" y="459"/>
                </a:cubicBezTo>
                <a:cubicBezTo>
                  <a:pt x="250" y="455"/>
                  <a:pt x="263" y="456"/>
                  <a:pt x="249" y="448"/>
                </a:cubicBezTo>
                <a:cubicBezTo>
                  <a:pt x="233" y="453"/>
                  <a:pt x="250" y="476"/>
                  <a:pt x="255" y="486"/>
                </a:cubicBezTo>
                <a:cubicBezTo>
                  <a:pt x="257" y="489"/>
                  <a:pt x="260" y="496"/>
                  <a:pt x="260" y="496"/>
                </a:cubicBezTo>
                <a:cubicBezTo>
                  <a:pt x="261" y="502"/>
                  <a:pt x="263" y="507"/>
                  <a:pt x="264" y="513"/>
                </a:cubicBezTo>
                <a:cubicBezTo>
                  <a:pt x="266" y="540"/>
                  <a:pt x="270" y="565"/>
                  <a:pt x="272" y="592"/>
                </a:cubicBezTo>
                <a:cubicBezTo>
                  <a:pt x="271" y="617"/>
                  <a:pt x="271" y="641"/>
                  <a:pt x="270" y="666"/>
                </a:cubicBezTo>
                <a:cubicBezTo>
                  <a:pt x="270" y="676"/>
                  <a:pt x="261" y="696"/>
                  <a:pt x="261" y="696"/>
                </a:cubicBezTo>
                <a:cubicBezTo>
                  <a:pt x="262" y="716"/>
                  <a:pt x="262" y="737"/>
                  <a:pt x="263" y="757"/>
                </a:cubicBezTo>
                <a:cubicBezTo>
                  <a:pt x="263" y="762"/>
                  <a:pt x="266" y="772"/>
                  <a:pt x="266" y="772"/>
                </a:cubicBezTo>
                <a:cubicBezTo>
                  <a:pt x="267" y="785"/>
                  <a:pt x="268" y="806"/>
                  <a:pt x="278" y="816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4014788" y="2495550"/>
            <a:ext cx="958850" cy="1216025"/>
          </a:xfrm>
          <a:custGeom>
            <a:avLst/>
            <a:gdLst>
              <a:gd name="T0" fmla="*/ 14288 w 604"/>
              <a:gd name="T1" fmla="*/ 0 h 766"/>
              <a:gd name="T2" fmla="*/ 31750 w 604"/>
              <a:gd name="T3" fmla="*/ 195262 h 766"/>
              <a:gd name="T4" fmla="*/ 41275 w 604"/>
              <a:gd name="T5" fmla="*/ 219075 h 766"/>
              <a:gd name="T6" fmla="*/ 88900 w 604"/>
              <a:gd name="T7" fmla="*/ 307975 h 766"/>
              <a:gd name="T8" fmla="*/ 122237 w 604"/>
              <a:gd name="T9" fmla="*/ 374650 h 766"/>
              <a:gd name="T10" fmla="*/ 227013 w 604"/>
              <a:gd name="T11" fmla="*/ 523875 h 766"/>
              <a:gd name="T12" fmla="*/ 284162 w 604"/>
              <a:gd name="T13" fmla="*/ 550863 h 766"/>
              <a:gd name="T14" fmla="*/ 309562 w 604"/>
              <a:gd name="T15" fmla="*/ 561975 h 766"/>
              <a:gd name="T16" fmla="*/ 398462 w 604"/>
              <a:gd name="T17" fmla="*/ 623887 h 766"/>
              <a:gd name="T18" fmla="*/ 455613 w 604"/>
              <a:gd name="T19" fmla="*/ 681037 h 766"/>
              <a:gd name="T20" fmla="*/ 495300 w 604"/>
              <a:gd name="T21" fmla="*/ 708025 h 766"/>
              <a:gd name="T22" fmla="*/ 623887 w 604"/>
              <a:gd name="T23" fmla="*/ 784225 h 766"/>
              <a:gd name="T24" fmla="*/ 660400 w 604"/>
              <a:gd name="T25" fmla="*/ 808037 h 766"/>
              <a:gd name="T26" fmla="*/ 833438 w 604"/>
              <a:gd name="T27" fmla="*/ 995363 h 766"/>
              <a:gd name="T28" fmla="*/ 879475 w 604"/>
              <a:gd name="T29" fmla="*/ 1071563 h 766"/>
              <a:gd name="T30" fmla="*/ 928688 w 604"/>
              <a:gd name="T31" fmla="*/ 1133475 h 766"/>
              <a:gd name="T32" fmla="*/ 955675 w 604"/>
              <a:gd name="T33" fmla="*/ 1198563 h 766"/>
              <a:gd name="T34" fmla="*/ 947738 w 604"/>
              <a:gd name="T35" fmla="*/ 1193800 h 766"/>
              <a:gd name="T36" fmla="*/ 936625 w 604"/>
              <a:gd name="T37" fmla="*/ 1174750 h 76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4"/>
              <a:gd name="T58" fmla="*/ 0 h 766"/>
              <a:gd name="T59" fmla="*/ 604 w 604"/>
              <a:gd name="T60" fmla="*/ 766 h 76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4" h="766">
                <a:moveTo>
                  <a:pt x="9" y="0"/>
                </a:moveTo>
                <a:cubicBezTo>
                  <a:pt x="10" y="53"/>
                  <a:pt x="0" y="83"/>
                  <a:pt x="20" y="123"/>
                </a:cubicBezTo>
                <a:cubicBezTo>
                  <a:pt x="21" y="129"/>
                  <a:pt x="22" y="133"/>
                  <a:pt x="26" y="138"/>
                </a:cubicBezTo>
                <a:cubicBezTo>
                  <a:pt x="30" y="158"/>
                  <a:pt x="42" y="180"/>
                  <a:pt x="56" y="194"/>
                </a:cubicBezTo>
                <a:cubicBezTo>
                  <a:pt x="62" y="209"/>
                  <a:pt x="72" y="221"/>
                  <a:pt x="77" y="236"/>
                </a:cubicBezTo>
                <a:cubicBezTo>
                  <a:pt x="87" y="265"/>
                  <a:pt x="107" y="325"/>
                  <a:pt x="143" y="330"/>
                </a:cubicBezTo>
                <a:cubicBezTo>
                  <a:pt x="155" y="336"/>
                  <a:pt x="167" y="341"/>
                  <a:pt x="179" y="347"/>
                </a:cubicBezTo>
                <a:cubicBezTo>
                  <a:pt x="184" y="350"/>
                  <a:pt x="195" y="354"/>
                  <a:pt x="195" y="354"/>
                </a:cubicBezTo>
                <a:cubicBezTo>
                  <a:pt x="211" y="370"/>
                  <a:pt x="233" y="376"/>
                  <a:pt x="251" y="393"/>
                </a:cubicBezTo>
                <a:cubicBezTo>
                  <a:pt x="256" y="398"/>
                  <a:pt x="277" y="423"/>
                  <a:pt x="287" y="429"/>
                </a:cubicBezTo>
                <a:cubicBezTo>
                  <a:pt x="289" y="441"/>
                  <a:pt x="302" y="443"/>
                  <a:pt x="312" y="446"/>
                </a:cubicBezTo>
                <a:cubicBezTo>
                  <a:pt x="340" y="455"/>
                  <a:pt x="370" y="477"/>
                  <a:pt x="393" y="494"/>
                </a:cubicBezTo>
                <a:cubicBezTo>
                  <a:pt x="410" y="506"/>
                  <a:pt x="404" y="503"/>
                  <a:pt x="416" y="509"/>
                </a:cubicBezTo>
                <a:cubicBezTo>
                  <a:pt x="448" y="552"/>
                  <a:pt x="485" y="590"/>
                  <a:pt x="525" y="627"/>
                </a:cubicBezTo>
                <a:cubicBezTo>
                  <a:pt x="538" y="640"/>
                  <a:pt x="543" y="660"/>
                  <a:pt x="554" y="675"/>
                </a:cubicBezTo>
                <a:cubicBezTo>
                  <a:pt x="558" y="694"/>
                  <a:pt x="570" y="703"/>
                  <a:pt x="585" y="714"/>
                </a:cubicBezTo>
                <a:cubicBezTo>
                  <a:pt x="593" y="729"/>
                  <a:pt x="589" y="742"/>
                  <a:pt x="602" y="755"/>
                </a:cubicBezTo>
                <a:cubicBezTo>
                  <a:pt x="604" y="766"/>
                  <a:pt x="602" y="756"/>
                  <a:pt x="597" y="752"/>
                </a:cubicBezTo>
                <a:cubicBezTo>
                  <a:pt x="596" y="750"/>
                  <a:pt x="592" y="740"/>
                  <a:pt x="590" y="740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7" name="Freeform 12"/>
          <p:cNvSpPr>
            <a:spLocks/>
          </p:cNvSpPr>
          <p:nvPr/>
        </p:nvSpPr>
        <p:spPr bwMode="auto">
          <a:xfrm>
            <a:off x="4976813" y="3709988"/>
            <a:ext cx="1795462" cy="1195387"/>
          </a:xfrm>
          <a:custGeom>
            <a:avLst/>
            <a:gdLst>
              <a:gd name="T0" fmla="*/ 0 w 1131"/>
              <a:gd name="T1" fmla="*/ 0 h 753"/>
              <a:gd name="T2" fmla="*/ 98425 w 1131"/>
              <a:gd name="T3" fmla="*/ 55562 h 753"/>
              <a:gd name="T4" fmla="*/ 131762 w 1131"/>
              <a:gd name="T5" fmla="*/ 74612 h 753"/>
              <a:gd name="T6" fmla="*/ 165100 w 1131"/>
              <a:gd name="T7" fmla="*/ 109537 h 753"/>
              <a:gd name="T8" fmla="*/ 193675 w 1131"/>
              <a:gd name="T9" fmla="*/ 161925 h 753"/>
              <a:gd name="T10" fmla="*/ 217487 w 1131"/>
              <a:gd name="T11" fmla="*/ 222250 h 753"/>
              <a:gd name="T12" fmla="*/ 246062 w 1131"/>
              <a:gd name="T13" fmla="*/ 290512 h 753"/>
              <a:gd name="T14" fmla="*/ 252412 w 1131"/>
              <a:gd name="T15" fmla="*/ 312737 h 753"/>
              <a:gd name="T16" fmla="*/ 238125 w 1131"/>
              <a:gd name="T17" fmla="*/ 371475 h 753"/>
              <a:gd name="T18" fmla="*/ 266700 w 1131"/>
              <a:gd name="T19" fmla="*/ 436562 h 753"/>
              <a:gd name="T20" fmla="*/ 360362 w 1131"/>
              <a:gd name="T21" fmla="*/ 488950 h 753"/>
              <a:gd name="T22" fmla="*/ 447675 w 1131"/>
              <a:gd name="T23" fmla="*/ 517525 h 753"/>
              <a:gd name="T24" fmla="*/ 581025 w 1131"/>
              <a:gd name="T25" fmla="*/ 561975 h 753"/>
              <a:gd name="T26" fmla="*/ 681037 w 1131"/>
              <a:gd name="T27" fmla="*/ 619125 h 753"/>
              <a:gd name="T28" fmla="*/ 700087 w 1131"/>
              <a:gd name="T29" fmla="*/ 633412 h 753"/>
              <a:gd name="T30" fmla="*/ 722312 w 1131"/>
              <a:gd name="T31" fmla="*/ 638175 h 753"/>
              <a:gd name="T32" fmla="*/ 752475 w 1131"/>
              <a:gd name="T33" fmla="*/ 647700 h 753"/>
              <a:gd name="T34" fmla="*/ 833437 w 1131"/>
              <a:gd name="T35" fmla="*/ 669925 h 753"/>
              <a:gd name="T36" fmla="*/ 890587 w 1131"/>
              <a:gd name="T37" fmla="*/ 647700 h 753"/>
              <a:gd name="T38" fmla="*/ 947737 w 1131"/>
              <a:gd name="T39" fmla="*/ 695325 h 753"/>
              <a:gd name="T40" fmla="*/ 1028700 w 1131"/>
              <a:gd name="T41" fmla="*/ 709612 h 753"/>
              <a:gd name="T42" fmla="*/ 1038225 w 1131"/>
              <a:gd name="T43" fmla="*/ 723900 h 753"/>
              <a:gd name="T44" fmla="*/ 1141412 w 1131"/>
              <a:gd name="T45" fmla="*/ 747712 h 753"/>
              <a:gd name="T46" fmla="*/ 1208087 w 1131"/>
              <a:gd name="T47" fmla="*/ 790575 h 753"/>
              <a:gd name="T48" fmla="*/ 1281112 w 1131"/>
              <a:gd name="T49" fmla="*/ 814387 h 753"/>
              <a:gd name="T50" fmla="*/ 1317624 w 1131"/>
              <a:gd name="T51" fmla="*/ 823912 h 753"/>
              <a:gd name="T52" fmla="*/ 1357312 w 1131"/>
              <a:gd name="T53" fmla="*/ 846137 h 753"/>
              <a:gd name="T54" fmla="*/ 1403349 w 1131"/>
              <a:gd name="T55" fmla="*/ 912812 h 753"/>
              <a:gd name="T56" fmla="*/ 1465262 w 1131"/>
              <a:gd name="T57" fmla="*/ 942975 h 753"/>
              <a:gd name="T58" fmla="*/ 1503362 w 1131"/>
              <a:gd name="T59" fmla="*/ 1000125 h 753"/>
              <a:gd name="T60" fmla="*/ 1560512 w 1131"/>
              <a:gd name="T61" fmla="*/ 1057275 h 753"/>
              <a:gd name="T62" fmla="*/ 1665287 w 1131"/>
              <a:gd name="T63" fmla="*/ 1117600 h 753"/>
              <a:gd name="T64" fmla="*/ 1760537 w 1131"/>
              <a:gd name="T65" fmla="*/ 1166812 h 753"/>
              <a:gd name="T66" fmla="*/ 1795462 w 1131"/>
              <a:gd name="T67" fmla="*/ 1195387 h 75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131"/>
              <a:gd name="T103" fmla="*/ 0 h 753"/>
              <a:gd name="T104" fmla="*/ 1131 w 1131"/>
              <a:gd name="T105" fmla="*/ 753 h 75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131" h="753">
                <a:moveTo>
                  <a:pt x="0" y="0"/>
                </a:moveTo>
                <a:cubicBezTo>
                  <a:pt x="18" y="15"/>
                  <a:pt x="40" y="28"/>
                  <a:pt x="62" y="35"/>
                </a:cubicBezTo>
                <a:cubicBezTo>
                  <a:pt x="68" y="39"/>
                  <a:pt x="76" y="44"/>
                  <a:pt x="83" y="47"/>
                </a:cubicBezTo>
                <a:cubicBezTo>
                  <a:pt x="90" y="54"/>
                  <a:pt x="95" y="64"/>
                  <a:pt x="104" y="69"/>
                </a:cubicBezTo>
                <a:cubicBezTo>
                  <a:pt x="112" y="79"/>
                  <a:pt x="116" y="90"/>
                  <a:pt x="122" y="102"/>
                </a:cubicBezTo>
                <a:cubicBezTo>
                  <a:pt x="124" y="117"/>
                  <a:pt x="131" y="127"/>
                  <a:pt x="137" y="140"/>
                </a:cubicBezTo>
                <a:cubicBezTo>
                  <a:pt x="139" y="154"/>
                  <a:pt x="149" y="169"/>
                  <a:pt x="155" y="183"/>
                </a:cubicBezTo>
                <a:cubicBezTo>
                  <a:pt x="156" y="188"/>
                  <a:pt x="158" y="192"/>
                  <a:pt x="159" y="197"/>
                </a:cubicBezTo>
                <a:cubicBezTo>
                  <a:pt x="156" y="210"/>
                  <a:pt x="155" y="222"/>
                  <a:pt x="150" y="234"/>
                </a:cubicBezTo>
                <a:cubicBezTo>
                  <a:pt x="147" y="253"/>
                  <a:pt x="150" y="267"/>
                  <a:pt x="168" y="275"/>
                </a:cubicBezTo>
                <a:cubicBezTo>
                  <a:pt x="176" y="286"/>
                  <a:pt x="213" y="300"/>
                  <a:pt x="227" y="308"/>
                </a:cubicBezTo>
                <a:cubicBezTo>
                  <a:pt x="241" y="327"/>
                  <a:pt x="227" y="309"/>
                  <a:pt x="282" y="326"/>
                </a:cubicBezTo>
                <a:cubicBezTo>
                  <a:pt x="311" y="335"/>
                  <a:pt x="336" y="349"/>
                  <a:pt x="366" y="354"/>
                </a:cubicBezTo>
                <a:cubicBezTo>
                  <a:pt x="388" y="365"/>
                  <a:pt x="407" y="380"/>
                  <a:pt x="429" y="390"/>
                </a:cubicBezTo>
                <a:cubicBezTo>
                  <a:pt x="433" y="394"/>
                  <a:pt x="435" y="397"/>
                  <a:pt x="441" y="399"/>
                </a:cubicBezTo>
                <a:cubicBezTo>
                  <a:pt x="446" y="400"/>
                  <a:pt x="455" y="402"/>
                  <a:pt x="455" y="402"/>
                </a:cubicBezTo>
                <a:cubicBezTo>
                  <a:pt x="461" y="405"/>
                  <a:pt x="468" y="407"/>
                  <a:pt x="474" y="408"/>
                </a:cubicBezTo>
                <a:cubicBezTo>
                  <a:pt x="491" y="414"/>
                  <a:pt x="507" y="418"/>
                  <a:pt x="525" y="422"/>
                </a:cubicBezTo>
                <a:cubicBezTo>
                  <a:pt x="554" y="419"/>
                  <a:pt x="542" y="418"/>
                  <a:pt x="561" y="408"/>
                </a:cubicBezTo>
                <a:cubicBezTo>
                  <a:pt x="587" y="413"/>
                  <a:pt x="579" y="431"/>
                  <a:pt x="597" y="438"/>
                </a:cubicBezTo>
                <a:cubicBezTo>
                  <a:pt x="614" y="444"/>
                  <a:pt x="630" y="445"/>
                  <a:pt x="648" y="447"/>
                </a:cubicBezTo>
                <a:cubicBezTo>
                  <a:pt x="651" y="449"/>
                  <a:pt x="651" y="454"/>
                  <a:pt x="654" y="456"/>
                </a:cubicBezTo>
                <a:cubicBezTo>
                  <a:pt x="671" y="466"/>
                  <a:pt x="699" y="470"/>
                  <a:pt x="719" y="471"/>
                </a:cubicBezTo>
                <a:cubicBezTo>
                  <a:pt x="731" y="479"/>
                  <a:pt x="747" y="495"/>
                  <a:pt x="761" y="498"/>
                </a:cubicBezTo>
                <a:cubicBezTo>
                  <a:pt x="775" y="505"/>
                  <a:pt x="792" y="509"/>
                  <a:pt x="807" y="513"/>
                </a:cubicBezTo>
                <a:cubicBezTo>
                  <a:pt x="815" y="515"/>
                  <a:pt x="830" y="519"/>
                  <a:pt x="830" y="519"/>
                </a:cubicBezTo>
                <a:cubicBezTo>
                  <a:pt x="839" y="523"/>
                  <a:pt x="847" y="529"/>
                  <a:pt x="855" y="533"/>
                </a:cubicBezTo>
                <a:cubicBezTo>
                  <a:pt x="862" y="544"/>
                  <a:pt x="873" y="568"/>
                  <a:pt x="884" y="575"/>
                </a:cubicBezTo>
                <a:cubicBezTo>
                  <a:pt x="893" y="587"/>
                  <a:pt x="909" y="592"/>
                  <a:pt x="923" y="594"/>
                </a:cubicBezTo>
                <a:cubicBezTo>
                  <a:pt x="936" y="605"/>
                  <a:pt x="937" y="617"/>
                  <a:pt x="947" y="630"/>
                </a:cubicBezTo>
                <a:cubicBezTo>
                  <a:pt x="950" y="650"/>
                  <a:pt x="967" y="658"/>
                  <a:pt x="983" y="666"/>
                </a:cubicBezTo>
                <a:cubicBezTo>
                  <a:pt x="1005" y="677"/>
                  <a:pt x="1029" y="690"/>
                  <a:pt x="1049" y="704"/>
                </a:cubicBezTo>
                <a:cubicBezTo>
                  <a:pt x="1069" y="717"/>
                  <a:pt x="1084" y="731"/>
                  <a:pt x="1109" y="735"/>
                </a:cubicBezTo>
                <a:cubicBezTo>
                  <a:pt x="1113" y="742"/>
                  <a:pt x="1131" y="751"/>
                  <a:pt x="1131" y="753"/>
                </a:cubicBezTo>
              </a:path>
            </a:pathLst>
          </a:custGeom>
          <a:noFill/>
          <a:ln w="3175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8" name="AutoShape 14" descr="Bicycling the Pacific Coast Book Cover"/>
          <p:cNvSpPr>
            <a:spLocks noChangeAspect="1" noChangeArrowheads="1"/>
          </p:cNvSpPr>
          <p:nvPr/>
        </p:nvSpPr>
        <p:spPr bwMode="auto">
          <a:xfrm>
            <a:off x="3857625" y="27146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9" name="AutoShape 16" descr="Bicycling the Pacific Coast Book Cover"/>
          <p:cNvSpPr>
            <a:spLocks noChangeAspect="1" noChangeArrowheads="1"/>
          </p:cNvSpPr>
          <p:nvPr/>
        </p:nvSpPr>
        <p:spPr bwMode="auto">
          <a:xfrm>
            <a:off x="3857625" y="271462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0" name="Picture 18" descr="Bicycling the Pacific Coast 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2398713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467544" y="5715000"/>
            <a:ext cx="8173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Bezoek</a:t>
            </a:r>
            <a:r>
              <a:rPr lang="en-US" sz="3600" dirty="0"/>
              <a:t> de </a:t>
            </a:r>
            <a:r>
              <a:rPr lang="en-US" sz="3600" dirty="0" err="1"/>
              <a:t>fietsvakantiebeurs</a:t>
            </a:r>
            <a:r>
              <a:rPr lang="en-US" sz="3600" dirty="0"/>
              <a:t> </a:t>
            </a:r>
            <a:r>
              <a:rPr lang="en-US" sz="3600" dirty="0" err="1"/>
              <a:t>voor</a:t>
            </a:r>
            <a:r>
              <a:rPr lang="en-US" sz="3600" dirty="0"/>
              <a:t> tips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644655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Just </a:t>
            </a:r>
            <a:r>
              <a:rPr lang="en-US" dirty="0" err="1"/>
              <a:t>Diggit</a:t>
            </a:r>
            <a:r>
              <a:rPr lang="en-US" dirty="0"/>
              <a:t> (www.nagafoundation.org)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33324" cy="49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3466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778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sz="4000"/>
              <a:t>Horizontale en verticale as-turbines</a:t>
            </a:r>
            <a:endParaRPr lang="nl-NL" altLang="nl-NL" sz="4000"/>
          </a:p>
        </p:txBody>
      </p:sp>
      <p:pic>
        <p:nvPicPr>
          <p:cNvPr id="3" name="Picture 11" descr="ANd9GcTz93eovdM6B-LjT_zznP2BDjd1yvTMgcC2r3wNG0iphPK4ZM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329238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Vertical Axis Wind Turb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319463"/>
            <a:ext cx="4716462" cy="353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81525"/>
            <a:ext cx="1760537" cy="207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271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198438" y="1588"/>
            <a:ext cx="4678362" cy="941387"/>
          </a:xfrm>
        </p:spPr>
        <p:txBody>
          <a:bodyPr/>
          <a:lstStyle/>
          <a:p>
            <a:r>
              <a:rPr lang="en-US" altLang="nl-NL"/>
              <a:t>Windenergie</a:t>
            </a:r>
            <a:endParaRPr lang="nl-NL" altLang="nl-NL"/>
          </a:p>
        </p:txBody>
      </p:sp>
      <p:sp>
        <p:nvSpPr>
          <p:cNvPr id="15363" name="Tekstvak 3"/>
          <p:cNvSpPr txBox="1">
            <a:spLocks noChangeArrowheads="1"/>
          </p:cNvSpPr>
          <p:nvPr/>
        </p:nvSpPr>
        <p:spPr bwMode="auto">
          <a:xfrm>
            <a:off x="2620963" y="5829300"/>
            <a:ext cx="24288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/>
              <a:t>10 MW</a:t>
            </a:r>
          </a:p>
          <a:p>
            <a:pPr eaLnBrk="1" hangingPunct="1"/>
            <a:r>
              <a:rPr lang="en-US" altLang="nl-NL"/>
              <a:t>162 m hoog</a:t>
            </a:r>
          </a:p>
          <a:p>
            <a:pPr eaLnBrk="1" hangingPunct="1"/>
            <a:r>
              <a:rPr lang="en-US" altLang="nl-NL"/>
              <a:t>Wiekdiameter: 144 m </a:t>
            </a:r>
          </a:p>
        </p:txBody>
      </p:sp>
      <p:pic>
        <p:nvPicPr>
          <p:cNvPr id="15364" name="Picture 6" descr="File:Tour Eiffel Wikimedia Comm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892175"/>
            <a:ext cx="3086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kstvak 6"/>
          <p:cNvSpPr txBox="1">
            <a:spLocks noChangeArrowheads="1"/>
          </p:cNvSpPr>
          <p:nvPr/>
        </p:nvSpPr>
        <p:spPr bwMode="auto">
          <a:xfrm>
            <a:off x="490538" y="225425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/>
              <a:t>234 m</a:t>
            </a:r>
            <a:endParaRPr lang="nl-NL" altLang="nl-NL"/>
          </a:p>
        </p:txBody>
      </p:sp>
      <p:pic>
        <p:nvPicPr>
          <p:cNvPr id="15366" name="Picture 8" descr="http://t2.gstatic.com/images?q=tbn:ANd9GcRivPvtMOdZOYJsGt2Bo0OFuTASnJ2690rojjuZe-pprDmU6q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03463"/>
            <a:ext cx="24003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 flipH="1">
            <a:off x="4152900" y="1295400"/>
            <a:ext cx="31242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Rechthoek 7"/>
          <p:cNvSpPr>
            <a:spLocks noChangeArrowheads="1"/>
          </p:cNvSpPr>
          <p:nvPr/>
        </p:nvSpPr>
        <p:spPr bwMode="auto">
          <a:xfrm>
            <a:off x="3200400" y="111125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/>
              <a:t>317 m</a:t>
            </a:r>
            <a:endParaRPr lang="nl-NL" altLang="nl-NL"/>
          </a:p>
        </p:txBody>
      </p:sp>
      <p:cxnSp>
        <p:nvCxnSpPr>
          <p:cNvPr id="14" name="Rechte verbindingslijn 13"/>
          <p:cNvCxnSpPr/>
          <p:nvPr/>
        </p:nvCxnSpPr>
        <p:spPr>
          <a:xfrm flipH="1" flipV="1">
            <a:off x="1230313" y="2438400"/>
            <a:ext cx="2560637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 flipV="1">
            <a:off x="903288" y="5562600"/>
            <a:ext cx="6107112" cy="7620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8347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waterkracht</a:t>
            </a:r>
            <a:endParaRPr lang="nl-NL" altLang="nl-NL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04938"/>
            <a:ext cx="6553200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339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Energie-eiland Belgie</a:t>
            </a:r>
            <a:endParaRPr lang="nl-NL" altLang="nl-NL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44366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876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57200" y="274638"/>
            <a:ext cx="8229600" cy="10969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nl-NL" dirty="0" err="1"/>
              <a:t>Dichtbij</a:t>
            </a:r>
            <a:r>
              <a:rPr lang="en-US" altLang="nl-NL" dirty="0"/>
              <a:t> huis: </a:t>
            </a:r>
            <a:r>
              <a:rPr lang="en-US" altLang="nl-NL" dirty="0" err="1"/>
              <a:t>Zonne-energie</a:t>
            </a:r>
            <a:endParaRPr lang="nl-NL" altLang="nl-NL" dirty="0"/>
          </a:p>
        </p:txBody>
      </p:sp>
      <p:pic>
        <p:nvPicPr>
          <p:cNvPr id="3" name="Picture 2" descr="http://t1.gstatic.com/images?q=tbn:ANd9GcSf7ytBLrhEJRExFwDfXoYgEZFIH21nd3YjrnCDdgjiU8S7d3KTQ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48101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76200" y="1619250"/>
            <a:ext cx="8743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 sz="2400" dirty="0"/>
              <a:t>3600 kWh/</a:t>
            </a:r>
            <a:r>
              <a:rPr lang="en-US" altLang="nl-NL" sz="2400" dirty="0" err="1"/>
              <a:t>jaar</a:t>
            </a:r>
            <a:r>
              <a:rPr lang="en-US" altLang="nl-NL" sz="2400" dirty="0"/>
              <a:t> op je </a:t>
            </a:r>
            <a:r>
              <a:rPr lang="en-US" altLang="nl-NL" sz="2400" dirty="0" err="1"/>
              <a:t>dak</a:t>
            </a:r>
            <a:r>
              <a:rPr lang="en-US" altLang="nl-NL" sz="2400" dirty="0"/>
              <a:t> </a:t>
            </a:r>
            <a:r>
              <a:rPr lang="en-US" altLang="nl-NL" sz="2400" dirty="0" err="1"/>
              <a:t>opwekken</a:t>
            </a:r>
            <a:r>
              <a:rPr lang="en-US" altLang="nl-NL" sz="2400" dirty="0"/>
              <a:t> is </a:t>
            </a:r>
            <a:r>
              <a:rPr lang="en-US" altLang="nl-NL" sz="2400" dirty="0" err="1"/>
              <a:t>realistisch</a:t>
            </a:r>
            <a:endParaRPr lang="en-US" altLang="nl-NL" sz="2400" dirty="0"/>
          </a:p>
          <a:p>
            <a:pPr eaLnBrk="1" hangingPunct="1"/>
            <a:endParaRPr lang="en-US" altLang="nl-NL" sz="2400" dirty="0"/>
          </a:p>
          <a:p>
            <a:pPr eaLnBrk="1" hangingPunct="1"/>
            <a:r>
              <a:rPr lang="en-US" altLang="nl-NL" sz="2400" dirty="0" err="1"/>
              <a:t>Gemiddeld</a:t>
            </a:r>
            <a:r>
              <a:rPr lang="en-US" altLang="nl-NL" sz="2400" dirty="0"/>
              <a:t> </a:t>
            </a:r>
            <a:r>
              <a:rPr lang="en-US" altLang="nl-NL" sz="2400" dirty="0" err="1"/>
              <a:t>Nederlands</a:t>
            </a:r>
            <a:r>
              <a:rPr lang="en-US" altLang="nl-NL" sz="2400" dirty="0"/>
              <a:t> </a:t>
            </a:r>
            <a:r>
              <a:rPr lang="en-US" altLang="nl-NL" sz="2400" dirty="0" err="1"/>
              <a:t>Huishouden</a:t>
            </a:r>
            <a:r>
              <a:rPr lang="en-US" altLang="nl-NL" sz="2400" dirty="0"/>
              <a:t> </a:t>
            </a:r>
            <a:r>
              <a:rPr lang="en-US" altLang="nl-NL" sz="2400" dirty="0" err="1"/>
              <a:t>gebruikt</a:t>
            </a:r>
            <a:r>
              <a:rPr lang="en-US" altLang="nl-NL" sz="2400" dirty="0"/>
              <a:t> : 3312 kWh/</a:t>
            </a:r>
            <a:r>
              <a:rPr lang="en-US" altLang="nl-NL" sz="2400" dirty="0" err="1"/>
              <a:t>jaar</a:t>
            </a:r>
            <a:endParaRPr lang="nl-NL" altLang="nl-NL" sz="2400" dirty="0"/>
          </a:p>
        </p:txBody>
      </p:sp>
    </p:spTree>
    <p:extLst>
      <p:ext uri="{BB962C8B-B14F-4D97-AF65-F5344CB8AC3E}">
        <p14:creationId xmlns:p14="http://schemas.microsoft.com/office/powerpoint/2010/main" val="1012963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/>
              <a:t>Zonne-energie Nederland</a:t>
            </a:r>
            <a:endParaRPr lang="nl-NL" altLang="nl-NL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1181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7054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5177503" y="620688"/>
            <a:ext cx="1080120" cy="2235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6263732" y="620688"/>
            <a:ext cx="1123135" cy="22350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7444109" y="1786758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</a:t>
            </a:r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6156176" y="4221088"/>
            <a:ext cx="288032" cy="26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/>
          <p:cNvSpPr txBox="1"/>
          <p:nvPr/>
        </p:nvSpPr>
        <p:spPr>
          <a:xfrm>
            <a:off x="6392817" y="4168853"/>
            <a:ext cx="188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= 60 % </a:t>
            </a:r>
            <a:r>
              <a:rPr lang="en-US" dirty="0" err="1"/>
              <a:t>noordkant</a:t>
            </a:r>
            <a:endParaRPr lang="nl-NL" dirty="0"/>
          </a:p>
        </p:txBody>
      </p:sp>
      <p:sp>
        <p:nvSpPr>
          <p:cNvPr id="10" name="Rechthoek 9"/>
          <p:cNvSpPr/>
          <p:nvPr/>
        </p:nvSpPr>
        <p:spPr>
          <a:xfrm>
            <a:off x="6156176" y="4797152"/>
            <a:ext cx="288032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6484751" y="4715852"/>
            <a:ext cx="1769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100 % </a:t>
            </a:r>
            <a:r>
              <a:rPr lang="en-US" dirty="0" err="1"/>
              <a:t>zuidkant</a:t>
            </a:r>
            <a:endParaRPr lang="nl-NL" dirty="0"/>
          </a:p>
        </p:txBody>
      </p:sp>
      <p:sp>
        <p:nvSpPr>
          <p:cNvPr id="12" name="Rechthoek 11"/>
          <p:cNvSpPr/>
          <p:nvPr/>
        </p:nvSpPr>
        <p:spPr>
          <a:xfrm>
            <a:off x="7386867" y="620688"/>
            <a:ext cx="719353" cy="11616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/>
          <p:cNvSpPr/>
          <p:nvPr/>
        </p:nvSpPr>
        <p:spPr>
          <a:xfrm>
            <a:off x="6156176" y="5301208"/>
            <a:ext cx="288032" cy="2880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/>
          <p:cNvSpPr/>
          <p:nvPr/>
        </p:nvSpPr>
        <p:spPr>
          <a:xfrm>
            <a:off x="6606543" y="5260558"/>
            <a:ext cx="11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plat </a:t>
            </a:r>
            <a:r>
              <a:rPr lang="en-US" dirty="0" err="1"/>
              <a:t>dak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5329399" y="287524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</a:t>
            </a:r>
            <a:endParaRPr lang="nl-NL" dirty="0"/>
          </a:p>
        </p:txBody>
      </p:sp>
      <p:cxnSp>
        <p:nvCxnSpPr>
          <p:cNvPr id="16" name="Rechte verbindingslijn 15"/>
          <p:cNvCxnSpPr/>
          <p:nvPr/>
        </p:nvCxnSpPr>
        <p:spPr>
          <a:xfrm>
            <a:off x="7398227" y="2855780"/>
            <a:ext cx="0" cy="535414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6237276" y="2873261"/>
            <a:ext cx="0" cy="535414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5177503" y="2855780"/>
            <a:ext cx="0" cy="535414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8106220" y="1674683"/>
            <a:ext cx="0" cy="535414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8136935" y="1782350"/>
            <a:ext cx="504056" cy="0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4612501" y="629639"/>
            <a:ext cx="504056" cy="0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4709876" y="2855780"/>
            <a:ext cx="504056" cy="0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8106947" y="620688"/>
            <a:ext cx="504056" cy="0"/>
          </a:xfrm>
          <a:prstGeom prst="line">
            <a:avLst/>
          </a:prstGeom>
          <a:ln cmpd="sng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hoek 23"/>
          <p:cNvSpPr/>
          <p:nvPr/>
        </p:nvSpPr>
        <p:spPr>
          <a:xfrm>
            <a:off x="6444208" y="2855780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m</a:t>
            </a:r>
            <a:endParaRPr lang="nl-NL" dirty="0"/>
          </a:p>
        </p:txBody>
      </p:sp>
      <p:sp>
        <p:nvSpPr>
          <p:cNvPr id="25" name="Rechthoek 24"/>
          <p:cNvSpPr/>
          <p:nvPr/>
        </p:nvSpPr>
        <p:spPr>
          <a:xfrm>
            <a:off x="4486018" y="1380879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 m</a:t>
            </a:r>
            <a:endParaRPr lang="nl-NL" dirty="0"/>
          </a:p>
        </p:txBody>
      </p:sp>
      <p:sp>
        <p:nvSpPr>
          <p:cNvPr id="26" name="Rechthoek 25"/>
          <p:cNvSpPr/>
          <p:nvPr/>
        </p:nvSpPr>
        <p:spPr>
          <a:xfrm>
            <a:off x="8136935" y="1043039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 m</a:t>
            </a:r>
            <a:endParaRPr lang="nl-NL" dirty="0"/>
          </a:p>
        </p:txBody>
      </p:sp>
      <p:cxnSp>
        <p:nvCxnSpPr>
          <p:cNvPr id="27" name="Rechte verbindingslijn 26"/>
          <p:cNvCxnSpPr/>
          <p:nvPr/>
        </p:nvCxnSpPr>
        <p:spPr>
          <a:xfrm>
            <a:off x="1654381" y="858125"/>
            <a:ext cx="1368152" cy="1490755"/>
          </a:xfrm>
          <a:prstGeom prst="lin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/>
          <p:cNvSpPr txBox="1"/>
          <p:nvPr/>
        </p:nvSpPr>
        <p:spPr>
          <a:xfrm>
            <a:off x="3326069" y="1979548"/>
            <a:ext cx="57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zuid</a:t>
            </a:r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968100" y="2230478"/>
            <a:ext cx="62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  <a:endParaRPr lang="nl-NL" dirty="0"/>
          </a:p>
        </p:txBody>
      </p:sp>
      <p:sp>
        <p:nvSpPr>
          <p:cNvPr id="32" name="Tekstvak 31"/>
          <p:cNvSpPr txBox="1"/>
          <p:nvPr/>
        </p:nvSpPr>
        <p:spPr>
          <a:xfrm>
            <a:off x="701003" y="5260558"/>
            <a:ext cx="3193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Afstand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nok</a:t>
            </a:r>
            <a:r>
              <a:rPr lang="en-US" dirty="0"/>
              <a:t> en </a:t>
            </a:r>
            <a:r>
              <a:rPr lang="en-US" dirty="0" err="1"/>
              <a:t>dakgoot</a:t>
            </a:r>
            <a:r>
              <a:rPr lang="en-US" dirty="0"/>
              <a:t>=</a:t>
            </a:r>
          </a:p>
          <a:p>
            <a:r>
              <a:rPr lang="en-US" dirty="0" err="1"/>
              <a:t>Breedte</a:t>
            </a:r>
            <a:r>
              <a:rPr lang="en-US" dirty="0"/>
              <a:t> huis/2cos(35°</a:t>
            </a:r>
            <a:r>
              <a:rPr lang="nl-NL" dirty="0"/>
              <a:t>)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5329399" y="3676382"/>
            <a:ext cx="308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opbrengstpercentage</a:t>
            </a:r>
            <a:endParaRPr lang="nl-NL" dirty="0"/>
          </a:p>
        </p:txBody>
      </p:sp>
      <p:pic>
        <p:nvPicPr>
          <p:cNvPr id="34" name="Afbeelding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65697"/>
            <a:ext cx="4961904" cy="3721428"/>
          </a:xfrm>
          <a:prstGeom prst="rect">
            <a:avLst/>
          </a:prstGeom>
        </p:spPr>
      </p:pic>
      <p:cxnSp>
        <p:nvCxnSpPr>
          <p:cNvPr id="36" name="Rechte verbindingslijn met pijl 35"/>
          <p:cNvCxnSpPr/>
          <p:nvPr/>
        </p:nvCxnSpPr>
        <p:spPr>
          <a:xfrm flipH="1" flipV="1">
            <a:off x="827585" y="291586"/>
            <a:ext cx="1932708" cy="2308224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490946" y="3875874"/>
            <a:ext cx="2610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zonnedakhoekmeter</a:t>
            </a:r>
            <a:r>
              <a:rPr lang="en-US" dirty="0"/>
              <a:t>:=35°</a:t>
            </a:r>
            <a:endParaRPr lang="nl-NL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3459">
            <a:off x="2150479" y="2071092"/>
            <a:ext cx="1658356" cy="152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186" y="3491716"/>
            <a:ext cx="19639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Rechte verbindingslijn 41"/>
          <p:cNvCxnSpPr>
            <a:endCxn id="1027" idx="0"/>
          </p:cNvCxnSpPr>
          <p:nvPr/>
        </p:nvCxnSpPr>
        <p:spPr>
          <a:xfrm>
            <a:off x="2526381" y="2492896"/>
            <a:ext cx="1" cy="9988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048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op !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Om de </a:t>
            </a:r>
            <a:r>
              <a:rPr lang="en-US" dirty="0" err="1"/>
              <a:t>afmetingen</a:t>
            </a:r>
            <a:r>
              <a:rPr lang="en-US" dirty="0"/>
              <a:t> van de </a:t>
            </a:r>
            <a:r>
              <a:rPr lang="en-US" dirty="0" err="1"/>
              <a:t>plattegrond</a:t>
            </a:r>
            <a:r>
              <a:rPr lang="en-US" dirty="0"/>
              <a:t> van het </a:t>
            </a:r>
            <a:r>
              <a:rPr lang="en-US" dirty="0" err="1"/>
              <a:t>dak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het </a:t>
            </a:r>
            <a:r>
              <a:rPr lang="en-US" dirty="0" err="1"/>
              <a:t>dak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het ware </a:t>
            </a:r>
            <a:r>
              <a:rPr lang="en-US" dirty="0" err="1"/>
              <a:t>platgeslagen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0297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Omdat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zo</a:t>
            </a:r>
            <a:r>
              <a:rPr lang="en-US" dirty="0"/>
              <a:t> </a:t>
            </a:r>
            <a:r>
              <a:rPr lang="en-US" dirty="0" err="1"/>
              <a:t>weinig</a:t>
            </a:r>
            <a:r>
              <a:rPr lang="en-US" dirty="0"/>
              <a:t> CO2 in de </a:t>
            </a:r>
            <a:r>
              <a:rPr lang="en-US" dirty="0" err="1"/>
              <a:t>atmosfeer</a:t>
            </a:r>
            <a:r>
              <a:rPr lang="en-US" dirty="0"/>
              <a:t> zit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meten</a:t>
            </a:r>
            <a:r>
              <a:rPr lang="en-US" dirty="0"/>
              <a:t> we het in </a:t>
            </a:r>
            <a:r>
              <a:rPr lang="en-US" b="1" dirty="0"/>
              <a:t>p</a:t>
            </a:r>
            <a:r>
              <a:rPr lang="en-US" dirty="0"/>
              <a:t>arts </a:t>
            </a:r>
            <a:r>
              <a:rPr lang="en-US" b="1" dirty="0"/>
              <a:t>p</a:t>
            </a:r>
            <a:r>
              <a:rPr lang="en-US" dirty="0"/>
              <a:t>er </a:t>
            </a:r>
            <a:r>
              <a:rPr lang="en-US" b="1" dirty="0" err="1"/>
              <a:t>m</a:t>
            </a:r>
            <a:r>
              <a:rPr lang="en-US" dirty="0" err="1"/>
              <a:t>iljon</a:t>
            </a:r>
            <a:r>
              <a:rPr lang="en-US" dirty="0"/>
              <a:t> (ppm)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4345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Zonder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endParaRPr lang="nl-NL" baseline="-25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planten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ademen</a:t>
            </a:r>
            <a:endParaRPr lang="en-US" dirty="0"/>
          </a:p>
          <a:p>
            <a:r>
              <a:rPr lang="en-US" dirty="0"/>
              <a:t>Is het </a:t>
            </a:r>
            <a:r>
              <a:rPr lang="en-US" dirty="0" err="1"/>
              <a:t>gemiddeld</a:t>
            </a:r>
            <a:r>
              <a:rPr lang="en-US" dirty="0"/>
              <a:t> -18°C op </a:t>
            </a:r>
            <a:r>
              <a:rPr lang="en-US" dirty="0" err="1"/>
              <a:t>aarde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0586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err="1"/>
              <a:t>meetstation</a:t>
            </a:r>
            <a:r>
              <a:rPr lang="en-US" dirty="0"/>
              <a:t> </a:t>
            </a:r>
            <a:r>
              <a:rPr lang="en-US" dirty="0" err="1"/>
              <a:t>Hawai</a:t>
            </a:r>
            <a:r>
              <a:rPr lang="en-US" dirty="0"/>
              <a:t> </a:t>
            </a:r>
            <a:r>
              <a:rPr lang="en-US" dirty="0" err="1"/>
              <a:t>Stille</a:t>
            </a:r>
            <a:r>
              <a:rPr lang="en-US" dirty="0"/>
              <a:t> </a:t>
            </a:r>
            <a:r>
              <a:rPr lang="en-US" dirty="0" err="1"/>
              <a:t>oceaan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85" y="1600200"/>
            <a:ext cx="6457950" cy="443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435290" y="6183868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http://co2now.org/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2807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1399</Words>
  <Application>Microsoft Office PowerPoint</Application>
  <PresentationFormat>Diavoorstelling (4:3)</PresentationFormat>
  <Paragraphs>278</Paragraphs>
  <Slides>69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69</vt:i4>
      </vt:variant>
    </vt:vector>
  </HeadingPairs>
  <TitlesOfParts>
    <vt:vector size="72" baseType="lpstr">
      <vt:lpstr>Arial</vt:lpstr>
      <vt:lpstr>Calibri</vt:lpstr>
      <vt:lpstr>Office-thema</vt:lpstr>
      <vt:lpstr>Duurzaamheid in de natuurkundelessen  Frieke Box Woudschotenconferentie 2016 </vt:lpstr>
      <vt:lpstr>vanavond</vt:lpstr>
      <vt:lpstr>PowerPoint-presentatie</vt:lpstr>
      <vt:lpstr>PowerPoint-presentatie</vt:lpstr>
      <vt:lpstr>Wat doet CO2</vt:lpstr>
      <vt:lpstr>PowerPoint-presentatie</vt:lpstr>
      <vt:lpstr>ppm</vt:lpstr>
      <vt:lpstr>Zonder CO2</vt:lpstr>
      <vt:lpstr>CO2 meetstation Hawai Stille oceaan</vt:lpstr>
      <vt:lpstr>Mauna Loa (Hawai)</vt:lpstr>
      <vt:lpstr>seizoensinvloed op CO2-concentratie</vt:lpstr>
      <vt:lpstr>Boven- en onderaanzicht van de aarde</vt:lpstr>
      <vt:lpstr>PowerPoint-presentatie</vt:lpstr>
      <vt:lpstr>PowerPoint-presentatie</vt:lpstr>
      <vt:lpstr>Jaarringen en jaarlijkse variatie CO2</vt:lpstr>
      <vt:lpstr>PowerPoint-presentatie</vt:lpstr>
      <vt:lpstr>PowerPoint-presentatie</vt:lpstr>
      <vt:lpstr>Temperatuurverloop t.o.v. 1880-1920</vt:lpstr>
      <vt:lpstr>Nu zijn er  400 bomen per mens op aarde</vt:lpstr>
      <vt:lpstr>Hoe kan CO2 warmtestraling opvangen?</vt:lpstr>
      <vt:lpstr>Wat is warmtestraling ?</vt:lpstr>
      <vt:lpstr>PowerPoint-presentatie</vt:lpstr>
      <vt:lpstr>PowerPoint-presentatie</vt:lpstr>
      <vt:lpstr>PowerPoint-presentatie</vt:lpstr>
      <vt:lpstr>Belangrijkste broeikasgassen</vt:lpstr>
      <vt:lpstr>PowerPoint-presentatie</vt:lpstr>
      <vt:lpstr>Zwart absorbeert alle straling en wit reflecteert alle straling</vt:lpstr>
      <vt:lpstr>Terugkoppeling 1: smeltend zeeijs: albedo</vt:lpstr>
      <vt:lpstr>Terugkoppeling 2: methaan uit smeltend permafrost </vt:lpstr>
      <vt:lpstr>PowerPoint-presentatie</vt:lpstr>
      <vt:lpstr>PowerPoint-presentatie</vt:lpstr>
      <vt:lpstr>Methaan</vt:lpstr>
      <vt:lpstr>Terugkoppeling 3: Bij teveel temperatuurverhoging stopt fotosynthese    Terugkoppeling 4: Amazone gebied gaat verbranden    </vt:lpstr>
      <vt:lpstr>Zeestromen worden mede bepaald door temperaturen en kunnen plotseling veranderen</vt:lpstr>
      <vt:lpstr>golfstromen</vt:lpstr>
      <vt:lpstr>golfstromen</vt:lpstr>
      <vt:lpstr>Negatief effect: koralen sterven in zure oceanen</vt:lpstr>
      <vt:lpstr>PowerPoint-presentatie</vt:lpstr>
      <vt:lpstr>De aarde gaat waarschijnlijk 3,5°C opwarmen </vt:lpstr>
      <vt:lpstr>Noordpoolijs 2016</vt:lpstr>
      <vt:lpstr>Jet stream neemt af=&gt; meer extreem weer</vt:lpstr>
      <vt:lpstr>PowerPoint-presentatie</vt:lpstr>
      <vt:lpstr>Is deze economie als enige verkeerd?</vt:lpstr>
      <vt:lpstr>PowerPoint-presentatie</vt:lpstr>
      <vt:lpstr>PowerPoint-presentatie</vt:lpstr>
      <vt:lpstr>James Hansen NASA Directeur</vt:lpstr>
      <vt:lpstr>Bloesem 2e kerstdag 2015</vt:lpstr>
      <vt:lpstr>PowerPoint-presentatie</vt:lpstr>
      <vt:lpstr>Geeft dat geen saai, ongezond en primitief leven?</vt:lpstr>
      <vt:lpstr>Geeft dat geen saai, ongezond en primitief leven?</vt:lpstr>
      <vt:lpstr>PowerPoint-presentatie</vt:lpstr>
      <vt:lpstr>Als je geen fossiele brandstoffen gebruikt bespaar je veel</vt:lpstr>
      <vt:lpstr>Green is super cool !</vt:lpstr>
      <vt:lpstr>Transport over zee zonder CO2 uitstoot</vt:lpstr>
      <vt:lpstr>Jongerenvakantie: leren varen met een tallship</vt:lpstr>
      <vt:lpstr>Tallship races</vt:lpstr>
      <vt:lpstr>PowerPoint-presentatie</vt:lpstr>
      <vt:lpstr>PowerPoint-presentatie</vt:lpstr>
      <vt:lpstr>PowerPoint-presentatie</vt:lpstr>
      <vt:lpstr>PowerPoint-presentatie</vt:lpstr>
      <vt:lpstr>Just Diggit (www.nagafoundation.org)</vt:lpstr>
      <vt:lpstr>PowerPoint-presentatie</vt:lpstr>
      <vt:lpstr>Windenergie</vt:lpstr>
      <vt:lpstr>waterkracht</vt:lpstr>
      <vt:lpstr>Energie-eiland Belgie</vt:lpstr>
      <vt:lpstr>PowerPoint-presentatie</vt:lpstr>
      <vt:lpstr>Zonne-energie Nederland</vt:lpstr>
      <vt:lpstr>PowerPoint-presentatie</vt:lpstr>
      <vt:lpstr>Let op !</vt:lpstr>
    </vt:vector>
  </TitlesOfParts>
  <Company>CVO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Comenius College</dc:creator>
  <cp:lastModifiedBy>fmabox</cp:lastModifiedBy>
  <cp:revision>270</cp:revision>
  <dcterms:created xsi:type="dcterms:W3CDTF">2013-05-14T13:36:59Z</dcterms:created>
  <dcterms:modified xsi:type="dcterms:W3CDTF">2017-01-17T08:15:26Z</dcterms:modified>
</cp:coreProperties>
</file>