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1" r:id="rId3"/>
    <p:sldId id="264" r:id="rId4"/>
    <p:sldId id="266" r:id="rId5"/>
    <p:sldId id="267" r:id="rId6"/>
    <p:sldId id="273" r:id="rId7"/>
    <p:sldId id="268" r:id="rId8"/>
    <p:sldId id="263" r:id="rId9"/>
    <p:sldId id="277" r:id="rId10"/>
    <p:sldId id="269" r:id="rId11"/>
    <p:sldId id="270" r:id="rId12"/>
    <p:sldId id="278" r:id="rId13"/>
    <p:sldId id="279" r:id="rId14"/>
    <p:sldId id="260" r:id="rId15"/>
    <p:sldId id="257" r:id="rId16"/>
    <p:sldId id="258" r:id="rId17"/>
    <p:sldId id="259" r:id="rId18"/>
    <p:sldId id="274" r:id="rId19"/>
    <p:sldId id="275" r:id="rId20"/>
    <p:sldId id="280" r:id="rId21"/>
    <p:sldId id="281"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1" autoAdjust="0"/>
    <p:restoredTop sz="94660"/>
  </p:normalViewPr>
  <p:slideViewPr>
    <p:cSldViewPr snapToGrid="0">
      <p:cViewPr varScale="1">
        <p:scale>
          <a:sx n="74" d="100"/>
          <a:sy n="74" d="100"/>
        </p:scale>
        <p:origin x="3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CBC65-96BF-4110-B44B-B72B7E6A41EB}" type="doc">
      <dgm:prSet loTypeId="urn:microsoft.com/office/officeart/2005/8/layout/hChevron3" loCatId="process" qsTypeId="urn:microsoft.com/office/officeart/2005/8/quickstyle/simple1" qsCatId="simple" csTypeId="urn:microsoft.com/office/officeart/2005/8/colors/accent1_2" csCatId="accent1" phldr="1"/>
      <dgm:spPr/>
    </dgm:pt>
    <dgm:pt modelId="{51E4D355-221B-4196-8C43-4DBCF2356E0D}">
      <dgm:prSet phldrT="[Text]"/>
      <dgm:spPr>
        <a:solidFill>
          <a:srgbClr val="92D050"/>
        </a:solidFill>
      </dgm:spPr>
      <dgm:t>
        <a:bodyPr/>
        <a:lstStyle/>
        <a:p>
          <a:r>
            <a:rPr lang="nl-NL" dirty="0" smtClean="0"/>
            <a:t>LES 1</a:t>
          </a:r>
          <a:endParaRPr lang="en-US" dirty="0"/>
        </a:p>
      </dgm:t>
    </dgm:pt>
    <dgm:pt modelId="{2EA094E8-929D-435D-B6F2-2F81CF583CF0}" type="parTrans" cxnId="{B17E7802-E8E3-41D8-8B01-28184121FC3A}">
      <dgm:prSet/>
      <dgm:spPr/>
      <dgm:t>
        <a:bodyPr/>
        <a:lstStyle/>
        <a:p>
          <a:endParaRPr lang="en-US"/>
        </a:p>
      </dgm:t>
    </dgm:pt>
    <dgm:pt modelId="{14C7EC43-604D-493D-98FC-66B9622FDA8E}" type="sibTrans" cxnId="{B17E7802-E8E3-41D8-8B01-28184121FC3A}">
      <dgm:prSet/>
      <dgm:spPr/>
      <dgm:t>
        <a:bodyPr/>
        <a:lstStyle/>
        <a:p>
          <a:endParaRPr lang="en-US"/>
        </a:p>
      </dgm:t>
    </dgm:pt>
    <dgm:pt modelId="{844DFF2E-9DEE-4B01-B06B-DF6BFEC0AB01}">
      <dgm:prSet phldrT="[Text]"/>
      <dgm:spPr>
        <a:solidFill>
          <a:schemeClr val="bg2">
            <a:lumMod val="75000"/>
          </a:schemeClr>
        </a:solidFill>
      </dgm:spPr>
      <dgm:t>
        <a:bodyPr/>
        <a:lstStyle/>
        <a:p>
          <a:r>
            <a:rPr lang="nl-NL" dirty="0" smtClean="0"/>
            <a:t>Analyse</a:t>
          </a:r>
          <a:endParaRPr lang="en-US" dirty="0"/>
        </a:p>
      </dgm:t>
    </dgm:pt>
    <dgm:pt modelId="{81A75CD3-A5B5-4B0D-93D2-BEDE6F8A8C0E}" type="parTrans" cxnId="{5FB5F09A-EF3E-4167-B67B-A4845E7B5273}">
      <dgm:prSet/>
      <dgm:spPr/>
      <dgm:t>
        <a:bodyPr/>
        <a:lstStyle/>
        <a:p>
          <a:endParaRPr lang="en-US"/>
        </a:p>
      </dgm:t>
    </dgm:pt>
    <dgm:pt modelId="{EF407513-8518-42F5-8718-8E507B777B0A}" type="sibTrans" cxnId="{5FB5F09A-EF3E-4167-B67B-A4845E7B5273}">
      <dgm:prSet/>
      <dgm:spPr/>
      <dgm:t>
        <a:bodyPr/>
        <a:lstStyle/>
        <a:p>
          <a:endParaRPr lang="en-US"/>
        </a:p>
      </dgm:t>
    </dgm:pt>
    <dgm:pt modelId="{73DCFCFA-FBFA-48DC-838F-AA476ADE0537}">
      <dgm:prSet phldrT="[Text]"/>
      <dgm:spPr/>
      <dgm:t>
        <a:bodyPr/>
        <a:lstStyle/>
        <a:p>
          <a:r>
            <a:rPr lang="nl-NL" dirty="0" smtClean="0"/>
            <a:t>Herontwerp</a:t>
          </a:r>
          <a:endParaRPr lang="en-US" dirty="0"/>
        </a:p>
      </dgm:t>
    </dgm:pt>
    <dgm:pt modelId="{4E36F954-967A-4E03-B255-4123D7349DA8}" type="parTrans" cxnId="{AA4E17FD-D28E-4862-A931-67B1A3AAF31C}">
      <dgm:prSet/>
      <dgm:spPr/>
      <dgm:t>
        <a:bodyPr/>
        <a:lstStyle/>
        <a:p>
          <a:endParaRPr lang="en-US"/>
        </a:p>
      </dgm:t>
    </dgm:pt>
    <dgm:pt modelId="{1D86346F-8CEE-4936-9F77-DFB990E6B008}" type="sibTrans" cxnId="{AA4E17FD-D28E-4862-A931-67B1A3AAF31C}">
      <dgm:prSet/>
      <dgm:spPr/>
      <dgm:t>
        <a:bodyPr/>
        <a:lstStyle/>
        <a:p>
          <a:endParaRPr lang="en-US"/>
        </a:p>
      </dgm:t>
    </dgm:pt>
    <dgm:pt modelId="{8925B49A-D625-43D5-9777-64E02932B9C7}">
      <dgm:prSet phldrT="[Text]"/>
      <dgm:spPr>
        <a:solidFill>
          <a:srgbClr val="92D050"/>
        </a:solidFill>
      </dgm:spPr>
      <dgm:t>
        <a:bodyPr/>
        <a:lstStyle/>
        <a:p>
          <a:r>
            <a:rPr lang="nl-NL" dirty="0" smtClean="0"/>
            <a:t>LES 2</a:t>
          </a:r>
          <a:endParaRPr lang="en-US" dirty="0"/>
        </a:p>
      </dgm:t>
    </dgm:pt>
    <dgm:pt modelId="{324F5CBB-DB0B-4958-8B81-C0BA4BB94642}" type="parTrans" cxnId="{5101F05A-C366-46E4-8D2F-1EC827E86614}">
      <dgm:prSet/>
      <dgm:spPr/>
      <dgm:t>
        <a:bodyPr/>
        <a:lstStyle/>
        <a:p>
          <a:endParaRPr lang="en-US"/>
        </a:p>
      </dgm:t>
    </dgm:pt>
    <dgm:pt modelId="{3794C03F-726C-4E26-9F53-D45FCA1802A8}" type="sibTrans" cxnId="{5101F05A-C366-46E4-8D2F-1EC827E86614}">
      <dgm:prSet/>
      <dgm:spPr/>
      <dgm:t>
        <a:bodyPr/>
        <a:lstStyle/>
        <a:p>
          <a:endParaRPr lang="en-US"/>
        </a:p>
      </dgm:t>
    </dgm:pt>
    <dgm:pt modelId="{CB80DFCE-8BBD-4892-AC11-C22D0AB3DC0A}">
      <dgm:prSet phldrT="[Text]"/>
      <dgm:spPr>
        <a:solidFill>
          <a:schemeClr val="bg2">
            <a:lumMod val="75000"/>
          </a:schemeClr>
        </a:solidFill>
      </dgm:spPr>
      <dgm:t>
        <a:bodyPr/>
        <a:lstStyle/>
        <a:p>
          <a:r>
            <a:rPr lang="nl-NL" dirty="0" smtClean="0"/>
            <a:t>Analyse</a:t>
          </a:r>
          <a:endParaRPr lang="en-US" dirty="0"/>
        </a:p>
      </dgm:t>
    </dgm:pt>
    <dgm:pt modelId="{E44331DA-C22A-42BC-BC6A-A0F34CB636FC}" type="parTrans" cxnId="{69F672EA-059B-477E-8CA1-5882B31C1A05}">
      <dgm:prSet/>
      <dgm:spPr/>
      <dgm:t>
        <a:bodyPr/>
        <a:lstStyle/>
        <a:p>
          <a:endParaRPr lang="en-US"/>
        </a:p>
      </dgm:t>
    </dgm:pt>
    <dgm:pt modelId="{E872D3EC-C329-41DB-B067-688A71B124D2}" type="sibTrans" cxnId="{69F672EA-059B-477E-8CA1-5882B31C1A05}">
      <dgm:prSet/>
      <dgm:spPr/>
      <dgm:t>
        <a:bodyPr/>
        <a:lstStyle/>
        <a:p>
          <a:endParaRPr lang="en-US"/>
        </a:p>
      </dgm:t>
    </dgm:pt>
    <dgm:pt modelId="{EB766263-0B53-4433-AB0B-3F027DEE4504}">
      <dgm:prSet phldrT="[Text]"/>
      <dgm:spPr/>
      <dgm:t>
        <a:bodyPr/>
        <a:lstStyle/>
        <a:p>
          <a:r>
            <a:rPr lang="nl-NL" dirty="0" smtClean="0"/>
            <a:t>Ontwerp les</a:t>
          </a:r>
          <a:endParaRPr lang="en-US" dirty="0"/>
        </a:p>
      </dgm:t>
    </dgm:pt>
    <dgm:pt modelId="{2B0B0496-B8B2-46AC-8C1D-A2C119F6E73D}" type="parTrans" cxnId="{18CAFF3C-C66E-42E6-A4E1-99E3521425E3}">
      <dgm:prSet/>
      <dgm:spPr/>
      <dgm:t>
        <a:bodyPr/>
        <a:lstStyle/>
        <a:p>
          <a:endParaRPr lang="en-US"/>
        </a:p>
      </dgm:t>
    </dgm:pt>
    <dgm:pt modelId="{3B01BC81-B22B-413A-8D96-7155A8B10752}" type="sibTrans" cxnId="{18CAFF3C-C66E-42E6-A4E1-99E3521425E3}">
      <dgm:prSet/>
      <dgm:spPr/>
      <dgm:t>
        <a:bodyPr/>
        <a:lstStyle/>
        <a:p>
          <a:endParaRPr lang="en-US"/>
        </a:p>
      </dgm:t>
    </dgm:pt>
    <dgm:pt modelId="{AF8FFF85-E033-49EE-B7C6-180B1007D3EE}" type="pres">
      <dgm:prSet presAssocID="{F5CCBC65-96BF-4110-B44B-B72B7E6A41EB}" presName="Name0" presStyleCnt="0">
        <dgm:presLayoutVars>
          <dgm:dir/>
          <dgm:resizeHandles val="exact"/>
        </dgm:presLayoutVars>
      </dgm:prSet>
      <dgm:spPr/>
    </dgm:pt>
    <dgm:pt modelId="{5FF4C3AE-6FFC-4065-9FD9-3B32DB577A75}" type="pres">
      <dgm:prSet presAssocID="{EB766263-0B53-4433-AB0B-3F027DEE4504}" presName="parTxOnly" presStyleLbl="node1" presStyleIdx="0" presStyleCnt="6">
        <dgm:presLayoutVars>
          <dgm:bulletEnabled val="1"/>
        </dgm:presLayoutVars>
      </dgm:prSet>
      <dgm:spPr/>
      <dgm:t>
        <a:bodyPr/>
        <a:lstStyle/>
        <a:p>
          <a:endParaRPr lang="en-US"/>
        </a:p>
      </dgm:t>
    </dgm:pt>
    <dgm:pt modelId="{BD37ED2B-19DA-4962-A81E-36FF83823E43}" type="pres">
      <dgm:prSet presAssocID="{3B01BC81-B22B-413A-8D96-7155A8B10752}" presName="parSpace" presStyleCnt="0"/>
      <dgm:spPr/>
    </dgm:pt>
    <dgm:pt modelId="{85377A3A-3DEB-48F9-BD24-A3AA8666CD96}" type="pres">
      <dgm:prSet presAssocID="{51E4D355-221B-4196-8C43-4DBCF2356E0D}" presName="parTxOnly" presStyleLbl="node1" presStyleIdx="1" presStyleCnt="6">
        <dgm:presLayoutVars>
          <dgm:bulletEnabled val="1"/>
        </dgm:presLayoutVars>
      </dgm:prSet>
      <dgm:spPr/>
      <dgm:t>
        <a:bodyPr/>
        <a:lstStyle/>
        <a:p>
          <a:endParaRPr lang="en-US"/>
        </a:p>
      </dgm:t>
    </dgm:pt>
    <dgm:pt modelId="{DC8F87AD-84B3-43F2-822A-29D3B1BBD68C}" type="pres">
      <dgm:prSet presAssocID="{14C7EC43-604D-493D-98FC-66B9622FDA8E}" presName="parSpace" presStyleCnt="0"/>
      <dgm:spPr/>
    </dgm:pt>
    <dgm:pt modelId="{3716B251-6DA0-4F80-B28C-1510BA381FE8}" type="pres">
      <dgm:prSet presAssocID="{844DFF2E-9DEE-4B01-B06B-DF6BFEC0AB01}" presName="parTxOnly" presStyleLbl="node1" presStyleIdx="2" presStyleCnt="6">
        <dgm:presLayoutVars>
          <dgm:bulletEnabled val="1"/>
        </dgm:presLayoutVars>
      </dgm:prSet>
      <dgm:spPr/>
      <dgm:t>
        <a:bodyPr/>
        <a:lstStyle/>
        <a:p>
          <a:endParaRPr lang="en-US"/>
        </a:p>
      </dgm:t>
    </dgm:pt>
    <dgm:pt modelId="{39402AD6-352E-41E2-9C8A-B9F4212A2C04}" type="pres">
      <dgm:prSet presAssocID="{EF407513-8518-42F5-8718-8E507B777B0A}" presName="parSpace" presStyleCnt="0"/>
      <dgm:spPr/>
    </dgm:pt>
    <dgm:pt modelId="{3F0BE80E-1872-49F1-A0CD-FB3D41221596}" type="pres">
      <dgm:prSet presAssocID="{73DCFCFA-FBFA-48DC-838F-AA476ADE0537}" presName="parTxOnly" presStyleLbl="node1" presStyleIdx="3" presStyleCnt="6">
        <dgm:presLayoutVars>
          <dgm:bulletEnabled val="1"/>
        </dgm:presLayoutVars>
      </dgm:prSet>
      <dgm:spPr/>
      <dgm:t>
        <a:bodyPr/>
        <a:lstStyle/>
        <a:p>
          <a:endParaRPr lang="en-US"/>
        </a:p>
      </dgm:t>
    </dgm:pt>
    <dgm:pt modelId="{CF9F30EE-4A9C-4EEB-B527-402DB0931ACA}" type="pres">
      <dgm:prSet presAssocID="{1D86346F-8CEE-4936-9F77-DFB990E6B008}" presName="parSpace" presStyleCnt="0"/>
      <dgm:spPr/>
    </dgm:pt>
    <dgm:pt modelId="{B6062440-EEE7-4CC7-AAA0-27DE1E1670A1}" type="pres">
      <dgm:prSet presAssocID="{8925B49A-D625-43D5-9777-64E02932B9C7}" presName="parTxOnly" presStyleLbl="node1" presStyleIdx="4" presStyleCnt="6">
        <dgm:presLayoutVars>
          <dgm:bulletEnabled val="1"/>
        </dgm:presLayoutVars>
      </dgm:prSet>
      <dgm:spPr/>
      <dgm:t>
        <a:bodyPr/>
        <a:lstStyle/>
        <a:p>
          <a:endParaRPr lang="en-US"/>
        </a:p>
      </dgm:t>
    </dgm:pt>
    <dgm:pt modelId="{995431F6-37F6-47E0-8CCC-A725F0218DA7}" type="pres">
      <dgm:prSet presAssocID="{3794C03F-726C-4E26-9F53-D45FCA1802A8}" presName="parSpace" presStyleCnt="0"/>
      <dgm:spPr/>
    </dgm:pt>
    <dgm:pt modelId="{1781DCE9-7CA4-41F4-A28B-7D579095B65C}" type="pres">
      <dgm:prSet presAssocID="{CB80DFCE-8BBD-4892-AC11-C22D0AB3DC0A}" presName="parTxOnly" presStyleLbl="node1" presStyleIdx="5" presStyleCnt="6">
        <dgm:presLayoutVars>
          <dgm:bulletEnabled val="1"/>
        </dgm:presLayoutVars>
      </dgm:prSet>
      <dgm:spPr/>
      <dgm:t>
        <a:bodyPr/>
        <a:lstStyle/>
        <a:p>
          <a:endParaRPr lang="en-US"/>
        </a:p>
      </dgm:t>
    </dgm:pt>
  </dgm:ptLst>
  <dgm:cxnLst>
    <dgm:cxn modelId="{0A5C45F4-B7F0-4915-BD1B-9E96102B7B7E}" type="presOf" srcId="{CB80DFCE-8BBD-4892-AC11-C22D0AB3DC0A}" destId="{1781DCE9-7CA4-41F4-A28B-7D579095B65C}" srcOrd="0" destOrd="0" presId="urn:microsoft.com/office/officeart/2005/8/layout/hChevron3"/>
    <dgm:cxn modelId="{4D309FBF-E7CF-4CF0-937F-25E0D1C46D09}" type="presOf" srcId="{51E4D355-221B-4196-8C43-4DBCF2356E0D}" destId="{85377A3A-3DEB-48F9-BD24-A3AA8666CD96}" srcOrd="0" destOrd="0" presId="urn:microsoft.com/office/officeart/2005/8/layout/hChevron3"/>
    <dgm:cxn modelId="{B17E7802-E8E3-41D8-8B01-28184121FC3A}" srcId="{F5CCBC65-96BF-4110-B44B-B72B7E6A41EB}" destId="{51E4D355-221B-4196-8C43-4DBCF2356E0D}" srcOrd="1" destOrd="0" parTransId="{2EA094E8-929D-435D-B6F2-2F81CF583CF0}" sibTransId="{14C7EC43-604D-493D-98FC-66B9622FDA8E}"/>
    <dgm:cxn modelId="{E30E0C4C-D806-44C7-A597-0079F3CDA4A7}" type="presOf" srcId="{8925B49A-D625-43D5-9777-64E02932B9C7}" destId="{B6062440-EEE7-4CC7-AAA0-27DE1E1670A1}" srcOrd="0" destOrd="0" presId="urn:microsoft.com/office/officeart/2005/8/layout/hChevron3"/>
    <dgm:cxn modelId="{885BCF21-88AA-415E-AA06-60F74614F86B}" type="presOf" srcId="{F5CCBC65-96BF-4110-B44B-B72B7E6A41EB}" destId="{AF8FFF85-E033-49EE-B7C6-180B1007D3EE}" srcOrd="0" destOrd="0" presId="urn:microsoft.com/office/officeart/2005/8/layout/hChevron3"/>
    <dgm:cxn modelId="{AA4E17FD-D28E-4862-A931-67B1A3AAF31C}" srcId="{F5CCBC65-96BF-4110-B44B-B72B7E6A41EB}" destId="{73DCFCFA-FBFA-48DC-838F-AA476ADE0537}" srcOrd="3" destOrd="0" parTransId="{4E36F954-967A-4E03-B255-4123D7349DA8}" sibTransId="{1D86346F-8CEE-4936-9F77-DFB990E6B008}"/>
    <dgm:cxn modelId="{69F672EA-059B-477E-8CA1-5882B31C1A05}" srcId="{F5CCBC65-96BF-4110-B44B-B72B7E6A41EB}" destId="{CB80DFCE-8BBD-4892-AC11-C22D0AB3DC0A}" srcOrd="5" destOrd="0" parTransId="{E44331DA-C22A-42BC-BC6A-A0F34CB636FC}" sibTransId="{E872D3EC-C329-41DB-B067-688A71B124D2}"/>
    <dgm:cxn modelId="{5FB5F09A-EF3E-4167-B67B-A4845E7B5273}" srcId="{F5CCBC65-96BF-4110-B44B-B72B7E6A41EB}" destId="{844DFF2E-9DEE-4B01-B06B-DF6BFEC0AB01}" srcOrd="2" destOrd="0" parTransId="{81A75CD3-A5B5-4B0D-93D2-BEDE6F8A8C0E}" sibTransId="{EF407513-8518-42F5-8718-8E507B777B0A}"/>
    <dgm:cxn modelId="{41204E3C-3890-46C8-8E06-BD924D4C3815}" type="presOf" srcId="{73DCFCFA-FBFA-48DC-838F-AA476ADE0537}" destId="{3F0BE80E-1872-49F1-A0CD-FB3D41221596}" srcOrd="0" destOrd="0" presId="urn:microsoft.com/office/officeart/2005/8/layout/hChevron3"/>
    <dgm:cxn modelId="{C04CD086-150E-4CC9-A062-D41C79F08FA9}" type="presOf" srcId="{EB766263-0B53-4433-AB0B-3F027DEE4504}" destId="{5FF4C3AE-6FFC-4065-9FD9-3B32DB577A75}" srcOrd="0" destOrd="0" presId="urn:microsoft.com/office/officeart/2005/8/layout/hChevron3"/>
    <dgm:cxn modelId="{18CAFF3C-C66E-42E6-A4E1-99E3521425E3}" srcId="{F5CCBC65-96BF-4110-B44B-B72B7E6A41EB}" destId="{EB766263-0B53-4433-AB0B-3F027DEE4504}" srcOrd="0" destOrd="0" parTransId="{2B0B0496-B8B2-46AC-8C1D-A2C119F6E73D}" sibTransId="{3B01BC81-B22B-413A-8D96-7155A8B10752}"/>
    <dgm:cxn modelId="{F6D83D3D-E533-49B1-AF80-6E9578EB1570}" type="presOf" srcId="{844DFF2E-9DEE-4B01-B06B-DF6BFEC0AB01}" destId="{3716B251-6DA0-4F80-B28C-1510BA381FE8}" srcOrd="0" destOrd="0" presId="urn:microsoft.com/office/officeart/2005/8/layout/hChevron3"/>
    <dgm:cxn modelId="{5101F05A-C366-46E4-8D2F-1EC827E86614}" srcId="{F5CCBC65-96BF-4110-B44B-B72B7E6A41EB}" destId="{8925B49A-D625-43D5-9777-64E02932B9C7}" srcOrd="4" destOrd="0" parTransId="{324F5CBB-DB0B-4958-8B81-C0BA4BB94642}" sibTransId="{3794C03F-726C-4E26-9F53-D45FCA1802A8}"/>
    <dgm:cxn modelId="{FD7ACDE0-03B9-446B-B64E-132EA8437C48}" type="presParOf" srcId="{AF8FFF85-E033-49EE-B7C6-180B1007D3EE}" destId="{5FF4C3AE-6FFC-4065-9FD9-3B32DB577A75}" srcOrd="0" destOrd="0" presId="urn:microsoft.com/office/officeart/2005/8/layout/hChevron3"/>
    <dgm:cxn modelId="{DDAD285B-D21E-4EA7-8C50-F8D5CDB12C6B}" type="presParOf" srcId="{AF8FFF85-E033-49EE-B7C6-180B1007D3EE}" destId="{BD37ED2B-19DA-4962-A81E-36FF83823E43}" srcOrd="1" destOrd="0" presId="urn:microsoft.com/office/officeart/2005/8/layout/hChevron3"/>
    <dgm:cxn modelId="{E7871882-FE3D-47A5-8D7E-430B2CC60703}" type="presParOf" srcId="{AF8FFF85-E033-49EE-B7C6-180B1007D3EE}" destId="{85377A3A-3DEB-48F9-BD24-A3AA8666CD96}" srcOrd="2" destOrd="0" presId="urn:microsoft.com/office/officeart/2005/8/layout/hChevron3"/>
    <dgm:cxn modelId="{ACBF8DF2-C6E4-415D-942D-C5B58BEA8C77}" type="presParOf" srcId="{AF8FFF85-E033-49EE-B7C6-180B1007D3EE}" destId="{DC8F87AD-84B3-43F2-822A-29D3B1BBD68C}" srcOrd="3" destOrd="0" presId="urn:microsoft.com/office/officeart/2005/8/layout/hChevron3"/>
    <dgm:cxn modelId="{A07A9E20-5091-4D62-813A-2E82DE4DF4B0}" type="presParOf" srcId="{AF8FFF85-E033-49EE-B7C6-180B1007D3EE}" destId="{3716B251-6DA0-4F80-B28C-1510BA381FE8}" srcOrd="4" destOrd="0" presId="urn:microsoft.com/office/officeart/2005/8/layout/hChevron3"/>
    <dgm:cxn modelId="{D545D983-CAC2-45F9-9339-FAA83A9E886A}" type="presParOf" srcId="{AF8FFF85-E033-49EE-B7C6-180B1007D3EE}" destId="{39402AD6-352E-41E2-9C8A-B9F4212A2C04}" srcOrd="5" destOrd="0" presId="urn:microsoft.com/office/officeart/2005/8/layout/hChevron3"/>
    <dgm:cxn modelId="{99250513-FBE5-49F5-8A08-22E6842246B1}" type="presParOf" srcId="{AF8FFF85-E033-49EE-B7C6-180B1007D3EE}" destId="{3F0BE80E-1872-49F1-A0CD-FB3D41221596}" srcOrd="6" destOrd="0" presId="urn:microsoft.com/office/officeart/2005/8/layout/hChevron3"/>
    <dgm:cxn modelId="{41CB5AFE-3142-444C-AF9B-DBBE97DFD890}" type="presParOf" srcId="{AF8FFF85-E033-49EE-B7C6-180B1007D3EE}" destId="{CF9F30EE-4A9C-4EEB-B527-402DB0931ACA}" srcOrd="7" destOrd="0" presId="urn:microsoft.com/office/officeart/2005/8/layout/hChevron3"/>
    <dgm:cxn modelId="{150BCD52-F038-4437-BCDE-FBC86C685ECF}" type="presParOf" srcId="{AF8FFF85-E033-49EE-B7C6-180B1007D3EE}" destId="{B6062440-EEE7-4CC7-AAA0-27DE1E1670A1}" srcOrd="8" destOrd="0" presId="urn:microsoft.com/office/officeart/2005/8/layout/hChevron3"/>
    <dgm:cxn modelId="{F0C38728-54E9-45D0-A0CA-CECA650A0388}" type="presParOf" srcId="{AF8FFF85-E033-49EE-B7C6-180B1007D3EE}" destId="{995431F6-37F6-47E0-8CCC-A725F0218DA7}" srcOrd="9" destOrd="0" presId="urn:microsoft.com/office/officeart/2005/8/layout/hChevron3"/>
    <dgm:cxn modelId="{DBB439E2-26E1-47F8-9628-4D703F23843C}" type="presParOf" srcId="{AF8FFF85-E033-49EE-B7C6-180B1007D3EE}" destId="{1781DCE9-7CA4-41F4-A28B-7D579095B65C}"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4C3AE-6FFC-4065-9FD9-3B32DB577A75}">
      <dsp:nvSpPr>
        <dsp:cNvPr id="0" name=""/>
        <dsp:cNvSpPr/>
      </dsp:nvSpPr>
      <dsp:spPr>
        <a:xfrm>
          <a:off x="1347" y="756952"/>
          <a:ext cx="2207350" cy="8829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nl-NL" sz="1900" kern="1200" dirty="0" smtClean="0"/>
            <a:t>Ontwerp les</a:t>
          </a:r>
          <a:endParaRPr lang="en-US" sz="1900" kern="1200" dirty="0"/>
        </a:p>
      </dsp:txBody>
      <dsp:txXfrm>
        <a:off x="1347" y="756952"/>
        <a:ext cx="1986615" cy="882940"/>
      </dsp:txXfrm>
    </dsp:sp>
    <dsp:sp modelId="{85377A3A-3DEB-48F9-BD24-A3AA8666CD96}">
      <dsp:nvSpPr>
        <dsp:cNvPr id="0" name=""/>
        <dsp:cNvSpPr/>
      </dsp:nvSpPr>
      <dsp:spPr>
        <a:xfrm>
          <a:off x="1767228" y="756952"/>
          <a:ext cx="2207350" cy="882940"/>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nl-NL" sz="1900" kern="1200" dirty="0" smtClean="0"/>
            <a:t>LES 1</a:t>
          </a:r>
          <a:endParaRPr lang="en-US" sz="1900" kern="1200" dirty="0"/>
        </a:p>
      </dsp:txBody>
      <dsp:txXfrm>
        <a:off x="2208698" y="756952"/>
        <a:ext cx="1324410" cy="882940"/>
      </dsp:txXfrm>
    </dsp:sp>
    <dsp:sp modelId="{3716B251-6DA0-4F80-B28C-1510BA381FE8}">
      <dsp:nvSpPr>
        <dsp:cNvPr id="0" name=""/>
        <dsp:cNvSpPr/>
      </dsp:nvSpPr>
      <dsp:spPr>
        <a:xfrm>
          <a:off x="3533109" y="756952"/>
          <a:ext cx="2207350" cy="882940"/>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nl-NL" sz="1900" kern="1200" dirty="0" smtClean="0"/>
            <a:t>Analyse</a:t>
          </a:r>
          <a:endParaRPr lang="en-US" sz="1900" kern="1200" dirty="0"/>
        </a:p>
      </dsp:txBody>
      <dsp:txXfrm>
        <a:off x="3974579" y="756952"/>
        <a:ext cx="1324410" cy="882940"/>
      </dsp:txXfrm>
    </dsp:sp>
    <dsp:sp modelId="{3F0BE80E-1872-49F1-A0CD-FB3D41221596}">
      <dsp:nvSpPr>
        <dsp:cNvPr id="0" name=""/>
        <dsp:cNvSpPr/>
      </dsp:nvSpPr>
      <dsp:spPr>
        <a:xfrm>
          <a:off x="5298989" y="756952"/>
          <a:ext cx="2207350" cy="8829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nl-NL" sz="1900" kern="1200" dirty="0" smtClean="0"/>
            <a:t>Herontwerp</a:t>
          </a:r>
          <a:endParaRPr lang="en-US" sz="1900" kern="1200" dirty="0"/>
        </a:p>
      </dsp:txBody>
      <dsp:txXfrm>
        <a:off x="5740459" y="756952"/>
        <a:ext cx="1324410" cy="882940"/>
      </dsp:txXfrm>
    </dsp:sp>
    <dsp:sp modelId="{B6062440-EEE7-4CC7-AAA0-27DE1E1670A1}">
      <dsp:nvSpPr>
        <dsp:cNvPr id="0" name=""/>
        <dsp:cNvSpPr/>
      </dsp:nvSpPr>
      <dsp:spPr>
        <a:xfrm>
          <a:off x="7064870" y="756952"/>
          <a:ext cx="2207350" cy="882940"/>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nl-NL" sz="1900" kern="1200" dirty="0" smtClean="0"/>
            <a:t>LES 2</a:t>
          </a:r>
          <a:endParaRPr lang="en-US" sz="1900" kern="1200" dirty="0"/>
        </a:p>
      </dsp:txBody>
      <dsp:txXfrm>
        <a:off x="7506340" y="756952"/>
        <a:ext cx="1324410" cy="882940"/>
      </dsp:txXfrm>
    </dsp:sp>
    <dsp:sp modelId="{1781DCE9-7CA4-41F4-A28B-7D579095B65C}">
      <dsp:nvSpPr>
        <dsp:cNvPr id="0" name=""/>
        <dsp:cNvSpPr/>
      </dsp:nvSpPr>
      <dsp:spPr>
        <a:xfrm>
          <a:off x="8830751" y="756952"/>
          <a:ext cx="2207350" cy="882940"/>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nl-NL" sz="1900" kern="1200" dirty="0" smtClean="0"/>
            <a:t>Analyse</a:t>
          </a:r>
          <a:endParaRPr lang="en-US" sz="1900" kern="1200" dirty="0"/>
        </a:p>
      </dsp:txBody>
      <dsp:txXfrm>
        <a:off x="9272221" y="756952"/>
        <a:ext cx="1324410" cy="88294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D4765-6524-4455-B69B-60EC9A0CEC7A}" type="datetimeFigureOut">
              <a:rPr lang="en-US" smtClean="0"/>
              <a:t>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81481-326E-4EC1-BD4B-8E607F3B7C80}" type="slidenum">
              <a:rPr lang="en-US" smtClean="0"/>
              <a:t>‹nr.›</a:t>
            </a:fld>
            <a:endParaRPr lang="en-US"/>
          </a:p>
        </p:txBody>
      </p:sp>
    </p:spTree>
    <p:extLst>
      <p:ext uri="{BB962C8B-B14F-4D97-AF65-F5344CB8AC3E}">
        <p14:creationId xmlns:p14="http://schemas.microsoft.com/office/powerpoint/2010/main" val="1402826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Ophalen</a:t>
            </a:r>
            <a:r>
              <a:rPr lang="nl-NL" baseline="0" dirty="0" smtClean="0"/>
              <a:t> voorkennis. Deeltje in doos. Belangrijk: golffunctie geeft kans een deeltje aan te treffen. Energie deeltje wordt aangegeven in schema E </a:t>
            </a:r>
            <a:r>
              <a:rPr lang="nl-NL" baseline="0" dirty="0" err="1" smtClean="0"/>
              <a:t>vs</a:t>
            </a:r>
            <a:r>
              <a:rPr lang="nl-NL" baseline="0" dirty="0" smtClean="0"/>
              <a:t> positie.</a:t>
            </a:r>
            <a:endParaRPr lang="nl-NL" dirty="0"/>
          </a:p>
        </p:txBody>
      </p:sp>
      <p:sp>
        <p:nvSpPr>
          <p:cNvPr id="4" name="Tijdelijke aanduiding voor dianummer 3"/>
          <p:cNvSpPr>
            <a:spLocks noGrp="1"/>
          </p:cNvSpPr>
          <p:nvPr>
            <p:ph type="sldNum" sz="quarter" idx="10"/>
          </p:nvPr>
        </p:nvSpPr>
        <p:spPr/>
        <p:txBody>
          <a:bodyPr/>
          <a:lstStyle/>
          <a:p>
            <a:fld id="{AD290078-CD9E-4F44-B2F9-1C44B2E775AD}" type="slidenum">
              <a:rPr lang="nl-NL" smtClean="0"/>
              <a:t>4</a:t>
            </a:fld>
            <a:endParaRPr lang="nl-NL"/>
          </a:p>
        </p:txBody>
      </p:sp>
    </p:spTree>
    <p:extLst>
      <p:ext uri="{BB962C8B-B14F-4D97-AF65-F5344CB8AC3E}">
        <p14:creationId xmlns:p14="http://schemas.microsoft.com/office/powerpoint/2010/main" val="395754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BOODSCHAP Slide: QM verklaart</a:t>
            </a:r>
            <a:r>
              <a:rPr lang="nl-NL" baseline="0" dirty="0" smtClean="0"/>
              <a:t> dat deeltje kan tunnelen door een </a:t>
            </a:r>
            <a:r>
              <a:rPr lang="nl-NL" baseline="0" dirty="0" err="1" smtClean="0"/>
              <a:t>energiebarriere</a:t>
            </a:r>
            <a:r>
              <a:rPr lang="nl-NL" baseline="0" dirty="0" smtClean="0"/>
              <a:t>. De energie van het getunnelde deeltje blijft gelijk. Dit volgt l ook uit de wet van behoud van energie </a:t>
            </a:r>
            <a:endParaRPr lang="nl-NL" dirty="0" smtClean="0"/>
          </a:p>
          <a:p>
            <a:r>
              <a:rPr lang="nl-NL" dirty="0" smtClean="0"/>
              <a:t>Volgens</a:t>
            </a:r>
            <a:r>
              <a:rPr lang="nl-NL" baseline="0" dirty="0" smtClean="0"/>
              <a:t> </a:t>
            </a:r>
            <a:r>
              <a:rPr lang="nl-NL" baseline="0" dirty="0" err="1" smtClean="0"/>
              <a:t>quantummechanica</a:t>
            </a:r>
            <a:r>
              <a:rPr lang="nl-NL" baseline="0" dirty="0" smtClean="0"/>
              <a:t> kan een deeltje dus in een gebied komen waar het klassiek (qua energie) niet mag komen. Kan dit verschijnsel alfa-verval verklaren? </a:t>
            </a:r>
          </a:p>
          <a:p>
            <a:r>
              <a:rPr lang="nl-NL" baseline="0" dirty="0" smtClean="0"/>
              <a:t>Het volgende experiment: lichtstraal (van een laser) kan ongehinderd rechtdoor. Laten zien (demo). Bijbehorende </a:t>
            </a:r>
            <a:r>
              <a:rPr lang="nl-NL" baseline="0" dirty="0" err="1" smtClean="0"/>
              <a:t>energie+golffunctie</a:t>
            </a:r>
            <a:r>
              <a:rPr lang="nl-NL" baseline="0" dirty="0" smtClean="0"/>
              <a:t> bespreken: deeltje kan overal worden waargenomen.</a:t>
            </a:r>
          </a:p>
          <a:p>
            <a:r>
              <a:rPr lang="nl-NL" baseline="0" dirty="0" smtClean="0"/>
              <a:t>Nu introduceren we een </a:t>
            </a:r>
            <a:r>
              <a:rPr lang="nl-NL" baseline="0" dirty="0" err="1" smtClean="0"/>
              <a:t>barriere</a:t>
            </a:r>
            <a:r>
              <a:rPr lang="nl-NL" baseline="0" dirty="0" smtClean="0"/>
              <a:t> (prisma)  totale interne reflectie: geen deeltjes meer rechts van prisma: verboden gebied.</a:t>
            </a:r>
          </a:p>
          <a:p>
            <a:r>
              <a:rPr lang="nl-NL" baseline="0" dirty="0" smtClean="0"/>
              <a:t>Bijbehorende golffuncties plus energieschema bespreken. (lijkt op harmonische potentiaal: kans neemt exponentieel af, kans nagenoeg nul: klopt met waarneming).</a:t>
            </a:r>
          </a:p>
          <a:p>
            <a:r>
              <a:rPr lang="nl-NL" baseline="0" dirty="0" smtClean="0"/>
              <a:t>Vraag, wat gebeurt als we de </a:t>
            </a:r>
            <a:r>
              <a:rPr lang="nl-NL" baseline="0" dirty="0" err="1" smtClean="0"/>
              <a:t>barriere</a:t>
            </a:r>
            <a:r>
              <a:rPr lang="nl-NL" baseline="0" dirty="0" smtClean="0"/>
              <a:t> smaller maken? Dit kan met tweede prisma op kleine afstand te plaatsen. Laten zien (demo). Daarna op slide bespreken hoe dit zichtbaar is in de </a:t>
            </a:r>
            <a:r>
              <a:rPr lang="nl-NL" baseline="0" dirty="0" err="1" smtClean="0"/>
              <a:t>golfunctie</a:t>
            </a:r>
            <a:r>
              <a:rPr lang="nl-NL" baseline="0" dirty="0" smtClean="0"/>
              <a:t>. Amplitude is ongelijk aan nul dus kans deeltje aan te treffen.</a:t>
            </a:r>
          </a:p>
          <a:p>
            <a:endParaRPr lang="nl-NL" baseline="0" dirty="0" smtClean="0"/>
          </a:p>
          <a:p>
            <a:r>
              <a:rPr lang="nl-NL" baseline="0" dirty="0" smtClean="0"/>
              <a:t>Bespreken van energie van getunneld deeltje. Laten zien met kleur licht. Dan bespreken dat dit ook volgt uit de wet van behoud van energie. </a:t>
            </a:r>
          </a:p>
        </p:txBody>
      </p:sp>
      <p:sp>
        <p:nvSpPr>
          <p:cNvPr id="4" name="Tijdelijke aanduiding voor dianummer 3"/>
          <p:cNvSpPr>
            <a:spLocks noGrp="1"/>
          </p:cNvSpPr>
          <p:nvPr>
            <p:ph type="sldNum" sz="quarter" idx="10"/>
          </p:nvPr>
        </p:nvSpPr>
        <p:spPr/>
        <p:txBody>
          <a:bodyPr/>
          <a:lstStyle/>
          <a:p>
            <a:fld id="{AD290078-CD9E-4F44-B2F9-1C44B2E775AD}" type="slidenum">
              <a:rPr lang="nl-NL" smtClean="0"/>
              <a:t>6</a:t>
            </a:fld>
            <a:endParaRPr lang="nl-NL"/>
          </a:p>
        </p:txBody>
      </p:sp>
    </p:spTree>
    <p:extLst>
      <p:ext uri="{BB962C8B-B14F-4D97-AF65-F5344CB8AC3E}">
        <p14:creationId xmlns:p14="http://schemas.microsoft.com/office/powerpoint/2010/main" val="9664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de stelling laten zien, de</a:t>
            </a:r>
            <a:r>
              <a:rPr lang="nl-NL" baseline="0" dirty="0" smtClean="0"/>
              <a:t> docenten vragen om een blaadje op te steken (of </a:t>
            </a:r>
            <a:r>
              <a:rPr lang="nl-NL" baseline="0" dirty="0" err="1" smtClean="0"/>
              <a:t>socrative</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7DE1BD2A-F24E-4ECA-82B3-08C5D5A627D6}" type="slidenum">
              <a:rPr lang="nl-NL" smtClean="0"/>
              <a:pPr/>
              <a:t>20</a:t>
            </a:fld>
            <a:endParaRPr lang="nl-NL"/>
          </a:p>
        </p:txBody>
      </p:sp>
    </p:spTree>
    <p:extLst>
      <p:ext uri="{BB962C8B-B14F-4D97-AF65-F5344CB8AC3E}">
        <p14:creationId xmlns:p14="http://schemas.microsoft.com/office/powerpoint/2010/main" val="401126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de stelling laten zien, de</a:t>
            </a:r>
            <a:r>
              <a:rPr lang="nl-NL" baseline="0" dirty="0" smtClean="0"/>
              <a:t> docenten vragen om een blaadje op te steken (of </a:t>
            </a:r>
            <a:r>
              <a:rPr lang="nl-NL" baseline="0" dirty="0" err="1" smtClean="0"/>
              <a:t>socrative</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7DE1BD2A-F24E-4ECA-82B3-08C5D5A627D6}" type="slidenum">
              <a:rPr lang="nl-NL" smtClean="0"/>
              <a:pPr/>
              <a:t>21</a:t>
            </a:fld>
            <a:endParaRPr lang="nl-NL"/>
          </a:p>
        </p:txBody>
      </p:sp>
    </p:spTree>
    <p:extLst>
      <p:ext uri="{BB962C8B-B14F-4D97-AF65-F5344CB8AC3E}">
        <p14:creationId xmlns:p14="http://schemas.microsoft.com/office/powerpoint/2010/main" val="268695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de stelling laten zien, de</a:t>
            </a:r>
            <a:r>
              <a:rPr lang="nl-NL" baseline="0" dirty="0" smtClean="0"/>
              <a:t> docenten vragen om een blaadje op te steken (of </a:t>
            </a:r>
            <a:r>
              <a:rPr lang="nl-NL" baseline="0" dirty="0" err="1" smtClean="0"/>
              <a:t>socrative</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7DE1BD2A-F24E-4ECA-82B3-08C5D5A627D6}" type="slidenum">
              <a:rPr lang="nl-NL" smtClean="0"/>
              <a:pPr/>
              <a:t>22</a:t>
            </a:fld>
            <a:endParaRPr lang="nl-NL"/>
          </a:p>
        </p:txBody>
      </p:sp>
    </p:spTree>
    <p:extLst>
      <p:ext uri="{BB962C8B-B14F-4D97-AF65-F5344CB8AC3E}">
        <p14:creationId xmlns:p14="http://schemas.microsoft.com/office/powerpoint/2010/main" val="363622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de stelling laten zien, de</a:t>
            </a:r>
            <a:r>
              <a:rPr lang="nl-NL" baseline="0" dirty="0" smtClean="0"/>
              <a:t> docenten vragen om een blaadje op te steken (of </a:t>
            </a:r>
            <a:r>
              <a:rPr lang="nl-NL" baseline="0" dirty="0" err="1" smtClean="0"/>
              <a:t>socrative</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7DE1BD2A-F24E-4ECA-82B3-08C5D5A627D6}" type="slidenum">
              <a:rPr lang="nl-NL" smtClean="0"/>
              <a:pPr/>
              <a:t>23</a:t>
            </a:fld>
            <a:endParaRPr lang="nl-NL"/>
          </a:p>
        </p:txBody>
      </p:sp>
    </p:spTree>
    <p:extLst>
      <p:ext uri="{BB962C8B-B14F-4D97-AF65-F5344CB8AC3E}">
        <p14:creationId xmlns:p14="http://schemas.microsoft.com/office/powerpoint/2010/main" val="410502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6C5D44-109E-441B-9C05-F0358F14BB75}"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310540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C5D44-109E-441B-9C05-F0358F14BB75}"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166812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C5D44-109E-441B-9C05-F0358F14BB75}"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256075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 met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9823BC8A-8AE2-4696-AE11-0B631385B3DE}" type="datetime1">
              <a:rPr lang="nl-NL" smtClean="0"/>
              <a:t>12-1-2017</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smtClean="0"/>
              <a:t>Voettekst: aanpassen via 'Invoegen' ('Beeld' voor Office 2003 of eerder) kies vervolgens 'Koptekst en voettekst'</a:t>
            </a:r>
            <a:endParaRPr lang="nl-NL"/>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‹nr.›</a:t>
            </a:fld>
            <a:endParaRPr lang="nl-NL"/>
          </a:p>
        </p:txBody>
      </p:sp>
      <p:sp>
        <p:nvSpPr>
          <p:cNvPr id="8" name="Tijdelijke aanduiding voor tekst 13"/>
          <p:cNvSpPr>
            <a:spLocks noGrp="1"/>
          </p:cNvSpPr>
          <p:nvPr>
            <p:ph type="body" sz="quarter" idx="13" hasCustomPrompt="1"/>
          </p:nvPr>
        </p:nvSpPr>
        <p:spPr>
          <a:xfrm>
            <a:off x="1443869" y="500043"/>
            <a:ext cx="10367171" cy="732985"/>
          </a:xfrm>
        </p:spPr>
        <p:txBody>
          <a:bodyPr lIns="0" tIns="0" rIns="0" bIns="0" anchor="b" anchorCtr="0"/>
          <a:lstStyle>
            <a:lvl1pPr marL="0" indent="0">
              <a:buNone/>
              <a:defRPr sz="2600" b="1" cap="all" baseline="0">
                <a:latin typeface="+mj-lt"/>
              </a:defRPr>
            </a:lvl1pPr>
          </a:lstStyle>
          <a:p>
            <a:pPr lvl="0"/>
            <a:r>
              <a:rPr lang="nl-NL" dirty="0" smtClean="0"/>
              <a:t>Klik hier om een Titel toe te voegen</a:t>
            </a:r>
          </a:p>
        </p:txBody>
      </p:sp>
      <p:sp>
        <p:nvSpPr>
          <p:cNvPr id="11" name="Tijdelijke aanduiding voor tekst 15"/>
          <p:cNvSpPr>
            <a:spLocks noGrp="1"/>
          </p:cNvSpPr>
          <p:nvPr>
            <p:ph type="body" sz="quarter" idx="14" hasCustomPrompt="1"/>
          </p:nvPr>
        </p:nvSpPr>
        <p:spPr>
          <a:xfrm>
            <a:off x="1443850" y="1226814"/>
            <a:ext cx="10367191" cy="285750"/>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smtClean="0"/>
              <a:t>Klik hier om een Subtitel toe te voegen</a:t>
            </a:r>
            <a:endParaRPr lang="nl-NL" dirty="0"/>
          </a:p>
        </p:txBody>
      </p:sp>
    </p:spTree>
    <p:extLst>
      <p:ext uri="{BB962C8B-B14F-4D97-AF65-F5344CB8AC3E}">
        <p14:creationId xmlns:p14="http://schemas.microsoft.com/office/powerpoint/2010/main" val="86919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C5D44-109E-441B-9C05-F0358F14BB75}"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378961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6C5D44-109E-441B-9C05-F0358F14BB75}"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320965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6C5D44-109E-441B-9C05-F0358F14BB75}"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395313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6C5D44-109E-441B-9C05-F0358F14BB75}"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213242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C5D44-109E-441B-9C05-F0358F14BB75}"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352825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C5D44-109E-441B-9C05-F0358F14BB75}"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144953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C5D44-109E-441B-9C05-F0358F14BB75}"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245394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C5D44-109E-441B-9C05-F0358F14BB75}"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67FC1-82A7-4744-9700-A39AE6292333}" type="slidenum">
              <a:rPr lang="en-US" smtClean="0"/>
              <a:t>‹nr.›</a:t>
            </a:fld>
            <a:endParaRPr lang="en-US"/>
          </a:p>
        </p:txBody>
      </p:sp>
    </p:spTree>
    <p:extLst>
      <p:ext uri="{BB962C8B-B14F-4D97-AF65-F5344CB8AC3E}">
        <p14:creationId xmlns:p14="http://schemas.microsoft.com/office/powerpoint/2010/main" val="394071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C5D44-109E-441B-9C05-F0358F14BB75}" type="datetimeFigureOut">
              <a:rPr lang="en-US" smtClean="0"/>
              <a:t>1/12/2017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67FC1-82A7-4744-9700-A39AE6292333}" type="slidenum">
              <a:rPr lang="en-US" smtClean="0"/>
              <a:t>‹nr.›</a:t>
            </a:fld>
            <a:endParaRPr lang="en-US"/>
          </a:p>
        </p:txBody>
      </p:sp>
    </p:spTree>
    <p:extLst>
      <p:ext uri="{BB962C8B-B14F-4D97-AF65-F5344CB8AC3E}">
        <p14:creationId xmlns:p14="http://schemas.microsoft.com/office/powerpoint/2010/main" val="1200190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18.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TUNNELING </a:t>
            </a:r>
            <a:endParaRPr lang="en-US" dirty="0"/>
          </a:p>
        </p:txBody>
      </p:sp>
      <p:sp>
        <p:nvSpPr>
          <p:cNvPr id="3" name="Subtitle 2"/>
          <p:cNvSpPr>
            <a:spLocks noGrp="1"/>
          </p:cNvSpPr>
          <p:nvPr>
            <p:ph type="subTitle" idx="1"/>
          </p:nvPr>
        </p:nvSpPr>
        <p:spPr/>
        <p:txBody>
          <a:bodyPr/>
          <a:lstStyle/>
          <a:p>
            <a:r>
              <a:rPr lang="nl-NL" dirty="0" smtClean="0"/>
              <a:t>LESONTWERP EN LESSONSTUDY</a:t>
            </a:r>
            <a:endParaRPr lang="en-US" dirty="0"/>
          </a:p>
        </p:txBody>
      </p:sp>
    </p:spTree>
    <p:extLst>
      <p:ext uri="{BB962C8B-B14F-4D97-AF65-F5344CB8AC3E}">
        <p14:creationId xmlns:p14="http://schemas.microsoft.com/office/powerpoint/2010/main" val="2276103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994"/>
            <a:ext cx="10515600" cy="1325563"/>
          </a:xfrm>
        </p:spPr>
        <p:txBody>
          <a:bodyPr/>
          <a:lstStyle/>
          <a:p>
            <a:r>
              <a:rPr lang="nl-NL" dirty="0" smtClean="0"/>
              <a:t>Resultaten pre- en posttest leerdoel 3</a:t>
            </a:r>
            <a:endParaRPr lang="en-US" dirty="0"/>
          </a:p>
        </p:txBody>
      </p:sp>
      <p:sp>
        <p:nvSpPr>
          <p:cNvPr id="3" name="Rectangle 2"/>
          <p:cNvSpPr/>
          <p:nvPr/>
        </p:nvSpPr>
        <p:spPr>
          <a:xfrm>
            <a:off x="854258" y="1119370"/>
            <a:ext cx="7693891" cy="923330"/>
          </a:xfrm>
          <a:prstGeom prst="rect">
            <a:avLst/>
          </a:prstGeom>
        </p:spPr>
        <p:txBody>
          <a:bodyPr wrap="square">
            <a:spAutoFit/>
          </a:bodyPr>
          <a:lstStyle/>
          <a:p>
            <a:r>
              <a:rPr lang="nl-NL" dirty="0"/>
              <a:t>Kan voorspellen wat de energie van een deeltje na tunnelen is gegeven de energie voor tunnelen in de context van een “energie landschap”.</a:t>
            </a:r>
            <a:br>
              <a:rPr lang="nl-NL" dirty="0"/>
            </a:br>
            <a:r>
              <a:rPr lang="nl-NL" b="1" dirty="0"/>
              <a:t>Begripsprobleem: Tunnelen kost energie</a:t>
            </a:r>
          </a:p>
        </p:txBody>
      </p:sp>
      <p:grpSp>
        <p:nvGrpSpPr>
          <p:cNvPr id="13" name="Group 12"/>
          <p:cNvGrpSpPr/>
          <p:nvPr/>
        </p:nvGrpSpPr>
        <p:grpSpPr>
          <a:xfrm>
            <a:off x="157018" y="2444933"/>
            <a:ext cx="5754255" cy="3715722"/>
            <a:chOff x="157018" y="2444933"/>
            <a:chExt cx="5754255" cy="3715722"/>
          </a:xfrm>
        </p:grpSpPr>
        <p:grpSp>
          <p:nvGrpSpPr>
            <p:cNvPr id="5" name="Group 4"/>
            <p:cNvGrpSpPr/>
            <p:nvPr/>
          </p:nvGrpSpPr>
          <p:grpSpPr>
            <a:xfrm>
              <a:off x="3604478" y="2879394"/>
              <a:ext cx="1483770" cy="2701633"/>
              <a:chOff x="2460156" y="3076243"/>
              <a:chExt cx="1483770" cy="3633973"/>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9544" t="7356" r="27813" b="14360"/>
              <a:stretch/>
            </p:blipFill>
            <p:spPr>
              <a:xfrm>
                <a:off x="3343563" y="3343563"/>
                <a:ext cx="600363" cy="2844801"/>
              </a:xfrm>
              <a:prstGeom prst="rect">
                <a:avLst/>
              </a:prstGeom>
            </p:spPr>
          </p:pic>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r="81203"/>
              <a:stretch/>
            </p:blipFill>
            <p:spPr>
              <a:xfrm>
                <a:off x="2460156" y="3076243"/>
                <a:ext cx="892644" cy="3633973"/>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420" y="3649530"/>
              <a:ext cx="3615984" cy="1297275"/>
            </a:xfrm>
            <a:prstGeom prst="rect">
              <a:avLst/>
            </a:prstGeom>
          </p:spPr>
        </p:pic>
        <p:sp>
          <p:nvSpPr>
            <p:cNvPr id="11" name="Rectangle 10"/>
            <p:cNvSpPr/>
            <p:nvPr/>
          </p:nvSpPr>
          <p:spPr>
            <a:xfrm>
              <a:off x="157018" y="2444933"/>
              <a:ext cx="5754255" cy="37157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096000" y="2440306"/>
            <a:ext cx="5754255" cy="3715722"/>
            <a:chOff x="6096000" y="2440306"/>
            <a:chExt cx="5754255" cy="3715722"/>
          </a:xfrm>
        </p:grpSpPr>
        <p:grpSp>
          <p:nvGrpSpPr>
            <p:cNvPr id="8" name="Group 7"/>
            <p:cNvGrpSpPr/>
            <p:nvPr/>
          </p:nvGrpSpPr>
          <p:grpSpPr>
            <a:xfrm>
              <a:off x="9592944" y="2879394"/>
              <a:ext cx="1760856" cy="2701633"/>
              <a:chOff x="8528453" y="3427223"/>
              <a:chExt cx="1760856" cy="3633973"/>
            </a:xfrm>
          </p:grpSpPr>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r="81592"/>
              <a:stretch/>
            </p:blipFill>
            <p:spPr>
              <a:xfrm>
                <a:off x="8528453" y="3427223"/>
                <a:ext cx="874168" cy="3633973"/>
              </a:xfrm>
              <a:prstGeom prst="rect">
                <a:avLst/>
              </a:prstGeom>
            </p:spPr>
          </p:pic>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l="72381" r="8753" b="14106"/>
              <a:stretch/>
            </p:blipFill>
            <p:spPr>
              <a:xfrm>
                <a:off x="9393382" y="3427223"/>
                <a:ext cx="895927" cy="3121360"/>
              </a:xfrm>
              <a:prstGeom prst="rect">
                <a:avLst/>
              </a:prstGeom>
            </p:spPr>
          </p:pic>
        </p:grpSp>
        <p:pic>
          <p:nvPicPr>
            <p:cNvPr id="41" name="Picture 40"/>
            <p:cNvPicPr>
              <a:picLocks noChangeAspect="1"/>
            </p:cNvPicPr>
            <p:nvPr/>
          </p:nvPicPr>
          <p:blipFill rotWithShape="1">
            <a:blip r:embed="rId6"/>
            <a:srcRect b="-456"/>
            <a:stretch/>
          </p:blipFill>
          <p:spPr>
            <a:xfrm>
              <a:off x="6297058" y="2818034"/>
              <a:ext cx="3576127" cy="3168023"/>
            </a:xfrm>
            <a:prstGeom prst="rect">
              <a:avLst/>
            </a:prstGeom>
          </p:spPr>
        </p:pic>
        <p:sp>
          <p:nvSpPr>
            <p:cNvPr id="42" name="Rectangle 41"/>
            <p:cNvSpPr/>
            <p:nvPr/>
          </p:nvSpPr>
          <p:spPr>
            <a:xfrm>
              <a:off x="6096000" y="2440306"/>
              <a:ext cx="5754255" cy="37157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912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LES(HER)ONTWERP (IV)</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nl-NL" dirty="0" smtClean="0"/>
              <a:t>OPHALEN VOORKENNIS (FRONTAAL)	</a:t>
            </a:r>
          </a:p>
          <a:p>
            <a:pPr marL="514350" indent="-514350">
              <a:buFont typeface="+mj-lt"/>
              <a:buAutoNum type="arabicPeriod"/>
            </a:pPr>
            <a:r>
              <a:rPr lang="nl-NL" dirty="0" smtClean="0"/>
              <a:t>PEER INSTRUCTIE (voorkennis)	</a:t>
            </a:r>
          </a:p>
          <a:p>
            <a:pPr marL="514350" indent="-514350">
              <a:buFont typeface="+mj-lt"/>
              <a:buAutoNum type="arabicPeriod"/>
            </a:pPr>
            <a:r>
              <a:rPr lang="nl-NL" b="1" dirty="0" smtClean="0">
                <a:solidFill>
                  <a:srgbClr val="FF0000"/>
                </a:solidFill>
              </a:rPr>
              <a:t>PROBLEEM STELLEN (DEMO alfa straler)</a:t>
            </a:r>
          </a:p>
          <a:p>
            <a:pPr marL="514350" indent="-514350">
              <a:buFont typeface="+mj-lt"/>
              <a:buAutoNum type="arabicPeriod"/>
            </a:pPr>
            <a:r>
              <a:rPr lang="nl-NL" dirty="0" smtClean="0"/>
              <a:t>PEER INSTRUCTIE (leerdoel 2,3)</a:t>
            </a:r>
          </a:p>
          <a:p>
            <a:pPr marL="514350" indent="-514350">
              <a:buFont typeface="+mj-lt"/>
              <a:buAutoNum type="arabicPeriod"/>
            </a:pPr>
            <a:r>
              <a:rPr lang="nl-NL" dirty="0" smtClean="0"/>
              <a:t>LEERDOEL 1+2 (FRONTAAL)</a:t>
            </a:r>
          </a:p>
          <a:p>
            <a:pPr marL="514350" indent="-514350">
              <a:buFont typeface="+mj-lt"/>
              <a:buAutoNum type="arabicPeriod"/>
            </a:pPr>
            <a:r>
              <a:rPr lang="nl-NL" dirty="0" smtClean="0"/>
              <a:t>PEER INSTRUCTIE (leerdoel 2)</a:t>
            </a:r>
          </a:p>
          <a:p>
            <a:pPr marL="514350" indent="-514350">
              <a:buFont typeface="+mj-lt"/>
              <a:buAutoNum type="arabicPeriod"/>
            </a:pPr>
            <a:r>
              <a:rPr lang="nl-NL" dirty="0" smtClean="0"/>
              <a:t>LEERDOEL 2 + 3 (DEMO)</a:t>
            </a:r>
          </a:p>
          <a:p>
            <a:pPr marL="514350" indent="-514350">
              <a:buFont typeface="+mj-lt"/>
              <a:buAutoNum type="arabicPeriod"/>
            </a:pPr>
            <a:r>
              <a:rPr lang="nl-NL" b="1" dirty="0" smtClean="0">
                <a:solidFill>
                  <a:srgbClr val="FF0000"/>
                </a:solidFill>
              </a:rPr>
              <a:t>PEER INSTRUCTIE (leerdoel 3)</a:t>
            </a:r>
          </a:p>
          <a:p>
            <a:pPr marL="514350" indent="-514350">
              <a:buFont typeface="+mj-lt"/>
              <a:buAutoNum type="arabicPeriod"/>
            </a:pPr>
            <a:r>
              <a:rPr lang="nl-NL" b="1" dirty="0" smtClean="0">
                <a:solidFill>
                  <a:srgbClr val="FF0000"/>
                </a:solidFill>
              </a:rPr>
              <a:t>BESPREKEN PEER INSTRUCTIE OPDRACHT (LEERDOEL 3)</a:t>
            </a:r>
          </a:p>
          <a:p>
            <a:pPr marL="514350" indent="-514350">
              <a:buFont typeface="+mj-lt"/>
              <a:buAutoNum type="arabicPeriod"/>
            </a:pPr>
            <a:r>
              <a:rPr lang="nl-NL" dirty="0" smtClean="0"/>
              <a:t>VOORBEELD/CONTEXT (FRONTAAL)</a:t>
            </a:r>
          </a:p>
          <a:p>
            <a:pPr marL="514350" indent="-514350">
              <a:buFont typeface="+mj-lt"/>
              <a:buAutoNum type="arabicPeriod"/>
            </a:pPr>
            <a:r>
              <a:rPr lang="nl-NL" dirty="0" smtClean="0"/>
              <a:t>AFSLUITING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595" y="1382344"/>
            <a:ext cx="3666572" cy="2826594"/>
          </a:xfrm>
          <a:prstGeom prst="rect">
            <a:avLst/>
          </a:prstGeom>
        </p:spPr>
      </p:pic>
    </p:spTree>
    <p:extLst>
      <p:ext uri="{BB962C8B-B14F-4D97-AF65-F5344CB8AC3E}">
        <p14:creationId xmlns:p14="http://schemas.microsoft.com/office/powerpoint/2010/main" val="375160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994"/>
            <a:ext cx="10515600" cy="1325563"/>
          </a:xfrm>
        </p:spPr>
        <p:txBody>
          <a:bodyPr/>
          <a:lstStyle/>
          <a:p>
            <a:r>
              <a:rPr lang="nl-NL" dirty="0" smtClean="0"/>
              <a:t>Resultaten pre- en posttest leerdoel 3</a:t>
            </a:r>
            <a:endParaRPr lang="en-US" dirty="0"/>
          </a:p>
        </p:txBody>
      </p:sp>
      <p:sp>
        <p:nvSpPr>
          <p:cNvPr id="3" name="Rectangle 2"/>
          <p:cNvSpPr/>
          <p:nvPr/>
        </p:nvSpPr>
        <p:spPr>
          <a:xfrm>
            <a:off x="854258" y="1119370"/>
            <a:ext cx="7693891" cy="923330"/>
          </a:xfrm>
          <a:prstGeom prst="rect">
            <a:avLst/>
          </a:prstGeom>
        </p:spPr>
        <p:txBody>
          <a:bodyPr wrap="square">
            <a:spAutoFit/>
          </a:bodyPr>
          <a:lstStyle/>
          <a:p>
            <a:r>
              <a:rPr lang="nl-NL" dirty="0"/>
              <a:t>Kan voorspellen wat de energie van een deeltje na tunnelen is gegeven de energie voor tunnelen in de context van een “energie landschap”.</a:t>
            </a:r>
            <a:br>
              <a:rPr lang="nl-NL" dirty="0"/>
            </a:br>
            <a:r>
              <a:rPr lang="nl-NL" b="1" dirty="0"/>
              <a:t>Begripsprobleem: Tunnelen kost energie</a:t>
            </a:r>
          </a:p>
        </p:txBody>
      </p:sp>
      <p:grpSp>
        <p:nvGrpSpPr>
          <p:cNvPr id="12" name="Group 11"/>
          <p:cNvGrpSpPr/>
          <p:nvPr/>
        </p:nvGrpSpPr>
        <p:grpSpPr>
          <a:xfrm>
            <a:off x="157018" y="2444933"/>
            <a:ext cx="5754255" cy="3715722"/>
            <a:chOff x="157018" y="2444933"/>
            <a:chExt cx="5754255" cy="3715722"/>
          </a:xfrm>
        </p:grpSpPr>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r="81203"/>
            <a:stretch/>
          </p:blipFill>
          <p:spPr>
            <a:xfrm>
              <a:off x="3604478" y="2879394"/>
              <a:ext cx="892644" cy="270163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20" y="3649530"/>
              <a:ext cx="3615984" cy="1297275"/>
            </a:xfrm>
            <a:prstGeom prst="rect">
              <a:avLst/>
            </a:prstGeom>
          </p:spPr>
        </p:pic>
        <p:sp>
          <p:nvSpPr>
            <p:cNvPr id="11" name="Rectangle 10"/>
            <p:cNvSpPr/>
            <p:nvPr/>
          </p:nvSpPr>
          <p:spPr>
            <a:xfrm>
              <a:off x="157018" y="2444933"/>
              <a:ext cx="5754255" cy="37157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8358" r="27312" b="15462"/>
            <a:stretch/>
          </p:blipFill>
          <p:spPr>
            <a:xfrm>
              <a:off x="4487466" y="2870158"/>
              <a:ext cx="732233" cy="2293497"/>
            </a:xfrm>
            <a:prstGeom prst="rect">
              <a:avLst/>
            </a:prstGeom>
          </p:spPr>
        </p:pic>
      </p:grpSp>
      <p:grpSp>
        <p:nvGrpSpPr>
          <p:cNvPr id="9" name="Group 8"/>
          <p:cNvGrpSpPr/>
          <p:nvPr/>
        </p:nvGrpSpPr>
        <p:grpSpPr>
          <a:xfrm>
            <a:off x="6096000" y="2440306"/>
            <a:ext cx="5754255" cy="3715722"/>
            <a:chOff x="6096000" y="2440306"/>
            <a:chExt cx="5754255" cy="3715722"/>
          </a:xfrm>
        </p:grpSpPr>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r="81592"/>
            <a:stretch/>
          </p:blipFill>
          <p:spPr>
            <a:xfrm>
              <a:off x="9592944" y="2879394"/>
              <a:ext cx="874168" cy="2701633"/>
            </a:xfrm>
            <a:prstGeom prst="rect">
              <a:avLst/>
            </a:prstGeom>
          </p:spPr>
        </p:pic>
        <p:pic>
          <p:nvPicPr>
            <p:cNvPr id="41" name="Picture 40"/>
            <p:cNvPicPr>
              <a:picLocks noChangeAspect="1"/>
            </p:cNvPicPr>
            <p:nvPr/>
          </p:nvPicPr>
          <p:blipFill rotWithShape="1">
            <a:blip r:embed="rId6"/>
            <a:srcRect b="-456"/>
            <a:stretch/>
          </p:blipFill>
          <p:spPr>
            <a:xfrm>
              <a:off x="6297058" y="2818034"/>
              <a:ext cx="3576127" cy="3168023"/>
            </a:xfrm>
            <a:prstGeom prst="rect">
              <a:avLst/>
            </a:prstGeom>
          </p:spPr>
        </p:pic>
        <p:sp>
          <p:nvSpPr>
            <p:cNvPr id="42" name="Rectangle 41"/>
            <p:cNvSpPr/>
            <p:nvPr/>
          </p:nvSpPr>
          <p:spPr>
            <a:xfrm>
              <a:off x="6096000" y="2440306"/>
              <a:ext cx="5754255" cy="37157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73096" r="8927" b="15253"/>
            <a:stretch/>
          </p:blipFill>
          <p:spPr>
            <a:xfrm>
              <a:off x="10467112" y="2864497"/>
              <a:ext cx="991463" cy="2299158"/>
            </a:xfrm>
            <a:prstGeom prst="rect">
              <a:avLst/>
            </a:prstGeom>
          </p:spPr>
        </p:pic>
        <p:sp>
          <p:nvSpPr>
            <p:cNvPr id="7" name="Rectangle 6"/>
            <p:cNvSpPr/>
            <p:nvPr/>
          </p:nvSpPr>
          <p:spPr>
            <a:xfrm>
              <a:off x="10467112" y="2818034"/>
              <a:ext cx="991463" cy="42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328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661" y="778976"/>
            <a:ext cx="7800775" cy="5969437"/>
          </a:xfrm>
          <a:prstGeom prst="rect">
            <a:avLst/>
          </a:prstGeom>
        </p:spPr>
      </p:pic>
      <p:sp>
        <p:nvSpPr>
          <p:cNvPr id="2" name="Title 1"/>
          <p:cNvSpPr>
            <a:spLocks noGrp="1"/>
          </p:cNvSpPr>
          <p:nvPr>
            <p:ph type="title"/>
          </p:nvPr>
        </p:nvSpPr>
        <p:spPr>
          <a:xfrm>
            <a:off x="2524991" y="116195"/>
            <a:ext cx="7142018" cy="1325563"/>
          </a:xfrm>
        </p:spPr>
        <p:txBody>
          <a:bodyPr/>
          <a:lstStyle/>
          <a:p>
            <a:r>
              <a:rPr lang="nl-NL" dirty="0" smtClean="0"/>
              <a:t>Leereffect per vraag/leerdoel</a:t>
            </a:r>
            <a:endParaRPr lang="en-US" dirty="0"/>
          </a:p>
        </p:txBody>
      </p:sp>
      <p:sp>
        <p:nvSpPr>
          <p:cNvPr id="7" name="TextBox 6"/>
          <p:cNvSpPr txBox="1"/>
          <p:nvPr/>
        </p:nvSpPr>
        <p:spPr>
          <a:xfrm>
            <a:off x="9208656" y="1455370"/>
            <a:ext cx="2530764" cy="2585323"/>
          </a:xfrm>
          <a:prstGeom prst="rect">
            <a:avLst/>
          </a:prstGeom>
          <a:noFill/>
        </p:spPr>
        <p:txBody>
          <a:bodyPr wrap="square" rtlCol="0">
            <a:spAutoFit/>
          </a:bodyPr>
          <a:lstStyle/>
          <a:p>
            <a:r>
              <a:rPr lang="nl-NL" dirty="0" smtClean="0">
                <a:latin typeface="Times New Roman" panose="02020603050405020304" pitchFamily="18" charset="0"/>
                <a:cs typeface="Times New Roman" panose="02020603050405020304" pitchFamily="18" charset="0"/>
              </a:rPr>
              <a:t>Leerdoelen:</a:t>
            </a:r>
          </a:p>
          <a:p>
            <a:pPr marL="342900" indent="-342900">
              <a:buAutoNum type="arabicPeriod"/>
            </a:pPr>
            <a:r>
              <a:rPr lang="nl-NL" dirty="0" smtClean="0">
                <a:latin typeface="Times New Roman" panose="02020603050405020304" pitchFamily="18" charset="0"/>
                <a:cs typeface="Times New Roman" panose="02020603050405020304" pitchFamily="18" charset="0"/>
              </a:rPr>
              <a:t>Quantum deeltjes kunnen tunnelen</a:t>
            </a:r>
          </a:p>
          <a:p>
            <a:pPr marL="342900" indent="-342900">
              <a:buAutoNum type="arabicPeriod"/>
            </a:pPr>
            <a:r>
              <a:rPr lang="nl-NL" dirty="0" smtClean="0">
                <a:latin typeface="Times New Roman" panose="02020603050405020304" pitchFamily="18" charset="0"/>
                <a:cs typeface="Times New Roman" panose="02020603050405020304" pitchFamily="18" charset="0"/>
              </a:rPr>
              <a:t>Breedte/hoogte </a:t>
            </a:r>
            <a:r>
              <a:rPr lang="nl-NL" dirty="0" err="1" smtClean="0">
                <a:latin typeface="Times New Roman" panose="02020603050405020304" pitchFamily="18" charset="0"/>
                <a:cs typeface="Times New Roman" panose="02020603050405020304" pitchFamily="18" charset="0"/>
              </a:rPr>
              <a:t>barriere</a:t>
            </a:r>
            <a:r>
              <a:rPr lang="nl-NL" dirty="0" smtClean="0">
                <a:latin typeface="Times New Roman" panose="02020603050405020304" pitchFamily="18" charset="0"/>
                <a:cs typeface="Times New Roman" panose="02020603050405020304" pitchFamily="18" charset="0"/>
              </a:rPr>
              <a:t> versus kans op </a:t>
            </a:r>
            <a:r>
              <a:rPr lang="nl-NL" dirty="0" err="1" smtClean="0">
                <a:latin typeface="Times New Roman" panose="02020603050405020304" pitchFamily="18" charset="0"/>
                <a:cs typeface="Times New Roman" panose="02020603050405020304" pitchFamily="18" charset="0"/>
              </a:rPr>
              <a:t>tunneling</a:t>
            </a:r>
            <a:endParaRPr lang="nl-NL" dirty="0" smtClean="0">
              <a:latin typeface="Times New Roman" panose="02020603050405020304" pitchFamily="18" charset="0"/>
              <a:cs typeface="Times New Roman" panose="02020603050405020304" pitchFamily="18" charset="0"/>
            </a:endParaRPr>
          </a:p>
          <a:p>
            <a:pPr marL="342900" indent="-342900">
              <a:buAutoNum type="arabicPeriod"/>
            </a:pPr>
            <a:r>
              <a:rPr lang="nl-NL" dirty="0" smtClean="0">
                <a:latin typeface="Times New Roman" panose="02020603050405020304" pitchFamily="18" charset="0"/>
                <a:cs typeface="Times New Roman" panose="02020603050405020304" pitchFamily="18" charset="0"/>
              </a:rPr>
              <a:t>Geen energie </a:t>
            </a:r>
            <a:r>
              <a:rPr lang="nl-NL" dirty="0" err="1" smtClean="0">
                <a:latin typeface="Times New Roman" panose="02020603050405020304" pitchFamily="18" charset="0"/>
                <a:cs typeface="Times New Roman" panose="02020603050405020304" pitchFamily="18" charset="0"/>
              </a:rPr>
              <a:t>dissipatie</a:t>
            </a:r>
            <a:r>
              <a:rPr lang="nl-NL" dirty="0" smtClean="0">
                <a:latin typeface="Times New Roman" panose="02020603050405020304" pitchFamily="18" charset="0"/>
                <a:cs typeface="Times New Roman" panose="02020603050405020304" pitchFamily="18" charset="0"/>
              </a:rPr>
              <a:t> bij </a:t>
            </a:r>
            <a:r>
              <a:rPr lang="nl-NL" dirty="0" err="1" smtClean="0">
                <a:latin typeface="Times New Roman" panose="02020603050405020304" pitchFamily="18" charset="0"/>
                <a:cs typeface="Times New Roman" panose="02020603050405020304" pitchFamily="18" charset="0"/>
              </a:rPr>
              <a:t>tunneling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26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Peer-instructie</a:t>
            </a:r>
            <a:endParaRPr lang="en-US" dirty="0"/>
          </a:p>
        </p:txBody>
      </p:sp>
      <p:sp>
        <p:nvSpPr>
          <p:cNvPr id="5" name="TextBox 4"/>
          <p:cNvSpPr txBox="1"/>
          <p:nvPr/>
        </p:nvSpPr>
        <p:spPr>
          <a:xfrm>
            <a:off x="838200" y="1800087"/>
            <a:ext cx="6334760" cy="2246769"/>
          </a:xfrm>
          <a:prstGeom prst="rect">
            <a:avLst/>
          </a:prstGeom>
          <a:noFill/>
        </p:spPr>
        <p:txBody>
          <a:bodyPr wrap="square" rtlCol="0">
            <a:spAutoFit/>
          </a:bodyPr>
          <a:lstStyle/>
          <a:p>
            <a:r>
              <a:rPr lang="nl-NL" sz="2800" dirty="0" smtClean="0"/>
              <a:t>OPZET:</a:t>
            </a:r>
          </a:p>
          <a:p>
            <a:pPr marL="457200" indent="-457200">
              <a:buFont typeface="Arial" panose="020B0604020202020204" pitchFamily="34" charset="0"/>
              <a:buChar char="•"/>
            </a:pPr>
            <a:r>
              <a:rPr lang="nl-NL" sz="2800" dirty="0" smtClean="0"/>
              <a:t>Vraag via </a:t>
            </a:r>
            <a:r>
              <a:rPr lang="nl-NL" sz="2800" dirty="0" err="1" smtClean="0"/>
              <a:t>ppt</a:t>
            </a:r>
            <a:r>
              <a:rPr lang="nl-NL" sz="2800" dirty="0" smtClean="0"/>
              <a:t>.</a:t>
            </a:r>
          </a:p>
          <a:p>
            <a:pPr marL="457200" indent="-457200">
              <a:buFont typeface="Arial" panose="020B0604020202020204" pitchFamily="34" charset="0"/>
              <a:buChar char="•"/>
            </a:pPr>
            <a:r>
              <a:rPr lang="nl-NL" sz="2800" dirty="0" smtClean="0"/>
              <a:t>Leerling beantwoord vraag (1 min)</a:t>
            </a:r>
          </a:p>
          <a:p>
            <a:pPr marL="457200" indent="-457200">
              <a:buFont typeface="Arial" panose="020B0604020202020204" pitchFamily="34" charset="0"/>
              <a:buChar char="•"/>
            </a:pPr>
            <a:r>
              <a:rPr lang="nl-NL" sz="2800" dirty="0" smtClean="0"/>
              <a:t>Overleg met buurman/vrouw (1 min)</a:t>
            </a:r>
          </a:p>
          <a:p>
            <a:pPr marL="457200" indent="-457200">
              <a:buFont typeface="Arial" panose="020B0604020202020204" pitchFamily="34" charset="0"/>
              <a:buChar char="•"/>
            </a:pPr>
            <a:r>
              <a:rPr lang="nl-NL" sz="2800" dirty="0" smtClean="0"/>
              <a:t>Vraag opnieuw beantwoorden</a:t>
            </a:r>
            <a:endParaRPr lang="en-US" sz="2800" dirty="0"/>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4802" t="19786" r="34848" b="8920"/>
          <a:stretch/>
        </p:blipFill>
        <p:spPr>
          <a:xfrm rot="16200000">
            <a:off x="7513742" y="2291500"/>
            <a:ext cx="2164470" cy="5099089"/>
          </a:xfrm>
          <a:prstGeom prst="rect">
            <a:avLst/>
          </a:prstGeom>
        </p:spPr>
      </p:pic>
    </p:spTree>
    <p:extLst>
      <p:ext uri="{BB962C8B-B14F-4D97-AF65-F5344CB8AC3E}">
        <p14:creationId xmlns:p14="http://schemas.microsoft.com/office/powerpoint/2010/main" val="1993222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1168" y="1027906"/>
            <a:ext cx="7530832" cy="5764211"/>
          </a:xfrm>
          <a:prstGeom prst="rect">
            <a:avLst/>
          </a:prstGeom>
        </p:spPr>
      </p:pic>
      <p:sp>
        <p:nvSpPr>
          <p:cNvPr id="2" name="Title 1"/>
          <p:cNvSpPr>
            <a:spLocks noGrp="1"/>
          </p:cNvSpPr>
          <p:nvPr>
            <p:ph type="title"/>
          </p:nvPr>
        </p:nvSpPr>
        <p:spPr/>
        <p:txBody>
          <a:bodyPr/>
          <a:lstStyle/>
          <a:p>
            <a:r>
              <a:rPr lang="nl-NL" dirty="0" smtClean="0"/>
              <a:t>Effect Peer-instructie</a:t>
            </a:r>
            <a:endParaRPr lang="en-US" dirty="0"/>
          </a:p>
        </p:txBody>
      </p:sp>
      <p:sp>
        <p:nvSpPr>
          <p:cNvPr id="5" name="TextBox 4"/>
          <p:cNvSpPr txBox="1"/>
          <p:nvPr/>
        </p:nvSpPr>
        <p:spPr>
          <a:xfrm>
            <a:off x="1007165" y="2358887"/>
            <a:ext cx="4214192" cy="3108543"/>
          </a:xfrm>
          <a:prstGeom prst="rect">
            <a:avLst/>
          </a:prstGeom>
          <a:noFill/>
        </p:spPr>
        <p:txBody>
          <a:bodyPr wrap="square" rtlCol="0">
            <a:spAutoFit/>
          </a:bodyPr>
          <a:lstStyle/>
          <a:p>
            <a:pPr marL="457200" indent="-457200">
              <a:buFont typeface="Arial" panose="020B0604020202020204" pitchFamily="34" charset="0"/>
              <a:buChar char="•"/>
            </a:pPr>
            <a:r>
              <a:rPr lang="nl-NL" sz="2800" dirty="0" smtClean="0"/>
              <a:t>Les 1+2</a:t>
            </a:r>
          </a:p>
          <a:p>
            <a:pPr marL="457200" indent="-457200">
              <a:buFont typeface="Arial" panose="020B0604020202020204" pitchFamily="34" charset="0"/>
              <a:buChar char="•"/>
            </a:pPr>
            <a:r>
              <a:rPr lang="nl-NL" sz="2800" dirty="0" smtClean="0"/>
              <a:t>5 vragen</a:t>
            </a:r>
          </a:p>
          <a:p>
            <a:pPr marL="457200" indent="-457200">
              <a:buFont typeface="Arial" panose="020B0604020202020204" pitchFamily="34" charset="0"/>
              <a:buChar char="•"/>
            </a:pPr>
            <a:r>
              <a:rPr lang="nl-NL" sz="2800" dirty="0" smtClean="0"/>
              <a:t>N=47 leerlingen</a:t>
            </a:r>
          </a:p>
          <a:p>
            <a:pPr marL="457200" indent="-457200">
              <a:buFont typeface="Arial" panose="020B0604020202020204" pitchFamily="34" charset="0"/>
              <a:buChar char="•"/>
            </a:pPr>
            <a:r>
              <a:rPr lang="nl-NL" sz="2800" dirty="0" smtClean="0"/>
              <a:t>~15% verandert antwoord na peer-instructie</a:t>
            </a:r>
          </a:p>
          <a:p>
            <a:endParaRPr lang="en-US" sz="2800" dirty="0"/>
          </a:p>
        </p:txBody>
      </p:sp>
      <p:cxnSp>
        <p:nvCxnSpPr>
          <p:cNvPr id="9" name="Straight Connector 8"/>
          <p:cNvCxnSpPr/>
          <p:nvPr/>
        </p:nvCxnSpPr>
        <p:spPr>
          <a:xfrm>
            <a:off x="5994400" y="3017520"/>
            <a:ext cx="512064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85722" y="1553837"/>
            <a:ext cx="3751027" cy="369332"/>
          </a:xfrm>
          <a:prstGeom prst="rect">
            <a:avLst/>
          </a:prstGeom>
          <a:noFill/>
        </p:spPr>
        <p:txBody>
          <a:bodyPr wrap="none" rtlCol="0">
            <a:spAutoFit/>
          </a:bodyPr>
          <a:lstStyle/>
          <a:p>
            <a:r>
              <a:rPr lang="nl-NL" dirty="0" smtClean="0"/>
              <a:t>ALLE DATA VAN LES 1 EN LES 2 SAMEN</a:t>
            </a:r>
            <a:endParaRPr lang="en-US" dirty="0"/>
          </a:p>
        </p:txBody>
      </p:sp>
    </p:spTree>
    <p:extLst>
      <p:ext uri="{BB962C8B-B14F-4D97-AF65-F5344CB8AC3E}">
        <p14:creationId xmlns:p14="http://schemas.microsoft.com/office/powerpoint/2010/main" val="4026551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Effect Peer-instructie</a:t>
            </a:r>
            <a:endParaRPr lang="en-US" dirty="0"/>
          </a:p>
        </p:txBody>
      </p:sp>
      <p:grpSp>
        <p:nvGrpSpPr>
          <p:cNvPr id="4" name="Group 3"/>
          <p:cNvGrpSpPr/>
          <p:nvPr/>
        </p:nvGrpSpPr>
        <p:grpSpPr>
          <a:xfrm>
            <a:off x="-250804" y="1265732"/>
            <a:ext cx="13023763" cy="5101090"/>
            <a:chOff x="-352405" y="1441223"/>
            <a:chExt cx="13023763" cy="5101090"/>
          </a:xfrm>
        </p:grpSpPr>
        <p:grpSp>
          <p:nvGrpSpPr>
            <p:cNvPr id="16" name="Group 15"/>
            <p:cNvGrpSpPr/>
            <p:nvPr/>
          </p:nvGrpSpPr>
          <p:grpSpPr>
            <a:xfrm>
              <a:off x="5738026" y="1472972"/>
              <a:ext cx="6933332" cy="5069341"/>
              <a:chOff x="5738026" y="1472972"/>
              <a:chExt cx="6933332" cy="5069341"/>
            </a:xfrm>
          </p:grpSpPr>
          <p:grpSp>
            <p:nvGrpSpPr>
              <p:cNvPr id="11" name="Group 10"/>
              <p:cNvGrpSpPr/>
              <p:nvPr/>
            </p:nvGrpSpPr>
            <p:grpSpPr>
              <a:xfrm>
                <a:off x="5738026" y="1472972"/>
                <a:ext cx="6933332" cy="5069341"/>
                <a:chOff x="1007165" y="1821260"/>
                <a:chExt cx="4764763" cy="364617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165" y="1821260"/>
                  <a:ext cx="4764763" cy="3646170"/>
                </a:xfrm>
                <a:prstGeom prst="rect">
                  <a:avLst/>
                </a:prstGeom>
              </p:spPr>
            </p:pic>
            <p:sp>
              <p:nvSpPr>
                <p:cNvPr id="8" name="TextBox 7"/>
                <p:cNvSpPr txBox="1"/>
                <p:nvPr/>
              </p:nvSpPr>
              <p:spPr>
                <a:xfrm>
                  <a:off x="2609959" y="2228315"/>
                  <a:ext cx="2510944" cy="369332"/>
                </a:xfrm>
                <a:prstGeom prst="rect">
                  <a:avLst/>
                </a:prstGeom>
                <a:noFill/>
              </p:spPr>
              <p:txBody>
                <a:bodyPr wrap="none" rtlCol="0">
                  <a:spAutoFit/>
                </a:bodyPr>
                <a:lstStyle/>
                <a:p>
                  <a:r>
                    <a:rPr lang="nl-NL" dirty="0" smtClean="0"/>
                    <a:t>NA KENNISOVERDRACHT</a:t>
                  </a:r>
                  <a:endParaRPr lang="en-US" dirty="0"/>
                </a:p>
              </p:txBody>
            </p:sp>
          </p:grpSp>
          <p:cxnSp>
            <p:nvCxnSpPr>
              <p:cNvPr id="12" name="Straight Connector 11"/>
              <p:cNvCxnSpPr/>
              <p:nvPr/>
            </p:nvCxnSpPr>
            <p:spPr>
              <a:xfrm>
                <a:off x="6990080" y="3291840"/>
                <a:ext cx="473395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52405" y="1441223"/>
              <a:ext cx="6933332" cy="5069341"/>
              <a:chOff x="-352405" y="1441223"/>
              <a:chExt cx="6933332" cy="5069341"/>
            </a:xfrm>
          </p:grpSpPr>
          <p:grpSp>
            <p:nvGrpSpPr>
              <p:cNvPr id="10" name="Group 9"/>
              <p:cNvGrpSpPr/>
              <p:nvPr/>
            </p:nvGrpSpPr>
            <p:grpSpPr>
              <a:xfrm>
                <a:off x="-352405" y="1441223"/>
                <a:ext cx="6933332" cy="5069341"/>
                <a:chOff x="4789730" y="1806858"/>
                <a:chExt cx="4764763" cy="364617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730" y="1806858"/>
                  <a:ext cx="4764763" cy="3646170"/>
                </a:xfrm>
                <a:prstGeom prst="rect">
                  <a:avLst/>
                </a:prstGeom>
              </p:spPr>
            </p:pic>
            <p:sp>
              <p:nvSpPr>
                <p:cNvPr id="9" name="TextBox 8"/>
                <p:cNvSpPr txBox="1"/>
                <p:nvPr/>
              </p:nvSpPr>
              <p:spPr>
                <a:xfrm>
                  <a:off x="6229955" y="2228315"/>
                  <a:ext cx="2786853" cy="369332"/>
                </a:xfrm>
                <a:prstGeom prst="rect">
                  <a:avLst/>
                </a:prstGeom>
                <a:noFill/>
              </p:spPr>
              <p:txBody>
                <a:bodyPr wrap="none" rtlCol="0">
                  <a:spAutoFit/>
                </a:bodyPr>
                <a:lstStyle/>
                <a:p>
                  <a:r>
                    <a:rPr lang="nl-NL" dirty="0" smtClean="0"/>
                    <a:t>VOOR KENNISOVERDRACHT</a:t>
                  </a:r>
                  <a:endParaRPr lang="en-US" dirty="0"/>
                </a:p>
              </p:txBody>
            </p:sp>
          </p:grpSp>
          <p:cxnSp>
            <p:nvCxnSpPr>
              <p:cNvPr id="14" name="Straight Connector 13"/>
              <p:cNvCxnSpPr/>
              <p:nvPr/>
            </p:nvCxnSpPr>
            <p:spPr>
              <a:xfrm>
                <a:off x="883920" y="4470400"/>
                <a:ext cx="473395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91038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1168" y="1027906"/>
            <a:ext cx="7530832" cy="5764211"/>
          </a:xfrm>
          <a:prstGeom prst="rect">
            <a:avLst/>
          </a:prstGeom>
        </p:spPr>
      </p:pic>
      <p:sp>
        <p:nvSpPr>
          <p:cNvPr id="2" name="Title 1"/>
          <p:cNvSpPr>
            <a:spLocks noGrp="1"/>
          </p:cNvSpPr>
          <p:nvPr>
            <p:ph type="title"/>
          </p:nvPr>
        </p:nvSpPr>
        <p:spPr/>
        <p:txBody>
          <a:bodyPr/>
          <a:lstStyle/>
          <a:p>
            <a:r>
              <a:rPr lang="nl-NL" dirty="0" smtClean="0"/>
              <a:t>Effect Peer-instructie</a:t>
            </a:r>
            <a:endParaRPr lang="en-US" dirty="0"/>
          </a:p>
        </p:txBody>
      </p:sp>
      <p:cxnSp>
        <p:nvCxnSpPr>
          <p:cNvPr id="7" name="Straight Connector 6"/>
          <p:cNvCxnSpPr/>
          <p:nvPr/>
        </p:nvCxnSpPr>
        <p:spPr>
          <a:xfrm>
            <a:off x="5994400" y="3017520"/>
            <a:ext cx="512064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1911847"/>
            <a:ext cx="4214192" cy="3108543"/>
          </a:xfrm>
          <a:prstGeom prst="rect">
            <a:avLst/>
          </a:prstGeom>
          <a:noFill/>
        </p:spPr>
        <p:txBody>
          <a:bodyPr wrap="square" rtlCol="0">
            <a:spAutoFit/>
          </a:bodyPr>
          <a:lstStyle/>
          <a:p>
            <a:r>
              <a:rPr lang="nl-NL" sz="2800" dirty="0" smtClean="0"/>
              <a:t>CONCLUSIE:</a:t>
            </a:r>
          </a:p>
          <a:p>
            <a:endParaRPr lang="nl-NL" sz="2800" dirty="0" smtClean="0"/>
          </a:p>
          <a:p>
            <a:r>
              <a:rPr lang="nl-NL" sz="2800" dirty="0" smtClean="0"/>
              <a:t>Peer-instructie (in deze vorm) heeft weinig tot geen leer effect.</a:t>
            </a:r>
          </a:p>
          <a:p>
            <a:r>
              <a:rPr lang="nl-NL" sz="2800" dirty="0" smtClean="0"/>
              <a:t> </a:t>
            </a:r>
          </a:p>
          <a:p>
            <a:pPr marL="457200" indent="-457200">
              <a:buFont typeface="Arial" panose="020B0604020202020204" pitchFamily="34" charset="0"/>
              <a:buChar char="•"/>
            </a:pPr>
            <a:endParaRPr lang="en-US" sz="2800" dirty="0"/>
          </a:p>
        </p:txBody>
      </p:sp>
      <p:sp>
        <p:nvSpPr>
          <p:cNvPr id="9" name="TextBox 8"/>
          <p:cNvSpPr txBox="1"/>
          <p:nvPr/>
        </p:nvSpPr>
        <p:spPr>
          <a:xfrm>
            <a:off x="6685722" y="1553837"/>
            <a:ext cx="3751027" cy="369332"/>
          </a:xfrm>
          <a:prstGeom prst="rect">
            <a:avLst/>
          </a:prstGeom>
          <a:noFill/>
        </p:spPr>
        <p:txBody>
          <a:bodyPr wrap="none" rtlCol="0">
            <a:spAutoFit/>
          </a:bodyPr>
          <a:lstStyle/>
          <a:p>
            <a:r>
              <a:rPr lang="nl-NL" dirty="0" smtClean="0"/>
              <a:t>ALLE DATA VAN LES 1 EN LES 2 SAMEN</a:t>
            </a:r>
            <a:endParaRPr lang="en-US" dirty="0"/>
          </a:p>
        </p:txBody>
      </p:sp>
    </p:spTree>
    <p:extLst>
      <p:ext uri="{BB962C8B-B14F-4D97-AF65-F5344CB8AC3E}">
        <p14:creationId xmlns:p14="http://schemas.microsoft.com/office/powerpoint/2010/main" val="159179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Score leerdoelen per les-fase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58527539"/>
              </p:ext>
            </p:extLst>
          </p:nvPr>
        </p:nvGraphicFramePr>
        <p:xfrm>
          <a:off x="712380" y="1517108"/>
          <a:ext cx="10345480" cy="4450080"/>
        </p:xfrm>
        <a:graphic>
          <a:graphicData uri="http://schemas.openxmlformats.org/drawingml/2006/table">
            <a:tbl>
              <a:tblPr firstRow="1" bandRow="1">
                <a:tableStyleId>{5C22544A-7EE6-4342-B048-85BDC9FD1C3A}</a:tableStyleId>
              </a:tblPr>
              <a:tblGrid>
                <a:gridCol w="3583173">
                  <a:extLst>
                    <a:ext uri="{9D8B030D-6E8A-4147-A177-3AD203B41FA5}">
                      <a16:colId xmlns="" xmlns:a16="http://schemas.microsoft.com/office/drawing/2014/main" val="1374568035"/>
                    </a:ext>
                  </a:extLst>
                </a:gridCol>
                <a:gridCol w="1754373">
                  <a:extLst>
                    <a:ext uri="{9D8B030D-6E8A-4147-A177-3AD203B41FA5}">
                      <a16:colId xmlns="" xmlns:a16="http://schemas.microsoft.com/office/drawing/2014/main" val="3088804844"/>
                    </a:ext>
                  </a:extLst>
                </a:gridCol>
                <a:gridCol w="1679944">
                  <a:extLst>
                    <a:ext uri="{9D8B030D-6E8A-4147-A177-3AD203B41FA5}">
                      <a16:colId xmlns="" xmlns:a16="http://schemas.microsoft.com/office/drawing/2014/main" val="1302218388"/>
                    </a:ext>
                  </a:extLst>
                </a:gridCol>
                <a:gridCol w="1743739">
                  <a:extLst>
                    <a:ext uri="{9D8B030D-6E8A-4147-A177-3AD203B41FA5}">
                      <a16:colId xmlns="" xmlns:a16="http://schemas.microsoft.com/office/drawing/2014/main" val="2323060626"/>
                    </a:ext>
                  </a:extLst>
                </a:gridCol>
                <a:gridCol w="1584251">
                  <a:extLst>
                    <a:ext uri="{9D8B030D-6E8A-4147-A177-3AD203B41FA5}">
                      <a16:colId xmlns="" xmlns:a16="http://schemas.microsoft.com/office/drawing/2014/main" val="3886372585"/>
                    </a:ext>
                  </a:extLst>
                </a:gridCol>
              </a:tblGrid>
              <a:tr h="370840">
                <a:tc>
                  <a:txBody>
                    <a:bodyPr/>
                    <a:lstStyle/>
                    <a:p>
                      <a:endParaRPr lang="en-US" dirty="0"/>
                    </a:p>
                  </a:txBody>
                  <a:tcPr/>
                </a:tc>
                <a:tc>
                  <a:txBody>
                    <a:bodyPr/>
                    <a:lstStyle/>
                    <a:p>
                      <a:r>
                        <a:rPr lang="nl-NL" dirty="0" smtClean="0"/>
                        <a:t>VOORKENNIS</a:t>
                      </a:r>
                      <a:endParaRPr lang="en-US" dirty="0"/>
                    </a:p>
                  </a:txBody>
                  <a:tcPr/>
                </a:tc>
                <a:tc>
                  <a:txBody>
                    <a:bodyPr/>
                    <a:lstStyle/>
                    <a:p>
                      <a:r>
                        <a:rPr lang="nl-NL" dirty="0" smtClean="0"/>
                        <a:t>LEERDOEL 1</a:t>
                      </a:r>
                      <a:endParaRPr lang="en-US" dirty="0"/>
                    </a:p>
                  </a:txBody>
                  <a:tcPr/>
                </a:tc>
                <a:tc>
                  <a:txBody>
                    <a:bodyPr/>
                    <a:lstStyle/>
                    <a:p>
                      <a:r>
                        <a:rPr lang="nl-NL" dirty="0" smtClean="0"/>
                        <a:t>LEERDOEL 2</a:t>
                      </a:r>
                      <a:endParaRPr lang="en-US" dirty="0"/>
                    </a:p>
                  </a:txBody>
                  <a:tcPr/>
                </a:tc>
                <a:tc>
                  <a:txBody>
                    <a:bodyPr/>
                    <a:lstStyle/>
                    <a:p>
                      <a:r>
                        <a:rPr lang="nl-NL" dirty="0" smtClean="0"/>
                        <a:t>LEERDOEL 3</a:t>
                      </a:r>
                      <a:endParaRPr lang="en-US" dirty="0"/>
                    </a:p>
                  </a:txBody>
                  <a:tcPr/>
                </a:tc>
                <a:extLst>
                  <a:ext uri="{0D108BD9-81ED-4DB2-BD59-A6C34878D82A}">
                    <a16:rowId xmlns="" xmlns:a16="http://schemas.microsoft.com/office/drawing/2014/main" val="998801502"/>
                  </a:ext>
                </a:extLst>
              </a:tr>
              <a:tr h="370840">
                <a:tc>
                  <a:txBody>
                    <a:bodyPr/>
                    <a:lstStyle/>
                    <a:p>
                      <a:r>
                        <a:rPr lang="nl-NL" dirty="0" smtClean="0"/>
                        <a:t>Pre-test</a:t>
                      </a:r>
                      <a:endParaRPr lang="en-US" dirty="0"/>
                    </a:p>
                  </a:txBody>
                  <a:tcPr/>
                </a:tc>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 xmlns:a16="http://schemas.microsoft.com/office/drawing/2014/main" val="6001598"/>
                  </a:ext>
                </a:extLst>
              </a:tr>
              <a:tr h="370840">
                <a:tc>
                  <a:txBody>
                    <a:bodyPr/>
                    <a:lstStyle/>
                    <a:p>
                      <a:r>
                        <a:rPr lang="nl-NL" dirty="0" smtClean="0"/>
                        <a:t>Ophalen</a:t>
                      </a:r>
                      <a:r>
                        <a:rPr lang="nl-NL" baseline="0" dirty="0" smtClean="0"/>
                        <a:t> voorkennis</a:t>
                      </a:r>
                      <a:endParaRPr lang="en-US" dirty="0"/>
                    </a:p>
                  </a:txBody>
                  <a:tcPr/>
                </a:tc>
                <a:tc>
                  <a:txBody>
                    <a:bodyPr/>
                    <a:lstStyle/>
                    <a:p>
                      <a:endParaRPr lang="en-US" dirty="0"/>
                    </a:p>
                  </a:txBody>
                  <a:tcPr>
                    <a:solidFill>
                      <a:srgbClr val="92D050"/>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91457499"/>
                  </a:ext>
                </a:extLst>
              </a:tr>
              <a:tr h="370840">
                <a:tc>
                  <a:txBody>
                    <a:bodyPr/>
                    <a:lstStyle/>
                    <a:p>
                      <a:r>
                        <a:rPr lang="nl-NL" dirty="0" smtClean="0"/>
                        <a:t>Peer</a:t>
                      </a:r>
                      <a:r>
                        <a:rPr lang="nl-NL" baseline="0" dirty="0" smtClean="0"/>
                        <a:t> instructie (voorkennis)</a:t>
                      </a:r>
                      <a:endParaRPr lang="en-US" dirty="0"/>
                    </a:p>
                  </a:txBody>
                  <a:tcPr/>
                </a:tc>
                <a:tc>
                  <a:txBody>
                    <a:bodyPr/>
                    <a:lstStyle/>
                    <a:p>
                      <a:endParaRPr lang="en-US" dirty="0"/>
                    </a:p>
                  </a:txBody>
                  <a:tcPr>
                    <a:solidFill>
                      <a:srgbClr val="92D050"/>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3768899683"/>
                  </a:ext>
                </a:extLst>
              </a:tr>
              <a:tr h="370840">
                <a:tc>
                  <a:txBody>
                    <a:bodyPr/>
                    <a:lstStyle/>
                    <a:p>
                      <a:r>
                        <a:rPr lang="nl-NL" dirty="0" smtClean="0"/>
                        <a:t>Probleem stelling: Demo alfa-straler</a:t>
                      </a:r>
                      <a:endParaRPr lang="en-US" dirty="0"/>
                    </a:p>
                  </a:txBody>
                  <a:tcPr/>
                </a:tc>
                <a:tc>
                  <a:txBody>
                    <a:bodyPr/>
                    <a:lstStyle/>
                    <a:p>
                      <a:endParaRPr lang="en-US"/>
                    </a:p>
                  </a:txBody>
                  <a:tcPr/>
                </a:tc>
                <a:tc>
                  <a:txBody>
                    <a:bodyPr/>
                    <a:lstStyle/>
                    <a:p>
                      <a:endParaRPr lang="en-US" dirty="0"/>
                    </a:p>
                  </a:txBody>
                  <a:tcPr>
                    <a:solidFill>
                      <a:srgbClr val="EAEFF7"/>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 xmlns:a16="http://schemas.microsoft.com/office/drawing/2014/main" val="1464750607"/>
                  </a:ext>
                </a:extLst>
              </a:tr>
              <a:tr h="370840">
                <a:tc>
                  <a:txBody>
                    <a:bodyPr/>
                    <a:lstStyle/>
                    <a:p>
                      <a:r>
                        <a:rPr lang="nl-NL" dirty="0" smtClean="0"/>
                        <a:t>Peer instructie (leerdoel</a:t>
                      </a:r>
                      <a:r>
                        <a:rPr lang="nl-NL" baseline="0" dirty="0" smtClean="0"/>
                        <a:t> 2+3)</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 xmlns:a16="http://schemas.microsoft.com/office/drawing/2014/main" val="2860745496"/>
                  </a:ext>
                </a:extLst>
              </a:tr>
              <a:tr h="370840">
                <a:tc>
                  <a:txBody>
                    <a:bodyPr/>
                    <a:lstStyle/>
                    <a:p>
                      <a:r>
                        <a:rPr lang="nl-NL" dirty="0" smtClean="0"/>
                        <a:t>Instructie leerdoel</a:t>
                      </a:r>
                      <a:r>
                        <a:rPr lang="nl-NL" baseline="0" dirty="0" smtClean="0"/>
                        <a:t> 1 + (2)</a:t>
                      </a:r>
                      <a:endParaRPr lang="en-US" dirty="0"/>
                    </a:p>
                  </a:txBody>
                  <a:tcPr/>
                </a:tc>
                <a:tc>
                  <a:txBody>
                    <a:bodyPr/>
                    <a:lstStyle/>
                    <a:p>
                      <a:endParaRPr lang="en-US"/>
                    </a:p>
                  </a:txBody>
                  <a:tcPr/>
                </a:tc>
                <a:tc>
                  <a:txBody>
                    <a:bodyPr/>
                    <a:lstStyle/>
                    <a:p>
                      <a:endParaRPr lang="en-US" dirty="0"/>
                    </a:p>
                  </a:txBody>
                  <a:tcPr>
                    <a:solidFill>
                      <a:srgbClr val="92D050"/>
                    </a:solidFill>
                  </a:tcPr>
                </a:tc>
                <a:tc>
                  <a:txBody>
                    <a:bodyPr/>
                    <a:lstStyle/>
                    <a:p>
                      <a:endParaRPr lang="en-US" dirty="0"/>
                    </a:p>
                  </a:txBody>
                  <a:tcPr>
                    <a:solidFill>
                      <a:srgbClr val="FF0000"/>
                    </a:solidFill>
                  </a:tcPr>
                </a:tc>
                <a:tc>
                  <a:txBody>
                    <a:bodyPr/>
                    <a:lstStyle/>
                    <a:p>
                      <a:endParaRPr lang="en-US"/>
                    </a:p>
                  </a:txBody>
                  <a:tcPr/>
                </a:tc>
                <a:extLst>
                  <a:ext uri="{0D108BD9-81ED-4DB2-BD59-A6C34878D82A}">
                    <a16:rowId xmlns="" xmlns:a16="http://schemas.microsoft.com/office/drawing/2014/main" val="273055019"/>
                  </a:ext>
                </a:extLst>
              </a:tr>
              <a:tr h="370840">
                <a:tc>
                  <a:txBody>
                    <a:bodyPr/>
                    <a:lstStyle/>
                    <a:p>
                      <a:r>
                        <a:rPr lang="nl-NL" dirty="0" smtClean="0"/>
                        <a:t>Peer instructie (leerdoel 2)</a:t>
                      </a:r>
                      <a:endParaRPr lang="en-US" dirty="0"/>
                    </a:p>
                  </a:txBody>
                  <a:tcPr/>
                </a:tc>
                <a:tc>
                  <a:txBody>
                    <a:bodyPr/>
                    <a:lstStyle/>
                    <a:p>
                      <a:endParaRPr lang="en-US"/>
                    </a:p>
                  </a:txBody>
                  <a:tcPr/>
                </a:tc>
                <a:tc>
                  <a:txBody>
                    <a:bodyPr/>
                    <a:lstStyle/>
                    <a:p>
                      <a:endParaRPr lang="en-US" dirty="0"/>
                    </a:p>
                  </a:txBody>
                  <a:tcPr>
                    <a:solidFill>
                      <a:srgbClr val="92D050"/>
                    </a:solidFill>
                  </a:tcPr>
                </a:tc>
                <a:tc>
                  <a:txBody>
                    <a:bodyPr/>
                    <a:lstStyle/>
                    <a:p>
                      <a:endParaRPr lang="en-US" dirty="0"/>
                    </a:p>
                  </a:txBody>
                  <a:tcPr>
                    <a:solidFill>
                      <a:srgbClr val="FF0000"/>
                    </a:solidFill>
                  </a:tcPr>
                </a:tc>
                <a:tc>
                  <a:txBody>
                    <a:bodyPr/>
                    <a:lstStyle/>
                    <a:p>
                      <a:endParaRPr lang="en-US"/>
                    </a:p>
                  </a:txBody>
                  <a:tcPr/>
                </a:tc>
                <a:extLst>
                  <a:ext uri="{0D108BD9-81ED-4DB2-BD59-A6C34878D82A}">
                    <a16:rowId xmlns="" xmlns:a16="http://schemas.microsoft.com/office/drawing/2014/main" val="3365326026"/>
                  </a:ext>
                </a:extLst>
              </a:tr>
              <a:tr h="370840">
                <a:tc>
                  <a:txBody>
                    <a:bodyPr/>
                    <a:lstStyle/>
                    <a:p>
                      <a:r>
                        <a:rPr lang="nl-NL" dirty="0" smtClean="0"/>
                        <a:t>Instructie leerdoel 2+3 (Demo) </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dirty="0"/>
                    </a:p>
                  </a:txBody>
                  <a:tcPr>
                    <a:solidFill>
                      <a:srgbClr val="FFC000"/>
                    </a:solidFill>
                  </a:tcPr>
                </a:tc>
                <a:extLst>
                  <a:ext uri="{0D108BD9-81ED-4DB2-BD59-A6C34878D82A}">
                    <a16:rowId xmlns="" xmlns:a16="http://schemas.microsoft.com/office/drawing/2014/main" val="1614581295"/>
                  </a:ext>
                </a:extLst>
              </a:tr>
              <a:tr h="370840">
                <a:tc>
                  <a:txBody>
                    <a:bodyPr/>
                    <a:lstStyle/>
                    <a:p>
                      <a:r>
                        <a:rPr lang="nl-NL" dirty="0" smtClean="0"/>
                        <a:t>Peer instructie (leerdoel 3)</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dirty="0"/>
                    </a:p>
                  </a:txBody>
                  <a:tcPr>
                    <a:solidFill>
                      <a:srgbClr val="FFC000"/>
                    </a:solidFill>
                  </a:tcPr>
                </a:tc>
                <a:extLst>
                  <a:ext uri="{0D108BD9-81ED-4DB2-BD59-A6C34878D82A}">
                    <a16:rowId xmlns="" xmlns:a16="http://schemas.microsoft.com/office/drawing/2014/main" val="555281586"/>
                  </a:ext>
                </a:extLst>
              </a:tr>
              <a:tr h="370840">
                <a:tc>
                  <a:txBody>
                    <a:bodyPr/>
                    <a:lstStyle/>
                    <a:p>
                      <a:r>
                        <a:rPr lang="nl-NL" dirty="0" smtClean="0"/>
                        <a:t>Feedback (leerdoel 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2397608976"/>
                  </a:ext>
                </a:extLst>
              </a:tr>
              <a:tr h="370840">
                <a:tc>
                  <a:txBody>
                    <a:bodyPr/>
                    <a:lstStyle/>
                    <a:p>
                      <a:r>
                        <a:rPr lang="nl-NL" dirty="0" smtClean="0"/>
                        <a:t>Post-test</a:t>
                      </a:r>
                      <a:endParaRPr lang="en-US" dirty="0"/>
                    </a:p>
                  </a:txBody>
                  <a:tcPr/>
                </a:tc>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dirty="0"/>
                    </a:p>
                  </a:txBody>
                  <a:tcPr>
                    <a:solidFill>
                      <a:srgbClr val="FFC000"/>
                    </a:solidFill>
                  </a:tcPr>
                </a:tc>
                <a:tc>
                  <a:txBody>
                    <a:bodyPr/>
                    <a:lstStyle/>
                    <a:p>
                      <a:endParaRPr lang="en-US" dirty="0"/>
                    </a:p>
                  </a:txBody>
                  <a:tcPr>
                    <a:solidFill>
                      <a:srgbClr val="92D050"/>
                    </a:solidFill>
                  </a:tcPr>
                </a:tc>
                <a:extLst>
                  <a:ext uri="{0D108BD9-81ED-4DB2-BD59-A6C34878D82A}">
                    <a16:rowId xmlns="" xmlns:a16="http://schemas.microsoft.com/office/drawing/2014/main" val="2646391358"/>
                  </a:ext>
                </a:extLst>
              </a:tr>
            </a:tbl>
          </a:graphicData>
        </a:graphic>
      </p:graphicFrame>
      <p:sp>
        <p:nvSpPr>
          <p:cNvPr id="5" name="Title 1"/>
          <p:cNvSpPr txBox="1">
            <a:spLocks/>
          </p:cNvSpPr>
          <p:nvPr/>
        </p:nvSpPr>
        <p:spPr>
          <a:xfrm>
            <a:off x="2236667" y="57434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mtClean="0"/>
              <a:t>Leerdoelen lijken deels </a:t>
            </a:r>
            <a:r>
              <a:rPr lang="nl-NL" dirty="0" smtClean="0"/>
              <a:t>behaald……</a:t>
            </a:r>
            <a:endParaRPr lang="en-US" dirty="0"/>
          </a:p>
        </p:txBody>
      </p:sp>
    </p:spTree>
    <p:extLst>
      <p:ext uri="{BB962C8B-B14F-4D97-AF65-F5344CB8AC3E}">
        <p14:creationId xmlns:p14="http://schemas.microsoft.com/office/powerpoint/2010/main" val="13613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Maar is er nu begrip?</a:t>
            </a:r>
            <a:endParaRPr lang="en-US" dirty="0"/>
          </a:p>
        </p:txBody>
      </p:sp>
      <p:sp>
        <p:nvSpPr>
          <p:cNvPr id="3" name="Content Placeholder 2"/>
          <p:cNvSpPr>
            <a:spLocks noGrp="1"/>
          </p:cNvSpPr>
          <p:nvPr>
            <p:ph idx="1"/>
          </p:nvPr>
        </p:nvSpPr>
        <p:spPr>
          <a:xfrm>
            <a:off x="838200" y="1517281"/>
            <a:ext cx="6817242" cy="4351338"/>
          </a:xfrm>
        </p:spPr>
        <p:txBody>
          <a:bodyPr>
            <a:normAutofit lnSpcReduction="10000"/>
          </a:bodyPr>
          <a:lstStyle/>
          <a:p>
            <a:pPr marL="0" indent="0">
              <a:buNone/>
            </a:pPr>
            <a:r>
              <a:rPr lang="nl-NL" dirty="0" smtClean="0"/>
              <a:t>Interviews:</a:t>
            </a:r>
          </a:p>
          <a:p>
            <a:r>
              <a:rPr lang="nl-NL" dirty="0" smtClean="0"/>
              <a:t>Slecht begrip van energie </a:t>
            </a:r>
            <a:r>
              <a:rPr lang="nl-NL" dirty="0" err="1" smtClean="0"/>
              <a:t>vs</a:t>
            </a:r>
            <a:r>
              <a:rPr lang="nl-NL" dirty="0" smtClean="0"/>
              <a:t> positie diagrammen (“energie landschap”)</a:t>
            </a:r>
          </a:p>
          <a:p>
            <a:pPr lvl="1"/>
            <a:r>
              <a:rPr lang="nl-NL" dirty="0" smtClean="0"/>
              <a:t>“op de horizontale as staat tijd”</a:t>
            </a:r>
          </a:p>
          <a:p>
            <a:pPr lvl="1"/>
            <a:r>
              <a:rPr lang="nl-NL" dirty="0" smtClean="0"/>
              <a:t>“kinetische energie uitgezet tegen potentiele energie”</a:t>
            </a:r>
          </a:p>
          <a:p>
            <a:pPr marL="457200" lvl="1" indent="0">
              <a:buNone/>
            </a:pPr>
            <a:endParaRPr lang="nl-NL" dirty="0"/>
          </a:p>
          <a:p>
            <a:r>
              <a:rPr lang="nl-NL" dirty="0" smtClean="0"/>
              <a:t>Verwarring tussen fysieke barrière en energie barrière</a:t>
            </a:r>
          </a:p>
          <a:p>
            <a:pPr lvl="1"/>
            <a:r>
              <a:rPr lang="nl-NL" dirty="0" smtClean="0"/>
              <a:t>“deeltje rolt van barrière af”</a:t>
            </a:r>
          </a:p>
          <a:p>
            <a:pPr lvl="1"/>
            <a:r>
              <a:rPr lang="nl-NL" dirty="0" smtClean="0"/>
              <a:t>“deeltje moet over de barrière heen gaan”</a:t>
            </a:r>
          </a:p>
          <a:p>
            <a:endParaRPr lang="nl-NL" dirty="0" smtClean="0"/>
          </a:p>
          <a:p>
            <a:endParaRPr lang="nl-NL" dirty="0" smtClean="0"/>
          </a:p>
          <a:p>
            <a:endParaRPr lang="nl-NL" dirty="0" smtClean="0"/>
          </a:p>
          <a:p>
            <a:endParaRPr lang="en-US" dirty="0"/>
          </a:p>
        </p:txBody>
      </p:sp>
      <p:pic>
        <p:nvPicPr>
          <p:cNvPr id="4" name="Picture 3"/>
          <p:cNvPicPr>
            <a:picLocks noChangeAspect="1"/>
          </p:cNvPicPr>
          <p:nvPr/>
        </p:nvPicPr>
        <p:blipFill rotWithShape="1">
          <a:blip r:embed="rId2"/>
          <a:srcRect t="6119" b="35550"/>
          <a:stretch/>
        </p:blipFill>
        <p:spPr>
          <a:xfrm>
            <a:off x="6702320" y="591973"/>
            <a:ext cx="5442884" cy="2799815"/>
          </a:xfrm>
          <a:prstGeom prst="rect">
            <a:avLst/>
          </a:prstGeom>
        </p:spPr>
      </p:pic>
      <p:pic>
        <p:nvPicPr>
          <p:cNvPr id="5" name="Picture 4"/>
          <p:cNvPicPr>
            <a:picLocks noChangeAspect="1"/>
          </p:cNvPicPr>
          <p:nvPr/>
        </p:nvPicPr>
        <p:blipFill>
          <a:blip r:embed="rId3"/>
          <a:stretch>
            <a:fillRect/>
          </a:stretch>
        </p:blipFill>
        <p:spPr>
          <a:xfrm rot="5400000">
            <a:off x="7639007" y="3589467"/>
            <a:ext cx="2691009" cy="2658139"/>
          </a:xfrm>
          <a:prstGeom prst="rect">
            <a:avLst/>
          </a:prstGeom>
        </p:spPr>
      </p:pic>
      <p:pic>
        <p:nvPicPr>
          <p:cNvPr id="6" name="Picture 5"/>
          <p:cNvPicPr>
            <a:picLocks noChangeAspect="1"/>
          </p:cNvPicPr>
          <p:nvPr/>
        </p:nvPicPr>
        <p:blipFill>
          <a:blip r:embed="rId4"/>
          <a:stretch>
            <a:fillRect/>
          </a:stretch>
        </p:blipFill>
        <p:spPr>
          <a:xfrm rot="5400000">
            <a:off x="9934778" y="4026264"/>
            <a:ext cx="2663658" cy="1757195"/>
          </a:xfrm>
          <a:prstGeom prst="rect">
            <a:avLst/>
          </a:prstGeom>
        </p:spPr>
      </p:pic>
      <p:sp>
        <p:nvSpPr>
          <p:cNvPr id="7" name="TextBox 6"/>
          <p:cNvSpPr txBox="1"/>
          <p:nvPr/>
        </p:nvSpPr>
        <p:spPr>
          <a:xfrm>
            <a:off x="7655442" y="6264041"/>
            <a:ext cx="3857018" cy="369332"/>
          </a:xfrm>
          <a:prstGeom prst="rect">
            <a:avLst/>
          </a:prstGeom>
          <a:noFill/>
        </p:spPr>
        <p:txBody>
          <a:bodyPr wrap="none" rtlCol="0">
            <a:spAutoFit/>
          </a:bodyPr>
          <a:lstStyle/>
          <a:p>
            <a:r>
              <a:rPr lang="nl-NL" dirty="0" smtClean="0"/>
              <a:t>Nova                                         Nat. overal</a:t>
            </a:r>
            <a:endParaRPr lang="en-US" dirty="0"/>
          </a:p>
        </p:txBody>
      </p:sp>
    </p:spTree>
    <p:extLst>
      <p:ext uri="{BB962C8B-B14F-4D97-AF65-F5344CB8AC3E}">
        <p14:creationId xmlns:p14="http://schemas.microsoft.com/office/powerpoint/2010/main" val="405719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DOEL</a:t>
            </a:r>
            <a:endParaRPr lang="en-US" dirty="0"/>
          </a:p>
        </p:txBody>
      </p:sp>
      <p:sp>
        <p:nvSpPr>
          <p:cNvPr id="3" name="Content Placeholder 2"/>
          <p:cNvSpPr>
            <a:spLocks noGrp="1"/>
          </p:cNvSpPr>
          <p:nvPr>
            <p:ph idx="1"/>
          </p:nvPr>
        </p:nvSpPr>
        <p:spPr>
          <a:xfrm>
            <a:off x="838200" y="1825625"/>
            <a:ext cx="10515600" cy="2533939"/>
          </a:xfrm>
        </p:spPr>
        <p:txBody>
          <a:bodyPr/>
          <a:lstStyle/>
          <a:p>
            <a:r>
              <a:rPr lang="nl-NL" dirty="0" smtClean="0"/>
              <a:t>Ontwerpen van een les over </a:t>
            </a:r>
            <a:r>
              <a:rPr lang="nl-NL" dirty="0" err="1" smtClean="0"/>
              <a:t>tunneling</a:t>
            </a:r>
            <a:r>
              <a:rPr lang="nl-NL" dirty="0" smtClean="0"/>
              <a:t> waarbij zoveel mogelijk </a:t>
            </a:r>
            <a:r>
              <a:rPr lang="nl-NL" dirty="0"/>
              <a:t>r</a:t>
            </a:r>
            <a:r>
              <a:rPr lang="nl-NL" dirty="0" smtClean="0"/>
              <a:t>ekening wordt gehouden met bekende misconcepties</a:t>
            </a:r>
          </a:p>
          <a:p>
            <a:endParaRPr lang="nl-NL" dirty="0"/>
          </a:p>
          <a:p>
            <a:r>
              <a:rPr lang="nl-NL" dirty="0" smtClean="0"/>
              <a:t>Analyseren van het leereffect van de les.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036451543"/>
              </p:ext>
            </p:extLst>
          </p:nvPr>
        </p:nvGraphicFramePr>
        <p:xfrm>
          <a:off x="576275" y="4128653"/>
          <a:ext cx="11039450" cy="2396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174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r>
              <a:rPr lang="nl-NL" dirty="0" smtClean="0"/>
              <a:t>Discussie</a:t>
            </a:r>
            <a:endParaRPr lang="nl-NL" dirty="0"/>
          </a:p>
        </p:txBody>
      </p:sp>
      <p:sp>
        <p:nvSpPr>
          <p:cNvPr id="4" name="Tijdelijke aanduiding voor tekst 3"/>
          <p:cNvSpPr>
            <a:spLocks noGrp="1"/>
          </p:cNvSpPr>
          <p:nvPr>
            <p:ph type="body" sz="quarter" idx="14"/>
          </p:nvPr>
        </p:nvSpPr>
        <p:spPr/>
        <p:txBody>
          <a:bodyPr/>
          <a:lstStyle/>
          <a:p>
            <a:r>
              <a:rPr lang="nl-NL" dirty="0" smtClean="0"/>
              <a:t>Hoe kunnen we hiermee zelf aan de slag?			</a:t>
            </a:r>
            <a:endParaRPr lang="nl-NL" dirty="0"/>
          </a:p>
        </p:txBody>
      </p:sp>
      <p:sp>
        <p:nvSpPr>
          <p:cNvPr id="5" name="Tijdelijke aanduiding voor inhoud 1"/>
          <p:cNvSpPr>
            <a:spLocks noGrp="1"/>
          </p:cNvSpPr>
          <p:nvPr>
            <p:ph idx="1"/>
          </p:nvPr>
        </p:nvSpPr>
        <p:spPr/>
        <p:txBody>
          <a:bodyPr/>
          <a:lstStyle/>
          <a:p>
            <a:r>
              <a:rPr lang="nl-NL" i="1" dirty="0" smtClean="0"/>
              <a:t>Stelling </a:t>
            </a:r>
            <a:r>
              <a:rPr lang="nl-NL" i="1" dirty="0"/>
              <a:t>1</a:t>
            </a:r>
            <a:r>
              <a:rPr lang="nl-NL" i="1" dirty="0" smtClean="0"/>
              <a:t>:</a:t>
            </a:r>
          </a:p>
          <a:p>
            <a:endParaRPr lang="nl-NL" i="1" dirty="0" smtClean="0"/>
          </a:p>
          <a:p>
            <a:pPr algn="ctr"/>
            <a:r>
              <a:rPr lang="nl-NL" sz="2400" dirty="0"/>
              <a:t>Bij het onderwerp QM is het lastig een goede instructie vorm te vinden</a:t>
            </a:r>
            <a:r>
              <a:rPr lang="nl-NL" sz="2400" dirty="0" smtClean="0"/>
              <a:t>.</a:t>
            </a:r>
            <a:endParaRPr lang="nl-NL" sz="2400" dirty="0"/>
          </a:p>
        </p:txBody>
      </p:sp>
    </p:spTree>
    <p:extLst>
      <p:ext uri="{BB962C8B-B14F-4D97-AF65-F5344CB8AC3E}">
        <p14:creationId xmlns:p14="http://schemas.microsoft.com/office/powerpoint/2010/main" val="1038651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r>
              <a:rPr lang="nl-NL" dirty="0" smtClean="0"/>
              <a:t>Discussie</a:t>
            </a:r>
            <a:endParaRPr lang="nl-NL" dirty="0"/>
          </a:p>
        </p:txBody>
      </p:sp>
      <p:sp>
        <p:nvSpPr>
          <p:cNvPr id="4" name="Tijdelijke aanduiding voor tekst 3"/>
          <p:cNvSpPr>
            <a:spLocks noGrp="1"/>
          </p:cNvSpPr>
          <p:nvPr>
            <p:ph type="body" sz="quarter" idx="14"/>
          </p:nvPr>
        </p:nvSpPr>
        <p:spPr/>
        <p:txBody>
          <a:bodyPr/>
          <a:lstStyle/>
          <a:p>
            <a:r>
              <a:rPr lang="nl-NL" dirty="0"/>
              <a:t>Hoe kunnen we hiermee zelf aan de slag? </a:t>
            </a:r>
            <a:r>
              <a:rPr lang="nl-NL" dirty="0" smtClean="0"/>
              <a:t>			</a:t>
            </a:r>
            <a:endParaRPr lang="nl-NL" dirty="0"/>
          </a:p>
        </p:txBody>
      </p:sp>
      <p:sp>
        <p:nvSpPr>
          <p:cNvPr id="5" name="Tijdelijke aanduiding voor inhoud 1"/>
          <p:cNvSpPr>
            <a:spLocks noGrp="1"/>
          </p:cNvSpPr>
          <p:nvPr>
            <p:ph idx="1"/>
          </p:nvPr>
        </p:nvSpPr>
        <p:spPr/>
        <p:txBody>
          <a:bodyPr/>
          <a:lstStyle/>
          <a:p>
            <a:r>
              <a:rPr lang="nl-NL" i="1" dirty="0" smtClean="0"/>
              <a:t>Stelling 2:</a:t>
            </a:r>
          </a:p>
          <a:p>
            <a:endParaRPr lang="nl-NL" dirty="0" smtClean="0"/>
          </a:p>
          <a:p>
            <a:pPr algn="ctr"/>
            <a:r>
              <a:rPr lang="nl-NL" sz="2400" dirty="0"/>
              <a:t>Ik heb inzicht in het leereffect van de door mij gebruikte </a:t>
            </a:r>
            <a:r>
              <a:rPr lang="nl-NL" sz="2400" dirty="0" smtClean="0"/>
              <a:t>instructie. </a:t>
            </a:r>
            <a:endParaRPr lang="nl-NL" sz="2400" dirty="0"/>
          </a:p>
        </p:txBody>
      </p:sp>
    </p:spTree>
    <p:extLst>
      <p:ext uri="{BB962C8B-B14F-4D97-AF65-F5344CB8AC3E}">
        <p14:creationId xmlns:p14="http://schemas.microsoft.com/office/powerpoint/2010/main" val="3115799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r>
              <a:rPr lang="nl-NL" dirty="0" smtClean="0"/>
              <a:t>Discussie</a:t>
            </a:r>
            <a:endParaRPr lang="nl-NL" dirty="0"/>
          </a:p>
        </p:txBody>
      </p:sp>
      <p:sp>
        <p:nvSpPr>
          <p:cNvPr id="4" name="Tijdelijke aanduiding voor tekst 3"/>
          <p:cNvSpPr>
            <a:spLocks noGrp="1"/>
          </p:cNvSpPr>
          <p:nvPr>
            <p:ph type="body" sz="quarter" idx="14"/>
          </p:nvPr>
        </p:nvSpPr>
        <p:spPr/>
        <p:txBody>
          <a:bodyPr/>
          <a:lstStyle/>
          <a:p>
            <a:r>
              <a:rPr lang="nl-NL" dirty="0"/>
              <a:t>Hoe kunnen we hiermee zelf aan de slag? </a:t>
            </a:r>
            <a:r>
              <a:rPr lang="nl-NL" dirty="0" smtClean="0"/>
              <a:t>		</a:t>
            </a:r>
            <a:endParaRPr lang="nl-NL" dirty="0"/>
          </a:p>
        </p:txBody>
      </p:sp>
      <p:sp>
        <p:nvSpPr>
          <p:cNvPr id="6" name="Tijdelijke aanduiding voor inhoud 1"/>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smtClean="0"/>
              <a:t>Stelling 3:</a:t>
            </a:r>
          </a:p>
          <a:p>
            <a:endParaRPr lang="nl-NL" dirty="0" smtClean="0"/>
          </a:p>
          <a:p>
            <a:pPr algn="ctr"/>
            <a:r>
              <a:rPr lang="nl-NL" sz="2400" dirty="0"/>
              <a:t>Ik zou meer moeten “meten” wat het leereffect van mijn instructie is.</a:t>
            </a:r>
          </a:p>
          <a:p>
            <a:pPr algn="ctr"/>
            <a:r>
              <a:rPr lang="nl-NL" sz="2400" dirty="0" smtClean="0"/>
              <a:t> </a:t>
            </a:r>
            <a:endParaRPr lang="nl-NL" sz="2400" dirty="0"/>
          </a:p>
        </p:txBody>
      </p:sp>
    </p:spTree>
    <p:extLst>
      <p:ext uri="{BB962C8B-B14F-4D97-AF65-F5344CB8AC3E}">
        <p14:creationId xmlns:p14="http://schemas.microsoft.com/office/powerpoint/2010/main" val="4027517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r>
              <a:rPr lang="nl-NL" dirty="0" smtClean="0"/>
              <a:t>Discussie</a:t>
            </a:r>
            <a:endParaRPr lang="nl-NL" dirty="0"/>
          </a:p>
        </p:txBody>
      </p:sp>
      <p:sp>
        <p:nvSpPr>
          <p:cNvPr id="4" name="Tijdelijke aanduiding voor tekst 3"/>
          <p:cNvSpPr>
            <a:spLocks noGrp="1"/>
          </p:cNvSpPr>
          <p:nvPr>
            <p:ph type="body" sz="quarter" idx="14"/>
          </p:nvPr>
        </p:nvSpPr>
        <p:spPr/>
        <p:txBody>
          <a:bodyPr/>
          <a:lstStyle/>
          <a:p>
            <a:r>
              <a:rPr lang="nl-NL" dirty="0"/>
              <a:t>Hoe kunnen we hiermee zelf aan de slag? </a:t>
            </a:r>
            <a:r>
              <a:rPr lang="nl-NL" dirty="0" smtClean="0"/>
              <a:t>			</a:t>
            </a:r>
            <a:endParaRPr lang="nl-NL" dirty="0"/>
          </a:p>
        </p:txBody>
      </p:sp>
      <p:sp>
        <p:nvSpPr>
          <p:cNvPr id="6" name="Tijdelijke aanduiding voor inhoud 1"/>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smtClean="0"/>
              <a:t>Stelling 4:</a:t>
            </a:r>
          </a:p>
          <a:p>
            <a:endParaRPr lang="nl-NL" dirty="0" smtClean="0"/>
          </a:p>
          <a:p>
            <a:pPr algn="ctr"/>
            <a:r>
              <a:rPr lang="nl-NL" sz="2400" dirty="0" smtClean="0"/>
              <a:t>Ik heb </a:t>
            </a:r>
            <a:r>
              <a:rPr lang="nl-NL" sz="2400" dirty="0"/>
              <a:t>voldoende “tools” om het begrip van </a:t>
            </a:r>
            <a:r>
              <a:rPr lang="nl-NL" sz="2400" dirty="0" smtClean="0"/>
              <a:t>QM </a:t>
            </a:r>
            <a:r>
              <a:rPr lang="nl-NL" sz="2400" dirty="0"/>
              <a:t>bij leerlingen te meten</a:t>
            </a:r>
            <a:r>
              <a:rPr lang="nl-NL" sz="2400" dirty="0" smtClean="0"/>
              <a:t>.</a:t>
            </a:r>
          </a:p>
        </p:txBody>
      </p:sp>
    </p:spTree>
    <p:extLst>
      <p:ext uri="{BB962C8B-B14F-4D97-AF65-F5344CB8AC3E}">
        <p14:creationId xmlns:p14="http://schemas.microsoft.com/office/powerpoint/2010/main" val="1049853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6048"/>
          <a:stretch/>
        </p:blipFill>
        <p:spPr>
          <a:xfrm>
            <a:off x="7758544" y="1229019"/>
            <a:ext cx="4206763" cy="3485409"/>
          </a:xfrm>
          <a:prstGeom prst="rect">
            <a:avLst/>
          </a:prstGeom>
        </p:spPr>
      </p:pic>
      <p:sp>
        <p:nvSpPr>
          <p:cNvPr id="2" name="Title 1"/>
          <p:cNvSpPr>
            <a:spLocks noGrp="1"/>
          </p:cNvSpPr>
          <p:nvPr>
            <p:ph type="title"/>
          </p:nvPr>
        </p:nvSpPr>
        <p:spPr>
          <a:xfrm>
            <a:off x="764309" y="-96544"/>
            <a:ext cx="10515600" cy="1325563"/>
          </a:xfrm>
        </p:spPr>
        <p:txBody>
          <a:bodyPr/>
          <a:lstStyle/>
          <a:p>
            <a:r>
              <a:rPr lang="nl-NL" dirty="0" smtClean="0"/>
              <a:t>LESONTWERP (I)</a:t>
            </a:r>
            <a:endParaRPr lang="en-US" dirty="0"/>
          </a:p>
        </p:txBody>
      </p:sp>
      <p:sp>
        <p:nvSpPr>
          <p:cNvPr id="5" name="Content Placeholder 4"/>
          <p:cNvSpPr>
            <a:spLocks noGrp="1"/>
          </p:cNvSpPr>
          <p:nvPr>
            <p:ph idx="1"/>
          </p:nvPr>
        </p:nvSpPr>
        <p:spPr>
          <a:xfrm>
            <a:off x="520163" y="970401"/>
            <a:ext cx="7238381" cy="5328799"/>
          </a:xfrm>
        </p:spPr>
        <p:txBody>
          <a:bodyPr>
            <a:normAutofit fontScale="85000" lnSpcReduction="20000"/>
          </a:bodyPr>
          <a:lstStyle/>
          <a:p>
            <a:pPr marL="0" indent="0">
              <a:buNone/>
            </a:pPr>
            <a:r>
              <a:rPr lang="nl-NL" dirty="0" smtClean="0"/>
              <a:t>Bereiken van de leerdoelen:</a:t>
            </a:r>
          </a:p>
          <a:p>
            <a:pPr marL="514350" indent="-514350">
              <a:buFont typeface="+mj-lt"/>
              <a:buAutoNum type="arabicPeriod"/>
            </a:pPr>
            <a:r>
              <a:rPr lang="nl-NL" dirty="0" smtClean="0"/>
              <a:t>Kan aangeven dat een </a:t>
            </a:r>
            <a:r>
              <a:rPr lang="nl-NL" dirty="0" err="1" smtClean="0"/>
              <a:t>quantum</a:t>
            </a:r>
            <a:r>
              <a:rPr lang="nl-NL" dirty="0" smtClean="0"/>
              <a:t> deeltje op een positie kan worden waargenomen waar de golffunctie een amplitude ongelijk aan nul heeft ook al heeft het deeltje (klassiek gezien) niet genoeg energie om daar te kunnen komen</a:t>
            </a:r>
            <a:r>
              <a:rPr lang="nl-NL" dirty="0"/>
              <a:t/>
            </a:r>
            <a:br>
              <a:rPr lang="nl-NL" dirty="0"/>
            </a:br>
            <a:r>
              <a:rPr lang="nl-NL" b="1" dirty="0"/>
              <a:t>Begripsprobleem: Het deeltje heeft tijdens het passeren van de barrière een hogere </a:t>
            </a:r>
            <a:r>
              <a:rPr lang="nl-NL" b="1" dirty="0" smtClean="0"/>
              <a:t>energie</a:t>
            </a:r>
          </a:p>
          <a:p>
            <a:pPr marL="514350" indent="-514350">
              <a:buFont typeface="+mj-lt"/>
              <a:buAutoNum type="arabicPeriod"/>
            </a:pPr>
            <a:r>
              <a:rPr lang="nl-NL" dirty="0" smtClean="0"/>
              <a:t>Kan kwalitatief aangeven hoe de kans op </a:t>
            </a:r>
            <a:r>
              <a:rPr lang="nl-NL" dirty="0" err="1" smtClean="0"/>
              <a:t>tunneling</a:t>
            </a:r>
            <a:r>
              <a:rPr lang="nl-NL" dirty="0" smtClean="0"/>
              <a:t> afhangt van de hoogte en breedte van de energie barrière </a:t>
            </a:r>
            <a:r>
              <a:rPr lang="nl-NL" dirty="0"/>
              <a:t/>
            </a:r>
            <a:br>
              <a:rPr lang="nl-NL" dirty="0"/>
            </a:br>
            <a:r>
              <a:rPr lang="nl-NL" b="1" dirty="0" smtClean="0"/>
              <a:t>Begripsprobleem: De </a:t>
            </a:r>
            <a:r>
              <a:rPr lang="nl-NL" b="1" dirty="0"/>
              <a:t>hoogte van de barrière heeft geen invloed op de </a:t>
            </a:r>
            <a:r>
              <a:rPr lang="nl-NL" b="1" dirty="0" smtClean="0"/>
              <a:t>tunnelkans</a:t>
            </a:r>
            <a:endParaRPr lang="nl-NL" dirty="0" smtClean="0"/>
          </a:p>
          <a:p>
            <a:pPr marL="514350" indent="-514350">
              <a:buFont typeface="+mj-lt"/>
              <a:buAutoNum type="arabicPeriod"/>
            </a:pPr>
            <a:r>
              <a:rPr lang="nl-NL" dirty="0" smtClean="0"/>
              <a:t>Kan voorspellen wat de energie van een deeltje na tunnelen is gegeven de energie voor tunnelen in de context van een “energie landschap”.</a:t>
            </a:r>
            <a:r>
              <a:rPr lang="nl-NL" dirty="0"/>
              <a:t/>
            </a:r>
            <a:br>
              <a:rPr lang="nl-NL" dirty="0"/>
            </a:br>
            <a:r>
              <a:rPr lang="nl-NL" b="1" dirty="0"/>
              <a:t>Begripsprobleem</a:t>
            </a:r>
            <a:r>
              <a:rPr lang="nl-NL" b="1" dirty="0" smtClean="0"/>
              <a:t>: Tunnelen </a:t>
            </a:r>
            <a:r>
              <a:rPr lang="nl-NL" b="1" dirty="0"/>
              <a:t>kost </a:t>
            </a:r>
            <a:r>
              <a:rPr lang="nl-NL" b="1" dirty="0" smtClean="0"/>
              <a:t>energie</a:t>
            </a:r>
          </a:p>
          <a:p>
            <a:endParaRPr lang="en-US" dirty="0"/>
          </a:p>
        </p:txBody>
      </p:sp>
    </p:spTree>
    <p:extLst>
      <p:ext uri="{BB962C8B-B14F-4D97-AF65-F5344CB8AC3E}">
        <p14:creationId xmlns:p14="http://schemas.microsoft.com/office/powerpoint/2010/main" val="296413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006" y="3952106"/>
            <a:ext cx="2258812" cy="1630361"/>
          </a:xfrm>
          <a:prstGeom prst="rect">
            <a:avLst/>
          </a:prstGeom>
        </p:spPr>
      </p:pic>
      <p:grpSp>
        <p:nvGrpSpPr>
          <p:cNvPr id="40" name="Groeperen 39"/>
          <p:cNvGrpSpPr/>
          <p:nvPr/>
        </p:nvGrpSpPr>
        <p:grpSpPr>
          <a:xfrm>
            <a:off x="6139587" y="2281624"/>
            <a:ext cx="2686437" cy="3245902"/>
            <a:chOff x="885079" y="227528"/>
            <a:chExt cx="2686437" cy="3245902"/>
          </a:xfrm>
        </p:grpSpPr>
        <p:sp>
          <p:nvSpPr>
            <p:cNvPr id="12" name="Rechthoek 11"/>
            <p:cNvSpPr/>
            <p:nvPr/>
          </p:nvSpPr>
          <p:spPr>
            <a:xfrm>
              <a:off x="1585913" y="585789"/>
              <a:ext cx="1300162" cy="254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928687" y="585788"/>
              <a:ext cx="657225" cy="2545817"/>
            </a:xfrm>
            <a:prstGeom prst="rect">
              <a:avLst/>
            </a:prstGeom>
            <a:solidFill>
              <a:schemeClr val="accent2">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a:off x="2886075" y="585787"/>
              <a:ext cx="657225" cy="2545817"/>
            </a:xfrm>
            <a:prstGeom prst="rect">
              <a:avLst/>
            </a:prstGeom>
            <a:solidFill>
              <a:schemeClr val="accent2">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Rechte verbindingslijn met pijl 15"/>
            <p:cNvCxnSpPr/>
            <p:nvPr/>
          </p:nvCxnSpPr>
          <p:spPr>
            <a:xfrm flipV="1">
              <a:off x="1585912" y="314325"/>
              <a:ext cx="0" cy="28172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hthoek 18"/>
            <p:cNvSpPr/>
            <p:nvPr/>
          </p:nvSpPr>
          <p:spPr>
            <a:xfrm>
              <a:off x="885079" y="975543"/>
              <a:ext cx="752129" cy="461665"/>
            </a:xfrm>
            <a:prstGeom prst="rect">
              <a:avLst/>
            </a:prstGeom>
          </p:spPr>
          <p:txBody>
            <a:bodyPr wrap="none">
              <a:spAutoFit/>
            </a:bodyPr>
            <a:lstStyle/>
            <a:p>
              <a:pPr>
                <a:spcAft>
                  <a:spcPts val="0"/>
                </a:spcAft>
              </a:pPr>
              <a:r>
                <a:rPr lang="en-US" i="1" dirty="0" smtClean="0">
                  <a:effectLst/>
                  <a:latin typeface="Times New Roman" charset="0"/>
                  <a:ea typeface="Calibri" charset="0"/>
                  <a:cs typeface="Times New Roman" charset="0"/>
                </a:rPr>
                <a:t>E</a:t>
              </a:r>
              <a:r>
                <a:rPr lang="en-US" i="1" baseline="-25000" dirty="0" smtClean="0">
                  <a:effectLst/>
                  <a:latin typeface="Times New Roman" charset="0"/>
                  <a:ea typeface="Calibri" charset="0"/>
                  <a:cs typeface="Times New Roman" charset="0"/>
                </a:rPr>
                <a:t>p</a:t>
              </a:r>
              <a:r>
                <a:rPr lang="en-US" dirty="0" smtClean="0">
                  <a:effectLst/>
                  <a:latin typeface="Times New Roman" charset="0"/>
                  <a:ea typeface="Calibri" charset="0"/>
                  <a:cs typeface="Times New Roman" charset="0"/>
                </a:rPr>
                <a:t>=</a:t>
              </a:r>
              <a:r>
                <a:rPr lang="en-US" sz="2400" dirty="0" smtClean="0">
                  <a:effectLst/>
                  <a:latin typeface="Times New Roman" charset="0"/>
                  <a:ea typeface="Calibri" charset="0"/>
                  <a:cs typeface="Times New Roman" charset="0"/>
                  <a:sym typeface="Symbol" charset="2"/>
                </a:rPr>
                <a:t></a:t>
              </a:r>
              <a:endParaRPr lang="nl-NL" dirty="0">
                <a:effectLst/>
                <a:latin typeface="Calibri" charset="0"/>
                <a:ea typeface="Calibri" charset="0"/>
                <a:cs typeface="Times New Roman" charset="0"/>
              </a:endParaRPr>
            </a:p>
          </p:txBody>
        </p:sp>
        <p:sp>
          <p:nvSpPr>
            <p:cNvPr id="20" name="Rechthoek 19"/>
            <p:cNvSpPr/>
            <p:nvPr/>
          </p:nvSpPr>
          <p:spPr>
            <a:xfrm>
              <a:off x="2819387" y="963047"/>
              <a:ext cx="752129" cy="461665"/>
            </a:xfrm>
            <a:prstGeom prst="rect">
              <a:avLst/>
            </a:prstGeom>
          </p:spPr>
          <p:txBody>
            <a:bodyPr wrap="none">
              <a:spAutoFit/>
            </a:bodyPr>
            <a:lstStyle/>
            <a:p>
              <a:pPr>
                <a:spcAft>
                  <a:spcPts val="0"/>
                </a:spcAft>
              </a:pPr>
              <a:r>
                <a:rPr lang="en-US" i="1" dirty="0" smtClean="0">
                  <a:effectLst/>
                  <a:latin typeface="Times New Roman" charset="0"/>
                  <a:ea typeface="Calibri" charset="0"/>
                  <a:cs typeface="Times New Roman" charset="0"/>
                </a:rPr>
                <a:t>E</a:t>
              </a:r>
              <a:r>
                <a:rPr lang="en-US" i="1" baseline="-25000" dirty="0" smtClean="0">
                  <a:effectLst/>
                  <a:latin typeface="Times New Roman" charset="0"/>
                  <a:ea typeface="Calibri" charset="0"/>
                  <a:cs typeface="Times New Roman" charset="0"/>
                </a:rPr>
                <a:t>p</a:t>
              </a:r>
              <a:r>
                <a:rPr lang="en-US" dirty="0" smtClean="0">
                  <a:effectLst/>
                  <a:latin typeface="Times New Roman" charset="0"/>
                  <a:ea typeface="Calibri" charset="0"/>
                  <a:cs typeface="Times New Roman" charset="0"/>
                </a:rPr>
                <a:t>=</a:t>
              </a:r>
              <a:r>
                <a:rPr lang="en-US" sz="2400" dirty="0" smtClean="0">
                  <a:effectLst/>
                  <a:latin typeface="Times New Roman" charset="0"/>
                  <a:ea typeface="Calibri" charset="0"/>
                  <a:cs typeface="Times New Roman" charset="0"/>
                  <a:sym typeface="Symbol" charset="2"/>
                </a:rPr>
                <a:t></a:t>
              </a:r>
              <a:endParaRPr lang="nl-NL" dirty="0">
                <a:effectLst/>
                <a:latin typeface="Calibri" charset="0"/>
                <a:ea typeface="Calibri" charset="0"/>
                <a:cs typeface="Times New Roman" charset="0"/>
              </a:endParaRPr>
            </a:p>
          </p:txBody>
        </p:sp>
        <p:sp>
          <p:nvSpPr>
            <p:cNvPr id="21" name="Rechthoek 20"/>
            <p:cNvSpPr/>
            <p:nvPr/>
          </p:nvSpPr>
          <p:spPr>
            <a:xfrm>
              <a:off x="1940834" y="2769413"/>
              <a:ext cx="660758" cy="400110"/>
            </a:xfrm>
            <a:prstGeom prst="rect">
              <a:avLst/>
            </a:prstGeom>
          </p:spPr>
          <p:txBody>
            <a:bodyPr wrap="none">
              <a:spAutoFit/>
            </a:bodyPr>
            <a:lstStyle/>
            <a:p>
              <a:pPr>
                <a:spcAft>
                  <a:spcPts val="0"/>
                </a:spcAft>
              </a:pPr>
              <a:r>
                <a:rPr lang="en-US" i="1" dirty="0" smtClean="0">
                  <a:effectLst/>
                  <a:latin typeface="Times New Roman" charset="0"/>
                  <a:ea typeface="Calibri" charset="0"/>
                  <a:cs typeface="Times New Roman" charset="0"/>
                </a:rPr>
                <a:t>E</a:t>
              </a:r>
              <a:r>
                <a:rPr lang="en-US" i="1" baseline="-25000" dirty="0" smtClean="0">
                  <a:effectLst/>
                  <a:latin typeface="Times New Roman" charset="0"/>
                  <a:ea typeface="Calibri" charset="0"/>
                  <a:cs typeface="Times New Roman" charset="0"/>
                </a:rPr>
                <a:t>p</a:t>
              </a:r>
              <a:r>
                <a:rPr lang="en-US" dirty="0" smtClean="0">
                  <a:effectLst/>
                  <a:latin typeface="Times New Roman" charset="0"/>
                  <a:ea typeface="Calibri" charset="0"/>
                  <a:cs typeface="Times New Roman" charset="0"/>
                </a:rPr>
                <a:t>=</a:t>
              </a:r>
              <a:r>
                <a:rPr lang="en-US" sz="2000" dirty="0" smtClean="0">
                  <a:latin typeface="Times New Roman" charset="0"/>
                  <a:ea typeface="Calibri" charset="0"/>
                  <a:cs typeface="Times New Roman" charset="0"/>
                  <a:sym typeface="Symbol" charset="2"/>
                </a:rPr>
                <a:t>0</a:t>
              </a:r>
              <a:endParaRPr lang="nl-NL" dirty="0">
                <a:effectLst/>
                <a:latin typeface="Calibri" charset="0"/>
                <a:ea typeface="Calibri" charset="0"/>
                <a:cs typeface="Times New Roman" charset="0"/>
              </a:endParaRPr>
            </a:p>
          </p:txBody>
        </p:sp>
        <p:sp>
          <p:nvSpPr>
            <p:cNvPr id="22" name="Rechthoek 21"/>
            <p:cNvSpPr/>
            <p:nvPr/>
          </p:nvSpPr>
          <p:spPr>
            <a:xfrm>
              <a:off x="2729621" y="3089810"/>
              <a:ext cx="312906" cy="369332"/>
            </a:xfrm>
            <a:prstGeom prst="rect">
              <a:avLst/>
            </a:prstGeom>
          </p:spPr>
          <p:txBody>
            <a:bodyPr wrap="none">
              <a:spAutoFit/>
            </a:bodyPr>
            <a:lstStyle/>
            <a:p>
              <a:pPr>
                <a:spcAft>
                  <a:spcPts val="0"/>
                </a:spcAft>
              </a:pPr>
              <a:r>
                <a:rPr lang="en-US" i="1">
                  <a:latin typeface="Times New Roman" charset="0"/>
                  <a:ea typeface="Calibri" charset="0"/>
                  <a:cs typeface="Times New Roman" charset="0"/>
                </a:rPr>
                <a:t>L</a:t>
              </a:r>
              <a:endParaRPr lang="nl-NL" dirty="0">
                <a:effectLst/>
                <a:latin typeface="Calibri" charset="0"/>
                <a:ea typeface="Calibri" charset="0"/>
                <a:cs typeface="Times New Roman" charset="0"/>
              </a:endParaRPr>
            </a:p>
          </p:txBody>
        </p:sp>
        <p:sp>
          <p:nvSpPr>
            <p:cNvPr id="23" name="Rechthoek 22"/>
            <p:cNvSpPr/>
            <p:nvPr/>
          </p:nvSpPr>
          <p:spPr>
            <a:xfrm>
              <a:off x="1435871" y="3104098"/>
              <a:ext cx="300082" cy="369332"/>
            </a:xfrm>
            <a:prstGeom prst="rect">
              <a:avLst/>
            </a:prstGeom>
          </p:spPr>
          <p:txBody>
            <a:bodyPr wrap="none">
              <a:spAutoFit/>
            </a:bodyPr>
            <a:lstStyle/>
            <a:p>
              <a:pPr>
                <a:spcAft>
                  <a:spcPts val="0"/>
                </a:spcAft>
              </a:pPr>
              <a:r>
                <a:rPr lang="en-US" i="1" dirty="0" smtClean="0">
                  <a:effectLst/>
                  <a:latin typeface="Times New Roman" charset="0"/>
                  <a:ea typeface="Calibri" charset="0"/>
                  <a:cs typeface="Times New Roman" charset="0"/>
                </a:rPr>
                <a:t>0</a:t>
              </a:r>
              <a:endParaRPr lang="nl-NL" dirty="0">
                <a:effectLst/>
                <a:latin typeface="Calibri" charset="0"/>
                <a:ea typeface="Calibri" charset="0"/>
                <a:cs typeface="Times New Roman" charset="0"/>
              </a:endParaRPr>
            </a:p>
          </p:txBody>
        </p:sp>
        <p:sp>
          <p:nvSpPr>
            <p:cNvPr id="24" name="Rechthoek 23"/>
            <p:cNvSpPr/>
            <p:nvPr/>
          </p:nvSpPr>
          <p:spPr>
            <a:xfrm>
              <a:off x="1235495" y="227528"/>
              <a:ext cx="325730" cy="369332"/>
            </a:xfrm>
            <a:prstGeom prst="rect">
              <a:avLst/>
            </a:prstGeom>
          </p:spPr>
          <p:txBody>
            <a:bodyPr wrap="none">
              <a:spAutoFit/>
            </a:bodyPr>
            <a:lstStyle/>
            <a:p>
              <a:pPr>
                <a:spcAft>
                  <a:spcPts val="0"/>
                </a:spcAft>
              </a:pPr>
              <a:r>
                <a:rPr lang="en-US" i="1" smtClean="0">
                  <a:effectLst/>
                  <a:latin typeface="Times New Roman" charset="0"/>
                  <a:ea typeface="Calibri" charset="0"/>
                  <a:cs typeface="Times New Roman" charset="0"/>
                </a:rPr>
                <a:t>E</a:t>
              </a:r>
              <a:endParaRPr lang="nl-NL" dirty="0">
                <a:effectLst/>
                <a:latin typeface="Calibri" charset="0"/>
                <a:ea typeface="Calibri" charset="0"/>
                <a:cs typeface="Times New Roman" charset="0"/>
              </a:endParaRPr>
            </a:p>
          </p:txBody>
        </p:sp>
        <p:cxnSp>
          <p:nvCxnSpPr>
            <p:cNvPr id="26" name="Rechte verbindingslijn 25"/>
            <p:cNvCxnSpPr/>
            <p:nvPr/>
          </p:nvCxnSpPr>
          <p:spPr>
            <a:xfrm>
              <a:off x="928687" y="3131604"/>
              <a:ext cx="2614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echthoek 35"/>
          <p:cNvSpPr/>
          <p:nvPr/>
        </p:nvSpPr>
        <p:spPr>
          <a:xfrm>
            <a:off x="10949247" y="5327453"/>
            <a:ext cx="312906" cy="369332"/>
          </a:xfrm>
          <a:prstGeom prst="rect">
            <a:avLst/>
          </a:prstGeom>
        </p:spPr>
        <p:txBody>
          <a:bodyPr wrap="none">
            <a:spAutoFit/>
          </a:bodyPr>
          <a:lstStyle/>
          <a:p>
            <a:pPr>
              <a:spcAft>
                <a:spcPts val="0"/>
              </a:spcAft>
            </a:pPr>
            <a:r>
              <a:rPr lang="en-US" i="1">
                <a:latin typeface="Times New Roman" charset="0"/>
                <a:ea typeface="Calibri" charset="0"/>
                <a:cs typeface="Times New Roman" charset="0"/>
              </a:rPr>
              <a:t>L</a:t>
            </a:r>
            <a:endParaRPr lang="nl-NL" dirty="0">
              <a:effectLst/>
              <a:latin typeface="Calibri" charset="0"/>
              <a:ea typeface="Calibri" charset="0"/>
              <a:cs typeface="Times New Roman" charset="0"/>
            </a:endParaRPr>
          </a:p>
        </p:txBody>
      </p:sp>
      <p:sp>
        <p:nvSpPr>
          <p:cNvPr id="37" name="Rechthoek 36"/>
          <p:cNvSpPr/>
          <p:nvPr/>
        </p:nvSpPr>
        <p:spPr>
          <a:xfrm>
            <a:off x="9673356" y="5343938"/>
            <a:ext cx="300082" cy="369332"/>
          </a:xfrm>
          <a:prstGeom prst="rect">
            <a:avLst/>
          </a:prstGeom>
        </p:spPr>
        <p:txBody>
          <a:bodyPr wrap="none">
            <a:spAutoFit/>
          </a:bodyPr>
          <a:lstStyle/>
          <a:p>
            <a:pPr>
              <a:spcAft>
                <a:spcPts val="0"/>
              </a:spcAft>
            </a:pPr>
            <a:r>
              <a:rPr lang="en-US" i="1" smtClean="0">
                <a:effectLst/>
                <a:latin typeface="Times New Roman" charset="0"/>
                <a:ea typeface="Calibri" charset="0"/>
                <a:cs typeface="Times New Roman" charset="0"/>
              </a:rPr>
              <a:t>0</a:t>
            </a:r>
            <a:endParaRPr lang="nl-NL" dirty="0">
              <a:effectLst/>
              <a:latin typeface="Calibri" charset="0"/>
              <a:ea typeface="Calibri" charset="0"/>
              <a:cs typeface="Times New Roman" charset="0"/>
            </a:endParaRPr>
          </a:p>
        </p:txBody>
      </p:sp>
      <p:grpSp>
        <p:nvGrpSpPr>
          <p:cNvPr id="44" name="Groeperen 43"/>
          <p:cNvGrpSpPr/>
          <p:nvPr/>
        </p:nvGrpSpPr>
        <p:grpSpPr>
          <a:xfrm>
            <a:off x="9166172" y="4168649"/>
            <a:ext cx="2614613" cy="1133052"/>
            <a:chOff x="3911664" y="2043113"/>
            <a:chExt cx="2614613" cy="1133052"/>
          </a:xfrm>
        </p:grpSpPr>
        <p:cxnSp>
          <p:nvCxnSpPr>
            <p:cNvPr id="32" name="Rechte verbindingslijn met pijl 31"/>
            <p:cNvCxnSpPr/>
            <p:nvPr/>
          </p:nvCxnSpPr>
          <p:spPr>
            <a:xfrm flipV="1">
              <a:off x="4568889" y="2043113"/>
              <a:ext cx="0" cy="10884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3911664" y="2601142"/>
              <a:ext cx="2614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hthoek 40"/>
            <p:cNvSpPr/>
            <p:nvPr/>
          </p:nvSpPr>
          <p:spPr>
            <a:xfrm>
              <a:off x="4171529" y="2057260"/>
              <a:ext cx="367408" cy="369332"/>
            </a:xfrm>
            <a:prstGeom prst="rect">
              <a:avLst/>
            </a:prstGeom>
          </p:spPr>
          <p:txBody>
            <a:bodyPr wrap="none">
              <a:spAutoFit/>
            </a:bodyPr>
            <a:lstStyle/>
            <a:p>
              <a:pPr>
                <a:spcAft>
                  <a:spcPts val="0"/>
                </a:spcAft>
              </a:pPr>
              <a:r>
                <a:rPr lang="en-US" dirty="0" smtClean="0">
                  <a:effectLst/>
                  <a:latin typeface="Times New Roman" charset="0"/>
                  <a:ea typeface="Calibri" charset="0"/>
                  <a:cs typeface="Times New Roman" charset="0"/>
                  <a:sym typeface="Symbol" charset="2"/>
                </a:rPr>
                <a:t></a:t>
              </a:r>
              <a:endParaRPr lang="nl-NL" sz="1400" dirty="0">
                <a:effectLst/>
                <a:latin typeface="Calibri" charset="0"/>
                <a:ea typeface="Calibri" charset="0"/>
                <a:cs typeface="Times New Roman" charset="0"/>
              </a:endParaRPr>
            </a:p>
          </p:txBody>
        </p:sp>
        <p:cxnSp>
          <p:nvCxnSpPr>
            <p:cNvPr id="43" name="Rechte verbindingslijn met pijl 42"/>
            <p:cNvCxnSpPr/>
            <p:nvPr/>
          </p:nvCxnSpPr>
          <p:spPr>
            <a:xfrm flipV="1">
              <a:off x="5851192" y="2087673"/>
              <a:ext cx="0" cy="1088492"/>
            </a:xfrm>
            <a:prstGeom prst="straightConnector1">
              <a:avLst/>
            </a:prstGeom>
            <a:ln w="127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0" name="Groeperen 49"/>
          <p:cNvGrpSpPr/>
          <p:nvPr/>
        </p:nvGrpSpPr>
        <p:grpSpPr>
          <a:xfrm>
            <a:off x="9166172" y="4041141"/>
            <a:ext cx="2614613" cy="1431036"/>
            <a:chOff x="7533369" y="2682334"/>
            <a:chExt cx="2614613" cy="1431036"/>
          </a:xfrm>
        </p:grpSpPr>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631" y="2682334"/>
              <a:ext cx="2240280" cy="1431036"/>
            </a:xfrm>
            <a:prstGeom prst="rect">
              <a:avLst/>
            </a:prstGeom>
          </p:spPr>
        </p:pic>
        <p:grpSp>
          <p:nvGrpSpPr>
            <p:cNvPr id="45" name="Groeperen 44"/>
            <p:cNvGrpSpPr/>
            <p:nvPr/>
          </p:nvGrpSpPr>
          <p:grpSpPr>
            <a:xfrm>
              <a:off x="7533369" y="2809046"/>
              <a:ext cx="2614613" cy="1133052"/>
              <a:chOff x="3911664" y="2043113"/>
              <a:chExt cx="2614613" cy="1133052"/>
            </a:xfrm>
          </p:grpSpPr>
          <p:cxnSp>
            <p:nvCxnSpPr>
              <p:cNvPr id="46" name="Rechte verbindingslijn met pijl 45"/>
              <p:cNvCxnSpPr/>
              <p:nvPr/>
            </p:nvCxnSpPr>
            <p:spPr>
              <a:xfrm flipV="1">
                <a:off x="4568889" y="2043113"/>
                <a:ext cx="0" cy="10884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3911664" y="2601142"/>
                <a:ext cx="2614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hthoek 47"/>
              <p:cNvSpPr/>
              <p:nvPr/>
            </p:nvSpPr>
            <p:spPr>
              <a:xfrm>
                <a:off x="4171529" y="2057260"/>
                <a:ext cx="367408" cy="369332"/>
              </a:xfrm>
              <a:prstGeom prst="rect">
                <a:avLst/>
              </a:prstGeom>
            </p:spPr>
            <p:txBody>
              <a:bodyPr wrap="none">
                <a:spAutoFit/>
              </a:bodyPr>
              <a:lstStyle/>
              <a:p>
                <a:pPr>
                  <a:spcAft>
                    <a:spcPts val="0"/>
                  </a:spcAft>
                </a:pPr>
                <a:r>
                  <a:rPr lang="en-US" dirty="0" smtClean="0">
                    <a:effectLst/>
                    <a:latin typeface="Times New Roman" charset="0"/>
                    <a:ea typeface="Calibri" charset="0"/>
                    <a:cs typeface="Times New Roman" charset="0"/>
                    <a:sym typeface="Symbol" charset="2"/>
                  </a:rPr>
                  <a:t></a:t>
                </a:r>
                <a:endParaRPr lang="nl-NL" sz="1400" dirty="0">
                  <a:effectLst/>
                  <a:latin typeface="Calibri" charset="0"/>
                  <a:ea typeface="Calibri" charset="0"/>
                  <a:cs typeface="Times New Roman" charset="0"/>
                </a:endParaRPr>
              </a:p>
            </p:txBody>
          </p:sp>
          <p:cxnSp>
            <p:nvCxnSpPr>
              <p:cNvPr id="49" name="Rechte verbindingslijn met pijl 48"/>
              <p:cNvCxnSpPr/>
              <p:nvPr/>
            </p:nvCxnSpPr>
            <p:spPr>
              <a:xfrm flipV="1">
                <a:off x="5851192" y="2087673"/>
                <a:ext cx="0" cy="1088492"/>
              </a:xfrm>
              <a:prstGeom prst="straightConnector1">
                <a:avLst/>
              </a:prstGeom>
              <a:ln w="127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56" name="Groeperen 55"/>
          <p:cNvGrpSpPr/>
          <p:nvPr/>
        </p:nvGrpSpPr>
        <p:grpSpPr>
          <a:xfrm>
            <a:off x="9166172" y="3965373"/>
            <a:ext cx="2614613" cy="1639729"/>
            <a:chOff x="2886074" y="4309154"/>
            <a:chExt cx="2614613" cy="1639729"/>
          </a:xfrm>
        </p:grpSpPr>
        <p:pic>
          <p:nvPicPr>
            <p:cNvPr id="10" name="Afbeelding 9"/>
            <p:cNvPicPr>
              <a:picLocks/>
            </p:cNvPicPr>
            <p:nvPr/>
          </p:nvPicPr>
          <p:blipFill>
            <a:blip r:embed="rId5">
              <a:extLst>
                <a:ext uri="{28A0092B-C50C-407E-A947-70E740481C1C}">
                  <a14:useLocalDpi xmlns:a14="http://schemas.microsoft.com/office/drawing/2010/main" val="0"/>
                </a:ext>
              </a:extLst>
            </a:blip>
            <a:stretch>
              <a:fillRect/>
            </a:stretch>
          </p:blipFill>
          <p:spPr>
            <a:xfrm>
              <a:off x="3042527" y="4309154"/>
              <a:ext cx="2240280" cy="1639729"/>
            </a:xfrm>
            <a:prstGeom prst="rect">
              <a:avLst/>
            </a:prstGeom>
          </p:spPr>
        </p:pic>
        <p:grpSp>
          <p:nvGrpSpPr>
            <p:cNvPr id="51" name="Groeperen 50"/>
            <p:cNvGrpSpPr/>
            <p:nvPr/>
          </p:nvGrpSpPr>
          <p:grpSpPr>
            <a:xfrm>
              <a:off x="2886074" y="4511634"/>
              <a:ext cx="2614613" cy="1133052"/>
              <a:chOff x="3911664" y="2043113"/>
              <a:chExt cx="2614613" cy="1133052"/>
            </a:xfrm>
          </p:grpSpPr>
          <p:cxnSp>
            <p:nvCxnSpPr>
              <p:cNvPr id="52" name="Rechte verbindingslijn met pijl 51"/>
              <p:cNvCxnSpPr/>
              <p:nvPr/>
            </p:nvCxnSpPr>
            <p:spPr>
              <a:xfrm flipV="1">
                <a:off x="4568889" y="2043113"/>
                <a:ext cx="0" cy="10884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a:off x="3911664" y="2601142"/>
                <a:ext cx="2614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hthoek 53"/>
              <p:cNvSpPr/>
              <p:nvPr/>
            </p:nvSpPr>
            <p:spPr>
              <a:xfrm>
                <a:off x="4171529" y="2057260"/>
                <a:ext cx="367408" cy="369332"/>
              </a:xfrm>
              <a:prstGeom prst="rect">
                <a:avLst/>
              </a:prstGeom>
            </p:spPr>
            <p:txBody>
              <a:bodyPr wrap="none">
                <a:spAutoFit/>
              </a:bodyPr>
              <a:lstStyle/>
              <a:p>
                <a:pPr>
                  <a:spcAft>
                    <a:spcPts val="0"/>
                  </a:spcAft>
                </a:pPr>
                <a:r>
                  <a:rPr lang="en-US" dirty="0" smtClean="0">
                    <a:effectLst/>
                    <a:latin typeface="Times New Roman" charset="0"/>
                    <a:ea typeface="Calibri" charset="0"/>
                    <a:cs typeface="Times New Roman" charset="0"/>
                    <a:sym typeface="Symbol" charset="2"/>
                  </a:rPr>
                  <a:t></a:t>
                </a:r>
                <a:endParaRPr lang="nl-NL" sz="1400" dirty="0">
                  <a:effectLst/>
                  <a:latin typeface="Calibri" charset="0"/>
                  <a:ea typeface="Calibri" charset="0"/>
                  <a:cs typeface="Times New Roman" charset="0"/>
                </a:endParaRPr>
              </a:p>
            </p:txBody>
          </p:sp>
          <p:cxnSp>
            <p:nvCxnSpPr>
              <p:cNvPr id="55" name="Rechte verbindingslijn met pijl 54"/>
              <p:cNvCxnSpPr/>
              <p:nvPr/>
            </p:nvCxnSpPr>
            <p:spPr>
              <a:xfrm flipV="1">
                <a:off x="5851192" y="2087673"/>
                <a:ext cx="0" cy="1088492"/>
              </a:xfrm>
              <a:prstGeom prst="straightConnector1">
                <a:avLst/>
              </a:prstGeom>
              <a:ln w="127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grpSp>
      <p:cxnSp>
        <p:nvCxnSpPr>
          <p:cNvPr id="58" name="Rechte verbindingslijn 57"/>
          <p:cNvCxnSpPr/>
          <p:nvPr/>
        </p:nvCxnSpPr>
        <p:spPr>
          <a:xfrm>
            <a:off x="6840420" y="4711290"/>
            <a:ext cx="13001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6840420" y="4097154"/>
            <a:ext cx="13001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6840420" y="2979554"/>
            <a:ext cx="1300162"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4" name="Rechthoek 63"/>
          <p:cNvSpPr/>
          <p:nvPr/>
        </p:nvSpPr>
        <p:spPr>
          <a:xfrm>
            <a:off x="8178951" y="2794888"/>
            <a:ext cx="545342" cy="369332"/>
          </a:xfrm>
          <a:prstGeom prst="rect">
            <a:avLst/>
          </a:prstGeom>
        </p:spPr>
        <p:txBody>
          <a:bodyPr wrap="none">
            <a:spAutoFit/>
          </a:bodyPr>
          <a:lstStyle/>
          <a:p>
            <a:pPr>
              <a:spcAft>
                <a:spcPts val="0"/>
              </a:spcAft>
            </a:pPr>
            <a:r>
              <a:rPr lang="en-US" i="1" dirty="0" smtClean="0">
                <a:latin typeface="Times New Roman" charset="0"/>
                <a:ea typeface="Calibri" charset="0"/>
                <a:cs typeface="Times New Roman" charset="0"/>
              </a:rPr>
              <a:t>n</a:t>
            </a:r>
            <a:r>
              <a:rPr lang="en-US" dirty="0" smtClean="0">
                <a:effectLst/>
                <a:latin typeface="Times New Roman" charset="0"/>
                <a:ea typeface="Calibri" charset="0"/>
                <a:cs typeface="Times New Roman" charset="0"/>
              </a:rPr>
              <a:t>=3</a:t>
            </a:r>
            <a:endParaRPr lang="nl-NL" dirty="0">
              <a:effectLst/>
              <a:latin typeface="Calibri" charset="0"/>
              <a:ea typeface="Calibri" charset="0"/>
              <a:cs typeface="Times New Roman" charset="0"/>
            </a:endParaRPr>
          </a:p>
        </p:txBody>
      </p:sp>
      <p:sp>
        <p:nvSpPr>
          <p:cNvPr id="66" name="Rechthoek 65"/>
          <p:cNvSpPr/>
          <p:nvPr/>
        </p:nvSpPr>
        <p:spPr>
          <a:xfrm>
            <a:off x="8166759" y="3898264"/>
            <a:ext cx="545342" cy="369332"/>
          </a:xfrm>
          <a:prstGeom prst="rect">
            <a:avLst/>
          </a:prstGeom>
        </p:spPr>
        <p:txBody>
          <a:bodyPr wrap="none">
            <a:spAutoFit/>
          </a:bodyPr>
          <a:lstStyle/>
          <a:p>
            <a:pPr>
              <a:spcAft>
                <a:spcPts val="0"/>
              </a:spcAft>
            </a:pPr>
            <a:r>
              <a:rPr lang="en-US" i="1" dirty="0" smtClean="0">
                <a:latin typeface="Times New Roman" charset="0"/>
                <a:ea typeface="Calibri" charset="0"/>
                <a:cs typeface="Times New Roman" charset="0"/>
              </a:rPr>
              <a:t>n</a:t>
            </a:r>
            <a:r>
              <a:rPr lang="en-US" dirty="0" smtClean="0">
                <a:effectLst/>
                <a:latin typeface="Times New Roman" charset="0"/>
                <a:ea typeface="Calibri" charset="0"/>
                <a:cs typeface="Times New Roman" charset="0"/>
              </a:rPr>
              <a:t>=2</a:t>
            </a:r>
            <a:endParaRPr lang="nl-NL" dirty="0">
              <a:effectLst/>
              <a:latin typeface="Calibri" charset="0"/>
              <a:ea typeface="Calibri" charset="0"/>
              <a:cs typeface="Times New Roman" charset="0"/>
            </a:endParaRPr>
          </a:p>
        </p:txBody>
      </p:sp>
      <p:sp>
        <p:nvSpPr>
          <p:cNvPr id="67" name="Rechthoek 66"/>
          <p:cNvSpPr/>
          <p:nvPr/>
        </p:nvSpPr>
        <p:spPr>
          <a:xfrm>
            <a:off x="8166759" y="4492624"/>
            <a:ext cx="545342" cy="369332"/>
          </a:xfrm>
          <a:prstGeom prst="rect">
            <a:avLst/>
          </a:prstGeom>
        </p:spPr>
        <p:txBody>
          <a:bodyPr wrap="none">
            <a:spAutoFit/>
          </a:bodyPr>
          <a:lstStyle/>
          <a:p>
            <a:pPr>
              <a:spcAft>
                <a:spcPts val="0"/>
              </a:spcAft>
            </a:pPr>
            <a:r>
              <a:rPr lang="en-US" i="1" dirty="0" smtClean="0">
                <a:latin typeface="Times New Roman" charset="0"/>
                <a:ea typeface="Calibri" charset="0"/>
                <a:cs typeface="Times New Roman" charset="0"/>
              </a:rPr>
              <a:t>n</a:t>
            </a:r>
            <a:r>
              <a:rPr lang="en-US" dirty="0" smtClean="0">
                <a:effectLst/>
                <a:latin typeface="Times New Roman" charset="0"/>
                <a:ea typeface="Calibri" charset="0"/>
                <a:cs typeface="Times New Roman" charset="0"/>
              </a:rPr>
              <a:t>=1</a:t>
            </a:r>
            <a:endParaRPr lang="nl-NL" dirty="0">
              <a:effectLst/>
              <a:latin typeface="Calibri" charset="0"/>
              <a:ea typeface="Calibri" charset="0"/>
              <a:cs typeface="Times New Roman" charset="0"/>
            </a:endParaRPr>
          </a:p>
        </p:txBody>
      </p:sp>
      <p:sp>
        <p:nvSpPr>
          <p:cNvPr id="108" name="Rechthoek 107"/>
          <p:cNvSpPr/>
          <p:nvPr/>
        </p:nvSpPr>
        <p:spPr>
          <a:xfrm>
            <a:off x="6563452" y="1726755"/>
            <a:ext cx="4801314" cy="400110"/>
          </a:xfrm>
          <a:prstGeom prst="rect">
            <a:avLst/>
          </a:prstGeom>
        </p:spPr>
        <p:txBody>
          <a:bodyPr wrap="none">
            <a:spAutoFit/>
          </a:bodyPr>
          <a:lstStyle/>
          <a:p>
            <a:pPr>
              <a:spcAft>
                <a:spcPts val="0"/>
              </a:spcAft>
            </a:pPr>
            <a:r>
              <a:rPr lang="en-US" sz="2000" b="1" dirty="0" err="1" smtClean="0">
                <a:effectLst/>
                <a:latin typeface="Times New Roman" charset="0"/>
                <a:ea typeface="Calibri" charset="0"/>
                <a:cs typeface="Times New Roman" charset="0"/>
              </a:rPr>
              <a:t>Energielandschap</a:t>
            </a:r>
            <a:r>
              <a:rPr lang="en-US" sz="2000" b="1" baseline="30000" dirty="0">
                <a:latin typeface="Times New Roman" charset="0"/>
                <a:ea typeface="Calibri" charset="0"/>
                <a:cs typeface="Times New Roman" charset="0"/>
              </a:rPr>
              <a:t> </a:t>
            </a:r>
            <a:r>
              <a:rPr lang="en-US" sz="2000" b="1" baseline="30000" dirty="0" smtClean="0">
                <a:latin typeface="Times New Roman" charset="0"/>
                <a:ea typeface="Calibri" charset="0"/>
                <a:cs typeface="Times New Roman" charset="0"/>
              </a:rPr>
              <a:t>	</a:t>
            </a:r>
            <a:r>
              <a:rPr lang="en-US" sz="2000" b="1" dirty="0" smtClean="0">
                <a:latin typeface="Times New Roman" charset="0"/>
                <a:ea typeface="Calibri" charset="0"/>
                <a:cs typeface="Times New Roman" charset="0"/>
              </a:rPr>
              <a:t>     </a:t>
            </a:r>
            <a:r>
              <a:rPr lang="en-US" sz="2000" b="1" dirty="0" err="1" smtClean="0">
                <a:latin typeface="Times New Roman" charset="0"/>
                <a:ea typeface="Calibri" charset="0"/>
                <a:cs typeface="Times New Roman" charset="0"/>
              </a:rPr>
              <a:t>Golffunctie</a:t>
            </a:r>
            <a:r>
              <a:rPr lang="en-US" sz="2000" b="1" dirty="0" smtClean="0">
                <a:latin typeface="Times New Roman" charset="0"/>
                <a:ea typeface="Calibri" charset="0"/>
                <a:cs typeface="Times New Roman" charset="0"/>
              </a:rPr>
              <a:t> 	</a:t>
            </a:r>
            <a:endParaRPr lang="nl-NL" sz="1600" b="1" dirty="0">
              <a:effectLst/>
              <a:latin typeface="Calibri" charset="0"/>
              <a:ea typeface="Calibri" charset="0"/>
              <a:cs typeface="Times New Roman" charset="0"/>
            </a:endParaRPr>
          </a:p>
        </p:txBody>
      </p:sp>
      <p:grpSp>
        <p:nvGrpSpPr>
          <p:cNvPr id="71" name="Group 70"/>
          <p:cNvGrpSpPr/>
          <p:nvPr/>
        </p:nvGrpSpPr>
        <p:grpSpPr>
          <a:xfrm>
            <a:off x="592890" y="2191770"/>
            <a:ext cx="3693019" cy="3390300"/>
            <a:chOff x="592890" y="681941"/>
            <a:chExt cx="3693019" cy="3390300"/>
          </a:xfrm>
        </p:grpSpPr>
        <p:grpSp>
          <p:nvGrpSpPr>
            <p:cNvPr id="72" name="Groeperen 39"/>
            <p:cNvGrpSpPr/>
            <p:nvPr/>
          </p:nvGrpSpPr>
          <p:grpSpPr>
            <a:xfrm>
              <a:off x="1599472" y="771795"/>
              <a:ext cx="2686437" cy="3245902"/>
              <a:chOff x="885079" y="227528"/>
              <a:chExt cx="2686437" cy="3245902"/>
            </a:xfrm>
          </p:grpSpPr>
          <p:sp>
            <p:nvSpPr>
              <p:cNvPr id="100" name="Rechthoek 11"/>
              <p:cNvSpPr/>
              <p:nvPr/>
            </p:nvSpPr>
            <p:spPr>
              <a:xfrm>
                <a:off x="1585913" y="585789"/>
                <a:ext cx="1300162" cy="254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Rechthoek 12"/>
              <p:cNvSpPr/>
              <p:nvPr/>
            </p:nvSpPr>
            <p:spPr>
              <a:xfrm>
                <a:off x="928687" y="585788"/>
                <a:ext cx="657225" cy="2545817"/>
              </a:xfrm>
              <a:prstGeom prst="rect">
                <a:avLst/>
              </a:prstGeom>
              <a:solidFill>
                <a:schemeClr val="accent2">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2" name="Rechthoek 13"/>
              <p:cNvSpPr/>
              <p:nvPr/>
            </p:nvSpPr>
            <p:spPr>
              <a:xfrm>
                <a:off x="2886075" y="585787"/>
                <a:ext cx="657225" cy="2545817"/>
              </a:xfrm>
              <a:prstGeom prst="rect">
                <a:avLst/>
              </a:prstGeom>
              <a:solidFill>
                <a:schemeClr val="accent2">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3" name="Rechte verbindingslijn met pijl 15"/>
              <p:cNvCxnSpPr/>
              <p:nvPr/>
            </p:nvCxnSpPr>
            <p:spPr>
              <a:xfrm flipV="1">
                <a:off x="1585912" y="314325"/>
                <a:ext cx="0" cy="28172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Rechthoek 18"/>
              <p:cNvSpPr/>
              <p:nvPr/>
            </p:nvSpPr>
            <p:spPr>
              <a:xfrm>
                <a:off x="885079" y="975543"/>
                <a:ext cx="752129" cy="461665"/>
              </a:xfrm>
              <a:prstGeom prst="rect">
                <a:avLst/>
              </a:prstGeom>
            </p:spPr>
            <p:txBody>
              <a:bodyPr wrap="none">
                <a:spAutoFit/>
              </a:bodyPr>
              <a:lstStyle/>
              <a:p>
                <a:pPr>
                  <a:spcAft>
                    <a:spcPts val="0"/>
                  </a:spcAft>
                </a:pPr>
                <a:r>
                  <a:rPr lang="en-US" i="1" dirty="0" smtClean="0">
                    <a:effectLst/>
                    <a:latin typeface="Times New Roman" charset="0"/>
                    <a:ea typeface="Calibri" charset="0"/>
                    <a:cs typeface="Times New Roman" charset="0"/>
                  </a:rPr>
                  <a:t>E</a:t>
                </a:r>
                <a:r>
                  <a:rPr lang="en-US" i="1" baseline="-25000" dirty="0" smtClean="0">
                    <a:effectLst/>
                    <a:latin typeface="Times New Roman" charset="0"/>
                    <a:ea typeface="Calibri" charset="0"/>
                    <a:cs typeface="Times New Roman" charset="0"/>
                  </a:rPr>
                  <a:t>p</a:t>
                </a:r>
                <a:r>
                  <a:rPr lang="en-US" dirty="0" smtClean="0">
                    <a:effectLst/>
                    <a:latin typeface="Times New Roman" charset="0"/>
                    <a:ea typeface="Calibri" charset="0"/>
                    <a:cs typeface="Times New Roman" charset="0"/>
                  </a:rPr>
                  <a:t>=</a:t>
                </a:r>
                <a:r>
                  <a:rPr lang="en-US" sz="2400" dirty="0" smtClean="0">
                    <a:effectLst/>
                    <a:latin typeface="Times New Roman" charset="0"/>
                    <a:ea typeface="Calibri" charset="0"/>
                    <a:cs typeface="Times New Roman" charset="0"/>
                    <a:sym typeface="Symbol" charset="2"/>
                  </a:rPr>
                  <a:t></a:t>
                </a:r>
                <a:endParaRPr lang="nl-NL" dirty="0">
                  <a:effectLst/>
                  <a:latin typeface="Calibri" charset="0"/>
                  <a:ea typeface="Calibri" charset="0"/>
                  <a:cs typeface="Times New Roman" charset="0"/>
                </a:endParaRPr>
              </a:p>
            </p:txBody>
          </p:sp>
          <p:sp>
            <p:nvSpPr>
              <p:cNvPr id="105" name="Rechthoek 19"/>
              <p:cNvSpPr/>
              <p:nvPr/>
            </p:nvSpPr>
            <p:spPr>
              <a:xfrm>
                <a:off x="2819387" y="963047"/>
                <a:ext cx="752129" cy="461665"/>
              </a:xfrm>
              <a:prstGeom prst="rect">
                <a:avLst/>
              </a:prstGeom>
            </p:spPr>
            <p:txBody>
              <a:bodyPr wrap="none">
                <a:spAutoFit/>
              </a:bodyPr>
              <a:lstStyle/>
              <a:p>
                <a:pPr>
                  <a:spcAft>
                    <a:spcPts val="0"/>
                  </a:spcAft>
                </a:pPr>
                <a:r>
                  <a:rPr lang="en-US" i="1" dirty="0" smtClean="0">
                    <a:effectLst/>
                    <a:latin typeface="Times New Roman" charset="0"/>
                    <a:ea typeface="Calibri" charset="0"/>
                    <a:cs typeface="Times New Roman" charset="0"/>
                  </a:rPr>
                  <a:t>E</a:t>
                </a:r>
                <a:r>
                  <a:rPr lang="en-US" i="1" baseline="-25000" dirty="0" smtClean="0">
                    <a:effectLst/>
                    <a:latin typeface="Times New Roman" charset="0"/>
                    <a:ea typeface="Calibri" charset="0"/>
                    <a:cs typeface="Times New Roman" charset="0"/>
                  </a:rPr>
                  <a:t>p</a:t>
                </a:r>
                <a:r>
                  <a:rPr lang="en-US" dirty="0" smtClean="0">
                    <a:effectLst/>
                    <a:latin typeface="Times New Roman" charset="0"/>
                    <a:ea typeface="Calibri" charset="0"/>
                    <a:cs typeface="Times New Roman" charset="0"/>
                  </a:rPr>
                  <a:t>=</a:t>
                </a:r>
                <a:r>
                  <a:rPr lang="en-US" sz="2400" dirty="0" smtClean="0">
                    <a:effectLst/>
                    <a:latin typeface="Times New Roman" charset="0"/>
                    <a:ea typeface="Calibri" charset="0"/>
                    <a:cs typeface="Times New Roman" charset="0"/>
                    <a:sym typeface="Symbol" charset="2"/>
                  </a:rPr>
                  <a:t></a:t>
                </a:r>
                <a:endParaRPr lang="nl-NL" dirty="0">
                  <a:effectLst/>
                  <a:latin typeface="Calibri" charset="0"/>
                  <a:ea typeface="Calibri" charset="0"/>
                  <a:cs typeface="Times New Roman" charset="0"/>
                </a:endParaRPr>
              </a:p>
            </p:txBody>
          </p:sp>
          <p:sp>
            <p:nvSpPr>
              <p:cNvPr id="106" name="Rechthoek 20"/>
              <p:cNvSpPr/>
              <p:nvPr/>
            </p:nvSpPr>
            <p:spPr>
              <a:xfrm>
                <a:off x="1940834" y="2769413"/>
                <a:ext cx="660758" cy="400110"/>
              </a:xfrm>
              <a:prstGeom prst="rect">
                <a:avLst/>
              </a:prstGeom>
            </p:spPr>
            <p:txBody>
              <a:bodyPr wrap="none">
                <a:spAutoFit/>
              </a:bodyPr>
              <a:lstStyle/>
              <a:p>
                <a:pPr>
                  <a:spcAft>
                    <a:spcPts val="0"/>
                  </a:spcAft>
                </a:pPr>
                <a:r>
                  <a:rPr lang="en-US" i="1" dirty="0" smtClean="0">
                    <a:effectLst/>
                    <a:latin typeface="Times New Roman" charset="0"/>
                    <a:ea typeface="Calibri" charset="0"/>
                    <a:cs typeface="Times New Roman" charset="0"/>
                  </a:rPr>
                  <a:t>E</a:t>
                </a:r>
                <a:r>
                  <a:rPr lang="en-US" i="1" baseline="-25000" dirty="0" smtClean="0">
                    <a:effectLst/>
                    <a:latin typeface="Times New Roman" charset="0"/>
                    <a:ea typeface="Calibri" charset="0"/>
                    <a:cs typeface="Times New Roman" charset="0"/>
                  </a:rPr>
                  <a:t>p</a:t>
                </a:r>
                <a:r>
                  <a:rPr lang="en-US" dirty="0" smtClean="0">
                    <a:effectLst/>
                    <a:latin typeface="Times New Roman" charset="0"/>
                    <a:ea typeface="Calibri" charset="0"/>
                    <a:cs typeface="Times New Roman" charset="0"/>
                  </a:rPr>
                  <a:t>=</a:t>
                </a:r>
                <a:r>
                  <a:rPr lang="en-US" sz="2000" dirty="0" smtClean="0">
                    <a:latin typeface="Times New Roman" charset="0"/>
                    <a:ea typeface="Calibri" charset="0"/>
                    <a:cs typeface="Times New Roman" charset="0"/>
                    <a:sym typeface="Symbol" charset="2"/>
                  </a:rPr>
                  <a:t>0</a:t>
                </a:r>
                <a:endParaRPr lang="nl-NL" dirty="0">
                  <a:effectLst/>
                  <a:latin typeface="Calibri" charset="0"/>
                  <a:ea typeface="Calibri" charset="0"/>
                  <a:cs typeface="Times New Roman" charset="0"/>
                </a:endParaRPr>
              </a:p>
            </p:txBody>
          </p:sp>
          <p:sp>
            <p:nvSpPr>
              <p:cNvPr id="107" name="Rechthoek 21"/>
              <p:cNvSpPr/>
              <p:nvPr/>
            </p:nvSpPr>
            <p:spPr>
              <a:xfrm>
                <a:off x="2729621" y="3089810"/>
                <a:ext cx="312906" cy="369332"/>
              </a:xfrm>
              <a:prstGeom prst="rect">
                <a:avLst/>
              </a:prstGeom>
            </p:spPr>
            <p:txBody>
              <a:bodyPr wrap="none">
                <a:spAutoFit/>
              </a:bodyPr>
              <a:lstStyle/>
              <a:p>
                <a:pPr>
                  <a:spcAft>
                    <a:spcPts val="0"/>
                  </a:spcAft>
                </a:pPr>
                <a:r>
                  <a:rPr lang="en-US" i="1">
                    <a:latin typeface="Times New Roman" charset="0"/>
                    <a:ea typeface="Calibri" charset="0"/>
                    <a:cs typeface="Times New Roman" charset="0"/>
                  </a:rPr>
                  <a:t>L</a:t>
                </a:r>
                <a:endParaRPr lang="nl-NL" dirty="0">
                  <a:effectLst/>
                  <a:latin typeface="Calibri" charset="0"/>
                  <a:ea typeface="Calibri" charset="0"/>
                  <a:cs typeface="Times New Roman" charset="0"/>
                </a:endParaRPr>
              </a:p>
            </p:txBody>
          </p:sp>
          <p:sp>
            <p:nvSpPr>
              <p:cNvPr id="112" name="Rechthoek 22"/>
              <p:cNvSpPr/>
              <p:nvPr/>
            </p:nvSpPr>
            <p:spPr>
              <a:xfrm>
                <a:off x="1435871" y="3104098"/>
                <a:ext cx="300082" cy="369332"/>
              </a:xfrm>
              <a:prstGeom prst="rect">
                <a:avLst/>
              </a:prstGeom>
            </p:spPr>
            <p:txBody>
              <a:bodyPr wrap="none">
                <a:spAutoFit/>
              </a:bodyPr>
              <a:lstStyle/>
              <a:p>
                <a:pPr>
                  <a:spcAft>
                    <a:spcPts val="0"/>
                  </a:spcAft>
                </a:pPr>
                <a:r>
                  <a:rPr lang="en-US" i="1" dirty="0" smtClean="0">
                    <a:effectLst/>
                    <a:latin typeface="Times New Roman" charset="0"/>
                    <a:ea typeface="Calibri" charset="0"/>
                    <a:cs typeface="Times New Roman" charset="0"/>
                  </a:rPr>
                  <a:t>0</a:t>
                </a:r>
                <a:endParaRPr lang="nl-NL" dirty="0">
                  <a:effectLst/>
                  <a:latin typeface="Calibri" charset="0"/>
                  <a:ea typeface="Calibri" charset="0"/>
                  <a:cs typeface="Times New Roman" charset="0"/>
                </a:endParaRPr>
              </a:p>
            </p:txBody>
          </p:sp>
          <p:sp>
            <p:nvSpPr>
              <p:cNvPr id="113" name="Rechthoek 23"/>
              <p:cNvSpPr/>
              <p:nvPr/>
            </p:nvSpPr>
            <p:spPr>
              <a:xfrm>
                <a:off x="1235495" y="227528"/>
                <a:ext cx="325730" cy="369332"/>
              </a:xfrm>
              <a:prstGeom prst="rect">
                <a:avLst/>
              </a:prstGeom>
            </p:spPr>
            <p:txBody>
              <a:bodyPr wrap="none">
                <a:spAutoFit/>
              </a:bodyPr>
              <a:lstStyle/>
              <a:p>
                <a:pPr>
                  <a:spcAft>
                    <a:spcPts val="0"/>
                  </a:spcAft>
                </a:pPr>
                <a:r>
                  <a:rPr lang="en-US" i="1" smtClean="0">
                    <a:effectLst/>
                    <a:latin typeface="Times New Roman" charset="0"/>
                    <a:ea typeface="Calibri" charset="0"/>
                    <a:cs typeface="Times New Roman" charset="0"/>
                  </a:rPr>
                  <a:t>E</a:t>
                </a:r>
                <a:endParaRPr lang="nl-NL" dirty="0">
                  <a:effectLst/>
                  <a:latin typeface="Calibri" charset="0"/>
                  <a:ea typeface="Calibri" charset="0"/>
                  <a:cs typeface="Times New Roman" charset="0"/>
                </a:endParaRPr>
              </a:p>
            </p:txBody>
          </p:sp>
          <p:cxnSp>
            <p:nvCxnSpPr>
              <p:cNvPr id="114" name="Rechte verbindingslijn 25"/>
              <p:cNvCxnSpPr/>
              <p:nvPr/>
            </p:nvCxnSpPr>
            <p:spPr>
              <a:xfrm>
                <a:off x="928687" y="3131604"/>
                <a:ext cx="2614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9"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356" y="1870142"/>
              <a:ext cx="2240280" cy="1431036"/>
            </a:xfrm>
            <a:prstGeom prst="rect">
              <a:avLst/>
            </a:prstGeom>
          </p:spPr>
        </p:pic>
        <p:pic>
          <p:nvPicPr>
            <p:cNvPr id="80" name="Afbeelding 9"/>
            <p:cNvPicPr>
              <a:picLocks/>
            </p:cNvPicPr>
            <p:nvPr/>
          </p:nvPicPr>
          <p:blipFill>
            <a:blip r:embed="rId5">
              <a:extLst>
                <a:ext uri="{28A0092B-C50C-407E-A947-70E740481C1C}">
                  <a14:useLocalDpi xmlns:a14="http://schemas.microsoft.com/office/drawing/2010/main" val="0"/>
                </a:ext>
              </a:extLst>
            </a:blip>
            <a:stretch>
              <a:fillRect/>
            </a:stretch>
          </p:blipFill>
          <p:spPr>
            <a:xfrm>
              <a:off x="1786991" y="681941"/>
              <a:ext cx="2240280" cy="1639729"/>
            </a:xfrm>
            <a:prstGeom prst="rect">
              <a:avLst/>
            </a:prstGeom>
          </p:spPr>
        </p:pic>
        <p:cxnSp>
          <p:nvCxnSpPr>
            <p:cNvPr id="86" name="Rechte verbindingslijn 57"/>
            <p:cNvCxnSpPr/>
            <p:nvPr/>
          </p:nvCxnSpPr>
          <p:spPr>
            <a:xfrm>
              <a:off x="2300305" y="3201461"/>
              <a:ext cx="13001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59"/>
            <p:cNvCxnSpPr/>
            <p:nvPr/>
          </p:nvCxnSpPr>
          <p:spPr>
            <a:xfrm>
              <a:off x="2300305" y="2587325"/>
              <a:ext cx="13001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60"/>
            <p:cNvCxnSpPr/>
            <p:nvPr/>
          </p:nvCxnSpPr>
          <p:spPr>
            <a:xfrm>
              <a:off x="2300305" y="1469725"/>
              <a:ext cx="1300162"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9" name="Rechthoek 63"/>
            <p:cNvSpPr/>
            <p:nvPr/>
          </p:nvSpPr>
          <p:spPr>
            <a:xfrm>
              <a:off x="3638836" y="1285059"/>
              <a:ext cx="545342" cy="369332"/>
            </a:xfrm>
            <a:prstGeom prst="rect">
              <a:avLst/>
            </a:prstGeom>
          </p:spPr>
          <p:txBody>
            <a:bodyPr wrap="none">
              <a:spAutoFit/>
            </a:bodyPr>
            <a:lstStyle/>
            <a:p>
              <a:pPr>
                <a:spcAft>
                  <a:spcPts val="0"/>
                </a:spcAft>
              </a:pPr>
              <a:r>
                <a:rPr lang="en-US" i="1" dirty="0" smtClean="0">
                  <a:latin typeface="Times New Roman" charset="0"/>
                  <a:ea typeface="Calibri" charset="0"/>
                  <a:cs typeface="Times New Roman" charset="0"/>
                </a:rPr>
                <a:t>n</a:t>
              </a:r>
              <a:r>
                <a:rPr lang="en-US" dirty="0" smtClean="0">
                  <a:effectLst/>
                  <a:latin typeface="Times New Roman" charset="0"/>
                  <a:ea typeface="Calibri" charset="0"/>
                  <a:cs typeface="Times New Roman" charset="0"/>
                </a:rPr>
                <a:t>=3</a:t>
              </a:r>
              <a:endParaRPr lang="nl-NL" dirty="0">
                <a:effectLst/>
                <a:latin typeface="Calibri" charset="0"/>
                <a:ea typeface="Calibri" charset="0"/>
                <a:cs typeface="Times New Roman" charset="0"/>
              </a:endParaRPr>
            </a:p>
          </p:txBody>
        </p:sp>
        <p:sp>
          <p:nvSpPr>
            <p:cNvPr id="90" name="Rechthoek 65"/>
            <p:cNvSpPr/>
            <p:nvPr/>
          </p:nvSpPr>
          <p:spPr>
            <a:xfrm>
              <a:off x="3626644" y="2388435"/>
              <a:ext cx="545342" cy="369332"/>
            </a:xfrm>
            <a:prstGeom prst="rect">
              <a:avLst/>
            </a:prstGeom>
          </p:spPr>
          <p:txBody>
            <a:bodyPr wrap="none">
              <a:spAutoFit/>
            </a:bodyPr>
            <a:lstStyle/>
            <a:p>
              <a:pPr>
                <a:spcAft>
                  <a:spcPts val="0"/>
                </a:spcAft>
              </a:pPr>
              <a:r>
                <a:rPr lang="en-US" i="1" dirty="0" smtClean="0">
                  <a:latin typeface="Times New Roman" charset="0"/>
                  <a:ea typeface="Calibri" charset="0"/>
                  <a:cs typeface="Times New Roman" charset="0"/>
                </a:rPr>
                <a:t>n</a:t>
              </a:r>
              <a:r>
                <a:rPr lang="en-US" dirty="0" smtClean="0">
                  <a:effectLst/>
                  <a:latin typeface="Times New Roman" charset="0"/>
                  <a:ea typeface="Calibri" charset="0"/>
                  <a:cs typeface="Times New Roman" charset="0"/>
                </a:rPr>
                <a:t>=2</a:t>
              </a:r>
              <a:endParaRPr lang="nl-NL" dirty="0">
                <a:effectLst/>
                <a:latin typeface="Calibri" charset="0"/>
                <a:ea typeface="Calibri" charset="0"/>
                <a:cs typeface="Times New Roman" charset="0"/>
              </a:endParaRPr>
            </a:p>
          </p:txBody>
        </p:sp>
        <p:sp>
          <p:nvSpPr>
            <p:cNvPr id="91" name="Rechthoek 66"/>
            <p:cNvSpPr/>
            <p:nvPr/>
          </p:nvSpPr>
          <p:spPr>
            <a:xfrm>
              <a:off x="3626644" y="2982795"/>
              <a:ext cx="545342" cy="369332"/>
            </a:xfrm>
            <a:prstGeom prst="rect">
              <a:avLst/>
            </a:prstGeom>
          </p:spPr>
          <p:txBody>
            <a:bodyPr wrap="none">
              <a:spAutoFit/>
            </a:bodyPr>
            <a:lstStyle/>
            <a:p>
              <a:pPr>
                <a:spcAft>
                  <a:spcPts val="0"/>
                </a:spcAft>
              </a:pPr>
              <a:r>
                <a:rPr lang="en-US" i="1" dirty="0" smtClean="0">
                  <a:latin typeface="Times New Roman" charset="0"/>
                  <a:ea typeface="Calibri" charset="0"/>
                  <a:cs typeface="Times New Roman" charset="0"/>
                </a:rPr>
                <a:t>n</a:t>
              </a:r>
              <a:r>
                <a:rPr lang="en-US" dirty="0" smtClean="0">
                  <a:effectLst/>
                  <a:latin typeface="Times New Roman" charset="0"/>
                  <a:ea typeface="Calibri" charset="0"/>
                  <a:cs typeface="Times New Roman" charset="0"/>
                </a:rPr>
                <a:t>=1</a:t>
              </a:r>
              <a:endParaRPr lang="nl-NL" dirty="0">
                <a:effectLst/>
                <a:latin typeface="Calibri" charset="0"/>
                <a:ea typeface="Calibri" charset="0"/>
                <a:cs typeface="Times New Roman" charset="0"/>
              </a:endParaRPr>
            </a:p>
          </p:txBody>
        </p:sp>
        <p:sp>
          <p:nvSpPr>
            <p:cNvPr id="92" name="Rechthoek 110"/>
            <p:cNvSpPr/>
            <p:nvPr/>
          </p:nvSpPr>
          <p:spPr>
            <a:xfrm rot="16200000">
              <a:off x="161201" y="2007045"/>
              <a:ext cx="1263487" cy="400110"/>
            </a:xfrm>
            <a:prstGeom prst="rect">
              <a:avLst/>
            </a:prstGeom>
          </p:spPr>
          <p:txBody>
            <a:bodyPr wrap="none">
              <a:spAutoFit/>
            </a:bodyPr>
            <a:lstStyle/>
            <a:p>
              <a:r>
                <a:rPr lang="en-US" sz="2000" b="1" dirty="0" smtClean="0">
                  <a:effectLst/>
                  <a:latin typeface="Times New Roman" charset="0"/>
                  <a:ea typeface="Calibri" charset="0"/>
                </a:rPr>
                <a:t>DOOSJE</a:t>
              </a:r>
              <a:r>
                <a:rPr lang="nl-NL" dirty="0" smtClean="0">
                  <a:effectLst/>
                </a:rPr>
                <a:t> </a:t>
              </a:r>
              <a:endParaRPr lang="nl-NL" dirty="0"/>
            </a:p>
          </p:txBody>
        </p:sp>
        <p:pic>
          <p:nvPicPr>
            <p:cNvPr id="93"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107" y="2441880"/>
              <a:ext cx="2258812" cy="1630361"/>
            </a:xfrm>
            <a:prstGeom prst="rect">
              <a:avLst/>
            </a:prstGeom>
          </p:spPr>
        </p:pic>
      </p:grpSp>
      <p:sp>
        <p:nvSpPr>
          <p:cNvPr id="2" name="TextBox 1"/>
          <p:cNvSpPr txBox="1"/>
          <p:nvPr/>
        </p:nvSpPr>
        <p:spPr>
          <a:xfrm>
            <a:off x="4829211" y="3497292"/>
            <a:ext cx="835485" cy="830997"/>
          </a:xfrm>
          <a:prstGeom prst="rect">
            <a:avLst/>
          </a:prstGeom>
          <a:noFill/>
        </p:spPr>
        <p:txBody>
          <a:bodyPr wrap="none" rtlCol="0">
            <a:spAutoFit/>
          </a:bodyPr>
          <a:lstStyle/>
          <a:p>
            <a:r>
              <a:rPr lang="nl-NL" sz="4800" b="1" dirty="0" smtClean="0"/>
              <a:t>VS</a:t>
            </a:r>
            <a:endParaRPr lang="en-US" sz="4800" b="1" dirty="0"/>
          </a:p>
        </p:txBody>
      </p:sp>
      <p:sp>
        <p:nvSpPr>
          <p:cNvPr id="5" name="Rectangle 4"/>
          <p:cNvSpPr/>
          <p:nvPr/>
        </p:nvSpPr>
        <p:spPr>
          <a:xfrm>
            <a:off x="4593265" y="1148323"/>
            <a:ext cx="7453423" cy="5858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ontent Placeholder 4"/>
          <p:cNvSpPr>
            <a:spLocks noGrp="1"/>
          </p:cNvSpPr>
          <p:nvPr>
            <p:ph idx="1"/>
          </p:nvPr>
        </p:nvSpPr>
        <p:spPr>
          <a:xfrm>
            <a:off x="704119" y="1283960"/>
            <a:ext cx="5785884" cy="641128"/>
          </a:xfrm>
        </p:spPr>
        <p:txBody>
          <a:bodyPr>
            <a:normAutofit/>
          </a:bodyPr>
          <a:lstStyle/>
          <a:p>
            <a:pPr marL="0" indent="0">
              <a:buNone/>
            </a:pPr>
            <a:r>
              <a:rPr lang="nl-NL" dirty="0" smtClean="0"/>
              <a:t>Voorkomen van misconcepties</a:t>
            </a:r>
          </a:p>
          <a:p>
            <a:pPr marL="0" indent="0">
              <a:buNone/>
            </a:pPr>
            <a:endParaRPr lang="en-US" dirty="0"/>
          </a:p>
        </p:txBody>
      </p:sp>
      <p:sp>
        <p:nvSpPr>
          <p:cNvPr id="117" name="Title 1"/>
          <p:cNvSpPr>
            <a:spLocks noGrp="1"/>
          </p:cNvSpPr>
          <p:nvPr>
            <p:ph type="title"/>
          </p:nvPr>
        </p:nvSpPr>
        <p:spPr>
          <a:xfrm>
            <a:off x="838200" y="365125"/>
            <a:ext cx="10515600" cy="1325563"/>
          </a:xfrm>
        </p:spPr>
        <p:txBody>
          <a:bodyPr/>
          <a:lstStyle/>
          <a:p>
            <a:r>
              <a:rPr lang="nl-NL" dirty="0" smtClean="0"/>
              <a:t>LESONTWERP (II)</a:t>
            </a:r>
            <a:endParaRPr lang="en-US" dirty="0"/>
          </a:p>
        </p:txBody>
      </p:sp>
    </p:spTree>
    <p:extLst>
      <p:ext uri="{BB962C8B-B14F-4D97-AF65-F5344CB8AC3E}">
        <p14:creationId xmlns:p14="http://schemas.microsoft.com/office/powerpoint/2010/main" val="200755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500"/>
                                  </p:stCondLst>
                                  <p:childTnLst>
                                    <p:set>
                                      <p:cBhvr>
                                        <p:cTn id="23" dur="1" fill="hold">
                                          <p:stCondLst>
                                            <p:cond delay="0"/>
                                          </p:stCondLst>
                                        </p:cTn>
                                        <p:tgtEl>
                                          <p:spTgt spid="5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par>
                          <p:cTn id="28" fill="hold">
                            <p:stCondLst>
                              <p:cond delay="2000"/>
                            </p:stCondLst>
                            <p:childTnLst>
                              <p:par>
                                <p:cTn id="29" presetID="0" presetClass="path" presetSubtype="0" accel="50000" decel="50000" fill="hold" nodeType="afterEffect">
                                  <p:stCondLst>
                                    <p:cond delay="500"/>
                                  </p:stCondLst>
                                  <p:childTnLst>
                                    <p:animMotion origin="layout" path="M -4.375E-6 0.00023 L -4.375E-6 -0.25301 " pathEditMode="relative" rAng="0" ptsTypes="AA">
                                      <p:cBhvr>
                                        <p:cTn id="30" dur="2000" fill="hold"/>
                                        <p:tgtEl>
                                          <p:spTgt spid="56"/>
                                        </p:tgtEl>
                                        <p:attrNameLst>
                                          <p:attrName>ppt_x</p:attrName>
                                          <p:attrName>ppt_y</p:attrName>
                                        </p:attrNameLst>
                                      </p:cBhvr>
                                      <p:rCtr x="0" y="-12662"/>
                                    </p:animMotion>
                                  </p:childTnLst>
                                </p:cTn>
                              </p:par>
                              <p:par>
                                <p:cTn id="31" presetID="0" presetClass="path" presetSubtype="0" accel="50000" decel="50000" fill="hold" nodeType="withEffect">
                                  <p:stCondLst>
                                    <p:cond delay="500"/>
                                  </p:stCondLst>
                                  <p:childTnLst>
                                    <p:animMotion origin="layout" path="M 0.00118 1.48148E-6 L -4.375E-6 -0.09607 " pathEditMode="relative" rAng="0" ptsTypes="AA">
                                      <p:cBhvr>
                                        <p:cTn id="32" dur="2000" fill="hold"/>
                                        <p:tgtEl>
                                          <p:spTgt spid="50"/>
                                        </p:tgtEl>
                                        <p:attrNameLst>
                                          <p:attrName>ppt_x</p:attrName>
                                          <p:attrName>ppt_y</p:attrName>
                                        </p:attrNameLst>
                                      </p:cBhvr>
                                      <p:rCtr x="-65"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67"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LESONTWERP(III)</a:t>
            </a:r>
            <a:endParaRPr lang="en-US" dirty="0"/>
          </a:p>
        </p:txBody>
      </p:sp>
      <p:sp>
        <p:nvSpPr>
          <p:cNvPr id="5" name="Content Placeholder 4"/>
          <p:cNvSpPr>
            <a:spLocks noGrp="1"/>
          </p:cNvSpPr>
          <p:nvPr>
            <p:ph idx="1"/>
          </p:nvPr>
        </p:nvSpPr>
        <p:spPr>
          <a:xfrm>
            <a:off x="838200" y="1570444"/>
            <a:ext cx="10515600" cy="4596440"/>
          </a:xfrm>
        </p:spPr>
        <p:txBody>
          <a:bodyPr>
            <a:normAutofit/>
          </a:bodyPr>
          <a:lstStyle/>
          <a:p>
            <a:pPr marL="0" indent="0">
              <a:buNone/>
            </a:pPr>
            <a:r>
              <a:rPr lang="nl-NL" dirty="0" smtClean="0"/>
              <a:t>Verschillende didactische werkvormen (</a:t>
            </a:r>
            <a:r>
              <a:rPr lang="nl-NL" dirty="0" err="1" smtClean="0"/>
              <a:t>blended</a:t>
            </a:r>
            <a:r>
              <a:rPr lang="nl-NL" dirty="0" smtClean="0"/>
              <a:t> </a:t>
            </a:r>
            <a:r>
              <a:rPr lang="nl-NL" dirty="0" err="1" smtClean="0"/>
              <a:t>learning</a:t>
            </a:r>
            <a:r>
              <a:rPr lang="nl-NL" dirty="0" smtClean="0"/>
              <a:t>)</a:t>
            </a:r>
          </a:p>
          <a:p>
            <a:pPr lvl="1"/>
            <a:r>
              <a:rPr lang="nl-NL" dirty="0" smtClean="0"/>
              <a:t>Directe instructie</a:t>
            </a:r>
          </a:p>
          <a:p>
            <a:pPr lvl="1"/>
            <a:r>
              <a:rPr lang="nl-NL" dirty="0" smtClean="0"/>
              <a:t>Peer-instructie</a:t>
            </a:r>
          </a:p>
          <a:p>
            <a:pPr lvl="1"/>
            <a:r>
              <a:rPr lang="nl-NL" dirty="0" smtClean="0"/>
              <a:t>Demo’s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00" y="3729000"/>
            <a:ext cx="3810000" cy="2857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729000"/>
            <a:ext cx="3810000" cy="2857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000" y="3729000"/>
            <a:ext cx="3810000" cy="2857500"/>
          </a:xfrm>
          <a:prstGeom prst="rect">
            <a:avLst/>
          </a:prstGeom>
        </p:spPr>
      </p:pic>
    </p:spTree>
    <p:extLst>
      <p:ext uri="{BB962C8B-B14F-4D97-AF65-F5344CB8AC3E}">
        <p14:creationId xmlns:p14="http://schemas.microsoft.com/office/powerpoint/2010/main" val="2275576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hthoek 104"/>
          <p:cNvSpPr/>
          <p:nvPr/>
        </p:nvSpPr>
        <p:spPr>
          <a:xfrm>
            <a:off x="2765473" y="4701995"/>
            <a:ext cx="194163" cy="1868833"/>
          </a:xfrm>
          <a:prstGeom prst="rect">
            <a:avLst/>
          </a:prstGeom>
          <a:solidFill>
            <a:schemeClr val="accent2">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2759335" y="4701336"/>
            <a:ext cx="1142937" cy="1868833"/>
          </a:xfrm>
          <a:prstGeom prst="rect">
            <a:avLst/>
          </a:prstGeom>
          <a:solidFill>
            <a:schemeClr val="accent2">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4" name="Rechte verbindingslijn 103"/>
          <p:cNvCxnSpPr/>
          <p:nvPr/>
        </p:nvCxnSpPr>
        <p:spPr>
          <a:xfrm>
            <a:off x="7653238" y="5392550"/>
            <a:ext cx="2614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hthoek 166"/>
          <p:cNvSpPr/>
          <p:nvPr/>
        </p:nvSpPr>
        <p:spPr>
          <a:xfrm>
            <a:off x="7338455" y="679110"/>
            <a:ext cx="4640533" cy="1015663"/>
          </a:xfrm>
          <a:prstGeom prst="rect">
            <a:avLst/>
          </a:prstGeom>
          <a:ln>
            <a:solidFill>
              <a:schemeClr val="accent1">
                <a:shade val="50000"/>
              </a:schemeClr>
            </a:solidFill>
          </a:ln>
        </p:spPr>
        <p:txBody>
          <a:bodyPr wrap="square">
            <a:spAutoFit/>
          </a:bodyPr>
          <a:lstStyle/>
          <a:p>
            <a:pPr>
              <a:spcAft>
                <a:spcPts val="0"/>
              </a:spcAft>
            </a:pPr>
            <a:r>
              <a:rPr lang="en-US" sz="2000" b="1" dirty="0" err="1" smtClean="0">
                <a:effectLst/>
                <a:latin typeface="Times New Roman" charset="0"/>
                <a:ea typeface="Calibri" charset="0"/>
                <a:cs typeface="Times New Roman" charset="0"/>
              </a:rPr>
              <a:t>Breedte</a:t>
            </a:r>
            <a:r>
              <a:rPr lang="en-US" sz="2000" b="1" dirty="0" smtClean="0">
                <a:effectLst/>
                <a:latin typeface="Times New Roman" charset="0"/>
                <a:ea typeface="Calibri" charset="0"/>
                <a:cs typeface="Times New Roman" charset="0"/>
              </a:rPr>
              <a:t> </a:t>
            </a:r>
            <a:r>
              <a:rPr lang="en-US" sz="2000" b="1" dirty="0" err="1">
                <a:latin typeface="Times New Roman" charset="0"/>
                <a:ea typeface="Calibri" charset="0"/>
                <a:cs typeface="Times New Roman" charset="0"/>
              </a:rPr>
              <a:t>b</a:t>
            </a:r>
            <a:r>
              <a:rPr lang="en-US" sz="2000" b="1" dirty="0" err="1" smtClean="0">
                <a:effectLst/>
                <a:latin typeface="Times New Roman" charset="0"/>
                <a:ea typeface="Calibri" charset="0"/>
                <a:cs typeface="Times New Roman" charset="0"/>
              </a:rPr>
              <a:t>arriere</a:t>
            </a:r>
            <a:r>
              <a:rPr lang="en-US" sz="2000" b="1" dirty="0" smtClean="0">
                <a:effectLst/>
                <a:latin typeface="Times New Roman" charset="0"/>
                <a:ea typeface="Calibri" charset="0"/>
                <a:cs typeface="Times New Roman" charset="0"/>
              </a:rPr>
              <a:t> </a:t>
            </a:r>
            <a:r>
              <a:rPr lang="en-US" sz="2000" b="1" dirty="0" err="1" smtClean="0">
                <a:effectLst/>
                <a:latin typeface="Times New Roman" charset="0"/>
                <a:ea typeface="Calibri" charset="0"/>
                <a:cs typeface="Times New Roman" charset="0"/>
              </a:rPr>
              <a:t>beinvloedt</a:t>
            </a:r>
            <a:r>
              <a:rPr lang="en-US" sz="2000" b="1" dirty="0" smtClean="0">
                <a:effectLst/>
                <a:latin typeface="Times New Roman" charset="0"/>
                <a:ea typeface="Calibri" charset="0"/>
                <a:cs typeface="Times New Roman" charset="0"/>
              </a:rPr>
              <a:t> </a:t>
            </a:r>
            <a:r>
              <a:rPr lang="en-US" sz="2000" b="1" dirty="0" err="1" smtClean="0">
                <a:effectLst/>
                <a:latin typeface="Times New Roman" charset="0"/>
                <a:ea typeface="Calibri" charset="0"/>
                <a:cs typeface="Times New Roman" charset="0"/>
              </a:rPr>
              <a:t>kans</a:t>
            </a:r>
            <a:r>
              <a:rPr lang="en-US" sz="2000" b="1" dirty="0" smtClean="0">
                <a:effectLst/>
                <a:latin typeface="Times New Roman" charset="0"/>
                <a:ea typeface="Calibri" charset="0"/>
                <a:cs typeface="Times New Roman" charset="0"/>
              </a:rPr>
              <a:t> </a:t>
            </a:r>
            <a:r>
              <a:rPr lang="en-US" sz="2000" b="1" dirty="0" err="1" smtClean="0">
                <a:effectLst/>
                <a:latin typeface="Times New Roman" charset="0"/>
                <a:ea typeface="Calibri" charset="0"/>
                <a:cs typeface="Times New Roman" charset="0"/>
              </a:rPr>
              <a:t>deeltje</a:t>
            </a:r>
            <a:r>
              <a:rPr lang="en-US" sz="2000" b="1" dirty="0" smtClean="0">
                <a:effectLst/>
                <a:latin typeface="Times New Roman" charset="0"/>
                <a:ea typeface="Calibri" charset="0"/>
                <a:cs typeface="Times New Roman" charset="0"/>
              </a:rPr>
              <a:t> </a:t>
            </a:r>
            <a:r>
              <a:rPr lang="en-US" sz="2000" b="1" dirty="0" err="1" smtClean="0">
                <a:effectLst/>
                <a:latin typeface="Times New Roman" charset="0"/>
                <a:ea typeface="Calibri" charset="0"/>
                <a:cs typeface="Times New Roman" charset="0"/>
              </a:rPr>
              <a:t>aan</a:t>
            </a:r>
            <a:r>
              <a:rPr lang="en-US" sz="2000" b="1" dirty="0" smtClean="0">
                <a:effectLst/>
                <a:latin typeface="Times New Roman" charset="0"/>
                <a:ea typeface="Calibri" charset="0"/>
                <a:cs typeface="Times New Roman" charset="0"/>
              </a:rPr>
              <a:t> </a:t>
            </a:r>
            <a:r>
              <a:rPr lang="en-US" sz="2000" b="1" dirty="0" err="1" smtClean="0">
                <a:effectLst/>
                <a:latin typeface="Times New Roman" charset="0"/>
                <a:ea typeface="Calibri" charset="0"/>
                <a:cs typeface="Times New Roman" charset="0"/>
              </a:rPr>
              <a:t>te</a:t>
            </a:r>
            <a:r>
              <a:rPr lang="en-US" sz="2000" b="1" dirty="0" smtClean="0">
                <a:effectLst/>
                <a:latin typeface="Times New Roman" charset="0"/>
                <a:ea typeface="Calibri" charset="0"/>
                <a:cs typeface="Times New Roman" charset="0"/>
              </a:rPr>
              <a:t> </a:t>
            </a:r>
            <a:r>
              <a:rPr lang="en-US" sz="2000" b="1" dirty="0" err="1" smtClean="0">
                <a:effectLst/>
                <a:latin typeface="Times New Roman" charset="0"/>
                <a:ea typeface="Calibri" charset="0"/>
                <a:cs typeface="Times New Roman" charset="0"/>
              </a:rPr>
              <a:t>treffen</a:t>
            </a:r>
            <a:endParaRPr lang="en-US" sz="2000" b="1" dirty="0" smtClean="0">
              <a:effectLst/>
              <a:latin typeface="Times New Roman" charset="0"/>
              <a:ea typeface="Calibri" charset="0"/>
              <a:cs typeface="Times New Roman" charset="0"/>
            </a:endParaRPr>
          </a:p>
          <a:p>
            <a:pPr>
              <a:spcAft>
                <a:spcPts val="0"/>
              </a:spcAft>
            </a:pPr>
            <a:r>
              <a:rPr lang="nl-NL" sz="2000" b="1" dirty="0" smtClean="0">
                <a:latin typeface="Times New Roman" charset="0"/>
                <a:ea typeface="Calibri" charset="0"/>
                <a:cs typeface="Times New Roman" charset="0"/>
              </a:rPr>
              <a:t>Tunnelen ‘kost’ geen energie</a:t>
            </a:r>
            <a:endParaRPr lang="nl-NL" sz="1600" b="1" dirty="0">
              <a:effectLst/>
              <a:latin typeface="Calibri" charset="0"/>
              <a:ea typeface="Calibri" charset="0"/>
              <a:cs typeface="Times New Roman" charset="0"/>
            </a:endParaRPr>
          </a:p>
        </p:txBody>
      </p:sp>
      <p:sp>
        <p:nvSpPr>
          <p:cNvPr id="96" name="Rechthoek 95"/>
          <p:cNvSpPr/>
          <p:nvPr/>
        </p:nvSpPr>
        <p:spPr>
          <a:xfrm>
            <a:off x="2686865" y="4722652"/>
            <a:ext cx="402674" cy="369332"/>
          </a:xfrm>
          <a:prstGeom prst="rect">
            <a:avLst/>
          </a:prstGeom>
        </p:spPr>
        <p:txBody>
          <a:bodyPr wrap="none">
            <a:spAutoFit/>
          </a:bodyPr>
          <a:lstStyle/>
          <a:p>
            <a:pPr>
              <a:spcAft>
                <a:spcPts val="0"/>
              </a:spcAft>
            </a:pPr>
            <a:r>
              <a:rPr lang="en-US" i="1" dirty="0" smtClean="0">
                <a:latin typeface="Times New Roman" charset="0"/>
                <a:ea typeface="Calibri" charset="0"/>
                <a:cs typeface="Times New Roman" charset="0"/>
              </a:rPr>
              <a:t>E</a:t>
            </a:r>
            <a:r>
              <a:rPr lang="en-US" i="1" baseline="-25000" dirty="0" smtClean="0">
                <a:latin typeface="Times New Roman" charset="0"/>
                <a:ea typeface="Calibri" charset="0"/>
                <a:cs typeface="Times New Roman" charset="0"/>
              </a:rPr>
              <a:t>p</a:t>
            </a:r>
            <a:endParaRPr lang="nl-NL" baseline="30000" dirty="0">
              <a:effectLst/>
              <a:latin typeface="Calibri" charset="0"/>
              <a:ea typeface="Calibri" charset="0"/>
              <a:cs typeface="Times New Roman" charset="0"/>
            </a:endParaRPr>
          </a:p>
        </p:txBody>
      </p:sp>
      <p:grpSp>
        <p:nvGrpSpPr>
          <p:cNvPr id="14" name="Groeperen 13"/>
          <p:cNvGrpSpPr/>
          <p:nvPr/>
        </p:nvGrpSpPr>
        <p:grpSpPr>
          <a:xfrm>
            <a:off x="645146" y="3112216"/>
            <a:ext cx="9170973" cy="3461313"/>
            <a:chOff x="645146" y="3112216"/>
            <a:chExt cx="9170973" cy="3461313"/>
          </a:xfrm>
        </p:grpSpPr>
        <p:grpSp>
          <p:nvGrpSpPr>
            <p:cNvPr id="12" name="Groeperen 11"/>
            <p:cNvGrpSpPr/>
            <p:nvPr/>
          </p:nvGrpSpPr>
          <p:grpSpPr>
            <a:xfrm>
              <a:off x="645146" y="3112216"/>
              <a:ext cx="9170973" cy="3461313"/>
              <a:chOff x="645146" y="3112216"/>
              <a:chExt cx="9170973" cy="3461313"/>
            </a:xfrm>
          </p:grpSpPr>
          <p:grpSp>
            <p:nvGrpSpPr>
              <p:cNvPr id="4" name="Groeperen 3"/>
              <p:cNvGrpSpPr/>
              <p:nvPr/>
            </p:nvGrpSpPr>
            <p:grpSpPr>
              <a:xfrm>
                <a:off x="645146" y="3713162"/>
                <a:ext cx="7267230" cy="2860367"/>
                <a:chOff x="645146" y="3713162"/>
                <a:chExt cx="7267230" cy="2860367"/>
              </a:xfrm>
            </p:grpSpPr>
            <p:sp>
              <p:nvSpPr>
                <p:cNvPr id="31" name="Rechthoek 30"/>
                <p:cNvSpPr/>
                <p:nvPr/>
              </p:nvSpPr>
              <p:spPr>
                <a:xfrm rot="16200000">
                  <a:off x="113943" y="4904852"/>
                  <a:ext cx="1462516" cy="400110"/>
                </a:xfrm>
                <a:prstGeom prst="rect">
                  <a:avLst/>
                </a:prstGeom>
              </p:spPr>
              <p:txBody>
                <a:bodyPr wrap="none">
                  <a:spAutoFit/>
                </a:bodyPr>
                <a:lstStyle/>
                <a:p>
                  <a:r>
                    <a:rPr lang="en-US" sz="2000" b="1" dirty="0" err="1" smtClean="0">
                      <a:latin typeface="Times New Roman" charset="0"/>
                      <a:ea typeface="Calibri" charset="0"/>
                    </a:rPr>
                    <a:t>Vrij</a:t>
                  </a:r>
                  <a:r>
                    <a:rPr lang="en-US" sz="2000" b="1" dirty="0" smtClean="0">
                      <a:latin typeface="Times New Roman" charset="0"/>
                      <a:ea typeface="Calibri" charset="0"/>
                    </a:rPr>
                    <a:t> </a:t>
                  </a:r>
                  <a:r>
                    <a:rPr lang="en-US" sz="2000" b="1" dirty="0" err="1" smtClean="0">
                      <a:latin typeface="Times New Roman" charset="0"/>
                      <a:ea typeface="Calibri" charset="0"/>
                    </a:rPr>
                    <a:t>deeltje</a:t>
                  </a:r>
                  <a:r>
                    <a:rPr lang="nl-NL" dirty="0" smtClean="0">
                      <a:effectLst/>
                    </a:rPr>
                    <a:t> </a:t>
                  </a:r>
                  <a:endParaRPr lang="nl-NL" dirty="0"/>
                </a:p>
              </p:txBody>
            </p:sp>
            <p:grpSp>
              <p:nvGrpSpPr>
                <p:cNvPr id="2" name="Groeperen 1"/>
                <p:cNvGrpSpPr/>
                <p:nvPr/>
              </p:nvGrpSpPr>
              <p:grpSpPr>
                <a:xfrm>
                  <a:off x="1748642" y="3713162"/>
                  <a:ext cx="6163734" cy="2860367"/>
                  <a:chOff x="1748642" y="3713162"/>
                  <a:chExt cx="6163734" cy="2860367"/>
                </a:xfrm>
              </p:grpSpPr>
              <p:cxnSp>
                <p:nvCxnSpPr>
                  <p:cNvPr id="16" name="Rechte verbindingslijn met pijl 15"/>
                  <p:cNvCxnSpPr/>
                  <p:nvPr/>
                </p:nvCxnSpPr>
                <p:spPr>
                  <a:xfrm flipV="1">
                    <a:off x="1748642" y="3753882"/>
                    <a:ext cx="0" cy="28172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1749406" y="6573529"/>
                    <a:ext cx="2614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4795994" y="5399089"/>
                    <a:ext cx="2614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hthoek 40"/>
                  <p:cNvSpPr/>
                  <p:nvPr/>
                </p:nvSpPr>
                <p:spPr>
                  <a:xfrm>
                    <a:off x="4612290" y="3713162"/>
                    <a:ext cx="367408" cy="369332"/>
                  </a:xfrm>
                  <a:prstGeom prst="rect">
                    <a:avLst/>
                  </a:prstGeom>
                </p:spPr>
                <p:txBody>
                  <a:bodyPr wrap="none">
                    <a:spAutoFit/>
                  </a:bodyPr>
                  <a:lstStyle/>
                  <a:p>
                    <a:pPr>
                      <a:spcAft>
                        <a:spcPts val="0"/>
                      </a:spcAft>
                    </a:pPr>
                    <a:r>
                      <a:rPr lang="en-US" dirty="0" smtClean="0">
                        <a:effectLst/>
                        <a:latin typeface="Times New Roman" charset="0"/>
                        <a:ea typeface="Calibri" charset="0"/>
                        <a:cs typeface="Times New Roman" charset="0"/>
                        <a:sym typeface="Symbol" charset="2"/>
                      </a:rPr>
                      <a:t></a:t>
                    </a:r>
                    <a:endParaRPr lang="nl-NL" sz="1400" dirty="0">
                      <a:effectLst/>
                      <a:latin typeface="Calibri" charset="0"/>
                      <a:ea typeface="Calibri" charset="0"/>
                      <a:cs typeface="Times New Roman" charset="0"/>
                    </a:endParaRPr>
                  </a:p>
                </p:txBody>
              </p:sp>
              <p:sp>
                <p:nvSpPr>
                  <p:cNvPr id="29" name="Rechthoek 28"/>
                  <p:cNvSpPr/>
                  <p:nvPr/>
                </p:nvSpPr>
                <p:spPr>
                  <a:xfrm>
                    <a:off x="7338455" y="3713162"/>
                    <a:ext cx="444352" cy="369332"/>
                  </a:xfrm>
                  <a:prstGeom prst="rect">
                    <a:avLst/>
                  </a:prstGeom>
                </p:spPr>
                <p:txBody>
                  <a:bodyPr wrap="none">
                    <a:spAutoFit/>
                  </a:bodyPr>
                  <a:lstStyle/>
                  <a:p>
                    <a:pPr>
                      <a:spcAft>
                        <a:spcPts val="0"/>
                      </a:spcAft>
                    </a:pPr>
                    <a:r>
                      <a:rPr lang="en-US" smtClean="0">
                        <a:effectLst/>
                        <a:latin typeface="Times New Roman" charset="0"/>
                        <a:ea typeface="Calibri" charset="0"/>
                        <a:cs typeface="Times New Roman" charset="0"/>
                        <a:sym typeface="Symbol" charset="2"/>
                      </a:rPr>
                      <a:t></a:t>
                    </a:r>
                    <a:r>
                      <a:rPr lang="en-US" baseline="30000" smtClean="0">
                        <a:effectLst/>
                        <a:latin typeface="Times New Roman" charset="0"/>
                        <a:ea typeface="Calibri" charset="0"/>
                        <a:cs typeface="Times New Roman" charset="0"/>
                      </a:rPr>
                      <a:t>2</a:t>
                    </a:r>
                    <a:endParaRPr lang="nl-NL" sz="1400" dirty="0">
                      <a:effectLst/>
                      <a:latin typeface="Calibri" charset="0"/>
                      <a:ea typeface="Calibri" charset="0"/>
                      <a:cs typeface="Times New Roman" charset="0"/>
                    </a:endParaRPr>
                  </a:p>
                </p:txBody>
              </p:sp>
              <p:cxnSp>
                <p:nvCxnSpPr>
                  <p:cNvPr id="84" name="Rechte verbindingslijn met pijl 83"/>
                  <p:cNvCxnSpPr/>
                  <p:nvPr/>
                </p:nvCxnSpPr>
                <p:spPr>
                  <a:xfrm flipV="1">
                    <a:off x="5028064" y="3753882"/>
                    <a:ext cx="0" cy="28172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Rechte verbindingslijn met pijl 84"/>
                  <p:cNvCxnSpPr/>
                  <p:nvPr/>
                </p:nvCxnSpPr>
                <p:spPr>
                  <a:xfrm flipV="1">
                    <a:off x="7912376" y="3753882"/>
                    <a:ext cx="0" cy="28172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08" name="Rechthoek 107"/>
              <p:cNvSpPr/>
              <p:nvPr/>
            </p:nvSpPr>
            <p:spPr>
              <a:xfrm>
                <a:off x="1734548" y="3112216"/>
                <a:ext cx="8081571" cy="400110"/>
              </a:xfrm>
              <a:prstGeom prst="rect">
                <a:avLst/>
              </a:prstGeom>
            </p:spPr>
            <p:txBody>
              <a:bodyPr wrap="none">
                <a:spAutoFit/>
              </a:bodyPr>
              <a:lstStyle/>
              <a:p>
                <a:pPr>
                  <a:spcAft>
                    <a:spcPts val="0"/>
                  </a:spcAft>
                </a:pPr>
                <a:r>
                  <a:rPr lang="en-US" sz="2000" b="1" dirty="0" err="1" smtClean="0">
                    <a:effectLst/>
                    <a:latin typeface="Times New Roman" charset="0"/>
                    <a:ea typeface="Calibri" charset="0"/>
                    <a:cs typeface="Times New Roman" charset="0"/>
                  </a:rPr>
                  <a:t>Energielandschap</a:t>
                </a:r>
                <a:r>
                  <a:rPr lang="en-US" sz="2000" b="1" baseline="30000" dirty="0">
                    <a:latin typeface="Times New Roman" charset="0"/>
                    <a:ea typeface="Calibri" charset="0"/>
                    <a:cs typeface="Times New Roman" charset="0"/>
                  </a:rPr>
                  <a:t> </a:t>
                </a:r>
                <a:r>
                  <a:rPr lang="en-US" sz="2000" b="1" baseline="30000" dirty="0" smtClean="0">
                    <a:latin typeface="Times New Roman" charset="0"/>
                    <a:ea typeface="Calibri" charset="0"/>
                    <a:cs typeface="Times New Roman" charset="0"/>
                  </a:rPr>
                  <a:t>	</a:t>
                </a:r>
                <a:r>
                  <a:rPr lang="en-US" sz="2000" b="1" dirty="0" smtClean="0">
                    <a:latin typeface="Times New Roman" charset="0"/>
                    <a:ea typeface="Calibri" charset="0"/>
                    <a:cs typeface="Times New Roman" charset="0"/>
                  </a:rPr>
                  <a:t>     </a:t>
                </a:r>
                <a:r>
                  <a:rPr lang="en-US" sz="2000" b="1" dirty="0" err="1" smtClean="0">
                    <a:latin typeface="Times New Roman" charset="0"/>
                    <a:ea typeface="Calibri" charset="0"/>
                    <a:cs typeface="Times New Roman" charset="0"/>
                  </a:rPr>
                  <a:t>Golffunctie</a:t>
                </a:r>
                <a:r>
                  <a:rPr lang="en-US" sz="2000" b="1" dirty="0" smtClean="0">
                    <a:latin typeface="Times New Roman" charset="0"/>
                    <a:ea typeface="Calibri" charset="0"/>
                    <a:cs typeface="Times New Roman" charset="0"/>
                  </a:rPr>
                  <a:t> 		     </a:t>
                </a:r>
                <a:r>
                  <a:rPr lang="en-US" sz="2000" b="1" dirty="0" err="1" smtClean="0">
                    <a:latin typeface="Times New Roman" charset="0"/>
                    <a:ea typeface="Calibri" charset="0"/>
                    <a:cs typeface="Times New Roman" charset="0"/>
                  </a:rPr>
                  <a:t>Waarschijnlijkheid</a:t>
                </a:r>
                <a:endParaRPr lang="nl-NL" sz="1600" b="1" dirty="0">
                  <a:effectLst/>
                  <a:latin typeface="Calibri" charset="0"/>
                  <a:ea typeface="Calibri" charset="0"/>
                  <a:cs typeface="Times New Roman" charset="0"/>
                </a:endParaRPr>
              </a:p>
            </p:txBody>
          </p:sp>
        </p:grpSp>
        <p:cxnSp>
          <p:nvCxnSpPr>
            <p:cNvPr id="7" name="Rechte verbindingslijn 6"/>
            <p:cNvCxnSpPr/>
            <p:nvPr/>
          </p:nvCxnSpPr>
          <p:spPr>
            <a:xfrm>
              <a:off x="1748642" y="5399089"/>
              <a:ext cx="21536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9" name="Rechthoek 98"/>
          <p:cNvSpPr/>
          <p:nvPr/>
        </p:nvSpPr>
        <p:spPr>
          <a:xfrm>
            <a:off x="2707084" y="5050148"/>
            <a:ext cx="1095581" cy="369332"/>
          </a:xfrm>
          <a:prstGeom prst="rect">
            <a:avLst/>
          </a:prstGeom>
        </p:spPr>
        <p:txBody>
          <a:bodyPr wrap="square">
            <a:spAutoFit/>
          </a:bodyPr>
          <a:lstStyle/>
          <a:p>
            <a:pPr>
              <a:spcAft>
                <a:spcPts val="0"/>
              </a:spcAft>
            </a:pPr>
            <a:r>
              <a:rPr lang="en-US" i="1" dirty="0" err="1" smtClean="0">
                <a:effectLst/>
                <a:latin typeface="Times New Roman" charset="0"/>
                <a:ea typeface="Calibri" charset="0"/>
                <a:cs typeface="Times New Roman" charset="0"/>
              </a:rPr>
              <a:t>E</a:t>
            </a:r>
            <a:r>
              <a:rPr lang="en-US" i="1" baseline="-25000" dirty="0" err="1" smtClean="0">
                <a:effectLst/>
                <a:latin typeface="Times New Roman" charset="0"/>
                <a:ea typeface="Calibri" charset="0"/>
                <a:cs typeface="Times New Roman" charset="0"/>
              </a:rPr>
              <a:t>k</a:t>
            </a:r>
            <a:r>
              <a:rPr lang="en-US" i="1" dirty="0" smtClean="0">
                <a:effectLst/>
                <a:latin typeface="Times New Roman" charset="0"/>
                <a:ea typeface="Calibri" charset="0"/>
                <a:cs typeface="Times New Roman" charset="0"/>
              </a:rPr>
              <a:t>&lt;E</a:t>
            </a:r>
            <a:r>
              <a:rPr lang="en-US" i="1" baseline="-25000" dirty="0" smtClean="0">
                <a:effectLst/>
                <a:latin typeface="Times New Roman" charset="0"/>
                <a:ea typeface="Calibri" charset="0"/>
                <a:cs typeface="Times New Roman" charset="0"/>
              </a:rPr>
              <a:t>p</a:t>
            </a:r>
            <a:endParaRPr lang="nl-NL" baseline="-25000" dirty="0">
              <a:effectLst/>
              <a:latin typeface="Calibri" charset="0"/>
              <a:ea typeface="Calibri" charset="0"/>
              <a:cs typeface="Times New Roman" charset="0"/>
            </a:endParaRPr>
          </a:p>
        </p:txBody>
      </p:sp>
      <p:pic>
        <p:nvPicPr>
          <p:cNvPr id="8" name="Afbeelding 7"/>
          <p:cNvPicPr>
            <a:picLocks noChangeAspect="1"/>
          </p:cNvPicPr>
          <p:nvPr/>
        </p:nvPicPr>
        <p:blipFill rotWithShape="1">
          <a:blip r:embed="rId3">
            <a:extLst>
              <a:ext uri="{28A0092B-C50C-407E-A947-70E740481C1C}">
                <a14:useLocalDpi xmlns:a14="http://schemas.microsoft.com/office/drawing/2010/main" val="0"/>
              </a:ext>
            </a:extLst>
          </a:blip>
          <a:srcRect l="30247"/>
          <a:stretch/>
        </p:blipFill>
        <p:spPr>
          <a:xfrm>
            <a:off x="5045612" y="3861905"/>
            <a:ext cx="3255515" cy="2981325"/>
          </a:xfrm>
          <a:prstGeom prst="rect">
            <a:avLst/>
          </a:prstGeom>
        </p:spPr>
      </p:pic>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l="29607"/>
          <a:stretch/>
        </p:blipFill>
        <p:spPr>
          <a:xfrm>
            <a:off x="5018317" y="3860461"/>
            <a:ext cx="3285389" cy="2981325"/>
          </a:xfrm>
          <a:prstGeom prst="rect">
            <a:avLst/>
          </a:prstGeom>
        </p:spPr>
      </p:pic>
      <p:pic>
        <p:nvPicPr>
          <p:cNvPr id="10" name="Afbeelding 9"/>
          <p:cNvPicPr>
            <a:picLocks noChangeAspect="1"/>
          </p:cNvPicPr>
          <p:nvPr/>
        </p:nvPicPr>
        <p:blipFill rotWithShape="1">
          <a:blip r:embed="rId5">
            <a:extLst>
              <a:ext uri="{28A0092B-C50C-407E-A947-70E740481C1C}">
                <a14:useLocalDpi xmlns:a14="http://schemas.microsoft.com/office/drawing/2010/main" val="0"/>
              </a:ext>
            </a:extLst>
          </a:blip>
          <a:srcRect l="30123"/>
          <a:stretch/>
        </p:blipFill>
        <p:spPr>
          <a:xfrm>
            <a:off x="7922161" y="3857635"/>
            <a:ext cx="3261325" cy="2981325"/>
          </a:xfrm>
          <a:prstGeom prst="rect">
            <a:avLst/>
          </a:prstGeom>
        </p:spPr>
      </p:pic>
      <p:pic>
        <p:nvPicPr>
          <p:cNvPr id="11" name="Afbeelding 10"/>
          <p:cNvPicPr>
            <a:picLocks noChangeAspect="1"/>
          </p:cNvPicPr>
          <p:nvPr/>
        </p:nvPicPr>
        <p:blipFill rotWithShape="1">
          <a:blip r:embed="rId6">
            <a:extLst>
              <a:ext uri="{28A0092B-C50C-407E-A947-70E740481C1C}">
                <a14:useLocalDpi xmlns:a14="http://schemas.microsoft.com/office/drawing/2010/main" val="0"/>
              </a:ext>
            </a:extLst>
          </a:blip>
          <a:srcRect l="33797" r="24097"/>
          <a:stretch/>
        </p:blipFill>
        <p:spPr>
          <a:xfrm>
            <a:off x="7959841" y="3856048"/>
            <a:ext cx="2345690" cy="2981325"/>
          </a:xfrm>
          <a:prstGeom prst="rect">
            <a:avLst/>
          </a:prstGeom>
        </p:spPr>
      </p:pic>
      <p:sp>
        <p:nvSpPr>
          <p:cNvPr id="30" name="Rechthoek 29"/>
          <p:cNvSpPr/>
          <p:nvPr/>
        </p:nvSpPr>
        <p:spPr>
          <a:xfrm>
            <a:off x="1386126" y="5146308"/>
            <a:ext cx="1095581" cy="369332"/>
          </a:xfrm>
          <a:prstGeom prst="rect">
            <a:avLst/>
          </a:prstGeom>
        </p:spPr>
        <p:txBody>
          <a:bodyPr wrap="square">
            <a:spAutoFit/>
          </a:bodyPr>
          <a:lstStyle/>
          <a:p>
            <a:pPr>
              <a:spcAft>
                <a:spcPts val="0"/>
              </a:spcAft>
            </a:pPr>
            <a:r>
              <a:rPr lang="en-US" i="1" smtClean="0">
                <a:effectLst/>
                <a:latin typeface="Times New Roman" charset="0"/>
                <a:ea typeface="Calibri" charset="0"/>
                <a:cs typeface="Times New Roman" charset="0"/>
              </a:rPr>
              <a:t>E</a:t>
            </a:r>
            <a:r>
              <a:rPr lang="en-US" i="1" baseline="-25000" smtClean="0">
                <a:effectLst/>
                <a:latin typeface="Times New Roman" charset="0"/>
                <a:ea typeface="Calibri" charset="0"/>
                <a:cs typeface="Times New Roman" charset="0"/>
              </a:rPr>
              <a:t>k</a:t>
            </a:r>
            <a:endParaRPr lang="nl-NL" dirty="0">
              <a:effectLst/>
              <a:latin typeface="Calibri" charset="0"/>
              <a:ea typeface="Calibri" charset="0"/>
              <a:cs typeface="Times New Roman" charset="0"/>
            </a:endParaRPr>
          </a:p>
        </p:txBody>
      </p:sp>
      <p:grpSp>
        <p:nvGrpSpPr>
          <p:cNvPr id="3" name="Groeperen 2"/>
          <p:cNvGrpSpPr/>
          <p:nvPr/>
        </p:nvGrpSpPr>
        <p:grpSpPr>
          <a:xfrm>
            <a:off x="5022434" y="3860819"/>
            <a:ext cx="2519274" cy="2997181"/>
            <a:chOff x="4689667" y="4178548"/>
            <a:chExt cx="2519274" cy="2997181"/>
          </a:xfrm>
        </p:grpSpPr>
        <p:pic>
          <p:nvPicPr>
            <p:cNvPr id="32" name="Afbeelding 31"/>
            <p:cNvPicPr>
              <a:picLocks noChangeAspect="1"/>
            </p:cNvPicPr>
            <p:nvPr/>
          </p:nvPicPr>
          <p:blipFill rotWithShape="1">
            <a:blip r:embed="rId4">
              <a:extLst>
                <a:ext uri="{28A0092B-C50C-407E-A947-70E740481C1C}">
                  <a14:useLocalDpi xmlns:a14="http://schemas.microsoft.com/office/drawing/2010/main" val="0"/>
                </a:ext>
              </a:extLst>
            </a:blip>
            <a:srcRect l="29606" r="54117"/>
            <a:stretch/>
          </p:blipFill>
          <p:spPr>
            <a:xfrm>
              <a:off x="4689667" y="4194404"/>
              <a:ext cx="759663" cy="2981325"/>
            </a:xfrm>
            <a:prstGeom prst="rect">
              <a:avLst/>
            </a:prstGeom>
          </p:spPr>
        </p:pic>
        <p:pic>
          <p:nvPicPr>
            <p:cNvPr id="33" name="Afbeelding 32"/>
            <p:cNvPicPr>
              <a:picLocks noChangeAspect="1"/>
            </p:cNvPicPr>
            <p:nvPr/>
          </p:nvPicPr>
          <p:blipFill rotWithShape="1">
            <a:blip r:embed="rId4">
              <a:extLst>
                <a:ext uri="{28A0092B-C50C-407E-A947-70E740481C1C}">
                  <a14:useLocalDpi xmlns:a14="http://schemas.microsoft.com/office/drawing/2010/main" val="0"/>
                </a:ext>
              </a:extLst>
            </a:blip>
            <a:srcRect l="25670" r="54117"/>
            <a:stretch/>
          </p:blipFill>
          <p:spPr>
            <a:xfrm>
              <a:off x="5384126" y="4192960"/>
              <a:ext cx="943366" cy="2981325"/>
            </a:xfrm>
            <a:prstGeom prst="rect">
              <a:avLst/>
            </a:prstGeom>
          </p:spPr>
        </p:pic>
        <p:pic>
          <p:nvPicPr>
            <p:cNvPr id="34" name="Afbeelding 33"/>
            <p:cNvPicPr>
              <a:picLocks noChangeAspect="1"/>
            </p:cNvPicPr>
            <p:nvPr/>
          </p:nvPicPr>
          <p:blipFill rotWithShape="1">
            <a:blip r:embed="rId4">
              <a:extLst>
                <a:ext uri="{28A0092B-C50C-407E-A947-70E740481C1C}">
                  <a14:useLocalDpi xmlns:a14="http://schemas.microsoft.com/office/drawing/2010/main" val="0"/>
                </a:ext>
              </a:extLst>
            </a:blip>
            <a:srcRect l="25670" r="54117"/>
            <a:stretch/>
          </p:blipFill>
          <p:spPr>
            <a:xfrm>
              <a:off x="6265575" y="4178548"/>
              <a:ext cx="943366" cy="2981325"/>
            </a:xfrm>
            <a:prstGeom prst="rect">
              <a:avLst/>
            </a:prstGeom>
          </p:spPr>
        </p:pic>
      </p:grpSp>
      <p:cxnSp>
        <p:nvCxnSpPr>
          <p:cNvPr id="6" name="Rechte verbindingslijn 5"/>
          <p:cNvCxnSpPr/>
          <p:nvPr/>
        </p:nvCxnSpPr>
        <p:spPr>
          <a:xfrm>
            <a:off x="7912376" y="4449849"/>
            <a:ext cx="22650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hthoekige driehoek 36"/>
          <p:cNvSpPr/>
          <p:nvPr/>
        </p:nvSpPr>
        <p:spPr>
          <a:xfrm>
            <a:off x="5266155" y="1047915"/>
            <a:ext cx="1346200" cy="1346200"/>
          </a:xfrm>
          <a:prstGeom prst="rtTriangl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ige driehoek 39"/>
          <p:cNvSpPr/>
          <p:nvPr/>
        </p:nvSpPr>
        <p:spPr>
          <a:xfrm rot="10800000">
            <a:off x="13445688" y="962042"/>
            <a:ext cx="1346200" cy="1346200"/>
          </a:xfrm>
          <a:prstGeom prst="rtTriangl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Afbeelding 41"/>
          <p:cNvPicPr>
            <a:picLocks noChangeAspect="1"/>
          </p:cNvPicPr>
          <p:nvPr/>
        </p:nvPicPr>
        <p:blipFill rotWithShape="1">
          <a:blip r:embed="rId7">
            <a:extLst>
              <a:ext uri="{BEBA8EAE-BF5A-486C-A8C5-ECC9F3942E4B}">
                <a14:imgProps xmlns:a14="http://schemas.microsoft.com/office/drawing/2010/main">
                  <a14:imgLayer r:embed="rId8">
                    <a14:imgEffect>
                      <a14:backgroundRemoval t="0" b="100000" l="0" r="100000"/>
                    </a14:imgEffect>
                  </a14:imgLayer>
                </a14:imgProps>
              </a:ext>
            </a:extLst>
          </a:blip>
          <a:srcRect t="40582" r="38005"/>
          <a:stretch/>
        </p:blipFill>
        <p:spPr>
          <a:xfrm rot="12629540">
            <a:off x="1033341" y="673498"/>
            <a:ext cx="2771435" cy="1992170"/>
          </a:xfrm>
          <a:prstGeom prst="rect">
            <a:avLst/>
          </a:prstGeom>
        </p:spPr>
      </p:pic>
      <p:cxnSp>
        <p:nvCxnSpPr>
          <p:cNvPr id="43" name="Rechte verbindingslijn 42"/>
          <p:cNvCxnSpPr/>
          <p:nvPr/>
        </p:nvCxnSpPr>
        <p:spPr>
          <a:xfrm>
            <a:off x="3564355" y="1822615"/>
            <a:ext cx="970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Groeperen 43"/>
          <p:cNvGrpSpPr/>
          <p:nvPr/>
        </p:nvGrpSpPr>
        <p:grpSpPr>
          <a:xfrm>
            <a:off x="3564355" y="1822615"/>
            <a:ext cx="2476500" cy="1124011"/>
            <a:chOff x="2489200" y="4343400"/>
            <a:chExt cx="2476500" cy="3733802"/>
          </a:xfrm>
        </p:grpSpPr>
        <p:cxnSp>
          <p:nvCxnSpPr>
            <p:cNvPr id="45" name="Rechte verbindingslijn 44"/>
            <p:cNvCxnSpPr/>
            <p:nvPr/>
          </p:nvCxnSpPr>
          <p:spPr>
            <a:xfrm flipV="1">
              <a:off x="4965700" y="4343400"/>
              <a:ext cx="0" cy="37338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2489200" y="4343400"/>
              <a:ext cx="24765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1" name="Rechthoek 110"/>
          <p:cNvSpPr/>
          <p:nvPr/>
        </p:nvSpPr>
        <p:spPr>
          <a:xfrm rot="16200000">
            <a:off x="39728" y="4904852"/>
            <a:ext cx="1595309" cy="400110"/>
          </a:xfrm>
          <a:prstGeom prst="rect">
            <a:avLst/>
          </a:prstGeom>
          <a:solidFill>
            <a:schemeClr val="bg1"/>
          </a:solidFill>
        </p:spPr>
        <p:txBody>
          <a:bodyPr wrap="none">
            <a:spAutoFit/>
          </a:bodyPr>
          <a:lstStyle/>
          <a:p>
            <a:r>
              <a:rPr lang="en-US" sz="2000" b="1" dirty="0" smtClean="0">
                <a:latin typeface="Times New Roman" charset="0"/>
                <a:ea typeface="Calibri" charset="0"/>
              </a:rPr>
              <a:t>BARRIERE</a:t>
            </a:r>
            <a:r>
              <a:rPr lang="nl-NL" dirty="0" smtClean="0">
                <a:effectLst/>
              </a:rPr>
              <a:t> </a:t>
            </a:r>
            <a:endParaRPr lang="nl-NL" dirty="0"/>
          </a:p>
        </p:txBody>
      </p:sp>
      <p:grpSp>
        <p:nvGrpSpPr>
          <p:cNvPr id="15" name="Groeperen 14"/>
          <p:cNvGrpSpPr/>
          <p:nvPr/>
        </p:nvGrpSpPr>
        <p:grpSpPr>
          <a:xfrm>
            <a:off x="3908410" y="3737668"/>
            <a:ext cx="6171113" cy="2817280"/>
            <a:chOff x="2510232" y="-446599"/>
            <a:chExt cx="6171113" cy="2817280"/>
          </a:xfrm>
        </p:grpSpPr>
        <p:cxnSp>
          <p:nvCxnSpPr>
            <p:cNvPr id="48" name="Rechte verbindingslijn 47"/>
            <p:cNvCxnSpPr/>
            <p:nvPr/>
          </p:nvCxnSpPr>
          <p:spPr>
            <a:xfrm flipV="1">
              <a:off x="2510232" y="-446599"/>
              <a:ext cx="0" cy="2817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flipV="1">
              <a:off x="5789653" y="-446599"/>
              <a:ext cx="0" cy="2817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flipV="1">
              <a:off x="8681345" y="-446599"/>
              <a:ext cx="0" cy="2817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9" name="Groeperen 18"/>
          <p:cNvGrpSpPr/>
          <p:nvPr/>
        </p:nvGrpSpPr>
        <p:grpSpPr>
          <a:xfrm>
            <a:off x="2740073" y="3713162"/>
            <a:ext cx="6171113" cy="2817280"/>
            <a:chOff x="2900326" y="2267982"/>
            <a:chExt cx="6171113" cy="2817280"/>
          </a:xfrm>
        </p:grpSpPr>
        <p:cxnSp>
          <p:nvCxnSpPr>
            <p:cNvPr id="54" name="Rechte verbindingslijn 53"/>
            <p:cNvCxnSpPr/>
            <p:nvPr/>
          </p:nvCxnSpPr>
          <p:spPr>
            <a:xfrm flipV="1">
              <a:off x="2900326" y="2267982"/>
              <a:ext cx="0" cy="2817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flipV="1">
              <a:off x="6179747" y="2267982"/>
              <a:ext cx="0" cy="2817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flipV="1">
              <a:off x="9071439" y="2267982"/>
              <a:ext cx="0" cy="2817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8" name="Rechthoek 57"/>
          <p:cNvSpPr/>
          <p:nvPr/>
        </p:nvSpPr>
        <p:spPr>
          <a:xfrm>
            <a:off x="3830433" y="83805"/>
            <a:ext cx="4523674" cy="646331"/>
          </a:xfrm>
          <a:prstGeom prst="rect">
            <a:avLst/>
          </a:prstGeom>
        </p:spPr>
        <p:txBody>
          <a:bodyPr wrap="none">
            <a:spAutoFit/>
          </a:bodyPr>
          <a:lstStyle/>
          <a:p>
            <a:pPr>
              <a:spcAft>
                <a:spcPts val="0"/>
              </a:spcAft>
            </a:pPr>
            <a:r>
              <a:rPr lang="en-US" sz="3600" b="1" dirty="0" smtClean="0">
                <a:effectLst/>
                <a:latin typeface="Times New Roman" charset="0"/>
                <a:ea typeface="Calibri" charset="0"/>
                <a:cs typeface="Times New Roman" charset="0"/>
              </a:rPr>
              <a:t>DEMO TUNNELING</a:t>
            </a:r>
          </a:p>
        </p:txBody>
      </p:sp>
      <p:sp>
        <p:nvSpPr>
          <p:cNvPr id="51" name="Rechthoek 50"/>
          <p:cNvSpPr/>
          <p:nvPr/>
        </p:nvSpPr>
        <p:spPr>
          <a:xfrm rot="16200000">
            <a:off x="1061196" y="4116487"/>
            <a:ext cx="907108" cy="369332"/>
          </a:xfrm>
          <a:prstGeom prst="rect">
            <a:avLst/>
          </a:prstGeom>
        </p:spPr>
        <p:txBody>
          <a:bodyPr wrap="none">
            <a:spAutoFit/>
          </a:bodyPr>
          <a:lstStyle/>
          <a:p>
            <a:pPr>
              <a:spcAft>
                <a:spcPts val="0"/>
              </a:spcAft>
            </a:pPr>
            <a:r>
              <a:rPr lang="en-US" dirty="0" err="1" smtClean="0">
                <a:effectLst/>
                <a:latin typeface="Times New Roman" charset="0"/>
                <a:ea typeface="Calibri" charset="0"/>
                <a:cs typeface="Times New Roman" charset="0"/>
              </a:rPr>
              <a:t>Energie</a:t>
            </a:r>
            <a:endParaRPr lang="nl-NL" dirty="0">
              <a:effectLst/>
              <a:latin typeface="Calibri" charset="0"/>
              <a:ea typeface="Calibri" charset="0"/>
              <a:cs typeface="Times New Roman" charset="0"/>
            </a:endParaRPr>
          </a:p>
        </p:txBody>
      </p:sp>
      <p:sp>
        <p:nvSpPr>
          <p:cNvPr id="52" name="Rechthoek 51"/>
          <p:cNvSpPr/>
          <p:nvPr/>
        </p:nvSpPr>
        <p:spPr>
          <a:xfrm>
            <a:off x="1911256" y="6207558"/>
            <a:ext cx="673582" cy="369332"/>
          </a:xfrm>
          <a:prstGeom prst="rect">
            <a:avLst/>
          </a:prstGeom>
        </p:spPr>
        <p:txBody>
          <a:bodyPr wrap="none">
            <a:spAutoFit/>
          </a:bodyPr>
          <a:lstStyle/>
          <a:p>
            <a:pPr>
              <a:spcAft>
                <a:spcPts val="0"/>
              </a:spcAft>
            </a:pPr>
            <a:r>
              <a:rPr lang="en-US" i="1" dirty="0" smtClean="0">
                <a:latin typeface="Times New Roman" charset="0"/>
                <a:ea typeface="Calibri" charset="0"/>
                <a:cs typeface="Times New Roman" charset="0"/>
              </a:rPr>
              <a:t>E</a:t>
            </a:r>
            <a:r>
              <a:rPr lang="en-US" i="1" baseline="-25000" dirty="0" smtClean="0">
                <a:latin typeface="Times New Roman" charset="0"/>
                <a:ea typeface="Calibri" charset="0"/>
                <a:cs typeface="Times New Roman" charset="0"/>
              </a:rPr>
              <a:t>p</a:t>
            </a:r>
            <a:r>
              <a:rPr lang="en-US" i="1" dirty="0" smtClean="0">
                <a:latin typeface="Times New Roman" charset="0"/>
                <a:ea typeface="Calibri" charset="0"/>
                <a:cs typeface="Times New Roman" charset="0"/>
              </a:rPr>
              <a:t>=0</a:t>
            </a:r>
            <a:endParaRPr lang="nl-NL" i="1" dirty="0">
              <a:latin typeface="Calibri" charset="0"/>
              <a:ea typeface="Calibri" charset="0"/>
              <a:cs typeface="Times New Roman" charset="0"/>
            </a:endParaRPr>
          </a:p>
        </p:txBody>
      </p:sp>
      <p:sp>
        <p:nvSpPr>
          <p:cNvPr id="5" name="Rechthoek 4"/>
          <p:cNvSpPr/>
          <p:nvPr/>
        </p:nvSpPr>
        <p:spPr>
          <a:xfrm>
            <a:off x="91440" y="1371600"/>
            <a:ext cx="1084217" cy="783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3262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9" presetClass="exit" presetSubtype="0" fill="hold" nodeType="withEffect">
                                  <p:stCondLst>
                                    <p:cond delay="0"/>
                                  </p:stCondLst>
                                  <p:childTnLst>
                                    <p:animEffect transition="out" filter="dissolv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dissolv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9" presetClass="exit" presetSubtype="0" fill="hold" nodeType="withEffect">
                                  <p:stCondLst>
                                    <p:cond delay="0"/>
                                  </p:stCondLst>
                                  <p:childTnLst>
                                    <p:animEffect transition="out" filter="dissolv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2.91667E-6 0.00879 L -0.6638 0.00879 " pathEditMode="relative" rAng="0" ptsTypes="AA">
                                      <p:cBhvr>
                                        <p:cTn id="58" dur="2000" fill="hold"/>
                                        <p:tgtEl>
                                          <p:spTgt spid="40"/>
                                        </p:tgtEl>
                                        <p:attrNameLst>
                                          <p:attrName>ppt_x</p:attrName>
                                          <p:attrName>ppt_y</p:attrName>
                                        </p:attrNameLst>
                                      </p:cBhvr>
                                      <p:rCtr x="-33190" y="0"/>
                                    </p:animMotion>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30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5"/>
                                        </p:tgtEl>
                                        <p:attrNameLst>
                                          <p:attrName>style.visibility</p:attrName>
                                        </p:attrNameLst>
                                      </p:cBhvr>
                                      <p:to>
                                        <p:strVal val="visible"/>
                                      </p:to>
                                    </p:set>
                                  </p:childTnLst>
                                </p:cTn>
                              </p:par>
                              <p:par>
                                <p:cTn id="67" presetID="1" presetClass="exit"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0" presetClass="path" presetSubtype="0" accel="50000" decel="50000" fill="hold" nodeType="withEffect">
                                  <p:stCondLst>
                                    <p:cond delay="0"/>
                                  </p:stCondLst>
                                  <p:childTnLst>
                                    <p:animMotion origin="layout" path="M 2.29167E-6 -1.48148E-6 L -0.07735 0.00347 " pathEditMode="relative" rAng="0" ptsTypes="AA">
                                      <p:cBhvr>
                                        <p:cTn id="70" dur="2000" fill="hold"/>
                                        <p:tgtEl>
                                          <p:spTgt spid="15"/>
                                        </p:tgtEl>
                                        <p:attrNameLst>
                                          <p:attrName>ppt_x</p:attrName>
                                          <p:attrName>ppt_y</p:attrName>
                                        </p:attrNameLst>
                                      </p:cBhvr>
                                      <p:rCtr x="-3867" y="162"/>
                                    </p:animMotion>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dissolve">
                                      <p:cBhvr>
                                        <p:cTn id="75" dur="500"/>
                                        <p:tgtEl>
                                          <p:spTgt spid="9"/>
                                        </p:tgtEl>
                                      </p:cBhvr>
                                    </p:animEffect>
                                  </p:childTnLst>
                                </p:cTn>
                              </p:par>
                              <p:par>
                                <p:cTn id="76" presetID="9" presetClass="entr" presetSubtype="0"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500"/>
                                        <p:tgtEl>
                                          <p:spTgt spid="11"/>
                                        </p:tgtEl>
                                      </p:cBhvr>
                                    </p:animEffect>
                                  </p:childTnLst>
                                </p:cTn>
                              </p:par>
                              <p:par>
                                <p:cTn id="79" presetID="9" presetClass="exit" presetSubtype="0" fill="hold" nodeType="withEffect">
                                  <p:stCondLst>
                                    <p:cond delay="0"/>
                                  </p:stCondLst>
                                  <p:childTnLst>
                                    <p:animEffect transition="out" filter="dissolve">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par>
                                <p:cTn id="82" presetID="9" presetClass="exit" presetSubtype="0" fill="hold" nodeType="withEffect">
                                  <p:stCondLst>
                                    <p:cond delay="0"/>
                                  </p:stCondLst>
                                  <p:childTnLst>
                                    <p:animEffect transition="out" filter="dissolve">
                                      <p:cBhvr>
                                        <p:cTn id="83" dur="500"/>
                                        <p:tgtEl>
                                          <p:spTgt spid="10"/>
                                        </p:tgtEl>
                                      </p:cBhvr>
                                    </p:animEffect>
                                    <p:set>
                                      <p:cBhvr>
                                        <p:cTn id="84" dur="1" fill="hold">
                                          <p:stCondLst>
                                            <p:cond delay="499"/>
                                          </p:stCondLst>
                                        </p:cTn>
                                        <p:tgtEl>
                                          <p:spTgt spid="1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6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3" grpId="0" animBg="1"/>
      <p:bldP spid="13" grpId="1" animBg="1"/>
      <p:bldP spid="167" grpId="0" animBg="1"/>
      <p:bldP spid="96" grpId="0"/>
      <p:bldP spid="99" grpId="0"/>
      <p:bldP spid="30" grpId="0"/>
      <p:bldP spid="37" grpId="0" animBg="1"/>
      <p:bldP spid="40" grpId="0" animBg="1"/>
      <p:bldP spid="111" grpId="0" animBg="1"/>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LESONTWERP (IV)</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nl-NL" dirty="0" smtClean="0"/>
              <a:t>PROBLEEM STELLEN (KLASSIEK VOORBEELD </a:t>
            </a:r>
            <a:r>
              <a:rPr lang="nl-NL" dirty="0" err="1" smtClean="0"/>
              <a:t>WvBv</a:t>
            </a:r>
            <a:r>
              <a:rPr lang="nl-NL" dirty="0" smtClean="0"/>
              <a:t> ENERGIE)</a:t>
            </a:r>
          </a:p>
          <a:p>
            <a:pPr marL="514350" indent="-514350">
              <a:buFont typeface="+mj-lt"/>
              <a:buAutoNum type="arabicPeriod"/>
            </a:pPr>
            <a:r>
              <a:rPr lang="nl-NL" dirty="0" smtClean="0"/>
              <a:t>OPHALEN VOORKENNIS (FRONTAAL)	</a:t>
            </a:r>
          </a:p>
          <a:p>
            <a:pPr marL="514350" indent="-514350">
              <a:buFont typeface="+mj-lt"/>
              <a:buAutoNum type="arabicPeriod"/>
            </a:pPr>
            <a:r>
              <a:rPr lang="nl-NL" dirty="0" smtClean="0"/>
              <a:t>PEER INSTRUCTIE (voorkennis)	</a:t>
            </a:r>
          </a:p>
          <a:p>
            <a:pPr marL="514350" indent="-514350">
              <a:buFont typeface="+mj-lt"/>
              <a:buAutoNum type="arabicPeriod"/>
            </a:pPr>
            <a:r>
              <a:rPr lang="nl-NL" dirty="0" smtClean="0"/>
              <a:t>LEERDOEL 1 (FRONTAAL)</a:t>
            </a:r>
          </a:p>
          <a:p>
            <a:pPr marL="514350" indent="-514350">
              <a:buFont typeface="+mj-lt"/>
              <a:buAutoNum type="arabicPeriod"/>
            </a:pPr>
            <a:r>
              <a:rPr lang="nl-NL" dirty="0" smtClean="0"/>
              <a:t>PEER INSTRUCTIE (leerdoel 1)</a:t>
            </a:r>
          </a:p>
          <a:p>
            <a:pPr marL="514350" indent="-514350">
              <a:buFont typeface="+mj-lt"/>
              <a:buAutoNum type="arabicPeriod"/>
            </a:pPr>
            <a:r>
              <a:rPr lang="nl-NL" dirty="0" smtClean="0"/>
              <a:t>LEERDOEL 2 + 3 (DEMO)</a:t>
            </a:r>
          </a:p>
          <a:p>
            <a:pPr marL="514350" indent="-514350">
              <a:buFont typeface="+mj-lt"/>
              <a:buAutoNum type="arabicPeriod"/>
            </a:pPr>
            <a:r>
              <a:rPr lang="nl-NL" dirty="0" smtClean="0"/>
              <a:t>OPDRACHT/OPGAVE MAKEN(leerdoel 2+3)</a:t>
            </a:r>
          </a:p>
          <a:p>
            <a:pPr marL="514350" indent="-514350">
              <a:buFont typeface="+mj-lt"/>
              <a:buAutoNum type="arabicPeriod"/>
            </a:pPr>
            <a:r>
              <a:rPr lang="nl-NL" dirty="0" smtClean="0"/>
              <a:t>VOORBEELD/CONTEXT (FRONTAAL)</a:t>
            </a:r>
          </a:p>
          <a:p>
            <a:pPr marL="514350" indent="-514350">
              <a:buFont typeface="+mj-lt"/>
              <a:buAutoNum type="arabicPeriod"/>
            </a:pPr>
            <a:r>
              <a:rPr lang="nl-NL" dirty="0" smtClean="0"/>
              <a:t>AFSLUITING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414" y="2383909"/>
            <a:ext cx="3976007" cy="2071134"/>
          </a:xfrm>
          <a:prstGeom prst="rect">
            <a:avLst/>
          </a:prstGeom>
        </p:spPr>
      </p:pic>
      <p:sp>
        <p:nvSpPr>
          <p:cNvPr id="6" name="TextBox 5"/>
          <p:cNvSpPr txBox="1"/>
          <p:nvPr/>
        </p:nvSpPr>
        <p:spPr>
          <a:xfrm>
            <a:off x="9314599" y="4405314"/>
            <a:ext cx="1957011" cy="369332"/>
          </a:xfrm>
          <a:prstGeom prst="rect">
            <a:avLst/>
          </a:prstGeom>
          <a:noFill/>
        </p:spPr>
        <p:txBody>
          <a:bodyPr wrap="none" rtlCol="0">
            <a:spAutoFit/>
          </a:bodyPr>
          <a:lstStyle/>
          <a:p>
            <a:r>
              <a:rPr lang="nl-NL" dirty="0" smtClean="0"/>
              <a:t>www.youtube.com</a:t>
            </a:r>
            <a:endParaRPr lang="en-US" dirty="0"/>
          </a:p>
        </p:txBody>
      </p:sp>
    </p:spTree>
    <p:extLst>
      <p:ext uri="{BB962C8B-B14F-4D97-AF65-F5344CB8AC3E}">
        <p14:creationId xmlns:p14="http://schemas.microsoft.com/office/powerpoint/2010/main" val="3997108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VERZAMELD MATERIAAL</a:t>
            </a:r>
            <a:endParaRPr lang="en-US" dirty="0"/>
          </a:p>
        </p:txBody>
      </p:sp>
      <p:sp>
        <p:nvSpPr>
          <p:cNvPr id="3" name="Content Placeholder 2"/>
          <p:cNvSpPr>
            <a:spLocks noGrp="1"/>
          </p:cNvSpPr>
          <p:nvPr>
            <p:ph idx="1"/>
          </p:nvPr>
        </p:nvSpPr>
        <p:spPr/>
        <p:txBody>
          <a:bodyPr>
            <a:normAutofit/>
          </a:bodyPr>
          <a:lstStyle/>
          <a:p>
            <a:pPr marL="0" indent="0">
              <a:buNone/>
            </a:pPr>
            <a:r>
              <a:rPr lang="nl-NL" dirty="0" smtClean="0"/>
              <a:t>Per leerling</a:t>
            </a:r>
          </a:p>
          <a:p>
            <a:r>
              <a:rPr lang="nl-NL" dirty="0" smtClean="0"/>
              <a:t>Antwoorden Pre-test en Post-test </a:t>
            </a:r>
            <a:r>
              <a:rPr lang="nl-NL" dirty="0" err="1" smtClean="0"/>
              <a:t>mbt</a:t>
            </a:r>
            <a:r>
              <a:rPr lang="nl-NL" dirty="0" smtClean="0"/>
              <a:t> leerdoelen</a:t>
            </a:r>
          </a:p>
          <a:p>
            <a:r>
              <a:rPr lang="nl-NL" dirty="0" smtClean="0"/>
              <a:t>Antwoorden vragen tijdens les (voor en na peer-instructie)</a:t>
            </a:r>
          </a:p>
          <a:p>
            <a:r>
              <a:rPr lang="nl-NL" dirty="0" smtClean="0"/>
              <a:t>Video’s (richting klas en richting bord)</a:t>
            </a:r>
          </a:p>
          <a:p>
            <a:r>
              <a:rPr lang="nl-NL" dirty="0" smtClean="0"/>
              <a:t>Audio opnames van drie leerlingen tijdens peer-instructie</a:t>
            </a:r>
          </a:p>
          <a:p>
            <a:r>
              <a:rPr lang="nl-NL" dirty="0" smtClean="0"/>
              <a:t>Observatie formulieren</a:t>
            </a:r>
            <a:r>
              <a:rPr lang="en-US" dirty="0" smtClean="0"/>
              <a:t> van 3 </a:t>
            </a:r>
            <a:r>
              <a:rPr lang="en-US" dirty="0" err="1" smtClean="0"/>
              <a:t>leerlingen</a:t>
            </a:r>
            <a:endParaRPr lang="en-US" dirty="0" smtClean="0"/>
          </a:p>
          <a:p>
            <a:r>
              <a:rPr lang="nl-NL" dirty="0" smtClean="0"/>
              <a:t>Audio en video materiaal van gesprekken/interviews met individuele leerlingen </a:t>
            </a:r>
          </a:p>
        </p:txBody>
      </p:sp>
      <p:sp>
        <p:nvSpPr>
          <p:cNvPr id="5" name="Rectangle 4"/>
          <p:cNvSpPr/>
          <p:nvPr/>
        </p:nvSpPr>
        <p:spPr>
          <a:xfrm>
            <a:off x="838200" y="2286000"/>
            <a:ext cx="9103242" cy="110578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89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 pre- en posttest</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328" r="9168"/>
          <a:stretch/>
        </p:blipFill>
        <p:spPr>
          <a:xfrm>
            <a:off x="2900220" y="1773917"/>
            <a:ext cx="5320147" cy="4934484"/>
          </a:xfrm>
          <a:prstGeom prst="rect">
            <a:avLst/>
          </a:prstGeom>
        </p:spPr>
      </p:pic>
      <p:cxnSp>
        <p:nvCxnSpPr>
          <p:cNvPr id="35" name="Straight Connector 34"/>
          <p:cNvCxnSpPr/>
          <p:nvPr/>
        </p:nvCxnSpPr>
        <p:spPr>
          <a:xfrm flipV="1">
            <a:off x="3665582" y="4118660"/>
            <a:ext cx="1165036" cy="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143507" y="4118660"/>
            <a:ext cx="1165036" cy="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610309" y="4334855"/>
            <a:ext cx="1165036" cy="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28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2275</TotalTime>
  <Words>972</Words>
  <Application>Microsoft Office PowerPoint</Application>
  <PresentationFormat>Breedbeeld</PresentationFormat>
  <Paragraphs>194</Paragraphs>
  <Slides>23</Slides>
  <Notes>6</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Calibri Light</vt:lpstr>
      <vt:lpstr>Symbol</vt:lpstr>
      <vt:lpstr>Times New Roman</vt:lpstr>
      <vt:lpstr>Office Theme</vt:lpstr>
      <vt:lpstr>TUNNELING </vt:lpstr>
      <vt:lpstr>DOEL</vt:lpstr>
      <vt:lpstr>LESONTWERP (I)</vt:lpstr>
      <vt:lpstr>LESONTWERP (II)</vt:lpstr>
      <vt:lpstr>LESONTWERP(III)</vt:lpstr>
      <vt:lpstr>PowerPoint-presentatie</vt:lpstr>
      <vt:lpstr>LESONTWERP (IV)</vt:lpstr>
      <vt:lpstr>VERZAMELD MATERIAAL</vt:lpstr>
      <vt:lpstr>Resultaten pre- en posttest</vt:lpstr>
      <vt:lpstr>Resultaten pre- en posttest leerdoel 3</vt:lpstr>
      <vt:lpstr>LES(HER)ONTWERP (IV)</vt:lpstr>
      <vt:lpstr>Resultaten pre- en posttest leerdoel 3</vt:lpstr>
      <vt:lpstr>Leereffect per vraag/leerdoel</vt:lpstr>
      <vt:lpstr>Peer-instructie</vt:lpstr>
      <vt:lpstr>Effect Peer-instructie</vt:lpstr>
      <vt:lpstr>Effect Peer-instructie</vt:lpstr>
      <vt:lpstr>Effect Peer-instructie</vt:lpstr>
      <vt:lpstr>Score leerdoelen per les-fase</vt:lpstr>
      <vt:lpstr>Maar is er nu begrip?</vt:lpstr>
      <vt:lpstr>PowerPoint-presentatie</vt:lpstr>
      <vt:lpstr>PowerPoint-presentatie</vt:lpstr>
      <vt:lpstr>PowerPoint-presentatie</vt:lpstr>
      <vt:lpstr>PowerPoint-presentatie</vt:lpstr>
    </vt:vector>
  </TitlesOfParts>
  <Company>University of Twente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Kanger, J.S. (TNW)</dc:creator>
  <cp:lastModifiedBy>Kim Krijtenburg-Lewerissa</cp:lastModifiedBy>
  <cp:revision>62</cp:revision>
  <cp:lastPrinted>2016-12-11T15:37:24Z</cp:lastPrinted>
  <dcterms:created xsi:type="dcterms:W3CDTF">2016-12-10T10:11:16Z</dcterms:created>
  <dcterms:modified xsi:type="dcterms:W3CDTF">2017-01-12T08:31:21Z</dcterms:modified>
</cp:coreProperties>
</file>