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2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7" r:id="rId3"/>
    <p:sldId id="258" r:id="rId4"/>
    <p:sldId id="259" r:id="rId5"/>
    <p:sldId id="263" r:id="rId6"/>
    <p:sldId id="264" r:id="rId7"/>
    <p:sldId id="279" r:id="rId8"/>
    <p:sldId id="265" r:id="rId9"/>
    <p:sldId id="266" r:id="rId10"/>
    <p:sldId id="261" r:id="rId11"/>
    <p:sldId id="267" r:id="rId12"/>
    <p:sldId id="276" r:id="rId13"/>
    <p:sldId id="269" r:id="rId14"/>
    <p:sldId id="298" r:id="rId15"/>
    <p:sldId id="299" r:id="rId16"/>
    <p:sldId id="305" r:id="rId17"/>
    <p:sldId id="375" r:id="rId18"/>
    <p:sldId id="384" r:id="rId19"/>
    <p:sldId id="271" r:id="rId20"/>
    <p:sldId id="270" r:id="rId21"/>
    <p:sldId id="287" r:id="rId22"/>
    <p:sldId id="349" r:id="rId23"/>
    <p:sldId id="385" r:id="rId24"/>
    <p:sldId id="285" r:id="rId25"/>
    <p:sldId id="288" r:id="rId26"/>
    <p:sldId id="327" r:id="rId27"/>
    <p:sldId id="325" r:id="rId28"/>
    <p:sldId id="326" r:id="rId29"/>
    <p:sldId id="386" r:id="rId30"/>
    <p:sldId id="307" r:id="rId31"/>
    <p:sldId id="350" r:id="rId32"/>
    <p:sldId id="338" r:id="rId33"/>
    <p:sldId id="340" r:id="rId34"/>
    <p:sldId id="332" r:id="rId35"/>
    <p:sldId id="339" r:id="rId36"/>
    <p:sldId id="331" r:id="rId37"/>
    <p:sldId id="304" r:id="rId38"/>
    <p:sldId id="387" r:id="rId39"/>
    <p:sldId id="281" r:id="rId40"/>
    <p:sldId id="351" r:id="rId41"/>
    <p:sldId id="316" r:id="rId42"/>
    <p:sldId id="289" r:id="rId43"/>
    <p:sldId id="302" r:id="rId44"/>
    <p:sldId id="293" r:id="rId45"/>
    <p:sldId id="296" r:id="rId46"/>
    <p:sldId id="295" r:id="rId47"/>
    <p:sldId id="308" r:id="rId48"/>
    <p:sldId id="352" r:id="rId49"/>
    <p:sldId id="310" r:id="rId50"/>
    <p:sldId id="341" r:id="rId51"/>
    <p:sldId id="379" r:id="rId52"/>
    <p:sldId id="315" r:id="rId53"/>
    <p:sldId id="353" r:id="rId54"/>
    <p:sldId id="354" r:id="rId55"/>
    <p:sldId id="343" r:id="rId56"/>
    <p:sldId id="344" r:id="rId57"/>
    <p:sldId id="345" r:id="rId58"/>
    <p:sldId id="346" r:id="rId59"/>
    <p:sldId id="355" r:id="rId60"/>
    <p:sldId id="359" r:id="rId61"/>
    <p:sldId id="382" r:id="rId62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5394" autoAdjust="0"/>
  </p:normalViewPr>
  <p:slideViewPr>
    <p:cSldViewPr>
      <p:cViewPr varScale="1">
        <p:scale>
          <a:sx n="89" d="100"/>
          <a:sy n="89" d="100"/>
        </p:scale>
        <p:origin x="403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5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144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70799A8-64B1-48DF-BEA0-1411E3C546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100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2D23811-E223-457D-B0EA-2291A93DF0B0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47049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73E20E-0A2E-4A09-97F5-F4B72B0BDD34}" type="slidenum">
              <a:rPr lang="nl-NL" altLang="en-US" smtClean="0"/>
              <a:pPr>
                <a:spcBef>
                  <a:spcPct val="0"/>
                </a:spcBef>
              </a:pPr>
              <a:t>0</a:t>
            </a:fld>
            <a:endParaRPr lang="nl-NL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4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23811-E223-457D-B0EA-2291A93DF0B0}" type="slidenum">
              <a:rPr lang="nl-NL" altLang="en-US" smtClean="0"/>
              <a:pPr>
                <a:defRPr/>
              </a:pPr>
              <a:t>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2029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23811-E223-457D-B0EA-2291A93DF0B0}" type="slidenum">
              <a:rPr lang="nl-NL" altLang="en-US" smtClean="0"/>
              <a:pPr>
                <a:defRPr/>
              </a:pPr>
              <a:t>12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9450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49C21CF-3D30-463A-BD50-6EE1BEA73452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8027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124D363-D16F-443B-A890-682DC65348EA}" type="slidenum">
              <a:rPr lang="en-US" altLang="en-US" sz="1200"/>
              <a:pPr algn="r" eaLnBrk="1" hangingPunct="1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14767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CA0CAC6-A30C-4DDF-80E1-EACB54B20C01}" type="slidenum">
              <a:rPr lang="en-US" altLang="en-US" sz="1200"/>
              <a:pPr algn="r" eaLnBrk="1" hangingPunct="1"/>
              <a:t>45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3028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C9E0388-6B60-40B4-9E27-65093ABEABE2}" type="slidenum">
              <a:rPr lang="en-US" altLang="en-US" sz="1200"/>
              <a:pPr algn="r" eaLnBrk="1" hangingPunct="1"/>
              <a:t>46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61281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105209A-717C-4BAC-A645-F559ACF84284}" type="slidenum">
              <a:rPr lang="en-US" altLang="en-US" sz="1200"/>
              <a:pPr algn="r" eaLnBrk="1" hangingPunct="1"/>
              <a:t>48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88473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6CF583-5B5B-4C67-B73C-56F3E00904C6}" type="slidenum">
              <a:rPr lang="nl-NL" altLang="en-US"/>
              <a:pPr eaLnBrk="1" hangingPunct="1"/>
              <a:t>51</a:t>
            </a:fld>
            <a:endParaRPr lang="nl-N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6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596" y="5445224"/>
            <a:ext cx="140219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3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F5BF9081-9A72-42F7-8521-28D8F13B684E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97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-100013"/>
            <a:ext cx="20335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-100013"/>
            <a:ext cx="5951537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990F31D4-7E44-48E3-8CDB-7B07EDBD417F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925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8313" y="-100013"/>
            <a:ext cx="8137525" cy="5659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9C6F9D1B-5A80-4A7C-A4F9-D84480F495A5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176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100013"/>
            <a:ext cx="8024812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1188" y="1600200"/>
            <a:ext cx="3921125" cy="39592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4713" y="1600200"/>
            <a:ext cx="3921125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38867EEA-4137-4F4B-8D1B-AFA782ACDD90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53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100013"/>
            <a:ext cx="8024812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600200"/>
            <a:ext cx="3921125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600200"/>
            <a:ext cx="3921125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EC688CC1-180B-484B-B693-37AFE45E2FD7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698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100013"/>
            <a:ext cx="8024812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21125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4713" y="1600200"/>
            <a:ext cx="3921125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954CD8D0-AAE2-425B-98AB-962488E8EE67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531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8313" y="-100013"/>
            <a:ext cx="8024812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188" y="1600200"/>
            <a:ext cx="3921125" cy="1903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4713" y="1600200"/>
            <a:ext cx="3921125" cy="1903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1188" y="3656013"/>
            <a:ext cx="3921125" cy="1903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4713" y="3656013"/>
            <a:ext cx="3921125" cy="1903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E498E2B9-B9DA-4B07-B14F-C3EC319F98D3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168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72BBE097-8980-490A-B756-4BDBB32D792A}" type="slidenum">
              <a:rPr lang="nl-NL" altLang="en-US" smtClean="0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65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CFCEDEE7-C997-4278-A306-773C57B8CC47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5576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C1DE89E3-FD1E-4F4F-BDE8-AB4CF9A477E8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9388" y="6548438"/>
            <a:ext cx="3598862" cy="1873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032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211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600200"/>
            <a:ext cx="39211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F224C9C2-24F1-4115-846B-EC0B599AD56C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9388" y="6548438"/>
            <a:ext cx="3598862" cy="1873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120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3A763CA3-0B08-4087-9214-C055540204FA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9388" y="6548438"/>
            <a:ext cx="3598862" cy="1873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114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3256290B-060C-404D-AD29-CDC05D016425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9388" y="6548438"/>
            <a:ext cx="3598862" cy="1873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694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5744E877-4559-41A8-98F5-38C6EB7E4260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02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31F4907B-158E-43A1-BCCA-0B876970C9C2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68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en-US"/>
              <a:t>PAGE </a:t>
            </a:r>
            <a:fld id="{9CEC366B-AB80-4D59-A937-75C475DB2CD5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59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blue ba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20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-100013"/>
            <a:ext cx="80248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Click to edit Master title style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pic>
        <p:nvPicPr>
          <p:cNvPr id="1029" name="Picture 10" descr="date ba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 altLang="en-US"/>
              <a:t>PAGE </a:t>
            </a:r>
            <a:fld id="{72BBE097-8980-490A-B756-4BDBB32D792A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pic>
        <p:nvPicPr>
          <p:cNvPr id="1031" name="Picture 12" descr="log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103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46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Click to edit Master text styles</a:t>
            </a:r>
          </a:p>
          <a:p>
            <a:pPr lvl="1"/>
            <a:r>
              <a:rPr lang="nl-NL" altLang="en-US" smtClean="0"/>
              <a:t>Second level</a:t>
            </a:r>
          </a:p>
          <a:p>
            <a:pPr lvl="2"/>
            <a:r>
              <a:rPr lang="nl-NL" altLang="en-US" smtClean="0"/>
              <a:t>Third level</a:t>
            </a:r>
          </a:p>
          <a:p>
            <a:pPr lvl="3"/>
            <a:r>
              <a:rPr lang="nl-NL" altLang="en-US" smtClean="0"/>
              <a:t>Fourth level</a:t>
            </a:r>
          </a:p>
          <a:p>
            <a:pPr lvl="4"/>
            <a:r>
              <a:rPr lang="nl-NL" altLang="en-US" smtClean="0"/>
              <a:t>Fifth level</a:t>
            </a:r>
          </a:p>
        </p:txBody>
      </p:sp>
      <p:pic>
        <p:nvPicPr>
          <p:cNvPr id="1034" name="Picture 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5978525"/>
            <a:ext cx="9366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40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67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09625" indent="-2651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−"/>
        <a:defRPr sz="2200" b="1">
          <a:solidFill>
            <a:schemeClr val="tx1"/>
          </a:solidFill>
          <a:latin typeface="+mn-lt"/>
        </a:defRPr>
      </a:lvl3pPr>
      <a:lvl4pPr marL="1090613" indent="-2794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wmf"/><Relationship Id="rId11" Type="http://schemas.openxmlformats.org/officeDocument/2006/relationships/image" Target="../media/image38.png"/><Relationship Id="rId5" Type="http://schemas.openxmlformats.org/officeDocument/2006/relationships/image" Target="../media/image32.wmf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NL" altLang="en-US" dirty="0" smtClean="0"/>
              <a:t>“Line of sight” techniek voor het observeren en controleren van magnetische instabiliteiten in een kernfusie reactor.</a:t>
            </a:r>
            <a:endParaRPr lang="en-GB" altLang="en-US" b="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221163"/>
            <a:ext cx="5113337" cy="550862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Pieter Nuij NTS - TU/e</a:t>
            </a:r>
          </a:p>
          <a:p>
            <a:pPr eaLnBrk="1" hangingPunct="1"/>
            <a:r>
              <a:rPr lang="nl-NL" altLang="en-US" dirty="0" smtClean="0"/>
              <a:t>Hennen, de Baar, Westerhof, Oosterbeek</a:t>
            </a:r>
            <a:endParaRPr lang="nl-NL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/>
          </p:cNvSpPr>
          <p:nvPr/>
        </p:nvSpPr>
        <p:spPr bwMode="auto">
          <a:xfrm>
            <a:off x="76200" y="908050"/>
            <a:ext cx="880903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58775" indent="-358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  <a:buSzPct val="90000"/>
              <a:defRPr/>
            </a:pPr>
            <a:r>
              <a:rPr lang="en-US" altLang="en-US" sz="2400" dirty="0" smtClean="0">
                <a:solidFill>
                  <a:srgbClr val="000066"/>
                </a:solidFill>
              </a:rPr>
              <a:t>Tokamak</a:t>
            </a:r>
          </a:p>
          <a:p>
            <a:pPr marL="612775" lvl="1" indent="-3429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sz="2400" dirty="0"/>
              <a:t>Helisch veld maken met externe </a:t>
            </a:r>
            <a:r>
              <a:rPr lang="nl-NL" sz="2400" dirty="0" smtClean="0"/>
              <a:t>spoelen en plasma stroom</a:t>
            </a:r>
            <a:endParaRPr lang="en-US" altLang="en-US" sz="2400" dirty="0" smtClean="0">
              <a:solidFill>
                <a:srgbClr val="000066"/>
              </a:solidFill>
            </a:endParaRPr>
          </a:p>
          <a:p>
            <a:pPr marL="1485900" lvl="2" indent="-3429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err="1" smtClean="0">
                <a:solidFill>
                  <a:srgbClr val="000066"/>
                </a:solidFill>
              </a:rPr>
              <a:t>Toroidaal</a:t>
            </a:r>
            <a:r>
              <a:rPr lang="en-US" altLang="en-US" sz="2000" dirty="0" smtClean="0">
                <a:solidFill>
                  <a:srgbClr val="000066"/>
                </a:solidFill>
              </a:rPr>
              <a:t> </a:t>
            </a:r>
            <a:r>
              <a:rPr lang="en-US" altLang="en-US" sz="2000" dirty="0" err="1">
                <a:solidFill>
                  <a:srgbClr val="000066"/>
                </a:solidFill>
              </a:rPr>
              <a:t>magneetveld</a:t>
            </a:r>
            <a:r>
              <a:rPr lang="en-US" altLang="en-US" sz="2000" dirty="0">
                <a:solidFill>
                  <a:srgbClr val="000066"/>
                </a:solidFill>
              </a:rPr>
              <a:t> met </a:t>
            </a:r>
            <a:r>
              <a:rPr lang="en-US" altLang="en-US" sz="2000" dirty="0" err="1">
                <a:solidFill>
                  <a:srgbClr val="000066"/>
                </a:solidFill>
              </a:rPr>
              <a:t>externe</a:t>
            </a:r>
            <a:r>
              <a:rPr lang="en-US" altLang="en-US" sz="2000" dirty="0">
                <a:solidFill>
                  <a:srgbClr val="000066"/>
                </a:solidFill>
              </a:rPr>
              <a:t> </a:t>
            </a:r>
            <a:r>
              <a:rPr lang="en-US" altLang="en-US" sz="2000" dirty="0" err="1">
                <a:solidFill>
                  <a:srgbClr val="000066"/>
                </a:solidFill>
              </a:rPr>
              <a:t>spoelen</a:t>
            </a:r>
            <a:endParaRPr lang="en-US" altLang="en-US" sz="2000" dirty="0">
              <a:solidFill>
                <a:srgbClr val="000066"/>
              </a:solidFill>
            </a:endParaRPr>
          </a:p>
          <a:p>
            <a:pPr marL="1485900" lvl="2" indent="-3429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err="1" smtClean="0">
                <a:solidFill>
                  <a:srgbClr val="000066"/>
                </a:solidFill>
              </a:rPr>
              <a:t>Poloidaal</a:t>
            </a:r>
            <a:r>
              <a:rPr lang="en-US" altLang="en-US" sz="2000" dirty="0" smtClean="0">
                <a:solidFill>
                  <a:srgbClr val="000066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66"/>
                </a:solidFill>
              </a:rPr>
              <a:t>magneetveld</a:t>
            </a:r>
            <a:r>
              <a:rPr lang="en-US" altLang="en-US" sz="2000" dirty="0" smtClean="0">
                <a:solidFill>
                  <a:srgbClr val="000066"/>
                </a:solidFill>
              </a:rPr>
              <a:t> </a:t>
            </a:r>
            <a:r>
              <a:rPr lang="en-US" altLang="en-US" sz="2000" dirty="0" smtClean="0">
                <a:solidFill>
                  <a:srgbClr val="000066"/>
                </a:solidFill>
              </a:rPr>
              <a:t>door </a:t>
            </a:r>
            <a:r>
              <a:rPr lang="en-US" altLang="en-US" sz="2000" dirty="0" err="1" smtClean="0">
                <a:solidFill>
                  <a:srgbClr val="000066"/>
                </a:solidFill>
              </a:rPr>
              <a:t>geïnduceerde</a:t>
            </a:r>
            <a:r>
              <a:rPr lang="en-US" altLang="en-US" sz="2000" dirty="0" smtClean="0">
                <a:solidFill>
                  <a:srgbClr val="000066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66"/>
                </a:solidFill>
              </a:rPr>
              <a:t>stroom</a:t>
            </a:r>
            <a:r>
              <a:rPr lang="en-US" altLang="en-US" sz="2000" dirty="0" smtClean="0">
                <a:solidFill>
                  <a:srgbClr val="000066"/>
                </a:solidFill>
              </a:rPr>
              <a:t> in plasma</a:t>
            </a:r>
          </a:p>
          <a:p>
            <a:pPr lvl="1">
              <a:spcBef>
                <a:spcPct val="20000"/>
              </a:spcBef>
              <a:buSzPct val="90000"/>
              <a:defRPr/>
            </a:pPr>
            <a:endParaRPr lang="en-US" altLang="en-US" sz="2400" dirty="0" smtClean="0">
              <a:solidFill>
                <a:srgbClr val="000066"/>
              </a:solidFill>
            </a:endParaRPr>
          </a:p>
          <a:p>
            <a:pPr lvl="1">
              <a:spcBef>
                <a:spcPct val="20000"/>
              </a:spcBef>
              <a:buSzPct val="90000"/>
              <a:defRPr/>
            </a:pPr>
            <a:endParaRPr lang="en-US" altLang="en-US" sz="2800" dirty="0">
              <a:solidFill>
                <a:srgbClr val="000066"/>
              </a:solidFill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altLang="en-US" dirty="0" smtClean="0"/>
              <a:t>Magnetische opsluiting 	        </a:t>
            </a:r>
            <a:r>
              <a:rPr lang="nl-NL" altLang="en-US" sz="2400" b="0" dirty="0" smtClean="0"/>
              <a:t>Toriodale geometrie</a:t>
            </a:r>
            <a:endParaRPr lang="en-GB" altLang="en-US" sz="2400" b="0" dirty="0" smtClean="0"/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51419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9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dirty="0" smtClean="0"/>
              <a:t>Magnetische eilanden in tokamak plasma’s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647" name="Rectangle 31"/>
              <p:cNvSpPr>
                <a:spLocks noChangeArrowheads="1"/>
              </p:cNvSpPr>
              <p:nvPr/>
            </p:nvSpPr>
            <p:spPr bwMode="auto">
              <a:xfrm>
                <a:off x="423441" y="980728"/>
                <a:ext cx="8059812" cy="393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nl-NL" altLang="en-US" sz="2400" dirty="0" smtClean="0">
                    <a:solidFill>
                      <a:srgbClr val="000066"/>
                    </a:solidFill>
                  </a:rPr>
                  <a:t>Helische structuur gevoelig voor instabiliteiten</a:t>
                </a:r>
                <a:endParaRPr lang="en-GB" altLang="en-US" sz="2400" dirty="0" smtClean="0">
                  <a:solidFill>
                    <a:srgbClr val="000066"/>
                  </a:solidFill>
                </a:endParaRPr>
              </a:p>
              <a:p>
                <a:pPr marL="342900" indent="-342900"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Veiligheidsfactor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q =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verhouding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tussen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toroidale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windingen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en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poloidale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windingen</a:t>
                </a:r>
                <a:r>
                  <a:rPr lang="en-GB" altLang="en-US" sz="2400" dirty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voor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een</a:t>
                </a:r>
                <a:r>
                  <a:rPr lang="en-GB" altLang="en-US" sz="2400" dirty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vlak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met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een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constant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magnetisch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veld. </a:t>
                </a:r>
              </a:p>
              <a:p>
                <a:pPr marL="342900" indent="-342900"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Verschillende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vlakken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hebben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verschillend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waardes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voor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q. </a:t>
                </a:r>
                <a:endParaRPr lang="en-GB" altLang="en-US" sz="2400" dirty="0">
                  <a:solidFill>
                    <a:srgbClr val="000066"/>
                  </a:solidFill>
                </a:endParaRPr>
              </a:p>
              <a:p>
                <a:pPr marL="342900" indent="-342900"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In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vlakken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met q</a:t>
                </a:r>
                <a14:m>
                  <m:oMath xmlns:m="http://schemas.openxmlformats.org/officeDocument/2006/math">
                    <m:r>
                      <a:rPr lang="en-GB" altLang="en-US" sz="240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GB" altLang="en-US" sz="2400" dirty="0" smtClean="0">
                    <a:solidFill>
                      <a:srgbClr val="000066"/>
                    </a:solidFill>
                    <a:latin typeface="Algerian" panose="04020705040A02060702" pitchFamily="82" charset="0"/>
                  </a:rPr>
                  <a:t>Q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zijn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instabiliteiten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GB" altLang="en-US" sz="2400" dirty="0" err="1" smtClean="0">
                    <a:solidFill>
                      <a:srgbClr val="000066"/>
                    </a:solidFill>
                  </a:rPr>
                  <a:t>waarschijnlijk</a:t>
                </a:r>
                <a:r>
                  <a:rPr lang="en-GB" altLang="en-US" sz="2400" dirty="0" smtClean="0">
                    <a:solidFill>
                      <a:srgbClr val="000066"/>
                    </a:solidFill>
                  </a:rPr>
                  <a:t> </a:t>
                </a:r>
                <a:endParaRPr lang="en-US" altLang="en-US" sz="2400" dirty="0" smtClean="0">
                  <a:solidFill>
                    <a:srgbClr val="00006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endParaRPr lang="en-US" altLang="en-US" dirty="0">
                  <a:solidFill>
                    <a:srgbClr val="000066"/>
                  </a:solidFill>
                </a:endParaRPr>
              </a:p>
              <a:p>
                <a:pPr>
                  <a:defRPr/>
                </a:pPr>
                <a:endParaRPr lang="en-US" altLang="en-US" sz="2000" dirty="0">
                  <a:solidFill>
                    <a:srgbClr val="000066"/>
                  </a:solidFill>
                </a:endParaRPr>
              </a:p>
              <a:p>
                <a:pPr>
                  <a:defRPr/>
                </a:pPr>
                <a:endParaRPr lang="en-US" altLang="en-US" sz="2000" dirty="0">
                  <a:solidFill>
                    <a:srgbClr val="000066"/>
                  </a:solidFill>
                </a:endParaRPr>
              </a:p>
              <a:p>
                <a:pPr>
                  <a:defRPr/>
                </a:pPr>
                <a:r>
                  <a:rPr lang="en-US" altLang="en-US" sz="2400" dirty="0">
                    <a:solidFill>
                      <a:srgbClr val="000066"/>
                    </a:solidFill>
                  </a:rPr>
                  <a:t>	</a:t>
                </a:r>
                <a:endParaRPr lang="en-US" altLang="en-US" sz="2400" dirty="0">
                  <a:solidFill>
                    <a:srgbClr val="000066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11647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441" y="980728"/>
                <a:ext cx="8059812" cy="3939540"/>
              </a:xfrm>
              <a:prstGeom prst="rect">
                <a:avLst/>
              </a:prstGeom>
              <a:blipFill rotWithShape="0">
                <a:blip r:embed="rId2"/>
                <a:stretch>
                  <a:fillRect l="-983" t="-10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60" name="Picture 32" descr="flux_topolog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9"/>
          <a:stretch>
            <a:fillRect/>
          </a:stretch>
        </p:blipFill>
        <p:spPr>
          <a:xfrm>
            <a:off x="5481635" y="4299652"/>
            <a:ext cx="2027238" cy="16541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66289"/>
            <a:ext cx="4189412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69796" y="4375269"/>
                <a:ext cx="1512168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796" y="4375269"/>
                <a:ext cx="1512168" cy="6347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10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dirty="0" smtClean="0"/>
              <a:t>Magnetische eilanden in tokamak plasma’s</a:t>
            </a:r>
          </a:p>
        </p:txBody>
      </p:sp>
      <p:sp>
        <p:nvSpPr>
          <p:cNvPr id="111647" name="Rectangle 31"/>
          <p:cNvSpPr>
            <a:spLocks noChangeArrowheads="1"/>
          </p:cNvSpPr>
          <p:nvPr/>
        </p:nvSpPr>
        <p:spPr bwMode="auto">
          <a:xfrm>
            <a:off x="3563888" y="3284984"/>
            <a:ext cx="5256583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rgbClr val="000066"/>
                </a:solidFill>
              </a:rPr>
              <a:t>In </a:t>
            </a:r>
            <a:r>
              <a:rPr lang="en-US" altLang="en-US" sz="2400" dirty="0" err="1">
                <a:solidFill>
                  <a:srgbClr val="000066"/>
                </a:solidFill>
              </a:rPr>
              <a:t>werkelijkheid</a:t>
            </a:r>
            <a:r>
              <a:rPr lang="en-US" altLang="en-US" sz="2400" dirty="0" smtClean="0">
                <a:solidFill>
                  <a:srgbClr val="000066"/>
                </a:solidFill>
              </a:rPr>
              <a:t>: </a:t>
            </a:r>
            <a:r>
              <a:rPr lang="en-US" altLang="en-US" sz="2400" dirty="0" err="1" smtClean="0">
                <a:solidFill>
                  <a:srgbClr val="000066"/>
                </a:solidFill>
              </a:rPr>
              <a:t>Vorming</a:t>
            </a:r>
            <a:r>
              <a:rPr lang="en-US" altLang="en-US" sz="2400" dirty="0" smtClean="0">
                <a:solidFill>
                  <a:srgbClr val="000066"/>
                </a:solidFill>
              </a:rPr>
              <a:t> van </a:t>
            </a:r>
            <a:r>
              <a:rPr lang="en-US" altLang="en-US" sz="2400" dirty="0" err="1" smtClean="0">
                <a:solidFill>
                  <a:srgbClr val="000066"/>
                </a:solidFill>
              </a:rPr>
              <a:t>magnetische</a:t>
            </a:r>
            <a:r>
              <a:rPr lang="en-US" altLang="en-US" sz="2400" dirty="0" smtClean="0">
                <a:solidFill>
                  <a:srgbClr val="000066"/>
                </a:solidFill>
              </a:rPr>
              <a:t> </a:t>
            </a:r>
            <a:r>
              <a:rPr lang="en-US" altLang="en-US" sz="2400" dirty="0" err="1" smtClean="0">
                <a:solidFill>
                  <a:srgbClr val="000066"/>
                </a:solidFill>
              </a:rPr>
              <a:t>eilanden</a:t>
            </a:r>
            <a:endParaRPr lang="en-US" altLang="en-US" sz="2400" dirty="0">
              <a:solidFill>
                <a:srgbClr val="000066"/>
              </a:solidFill>
            </a:endParaRPr>
          </a:p>
          <a:p>
            <a:pPr>
              <a:defRPr/>
            </a:pPr>
            <a:endParaRPr lang="en-US" altLang="en-US" sz="2000" dirty="0" smtClean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altLang="en-US" sz="2000" dirty="0" err="1" smtClean="0">
                <a:solidFill>
                  <a:srgbClr val="000066"/>
                </a:solidFill>
              </a:rPr>
              <a:t>Veldlijnen</a:t>
            </a:r>
            <a:r>
              <a:rPr lang="en-US" altLang="en-US" sz="2000" dirty="0" smtClean="0">
                <a:solidFill>
                  <a:srgbClr val="000066"/>
                </a:solidFill>
              </a:rPr>
              <a:t> </a:t>
            </a:r>
            <a:r>
              <a:rPr lang="en-US" altLang="en-US" sz="2000" dirty="0">
                <a:solidFill>
                  <a:srgbClr val="000066"/>
                </a:solidFill>
              </a:rPr>
              <a:t>op </a:t>
            </a:r>
            <a:r>
              <a:rPr lang="en-US" altLang="en-US" sz="2000" dirty="0" err="1">
                <a:solidFill>
                  <a:srgbClr val="000066"/>
                </a:solidFill>
              </a:rPr>
              <a:t>aangenzende</a:t>
            </a:r>
            <a:r>
              <a:rPr lang="en-US" altLang="en-US" sz="2000" dirty="0">
                <a:solidFill>
                  <a:srgbClr val="000066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66"/>
                </a:solidFill>
              </a:rPr>
              <a:t>fluxoppervlakken</a:t>
            </a:r>
            <a:r>
              <a:rPr lang="en-US" altLang="en-US" sz="2000" dirty="0" smtClean="0">
                <a:solidFill>
                  <a:srgbClr val="000066"/>
                </a:solidFill>
              </a:rPr>
              <a:t> </a:t>
            </a:r>
            <a:r>
              <a:rPr lang="en-US" altLang="en-US" sz="2000" dirty="0" err="1">
                <a:solidFill>
                  <a:srgbClr val="000066"/>
                </a:solidFill>
              </a:rPr>
              <a:t>recombineren</a:t>
            </a:r>
            <a:r>
              <a:rPr lang="en-US" altLang="en-US" sz="2000" dirty="0">
                <a:solidFill>
                  <a:srgbClr val="000066"/>
                </a:solidFill>
              </a:rPr>
              <a:t> </a:t>
            </a:r>
            <a:r>
              <a:rPr lang="en-US" altLang="en-US" sz="2000" dirty="0" err="1">
                <a:solidFill>
                  <a:srgbClr val="000066"/>
                </a:solidFill>
              </a:rPr>
              <a:t>t.g.v</a:t>
            </a:r>
            <a:r>
              <a:rPr lang="en-US" altLang="en-US" sz="2000" dirty="0">
                <a:solidFill>
                  <a:srgbClr val="000066"/>
                </a:solidFill>
              </a:rPr>
              <a:t>. </a:t>
            </a:r>
            <a:r>
              <a:rPr lang="en-US" altLang="en-US" sz="2000" dirty="0" err="1">
                <a:solidFill>
                  <a:srgbClr val="000066"/>
                </a:solidFill>
              </a:rPr>
              <a:t>verstoringen</a:t>
            </a:r>
            <a:r>
              <a:rPr lang="en-US" altLang="en-US" sz="2000" dirty="0">
                <a:solidFill>
                  <a:srgbClr val="000066"/>
                </a:solidFill>
              </a:rPr>
              <a:t> in de </a:t>
            </a:r>
            <a:r>
              <a:rPr lang="en-US" altLang="en-US" sz="2000" dirty="0" err="1" smtClean="0">
                <a:solidFill>
                  <a:srgbClr val="000066"/>
                </a:solidFill>
              </a:rPr>
              <a:t>stroomdichtheidprofielen</a:t>
            </a:r>
            <a:r>
              <a:rPr lang="en-US" altLang="en-US" sz="2000" dirty="0" smtClean="0">
                <a:solidFill>
                  <a:srgbClr val="000066"/>
                </a:solidFill>
              </a:rPr>
              <a:t>.</a:t>
            </a:r>
          </a:p>
          <a:p>
            <a:pPr>
              <a:defRPr/>
            </a:pPr>
            <a:r>
              <a:rPr lang="en-US" altLang="en-US" dirty="0" smtClean="0">
                <a:solidFill>
                  <a:srgbClr val="000066"/>
                </a:solidFill>
              </a:rPr>
              <a:t>(</a:t>
            </a:r>
            <a:r>
              <a:rPr lang="en-US" altLang="en-US" dirty="0" err="1" smtClean="0">
                <a:solidFill>
                  <a:srgbClr val="000066"/>
                </a:solidFill>
              </a:rPr>
              <a:t>radiaal</a:t>
            </a:r>
            <a:r>
              <a:rPr lang="en-US" altLang="en-US" dirty="0" smtClean="0">
                <a:solidFill>
                  <a:srgbClr val="000066"/>
                </a:solidFill>
              </a:rPr>
              <a:t> transport)</a:t>
            </a:r>
            <a:r>
              <a:rPr lang="en-US" altLang="en-US" sz="2400" dirty="0">
                <a:solidFill>
                  <a:srgbClr val="000066"/>
                </a:solidFill>
              </a:rPr>
              <a:t>	</a:t>
            </a:r>
            <a:endParaRPr lang="en-US" altLang="en-US" sz="2400" dirty="0">
              <a:solidFill>
                <a:srgbClr val="000066"/>
              </a:solidFill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304" t="45583" r="304" b="326"/>
          <a:stretch/>
        </p:blipFill>
        <p:spPr>
          <a:xfrm>
            <a:off x="198069" y="3717032"/>
            <a:ext cx="2645739" cy="2659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4417"/>
          <a:stretch/>
        </p:blipFill>
        <p:spPr>
          <a:xfrm>
            <a:off x="251520" y="908720"/>
            <a:ext cx="2736304" cy="2317581"/>
          </a:xfrm>
          <a:prstGeom prst="rect">
            <a:avLst/>
          </a:prstGeom>
        </p:spPr>
      </p:pic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3563888" y="948754"/>
            <a:ext cx="482453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 err="1">
                <a:solidFill>
                  <a:srgbClr val="000066"/>
                </a:solidFill>
              </a:rPr>
              <a:t>Ideale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magnetische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topologie</a:t>
            </a:r>
            <a:r>
              <a:rPr lang="en-US" altLang="en-US" sz="2400" dirty="0">
                <a:solidFill>
                  <a:srgbClr val="000066"/>
                </a:solidFill>
              </a:rPr>
              <a:t>:</a:t>
            </a:r>
          </a:p>
          <a:p>
            <a:pPr>
              <a:defRPr/>
            </a:pPr>
            <a:endParaRPr lang="en-US" altLang="en-US" sz="2000" dirty="0" smtClean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altLang="en-US" sz="2000" dirty="0" err="1" smtClean="0">
                <a:solidFill>
                  <a:srgbClr val="000066"/>
                </a:solidFill>
              </a:rPr>
              <a:t>Magnetische</a:t>
            </a:r>
            <a:r>
              <a:rPr lang="en-US" altLang="en-US" sz="2000" dirty="0" smtClean="0">
                <a:solidFill>
                  <a:srgbClr val="000066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66"/>
                </a:solidFill>
              </a:rPr>
              <a:t>veldlijnen</a:t>
            </a:r>
            <a:r>
              <a:rPr lang="en-US" altLang="en-US" sz="2000" dirty="0" smtClean="0">
                <a:solidFill>
                  <a:srgbClr val="000066"/>
                </a:solidFill>
              </a:rPr>
              <a:t> </a:t>
            </a:r>
            <a:r>
              <a:rPr lang="en-US" altLang="en-US" sz="2000" dirty="0" err="1">
                <a:solidFill>
                  <a:srgbClr val="000066"/>
                </a:solidFill>
              </a:rPr>
              <a:t>liggen</a:t>
            </a:r>
            <a:r>
              <a:rPr lang="en-US" altLang="en-US" sz="2000" dirty="0">
                <a:solidFill>
                  <a:srgbClr val="000066"/>
                </a:solidFill>
              </a:rPr>
              <a:t> op </a:t>
            </a:r>
            <a:r>
              <a:rPr lang="en-US" altLang="en-US" sz="2000" dirty="0" err="1">
                <a:solidFill>
                  <a:srgbClr val="000066"/>
                </a:solidFill>
              </a:rPr>
              <a:t>geneste</a:t>
            </a:r>
            <a:r>
              <a:rPr lang="en-US" altLang="en-US" sz="2000" dirty="0">
                <a:solidFill>
                  <a:srgbClr val="000066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66"/>
                </a:solidFill>
              </a:rPr>
              <a:t>fluxoppervlakken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altLang="en-US" dirty="0">
                <a:solidFill>
                  <a:srgbClr val="000066"/>
                </a:solidFill>
              </a:rPr>
              <a:t>(</a:t>
            </a:r>
            <a:r>
              <a:rPr lang="en-US" altLang="en-US" dirty="0" err="1" smtClean="0">
                <a:solidFill>
                  <a:srgbClr val="000066"/>
                </a:solidFill>
              </a:rPr>
              <a:t>constante</a:t>
            </a:r>
            <a:r>
              <a:rPr lang="en-US" altLang="en-US" dirty="0" smtClean="0">
                <a:solidFill>
                  <a:srgbClr val="000066"/>
                </a:solidFill>
              </a:rPr>
              <a:t> </a:t>
            </a:r>
            <a:r>
              <a:rPr lang="en-US" altLang="en-US" dirty="0">
                <a:solidFill>
                  <a:srgbClr val="000066"/>
                </a:solidFill>
              </a:rPr>
              <a:t>plasma </a:t>
            </a:r>
            <a:r>
              <a:rPr lang="en-US" altLang="en-US" dirty="0" err="1">
                <a:solidFill>
                  <a:srgbClr val="000066"/>
                </a:solidFill>
              </a:rPr>
              <a:t>eigenschappen</a:t>
            </a:r>
            <a:r>
              <a:rPr lang="en-US" altLang="en-US" dirty="0">
                <a:solidFill>
                  <a:srgbClr val="000066"/>
                </a:solidFill>
              </a:rPr>
              <a:t> over de </a:t>
            </a:r>
            <a:r>
              <a:rPr lang="en-US" altLang="en-US" dirty="0" err="1">
                <a:solidFill>
                  <a:srgbClr val="000066"/>
                </a:solidFill>
              </a:rPr>
              <a:t>oppervlakken</a:t>
            </a:r>
            <a:r>
              <a:rPr lang="en-US" altLang="en-US" dirty="0">
                <a:solidFill>
                  <a:srgbClr val="000066"/>
                </a:solidFill>
              </a:rPr>
              <a:t>, </a:t>
            </a:r>
            <a:r>
              <a:rPr lang="en-US" altLang="en-US" dirty="0" err="1">
                <a:solidFill>
                  <a:srgbClr val="000066"/>
                </a:solidFill>
              </a:rPr>
              <a:t>geen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radiaal</a:t>
            </a:r>
            <a:r>
              <a:rPr lang="en-US" altLang="en-US" dirty="0">
                <a:solidFill>
                  <a:srgbClr val="000066"/>
                </a:solidFill>
              </a:rPr>
              <a:t> transport</a:t>
            </a:r>
            <a:r>
              <a:rPr lang="en-US" altLang="en-US" dirty="0" smtClean="0">
                <a:solidFill>
                  <a:srgbClr val="000066"/>
                </a:solidFill>
              </a:rPr>
              <a:t>)</a:t>
            </a: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11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9616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Magnetische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eilanden</a:t>
            </a:r>
            <a:r>
              <a:rPr lang="en-US" altLang="en-US" dirty="0" smtClean="0"/>
              <a:t> in tokamak plasma’s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763000" cy="5181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r>
              <a:rPr lang="nl-NL" altLang="en-US" b="0" dirty="0" smtClean="0"/>
              <a:t>Magnetische eilanden verminderen de energie opsluiting en kunnen plasma disrupties</a:t>
            </a:r>
            <a:r>
              <a:rPr lang="nl-NL" altLang="en-US" b="0" dirty="0"/>
              <a:t> </a:t>
            </a:r>
            <a:r>
              <a:rPr lang="nl-NL" altLang="en-US" b="0" dirty="0" smtClean="0"/>
              <a:t>veroorzaken.  </a:t>
            </a:r>
          </a:p>
          <a:p>
            <a:pPr>
              <a:buFont typeface="Wingdings" panose="05000000000000000000" pitchFamily="2" charset="2"/>
              <a:buNone/>
            </a:pPr>
            <a:endParaRPr lang="nl-NL" altLang="en-US" sz="20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nl-NL" altLang="en-US" sz="2000" dirty="0" smtClean="0">
              <a:cs typeface="Arial" panose="020B0604020202020204" pitchFamily="34" charset="0"/>
            </a:endParaRPr>
          </a:p>
        </p:txBody>
      </p:sp>
      <p:grpSp>
        <p:nvGrpSpPr>
          <p:cNvPr id="20485" name="Group 14"/>
          <p:cNvGrpSpPr>
            <a:grpSpLocks/>
          </p:cNvGrpSpPr>
          <p:nvPr/>
        </p:nvGrpSpPr>
        <p:grpSpPr bwMode="auto">
          <a:xfrm>
            <a:off x="4859338" y="3341688"/>
            <a:ext cx="3505200" cy="2600325"/>
            <a:chOff x="3552" y="2346"/>
            <a:chExt cx="2208" cy="1638"/>
          </a:xfrm>
        </p:grpSpPr>
        <p:sp>
          <p:nvSpPr>
            <p:cNvPr id="20489" name="Text Box 6"/>
            <p:cNvSpPr txBox="1">
              <a:spLocks noChangeArrowheads="1"/>
            </p:cNvSpPr>
            <p:nvPr/>
          </p:nvSpPr>
          <p:spPr bwMode="auto">
            <a:xfrm>
              <a:off x="4176" y="2346"/>
              <a:ext cx="15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36575" indent="-266700">
                <a:spcBef>
                  <a:spcPct val="20000"/>
                </a:spcBef>
                <a:buClr>
                  <a:schemeClr val="tx1"/>
                </a:buClr>
                <a:buChar char="•"/>
                <a:defRPr sz="2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09625" indent="-265113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−"/>
                <a:defRPr sz="2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90613" indent="-2794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−"/>
                <a:defRPr sz="2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49375" indent="-257175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−"/>
                <a:defRPr sz="2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06575" indent="-2571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−"/>
                <a:defRPr sz="2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63775" indent="-2571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−"/>
                <a:defRPr sz="2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20975" indent="-2571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−"/>
                <a:defRPr sz="2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78175" indent="-2571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−"/>
                <a:defRPr sz="2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 typeface="Wingdings" panose="05000000000000000000" pitchFamily="2" charset="2"/>
                <a:buNone/>
              </a:pPr>
              <a:r>
                <a:rPr lang="en-US" altLang="en-US" sz="1800" b="0" dirty="0" err="1" smtClean="0">
                  <a:latin typeface="Trebuchet MS" panose="020B0603020202020204" pitchFamily="34" charset="0"/>
                </a:rPr>
                <a:t>magnetisch</a:t>
              </a:r>
              <a:r>
                <a:rPr lang="en-US" altLang="en-US" sz="1800" b="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n-US" sz="1800" b="0" dirty="0" err="1">
                  <a:latin typeface="Trebuchet MS" panose="020B0603020202020204" pitchFamily="34" charset="0"/>
                </a:rPr>
                <a:t>eiland</a:t>
              </a:r>
              <a:endParaRPr lang="en-US" altLang="en-US" sz="1800" b="0" dirty="0">
                <a:latin typeface="Trebuchet MS" panose="020B0603020202020204" pitchFamily="34" charset="0"/>
              </a:endParaRPr>
            </a:p>
          </p:txBody>
        </p:sp>
        <p:pic>
          <p:nvPicPr>
            <p:cNvPr id="2049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778"/>
              <a:ext cx="1577" cy="1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91" name="Line 9"/>
            <p:cNvSpPr>
              <a:spLocks noChangeShapeType="1"/>
            </p:cNvSpPr>
            <p:nvPr/>
          </p:nvSpPr>
          <p:spPr bwMode="auto">
            <a:xfrm flipV="1">
              <a:off x="4848" y="2640"/>
              <a:ext cx="240" cy="8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pic>
        <p:nvPicPr>
          <p:cNvPr id="20486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9850" y="1752600"/>
            <a:ext cx="2655888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0487" name="Line 12"/>
          <p:cNvSpPr>
            <a:spLocks noChangeShapeType="1"/>
          </p:cNvSpPr>
          <p:nvPr/>
        </p:nvSpPr>
        <p:spPr bwMode="auto">
          <a:xfrm flipV="1">
            <a:off x="2843808" y="2636838"/>
            <a:ext cx="3633192" cy="19442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0488" name="Text Box 13"/>
          <p:cNvSpPr txBox="1">
            <a:spLocks noChangeArrowheads="1"/>
          </p:cNvSpPr>
          <p:nvPr/>
        </p:nvSpPr>
        <p:spPr bwMode="auto">
          <a:xfrm>
            <a:off x="4481513" y="1841500"/>
            <a:ext cx="394493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 indent="-266700">
              <a:spcBef>
                <a:spcPct val="20000"/>
              </a:spcBef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9625" indent="-265113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90613" indent="-2794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49375" indent="-257175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065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637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209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78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2000" b="0" dirty="0" err="1">
                <a:latin typeface="Trebuchet MS" panose="020B0603020202020204" pitchFamily="34" charset="0"/>
              </a:rPr>
              <a:t>Afvlakking</a:t>
            </a:r>
            <a:r>
              <a:rPr lang="en-US" altLang="en-US" sz="2000" b="0" dirty="0">
                <a:latin typeface="Trebuchet MS" panose="020B0603020202020204" pitchFamily="34" charset="0"/>
              </a:rPr>
              <a:t> van het </a:t>
            </a:r>
            <a:r>
              <a:rPr lang="en-US" altLang="en-US" sz="2000" b="0" dirty="0" err="1" smtClean="0">
                <a:latin typeface="Trebuchet MS" panose="020B0603020202020204" pitchFamily="34" charset="0"/>
              </a:rPr>
              <a:t>electronen</a:t>
            </a:r>
            <a:r>
              <a:rPr lang="en-US" altLang="en-US" sz="2000" b="0" dirty="0" smtClean="0">
                <a:latin typeface="Trebuchet MS" panose="020B0603020202020204" pitchFamily="34" charset="0"/>
              </a:rPr>
              <a:t> </a:t>
            </a:r>
            <a:r>
              <a:rPr lang="en-US" altLang="en-US" sz="2000" b="0" dirty="0" err="1">
                <a:latin typeface="Trebuchet MS" panose="020B0603020202020204" pitchFamily="34" charset="0"/>
              </a:rPr>
              <a:t>temperatuur</a:t>
            </a:r>
            <a:r>
              <a:rPr lang="en-US" altLang="en-US" sz="2000" b="0" dirty="0">
                <a:latin typeface="Trebuchet MS" panose="020B0603020202020204" pitchFamily="34" charset="0"/>
              </a:rPr>
              <a:t> </a:t>
            </a:r>
            <a:r>
              <a:rPr lang="en-US" altLang="en-US" sz="2000" b="0" dirty="0" err="1">
                <a:latin typeface="Trebuchet MS" panose="020B0603020202020204" pitchFamily="34" charset="0"/>
              </a:rPr>
              <a:t>profiel</a:t>
            </a:r>
            <a:endParaRPr lang="en-US" altLang="en-US" sz="2000" b="0" dirty="0">
              <a:latin typeface="Trebuchet MS" panose="020B06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5703" y="4736574"/>
            <a:ext cx="144016" cy="6271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771800" y="5372938"/>
            <a:ext cx="144016" cy="2868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12</a:t>
            </a:fld>
            <a:endParaRPr lang="nl-NL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uitdaging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0" dirty="0"/>
              <a:t>Het gedrag van de magnetische eilanden beheersbaar maken door de breedte te </a:t>
            </a:r>
            <a:r>
              <a:rPr lang="nl-NL" b="0" dirty="0" smtClean="0"/>
              <a:t>regelen.</a:t>
            </a:r>
            <a:endParaRPr lang="nl-NL" b="0" dirty="0"/>
          </a:p>
          <a:p>
            <a:r>
              <a:rPr lang="nl-NL" b="0" dirty="0" smtClean="0"/>
              <a:t>Daardoor herstel van de lokale magnetische topologie.</a:t>
            </a:r>
          </a:p>
          <a:p>
            <a:endParaRPr lang="nl-NL" b="0" dirty="0"/>
          </a:p>
          <a:p>
            <a:endParaRPr lang="nl-NL" b="0" dirty="0"/>
          </a:p>
          <a:p>
            <a:pPr marL="0" indent="0">
              <a:buNone/>
            </a:pPr>
            <a:r>
              <a:rPr lang="nl-NL" b="0" dirty="0" smtClean="0">
                <a:solidFill>
                  <a:srgbClr val="FF0000"/>
                </a:solidFill>
              </a:rPr>
              <a:t>	Regelen van een instabiel systeem</a:t>
            </a:r>
            <a:endParaRPr lang="en-GB" b="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834" t="7449" r="38409" b="9129"/>
          <a:stretch/>
        </p:blipFill>
        <p:spPr>
          <a:xfrm>
            <a:off x="6364031" y="3212976"/>
            <a:ext cx="1800201" cy="24002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13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3812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uitdaging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863" y="764704"/>
            <a:ext cx="5545042" cy="367240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43608" y="4437112"/>
            <a:ext cx="626469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096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90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b="0" kern="0" dirty="0" smtClean="0"/>
              <a:t>Eiland stabiliseren in het instabiele evenwichtspunt, als het nog klein is.</a:t>
            </a:r>
          </a:p>
          <a:p>
            <a:r>
              <a:rPr lang="nl-NL" b="0" kern="0" dirty="0" smtClean="0"/>
              <a:t>Daardoor blijft het “zichtbaar” en dus regelbaar.</a:t>
            </a:r>
            <a:endParaRPr lang="en-GB" b="0" kern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14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161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oplossing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095057"/>
            <a:ext cx="8136904" cy="3959225"/>
          </a:xfrm>
        </p:spPr>
        <p:txBody>
          <a:bodyPr/>
          <a:lstStyle/>
          <a:p>
            <a:r>
              <a:rPr lang="nl-NL" b="0" dirty="0"/>
              <a:t>Microgolven gebruiken om het </a:t>
            </a:r>
            <a:r>
              <a:rPr lang="nl-NL" b="0" dirty="0" smtClean="0"/>
              <a:t>plasma lokaal te verhitten</a:t>
            </a:r>
            <a:endParaRPr lang="nl-NL" b="0" dirty="0"/>
          </a:p>
          <a:p>
            <a:r>
              <a:rPr lang="nl-NL" b="0" dirty="0" smtClean="0"/>
              <a:t>Electron Cyclotron Emissie diagnostiek om het eiland te detecteren en localiseren</a:t>
            </a:r>
          </a:p>
          <a:p>
            <a:r>
              <a:rPr lang="nl-NL" b="0" dirty="0" smtClean="0"/>
              <a:t>Kantelspiegel om het eiland te volgen</a:t>
            </a:r>
          </a:p>
          <a:p>
            <a:r>
              <a:rPr lang="nl-NL" b="0" dirty="0" smtClean="0"/>
              <a:t>Fase vergrendelde lus om de microgolfbron te moduleren</a:t>
            </a:r>
          </a:p>
          <a:p>
            <a:endParaRPr lang="nl-NL" b="0" dirty="0" smtClean="0"/>
          </a:p>
          <a:p>
            <a:pPr marL="0" indent="0">
              <a:buNone/>
            </a:pPr>
            <a:r>
              <a:rPr lang="nl-NL" b="0" dirty="0" smtClean="0"/>
              <a:t>Alleen mogelijk als eiland detectie en vermogensdepositie langs dezelfde zichtlijn: line of sight principe</a:t>
            </a:r>
            <a:endParaRPr lang="en-GB" b="0" dirty="0"/>
          </a:p>
        </p:txBody>
      </p:sp>
      <p:sp>
        <p:nvSpPr>
          <p:cNvPr id="7" name="TextBox 6"/>
          <p:cNvSpPr txBox="1"/>
          <p:nvPr/>
        </p:nvSpPr>
        <p:spPr>
          <a:xfrm>
            <a:off x="817986" y="889442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Regelen van de lokale magnetische topologie d.m.v Electron Cyclotron Resonance Heating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15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555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Eiland stabiliseren</a:t>
            </a:r>
            <a:endParaRPr lang="en-GB" dirty="0"/>
          </a:p>
        </p:txBody>
      </p:sp>
      <p:sp>
        <p:nvSpPr>
          <p:cNvPr id="48" name="Text Placeholder 2"/>
          <p:cNvSpPr txBox="1">
            <a:spLocks/>
          </p:cNvSpPr>
          <p:nvPr/>
        </p:nvSpPr>
        <p:spPr bwMode="auto">
          <a:xfrm>
            <a:off x="548366" y="838807"/>
            <a:ext cx="7944759" cy="174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096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90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b="0" kern="0" dirty="0" smtClean="0"/>
              <a:t>Eiland detecteren </a:t>
            </a:r>
            <a:r>
              <a:rPr lang="nl-NL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→ ECE diagnostiek</a:t>
            </a:r>
          </a:p>
          <a:p>
            <a:r>
              <a:rPr lang="nl-NL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Eiland localiseren → FPGA</a:t>
            </a:r>
            <a:endParaRPr lang="nl-NL" b="0" kern="0" dirty="0" smtClean="0"/>
          </a:p>
          <a:p>
            <a:r>
              <a:rPr lang="nl-NL" b="0" kern="0" dirty="0" smtClean="0"/>
              <a:t>Eiland volgen </a:t>
            </a:r>
            <a:r>
              <a:rPr lang="nl-NL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→ Launcher +</a:t>
            </a:r>
            <a:r>
              <a:rPr lang="nl-NL" b="0" kern="0" dirty="0" smtClean="0"/>
              <a:t> meet- en regelsyteem</a:t>
            </a:r>
          </a:p>
          <a:p>
            <a:r>
              <a:rPr lang="nl-NL" b="0" kern="0" dirty="0" smtClean="0"/>
              <a:t>Eiland stabiliseren </a:t>
            </a:r>
            <a:r>
              <a:rPr lang="nl-NL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→ Gyrotron + meet- en regelsysteem</a:t>
            </a:r>
          </a:p>
          <a:p>
            <a:pPr marL="0" indent="0">
              <a:buFontTx/>
              <a:buNone/>
            </a:pPr>
            <a:endParaRPr lang="nl-NL" b="0" kern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16</a:t>
            </a:fld>
            <a:endParaRPr lang="nl-NL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734381"/>
            <a:ext cx="7053559" cy="33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detecteren	</a:t>
            </a:r>
            <a:r>
              <a:rPr lang="nl-NL" dirty="0">
                <a:cs typeface="Arial" panose="020B0604020202020204" pitchFamily="34" charset="0"/>
              </a:rPr>
              <a:t> </a:t>
            </a:r>
            <a:r>
              <a:rPr lang="nl-NL" dirty="0" smtClean="0">
                <a:cs typeface="Arial" panose="020B0604020202020204" pitchFamily="34" charset="0"/>
              </a:rPr>
              <a:t>		    </a:t>
            </a:r>
            <a:r>
              <a:rPr lang="nl-NL" sz="2400" b="0" dirty="0" smtClean="0">
                <a:cs typeface="Arial" panose="020B0604020202020204" pitchFamily="34" charset="0"/>
              </a:rPr>
              <a:t>ECE diagnostiek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3993" y="824753"/>
            <a:ext cx="5684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400" kern="0" dirty="0"/>
              <a:t>Eiland detecteren </a:t>
            </a:r>
            <a:r>
              <a:rPr lang="nl-NL" sz="2400" kern="0" dirty="0">
                <a:cs typeface="Arial" panose="020B0604020202020204" pitchFamily="34" charset="0"/>
              </a:rPr>
              <a:t>→ ECE diagnostiek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17</a:t>
            </a:fld>
            <a:endParaRPr lang="nl-NL" altLang="en-US"/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196167" y="2149894"/>
            <a:ext cx="19843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ECE </a:t>
            </a:r>
            <a:r>
              <a:rPr lang="en-US" altLang="en-US" sz="1800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straling</a:t>
            </a:r>
            <a:endParaRPr lang="el-GR" altLang="en-US" sz="1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099287" y="1898832"/>
            <a:ext cx="1315466" cy="1543060"/>
            <a:chOff x="6140151" y="1648349"/>
            <a:chExt cx="1315466" cy="1543060"/>
          </a:xfrm>
        </p:grpSpPr>
        <p:sp>
          <p:nvSpPr>
            <p:cNvPr id="67" name="AutoShape 8"/>
            <p:cNvSpPr>
              <a:spLocks noChangeArrowheads="1"/>
            </p:cNvSpPr>
            <p:nvPr/>
          </p:nvSpPr>
          <p:spPr bwMode="auto">
            <a:xfrm>
              <a:off x="6196655" y="1648349"/>
              <a:ext cx="1201078" cy="1228465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68" name="Text Box 9"/>
            <p:cNvSpPr txBox="1">
              <a:spLocks noChangeArrowheads="1"/>
            </p:cNvSpPr>
            <p:nvPr/>
          </p:nvSpPr>
          <p:spPr bwMode="auto">
            <a:xfrm>
              <a:off x="6140151" y="1744859"/>
              <a:ext cx="1315466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>
                  <a:latin typeface="+mn-lt"/>
                </a:rPr>
                <a:t>Plasma </a:t>
              </a:r>
              <a:r>
                <a:rPr lang="en-US" altLang="en-US" sz="1600" dirty="0" smtClean="0">
                  <a:latin typeface="+mn-lt"/>
                </a:rPr>
                <a:t>met </a:t>
              </a:r>
              <a:endParaRPr lang="en-US" altLang="en-US" sz="1600" dirty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magnetisch</a:t>
              </a:r>
              <a:endParaRPr lang="en-US" altLang="en-US" sz="1600" dirty="0" smtClean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eiland</a:t>
              </a:r>
              <a:endParaRPr lang="en-US" altLang="en-US" sz="1600" dirty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en-US" altLang="en-US" sz="1600" dirty="0">
                <a:latin typeface="+mn-lt"/>
              </a:endParaRPr>
            </a:p>
          </p:txBody>
        </p:sp>
      </p:grpSp>
      <p:sp>
        <p:nvSpPr>
          <p:cNvPr id="26" name="Line 22"/>
          <p:cNvSpPr>
            <a:spLocks noChangeShapeType="1"/>
          </p:cNvSpPr>
          <p:nvPr/>
        </p:nvSpPr>
        <p:spPr bwMode="auto">
          <a:xfrm flipH="1">
            <a:off x="6155791" y="5276753"/>
            <a:ext cx="1568454" cy="13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flipH="1">
            <a:off x="7711810" y="2553675"/>
            <a:ext cx="32256" cy="2711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>
            <a:off x="6155791" y="4722054"/>
            <a:ext cx="1229964" cy="111766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6045738" y="4891841"/>
            <a:ext cx="13726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smtClean="0">
                <a:latin typeface="+mn-lt"/>
              </a:rPr>
              <a:t>ECE</a:t>
            </a: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Diagnostiek</a:t>
            </a:r>
            <a:endParaRPr lang="en-US" altLang="en-US" sz="1600" dirty="0">
              <a:latin typeface="+mn-lt"/>
            </a:endParaRPr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V="1">
            <a:off x="7356869" y="2516764"/>
            <a:ext cx="1016894" cy="88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1" name="Line 22"/>
          <p:cNvSpPr>
            <a:spLocks noChangeShapeType="1"/>
          </p:cNvSpPr>
          <p:nvPr/>
        </p:nvSpPr>
        <p:spPr bwMode="auto">
          <a:xfrm flipH="1">
            <a:off x="5009876" y="5276750"/>
            <a:ext cx="113881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6" name="Text Box 29"/>
          <p:cNvSpPr txBox="1">
            <a:spLocks noChangeArrowheads="1"/>
          </p:cNvSpPr>
          <p:nvPr/>
        </p:nvSpPr>
        <p:spPr bwMode="auto">
          <a:xfrm>
            <a:off x="4758134" y="4879373"/>
            <a:ext cx="168668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+mn-lt"/>
              </a:rPr>
              <a:t>6 T</a:t>
            </a:r>
            <a:r>
              <a:rPr lang="en-US" altLang="en-US" baseline="-25000" dirty="0" smtClean="0">
                <a:latin typeface="+mn-lt"/>
              </a:rPr>
              <a:t>e</a:t>
            </a:r>
            <a:endParaRPr lang="en-US" altLang="en-US" baseline="-25000" dirty="0" smtClean="0">
              <a:latin typeface="+mn-lt"/>
            </a:endParaRP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err="1" smtClean="0">
                <a:latin typeface="+mn-lt"/>
              </a:rPr>
              <a:t>metingen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144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92088" y="736600"/>
            <a:ext cx="8667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9625" indent="-265113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90613" indent="-2794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49375" indent="-257175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065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637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209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78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200" b="0" dirty="0">
                <a:ea typeface="ＭＳ Ｐゴシック" panose="020B0600070205080204" pitchFamily="34" charset="-128"/>
              </a:rPr>
              <a:t>Electron Cyclotron </a:t>
            </a:r>
            <a:r>
              <a:rPr lang="en-US" altLang="en-US" sz="3200" b="0" dirty="0" err="1" smtClean="0">
                <a:ea typeface="ＭＳ Ｐゴシック" panose="020B0600070205080204" pitchFamily="34" charset="-128"/>
              </a:rPr>
              <a:t>Emissie</a:t>
            </a:r>
            <a:r>
              <a:rPr lang="en-US" altLang="en-US" sz="3200" b="0" dirty="0" smtClean="0">
                <a:ea typeface="ＭＳ Ｐゴシック" panose="020B0600070205080204" pitchFamily="34" charset="-128"/>
              </a:rPr>
              <a:t> (ECE)</a:t>
            </a:r>
            <a:endParaRPr lang="en-US" altLang="en-US" sz="3200" b="0" dirty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84163" y="1751013"/>
            <a:ext cx="86058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9625" indent="-265113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90613" indent="-2794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49375" indent="-257175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065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637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209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78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0" dirty="0" err="1">
                <a:ea typeface="ＭＳ Ｐゴシック" panose="020B0600070205080204" pitchFamily="34" charset="-128"/>
              </a:rPr>
              <a:t>Geladen</a:t>
            </a:r>
            <a:r>
              <a:rPr lang="en-US" altLang="en-US" b="0" dirty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deeltjes</a:t>
            </a:r>
            <a:r>
              <a:rPr lang="en-US" altLang="en-US" b="0" dirty="0">
                <a:ea typeface="ＭＳ Ｐゴシック" panose="020B0600070205080204" pitchFamily="34" charset="-128"/>
              </a:rPr>
              <a:t> (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electronen</a:t>
            </a:r>
            <a:r>
              <a:rPr lang="en-US" altLang="en-US" b="0" dirty="0">
                <a:ea typeface="ＭＳ Ｐゴシック" panose="020B0600070205080204" pitchFamily="34" charset="-128"/>
              </a:rPr>
              <a:t>)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gevangen</a:t>
            </a:r>
            <a:r>
              <a:rPr lang="en-US" altLang="en-US" b="0" dirty="0">
                <a:ea typeface="ＭＳ Ｐゴシック" panose="020B0600070205080204" pitchFamily="34" charset="-128"/>
              </a:rPr>
              <a:t> in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een</a:t>
            </a:r>
            <a:r>
              <a:rPr lang="en-US" altLang="en-US" b="0" dirty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magnetisch</a:t>
            </a:r>
            <a:r>
              <a:rPr lang="en-US" altLang="en-US" b="0" dirty="0">
                <a:ea typeface="ＭＳ Ｐゴシック" panose="020B0600070205080204" pitchFamily="34" charset="-128"/>
              </a:rPr>
              <a:t> veld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gyreren</a:t>
            </a:r>
            <a:r>
              <a:rPr lang="en-US" altLang="en-US" b="0" dirty="0">
                <a:ea typeface="ＭＳ Ｐゴシック" panose="020B0600070205080204" pitchFamily="34" charset="-128"/>
              </a:rPr>
              <a:t> om de </a:t>
            </a:r>
            <a:r>
              <a:rPr lang="en-US" altLang="en-US" b="0" dirty="0" err="1" smtClean="0">
                <a:ea typeface="ＭＳ Ｐゴシック" panose="020B0600070205080204" pitchFamily="34" charset="-128"/>
              </a:rPr>
              <a:t>veldlijnen</a:t>
            </a:r>
            <a:r>
              <a:rPr lang="en-US" altLang="en-US" b="0" dirty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 smtClean="0">
                <a:ea typeface="ＭＳ Ｐゴシック" panose="020B0600070205080204" pitchFamily="34" charset="-128"/>
              </a:rPr>
              <a:t>en</a:t>
            </a:r>
            <a:r>
              <a:rPr lang="en-US" altLang="en-US" b="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 smtClean="0">
                <a:ea typeface="ＭＳ Ｐゴシック" panose="020B0600070205080204" pitchFamily="34" charset="-128"/>
              </a:rPr>
              <a:t>zenden</a:t>
            </a:r>
            <a:r>
              <a:rPr lang="en-US" altLang="en-US" b="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 smtClean="0">
                <a:ea typeface="ＭＳ Ｐゴシック" panose="020B0600070205080204" pitchFamily="34" charset="-128"/>
              </a:rPr>
              <a:t>energie</a:t>
            </a:r>
            <a:r>
              <a:rPr lang="en-US" altLang="en-US" b="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 smtClean="0">
                <a:ea typeface="ＭＳ Ｐゴシック" panose="020B0600070205080204" pitchFamily="34" charset="-128"/>
              </a:rPr>
              <a:t>uit</a:t>
            </a:r>
            <a:r>
              <a:rPr lang="en-US" altLang="en-US" b="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b="0" dirty="0">
                <a:ea typeface="ＭＳ Ｐゴシック" panose="020B0600070205080204" pitchFamily="34" charset="-128"/>
              </a:rPr>
              <a:t>met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een</a:t>
            </a:r>
            <a:r>
              <a:rPr lang="en-US" altLang="en-US" b="0" dirty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frequentie</a:t>
            </a:r>
            <a:r>
              <a:rPr lang="en-US" altLang="en-US" b="0" dirty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f</a:t>
            </a:r>
            <a:r>
              <a:rPr lang="en-US" altLang="en-US" b="0" baseline="-25000" dirty="0" err="1">
                <a:ea typeface="ＭＳ Ｐゴシック" panose="020B0600070205080204" pitchFamily="34" charset="-128"/>
              </a:rPr>
              <a:t>ce</a:t>
            </a:r>
            <a:r>
              <a:rPr lang="en-US" altLang="en-US" b="0" dirty="0">
                <a:ea typeface="ＭＳ Ｐゴシック" panose="020B0600070205080204" pitchFamily="34" charset="-128"/>
              </a:rPr>
              <a:t>: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dirty="0">
              <a:ea typeface="ＭＳ Ｐゴシック" panose="020B0600070205080204" pitchFamily="34" charset="-128"/>
            </a:endParaRPr>
          </a:p>
        </p:txBody>
      </p:sp>
      <p:pic>
        <p:nvPicPr>
          <p:cNvPr id="21508" name="Picture 5" descr="confined_electr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2786852" cy="166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691034"/>
              </p:ext>
            </p:extLst>
          </p:nvPr>
        </p:nvGraphicFramePr>
        <p:xfrm>
          <a:off x="1696757" y="3146804"/>
          <a:ext cx="15684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1" name="Equation" r:id="rId4" imgW="787320" imgH="431640" progId="Equation.3">
                  <p:embed/>
                </p:oleObj>
              </mc:Choice>
              <mc:Fallback>
                <p:oleObj name="Equation" r:id="rId4" imgW="78732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757" y="3146804"/>
                        <a:ext cx="156845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835819" y="4509120"/>
            <a:ext cx="7289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9625" indent="-265113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90613" indent="-2794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49375" indent="-257175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065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637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209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78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>
                <a:ea typeface="ＭＳ Ｐゴシック" panose="020B0600070205080204" pitchFamily="34" charset="-128"/>
              </a:rPr>
              <a:t>e = electron lading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>
                <a:ea typeface="ＭＳ Ｐゴシック" panose="020B0600070205080204" pitchFamily="34" charset="-128"/>
              </a:rPr>
              <a:t>m</a:t>
            </a:r>
            <a:r>
              <a:rPr lang="en-US" altLang="en-US" b="0" baseline="-25000" dirty="0">
                <a:ea typeface="ＭＳ Ｐゴシック" panose="020B0600070205080204" pitchFamily="34" charset="-128"/>
              </a:rPr>
              <a:t>e</a:t>
            </a:r>
            <a:r>
              <a:rPr lang="en-US" altLang="en-US" b="0" dirty="0">
                <a:ea typeface="ＭＳ Ｐゴシック" panose="020B0600070205080204" pitchFamily="34" charset="-128"/>
              </a:rPr>
              <a:t> = electron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massa</a:t>
            </a:r>
            <a:endParaRPr lang="en-US" altLang="en-US" b="0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>
                <a:ea typeface="ＭＳ Ｐゴシック" panose="020B0600070205080204" pitchFamily="34" charset="-128"/>
              </a:rPr>
              <a:t>B =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magnetische</a:t>
            </a:r>
            <a:r>
              <a:rPr lang="en-US" altLang="en-US" b="0" dirty="0">
                <a:ea typeface="ＭＳ Ｐゴシック" panose="020B0600070205080204" pitchFamily="34" charset="-128"/>
              </a:rPr>
              <a:t>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veldsterkte</a:t>
            </a:r>
            <a:endParaRPr lang="en-US" altLang="en-US" b="0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 err="1">
                <a:ea typeface="ＭＳ Ｐゴシック" panose="020B0600070205080204" pitchFamily="34" charset="-128"/>
              </a:rPr>
              <a:t>f</a:t>
            </a:r>
            <a:r>
              <a:rPr lang="en-US" altLang="en-US" b="0" baseline="-25000" dirty="0" err="1">
                <a:ea typeface="ＭＳ Ｐゴシック" panose="020B0600070205080204" pitchFamily="34" charset="-128"/>
              </a:rPr>
              <a:t>ce</a:t>
            </a:r>
            <a:r>
              <a:rPr lang="en-US" altLang="en-US" b="0" dirty="0">
                <a:ea typeface="ＭＳ Ｐゴシック" panose="020B0600070205080204" pitchFamily="34" charset="-128"/>
              </a:rPr>
              <a:t> ~ 28 GHz / Tesla </a:t>
            </a:r>
            <a:r>
              <a:rPr lang="en-US" altLang="en-US" b="0" dirty="0">
                <a:ea typeface="ＭＳ Ｐゴシック" panose="020B0600070205080204" pitchFamily="34" charset="-128"/>
                <a:cs typeface="Arial" panose="020B0604020202020204" pitchFamily="34" charset="0"/>
              </a:rPr>
              <a:t>→ </a:t>
            </a:r>
            <a:r>
              <a:rPr lang="en-US" altLang="en-US" b="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Microgolven</a:t>
            </a:r>
            <a:endParaRPr lang="en-US" altLang="en-US" b="0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detecteren			    </a:t>
            </a:r>
            <a:r>
              <a:rPr lang="nl-NL" sz="2400" b="0" dirty="0" smtClean="0"/>
              <a:t>ECE diagnostiek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18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Inhoud</a:t>
            </a:r>
            <a:endParaRPr lang="en-GB" alt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57114" y="1196752"/>
            <a:ext cx="7994650" cy="4896544"/>
          </a:xfrm>
        </p:spPr>
        <p:txBody>
          <a:bodyPr/>
          <a:lstStyle/>
          <a:p>
            <a:endParaRPr lang="nl-NL" altLang="en-US" b="0" dirty="0" smtClean="0"/>
          </a:p>
          <a:p>
            <a:r>
              <a:rPr lang="nl-NL" altLang="en-US" b="0" dirty="0" smtClean="0"/>
              <a:t>Kernfusie</a:t>
            </a:r>
          </a:p>
          <a:p>
            <a:r>
              <a:rPr lang="nl-NL" altLang="en-US" b="0" dirty="0" smtClean="0"/>
              <a:t>Opsluiting van het fusie plasma</a:t>
            </a:r>
          </a:p>
          <a:p>
            <a:r>
              <a:rPr lang="nl-NL" altLang="en-US" b="0" dirty="0" smtClean="0"/>
              <a:t>Magnetische instabiliteiten </a:t>
            </a:r>
          </a:p>
          <a:p>
            <a:r>
              <a:rPr lang="nl-NL" altLang="en-US" b="0" dirty="0" smtClean="0"/>
              <a:t>Observeren en controleren van magnetische eilanden</a:t>
            </a:r>
          </a:p>
          <a:p>
            <a:r>
              <a:rPr lang="nl-NL" altLang="en-US" b="0" dirty="0" smtClean="0"/>
              <a:t>Realisatie van de meet- en regelsystemen </a:t>
            </a:r>
          </a:p>
          <a:p>
            <a:r>
              <a:rPr lang="nl-NL" altLang="en-US" b="0" dirty="0" smtClean="0"/>
              <a:t>Metingen</a:t>
            </a:r>
          </a:p>
          <a:p>
            <a:pPr marL="0" indent="0">
              <a:buNone/>
            </a:pPr>
            <a:endParaRPr lang="en-GB" altLang="en-US" sz="32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1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560" y="1384325"/>
            <a:ext cx="8137525" cy="4708971"/>
          </a:xfrm>
        </p:spPr>
        <p:txBody>
          <a:bodyPr/>
          <a:lstStyle/>
          <a:p>
            <a:r>
              <a:rPr lang="nl-NL" altLang="en-US" b="0" dirty="0" smtClean="0"/>
              <a:t>ECE frequentie is rechtevenredig met de lokale magnetische veldsterkte.</a:t>
            </a:r>
          </a:p>
          <a:p>
            <a:r>
              <a:rPr lang="nl-NL" altLang="en-US" b="0" dirty="0" smtClean="0"/>
              <a:t>Lokale magnetische veldsterkte in tokamak is evenredig met 1/R.</a:t>
            </a:r>
          </a:p>
          <a:p>
            <a:r>
              <a:rPr lang="nl-NL" altLang="en-US" b="0" dirty="0" smtClean="0"/>
              <a:t>ECE intensiteit is evenredig met de electronen temperatuur en </a:t>
            </a:r>
            <a:r>
              <a:rPr lang="en-GB" altLang="en-US" b="0" dirty="0" err="1" smtClean="0"/>
              <a:t>onafhankelijk</a:t>
            </a:r>
            <a:r>
              <a:rPr lang="nl-NL" altLang="en-US" b="0" dirty="0" smtClean="0"/>
              <a:t> van andere plasma parameters.</a:t>
            </a:r>
          </a:p>
          <a:p>
            <a:endParaRPr lang="nl-NL" altLang="en-US" b="0" dirty="0" smtClean="0"/>
          </a:p>
          <a:p>
            <a:pPr marL="0" indent="0">
              <a:buNone/>
            </a:pPr>
            <a:r>
              <a:rPr lang="nl-NL" altLang="en-US" b="0" dirty="0" smtClean="0"/>
              <a:t>ECE dus bruikbaar om het radiële temperatuurprofiel van het plasma te meten.</a:t>
            </a:r>
          </a:p>
          <a:p>
            <a:pPr marL="0" indent="0">
              <a:buNone/>
            </a:pPr>
            <a:r>
              <a:rPr lang="nl-NL" altLang="en-US" b="0" dirty="0" smtClean="0"/>
              <a:t>Variaties in temperatuur op vaste locatie duiden op eiland.</a:t>
            </a:r>
          </a:p>
          <a:p>
            <a:endParaRPr lang="en-GB" altLang="en-US" b="0" dirty="0" smtClean="0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192088" y="736600"/>
            <a:ext cx="8667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9625" indent="-265113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90613" indent="-2794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49375" indent="-257175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065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637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209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78175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200" b="0">
                <a:ea typeface="ＭＳ Ｐゴシック" panose="020B0600070205080204" pitchFamily="34" charset="-128"/>
              </a:rPr>
              <a:t>Electron Cyclotron Emissie</a:t>
            </a:r>
            <a:endParaRPr lang="en-US" altLang="en-US" sz="3200" b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detecteren			    </a:t>
            </a:r>
            <a:r>
              <a:rPr lang="nl-NL" sz="2400" b="0" dirty="0" smtClean="0"/>
              <a:t>ECE diagnostiek</a:t>
            </a:r>
            <a:endParaRPr lang="en-GB" sz="24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19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30238" y="5508625"/>
            <a:ext cx="32512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de-DE" sz="2000" i="1" kern="0" dirty="0" smtClean="0">
                <a:solidFill>
                  <a:srgbClr val="000066"/>
                </a:solidFill>
                <a:latin typeface="+mn-lt"/>
                <a:ea typeface="+mn-ea"/>
              </a:rPr>
              <a:t>Radiometer</a:t>
            </a:r>
          </a:p>
          <a:p>
            <a:pPr>
              <a:spcBef>
                <a:spcPct val="20000"/>
              </a:spcBef>
              <a:defRPr/>
            </a:pPr>
            <a:r>
              <a:rPr lang="de-DE" sz="2000" i="1" kern="0" dirty="0" smtClean="0">
                <a:solidFill>
                  <a:srgbClr val="000066"/>
                </a:solidFill>
                <a:latin typeface="+mn-lt"/>
                <a:ea typeface="+mn-ea"/>
              </a:rPr>
              <a:t>ruis temperatuur </a:t>
            </a:r>
            <a:r>
              <a:rPr lang="de-DE" sz="2000" i="1" kern="0" dirty="0">
                <a:solidFill>
                  <a:srgbClr val="000066"/>
                </a:solidFill>
                <a:latin typeface="+mn-lt"/>
                <a:ea typeface="+mn-ea"/>
              </a:rPr>
              <a:t>~ 1 eV</a:t>
            </a:r>
          </a:p>
        </p:txBody>
      </p:sp>
      <p:pic>
        <p:nvPicPr>
          <p:cNvPr id="45060" name="Picture 5" descr="radio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5719762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detecteren			    </a:t>
            </a:r>
            <a:r>
              <a:rPr lang="nl-NL" sz="2400" b="0" dirty="0" smtClean="0"/>
              <a:t>ECE diagnostiek</a:t>
            </a:r>
            <a:endParaRPr lang="en-GB" sz="24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20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954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79737" y="5902107"/>
            <a:ext cx="46683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err="1" smtClean="0">
                <a:latin typeface="Trebuchet MS" panose="020B0603020202020204" pitchFamily="34" charset="0"/>
              </a:rPr>
              <a:t>Fluctuatie</a:t>
            </a:r>
            <a:r>
              <a:rPr lang="en-US" altLang="en-US" dirty="0" smtClean="0">
                <a:latin typeface="Trebuchet MS" panose="020B0603020202020204" pitchFamily="34" charset="0"/>
              </a:rPr>
              <a:t> in </a:t>
            </a:r>
            <a:r>
              <a:rPr lang="en-US" altLang="en-US" dirty="0" err="1" smtClean="0">
                <a:latin typeface="Trebuchet MS" panose="020B0603020202020204" pitchFamily="34" charset="0"/>
              </a:rPr>
              <a:t>temperatuur</a:t>
            </a:r>
            <a:r>
              <a:rPr lang="en-US" altLang="en-US" dirty="0" smtClean="0">
                <a:latin typeface="Trebuchet MS" panose="020B0603020202020204" pitchFamily="34" charset="0"/>
              </a:rPr>
              <a:t> </a:t>
            </a:r>
            <a:r>
              <a:rPr lang="en-US" altLang="en-US" dirty="0" err="1" smtClean="0">
                <a:latin typeface="Trebuchet MS" panose="020B0603020202020204" pitchFamily="34" charset="0"/>
              </a:rPr>
              <a:t>duiden</a:t>
            </a:r>
            <a:r>
              <a:rPr lang="en-US" altLang="en-US" dirty="0" smtClean="0">
                <a:latin typeface="Trebuchet MS" panose="020B0603020202020204" pitchFamily="34" charset="0"/>
              </a:rPr>
              <a:t> op </a:t>
            </a:r>
            <a:r>
              <a:rPr lang="en-US" altLang="en-US" dirty="0" err="1" smtClean="0">
                <a:latin typeface="Trebuchet MS" panose="020B0603020202020204" pitchFamily="34" charset="0"/>
              </a:rPr>
              <a:t>eiland</a:t>
            </a:r>
            <a:endParaRPr lang="en-US" altLang="en-US" dirty="0">
              <a:latin typeface="Trebuchet MS" panose="020B0603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1769" y="776848"/>
            <a:ext cx="8357899" cy="5040560"/>
            <a:chOff x="323528" y="726857"/>
            <a:chExt cx="8357899" cy="5040560"/>
          </a:xfrm>
        </p:grpSpPr>
        <p:grpSp>
          <p:nvGrpSpPr>
            <p:cNvPr id="14" name="Group 13"/>
            <p:cNvGrpSpPr/>
            <p:nvPr/>
          </p:nvGrpSpPr>
          <p:grpSpPr>
            <a:xfrm>
              <a:off x="323528" y="726857"/>
              <a:ext cx="8357899" cy="5040560"/>
              <a:chOff x="-84214" y="847725"/>
              <a:chExt cx="8582906" cy="5467350"/>
            </a:xfrm>
          </p:grpSpPr>
          <p:pic>
            <p:nvPicPr>
              <p:cNvPr id="16" name="Picture 4"/>
              <p:cNvPicPr>
                <a:picLocks noGrp="1" noChangeAspect="1" noChangeArrowheads="1"/>
              </p:cNvPicPr>
              <p:nvPr>
                <p:ph idx="1"/>
              </p:nvPr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84214" y="847725"/>
                <a:ext cx="8077200" cy="5467350"/>
              </a:xfrm>
              <a:noFill/>
              <a:ln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rgbClr val="0084C9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 Box 3"/>
              <p:cNvSpPr txBox="1">
                <a:spLocks noChangeArrowheads="1"/>
              </p:cNvSpPr>
              <p:nvPr/>
            </p:nvSpPr>
            <p:spPr bwMode="auto">
              <a:xfrm>
                <a:off x="1676400" y="3048000"/>
                <a:ext cx="5486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84C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>
                  <a:latin typeface="Trebuchet MS" panose="020B0603020202020204" pitchFamily="34" charset="0"/>
                </a:endParaRPr>
              </a:p>
            </p:txBody>
          </p:sp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7203292" y="4407694"/>
                <a:ext cx="1295400" cy="5334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6822292" y="4317266"/>
                <a:ext cx="1676400" cy="13019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lang="en-US" altLang="en-US" sz="1800" dirty="0" smtClean="0">
                    <a:latin typeface="Trebuchet MS" panose="020B0603020202020204" pitchFamily="34" charset="0"/>
                  </a:rPr>
                  <a:t>   </a:t>
                </a:r>
                <a:endParaRPr lang="en-US" altLang="en-US" dirty="0">
                  <a:latin typeface="Trebuchet MS" panose="020B0603020202020204" pitchFamily="34" charset="0"/>
                </a:endParaRPr>
              </a:p>
              <a:p>
                <a:pPr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endParaRPr lang="en-US" altLang="en-US" sz="1800" dirty="0" smtClean="0">
                  <a:latin typeface="Trebuchet MS" panose="020B0603020202020204" pitchFamily="34" charset="0"/>
                </a:endParaRPr>
              </a:p>
              <a:p>
                <a:pPr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endParaRPr lang="en-US" altLang="en-US" sz="1800" dirty="0" err="1" smtClean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339752" y="2994670"/>
              <a:ext cx="1584325" cy="811225"/>
              <a:chOff x="2861866" y="1825613"/>
              <a:chExt cx="1584325" cy="811225"/>
            </a:xfrm>
            <a:solidFill>
              <a:schemeClr val="tx2"/>
            </a:solidFill>
          </p:grpSpPr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2987675" y="2276475"/>
                <a:ext cx="360363" cy="144463"/>
              </a:xfrm>
              <a:prstGeom prst="line">
                <a:avLst/>
              </a:prstGeom>
              <a:grpFill/>
              <a:ln w="317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 flipV="1">
                <a:off x="2987675" y="2492375"/>
                <a:ext cx="360363" cy="144463"/>
              </a:xfrm>
              <a:prstGeom prst="line">
                <a:avLst/>
              </a:prstGeom>
              <a:grpFill/>
              <a:ln w="317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3348038" y="2492375"/>
                <a:ext cx="431800" cy="0"/>
              </a:xfrm>
              <a:prstGeom prst="line">
                <a:avLst/>
              </a:prstGeom>
              <a:grpFill/>
              <a:ln w="317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>
                <a:off x="3348038" y="2420938"/>
                <a:ext cx="431800" cy="0"/>
              </a:xfrm>
              <a:prstGeom prst="line">
                <a:avLst/>
              </a:prstGeom>
              <a:grpFill/>
              <a:ln w="317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2861866" y="1825613"/>
                <a:ext cx="1584325" cy="3667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algn="ctr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 dirty="0"/>
                  <a:t>ECE </a:t>
                </a:r>
                <a:r>
                  <a:rPr lang="en-US" altLang="en-US" sz="1800" dirty="0" err="1" smtClean="0"/>
                  <a:t>antenne</a:t>
                </a:r>
                <a:endParaRPr lang="en-US" altLang="en-US" sz="1800" dirty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845635" y="3864361"/>
              <a:ext cx="144016" cy="59262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52261" y="4463008"/>
              <a:ext cx="144016" cy="27633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detecteren			    </a:t>
            </a:r>
            <a:r>
              <a:rPr lang="nl-NL" sz="2400" b="0" dirty="0" smtClean="0"/>
              <a:t>ECE diagnostiek</a:t>
            </a:r>
            <a:endParaRPr lang="en-GB" sz="2400" b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21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6516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localiseren 		        </a:t>
            </a:r>
            <a:r>
              <a:rPr lang="nl-NL" sz="2400" b="0" dirty="0" smtClean="0"/>
              <a:t>Algorithme in FPGA 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3993" y="824753"/>
            <a:ext cx="6112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400" kern="0" dirty="0">
                <a:cs typeface="Arial" panose="020B0604020202020204" pitchFamily="34" charset="0"/>
              </a:rPr>
              <a:t>Eiland localiseren → </a:t>
            </a:r>
            <a:r>
              <a:rPr lang="nl-NL" sz="2400" kern="0" dirty="0" smtClean="0">
                <a:cs typeface="Arial" panose="020B0604020202020204" pitchFamily="34" charset="0"/>
              </a:rPr>
              <a:t>algorithme in FPGA</a:t>
            </a:r>
            <a:endParaRPr lang="nl-NL" sz="2400" kern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22</a:t>
            </a:fld>
            <a:endParaRPr lang="nl-NL" altLang="en-US"/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7196167" y="2149894"/>
            <a:ext cx="19843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ECE </a:t>
            </a:r>
            <a:r>
              <a:rPr lang="en-US" altLang="en-US" sz="1800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straling</a:t>
            </a:r>
            <a:endParaRPr lang="el-GR" altLang="en-US" sz="1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099287" y="1898832"/>
            <a:ext cx="1315466" cy="1543060"/>
            <a:chOff x="6140151" y="1648349"/>
            <a:chExt cx="1315466" cy="1543060"/>
          </a:xfrm>
        </p:grpSpPr>
        <p:sp>
          <p:nvSpPr>
            <p:cNvPr id="75" name="AutoShape 8"/>
            <p:cNvSpPr>
              <a:spLocks noChangeArrowheads="1"/>
            </p:cNvSpPr>
            <p:nvPr/>
          </p:nvSpPr>
          <p:spPr bwMode="auto">
            <a:xfrm>
              <a:off x="6196655" y="1648349"/>
              <a:ext cx="1201078" cy="1228465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76" name="Text Box 9"/>
            <p:cNvSpPr txBox="1">
              <a:spLocks noChangeArrowheads="1"/>
            </p:cNvSpPr>
            <p:nvPr/>
          </p:nvSpPr>
          <p:spPr bwMode="auto">
            <a:xfrm>
              <a:off x="6140151" y="1744859"/>
              <a:ext cx="1315466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>
                  <a:latin typeface="+mn-lt"/>
                </a:rPr>
                <a:t>Plasma </a:t>
              </a:r>
              <a:r>
                <a:rPr lang="en-US" altLang="en-US" sz="1600" dirty="0" smtClean="0">
                  <a:latin typeface="+mn-lt"/>
                </a:rPr>
                <a:t>met </a:t>
              </a:r>
              <a:endParaRPr lang="en-US" altLang="en-US" sz="1600" dirty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magnetisch</a:t>
              </a:r>
              <a:endParaRPr lang="en-US" altLang="en-US" sz="1600" dirty="0" smtClean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eiland</a:t>
              </a:r>
              <a:endParaRPr lang="en-US" altLang="en-US" sz="1600" dirty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en-US" altLang="en-US" sz="1600" dirty="0">
                <a:latin typeface="+mn-lt"/>
              </a:endParaRPr>
            </a:p>
          </p:txBody>
        </p:sp>
      </p:grpSp>
      <p:sp>
        <p:nvSpPr>
          <p:cNvPr id="31" name="Line 22"/>
          <p:cNvSpPr>
            <a:spLocks noChangeShapeType="1"/>
          </p:cNvSpPr>
          <p:nvPr/>
        </p:nvSpPr>
        <p:spPr bwMode="auto">
          <a:xfrm flipH="1">
            <a:off x="6155791" y="5276753"/>
            <a:ext cx="1568454" cy="13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4" name="Line 21"/>
          <p:cNvSpPr>
            <a:spLocks noChangeShapeType="1"/>
          </p:cNvSpPr>
          <p:nvPr/>
        </p:nvSpPr>
        <p:spPr bwMode="auto">
          <a:xfrm flipH="1">
            <a:off x="7711810" y="2553675"/>
            <a:ext cx="32256" cy="2711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6" name="Line 22"/>
          <p:cNvSpPr>
            <a:spLocks noChangeShapeType="1"/>
          </p:cNvSpPr>
          <p:nvPr/>
        </p:nvSpPr>
        <p:spPr bwMode="auto">
          <a:xfrm flipH="1">
            <a:off x="3283016" y="5276750"/>
            <a:ext cx="49689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7" name="AutoShape 10"/>
          <p:cNvSpPr>
            <a:spLocks noChangeArrowheads="1"/>
          </p:cNvSpPr>
          <p:nvPr/>
        </p:nvSpPr>
        <p:spPr bwMode="auto">
          <a:xfrm>
            <a:off x="3779912" y="4686949"/>
            <a:ext cx="1229964" cy="111766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3823490" y="4872062"/>
            <a:ext cx="1372660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Eiland</a:t>
            </a:r>
            <a:endParaRPr lang="en-US" altLang="en-US" sz="1600" dirty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localiseren</a:t>
            </a:r>
            <a:endParaRPr lang="en-US" altLang="en-US" sz="1600" dirty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en-US" sz="1600" dirty="0">
              <a:latin typeface="+mn-lt"/>
            </a:endParaRPr>
          </a:p>
        </p:txBody>
      </p:sp>
      <p:sp>
        <p:nvSpPr>
          <p:cNvPr id="39" name="AutoShape 10"/>
          <p:cNvSpPr>
            <a:spLocks noChangeArrowheads="1"/>
          </p:cNvSpPr>
          <p:nvPr/>
        </p:nvSpPr>
        <p:spPr bwMode="auto">
          <a:xfrm>
            <a:off x="6155791" y="4722054"/>
            <a:ext cx="1229964" cy="111766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6045738" y="4891841"/>
            <a:ext cx="13726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smtClean="0">
                <a:latin typeface="+mn-lt"/>
              </a:rPr>
              <a:t>ECE</a:t>
            </a: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Diagnostiek</a:t>
            </a:r>
            <a:endParaRPr lang="en-US" altLang="en-US" sz="1600" dirty="0">
              <a:latin typeface="+mn-lt"/>
            </a:endParaRPr>
          </a:p>
        </p:txBody>
      </p:sp>
      <p:sp>
        <p:nvSpPr>
          <p:cNvPr id="45" name="Line 19"/>
          <p:cNvSpPr>
            <a:spLocks noChangeShapeType="1"/>
          </p:cNvSpPr>
          <p:nvPr/>
        </p:nvSpPr>
        <p:spPr bwMode="auto">
          <a:xfrm flipV="1">
            <a:off x="7356869" y="2516764"/>
            <a:ext cx="1016894" cy="88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8" name="TextBox 57"/>
          <p:cNvSpPr txBox="1"/>
          <p:nvPr/>
        </p:nvSpPr>
        <p:spPr>
          <a:xfrm>
            <a:off x="251521" y="4111531"/>
            <a:ext cx="199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/>
              <a:t>ECE freq. en fase eiland </a:t>
            </a:r>
            <a:r>
              <a:rPr lang="nl-NL" dirty="0"/>
              <a:t>voor </a:t>
            </a:r>
            <a:r>
              <a:rPr lang="nl-NL" dirty="0" smtClean="0"/>
              <a:t>elevatie hoek </a:t>
            </a:r>
            <a:r>
              <a:rPr lang="el-GR" dirty="0" smtClean="0"/>
              <a:t>θ</a:t>
            </a:r>
            <a:r>
              <a:rPr lang="nl-NL" dirty="0" smtClean="0"/>
              <a:t> </a:t>
            </a:r>
            <a:endParaRPr lang="en-GB" dirty="0"/>
          </a:p>
        </p:txBody>
      </p:sp>
      <p:sp>
        <p:nvSpPr>
          <p:cNvPr id="59" name="Line 22"/>
          <p:cNvSpPr>
            <a:spLocks noChangeShapeType="1"/>
          </p:cNvSpPr>
          <p:nvPr/>
        </p:nvSpPr>
        <p:spPr bwMode="auto">
          <a:xfrm flipH="1">
            <a:off x="5009876" y="5276750"/>
            <a:ext cx="113881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61" name="Line 23"/>
          <p:cNvSpPr>
            <a:spLocks noChangeShapeType="1"/>
          </p:cNvSpPr>
          <p:nvPr/>
        </p:nvSpPr>
        <p:spPr bwMode="auto">
          <a:xfrm flipH="1" flipV="1">
            <a:off x="3283016" y="4202376"/>
            <a:ext cx="6006" cy="10743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66" name="Text Box 29"/>
          <p:cNvSpPr txBox="1">
            <a:spLocks noChangeArrowheads="1"/>
          </p:cNvSpPr>
          <p:nvPr/>
        </p:nvSpPr>
        <p:spPr bwMode="auto">
          <a:xfrm>
            <a:off x="4758134" y="4879373"/>
            <a:ext cx="168668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+mn-lt"/>
              </a:rPr>
              <a:t>6 T</a:t>
            </a:r>
            <a:r>
              <a:rPr lang="en-US" altLang="en-US" baseline="-25000" dirty="0" smtClean="0">
                <a:latin typeface="+mn-lt"/>
              </a:rPr>
              <a:t>e</a:t>
            </a:r>
            <a:endParaRPr lang="en-US" altLang="en-US" baseline="-25000" dirty="0" smtClean="0">
              <a:latin typeface="+mn-lt"/>
            </a:endParaRP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err="1" smtClean="0">
                <a:latin typeface="+mn-lt"/>
              </a:rPr>
              <a:t>metingen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60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8917" y="764704"/>
            <a:ext cx="8999616" cy="5040560"/>
            <a:chOff x="-84214" y="847725"/>
            <a:chExt cx="9241899" cy="5467350"/>
          </a:xfrm>
        </p:grpSpPr>
        <p:pic>
          <p:nvPicPr>
            <p:cNvPr id="16" name="Picture 4"/>
            <p:cNvPicPr>
              <a:picLocks noGrp="1" noChangeAspect="1" noChangeArrowheads="1"/>
            </p:cNvPicPr>
            <p:nvPr>
              <p:ph idx="1"/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4214" y="847725"/>
              <a:ext cx="8077200" cy="5467350"/>
            </a:xfrm>
            <a:noFill/>
            <a:ln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84C9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676400" y="3048000"/>
              <a:ext cx="54864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>
                <a:latin typeface="Trebuchet MS" panose="020B0603020202020204" pitchFamily="34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7203292" y="4407694"/>
              <a:ext cx="1295400" cy="533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6822292" y="4317266"/>
              <a:ext cx="1676400" cy="16107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2000" dirty="0" smtClean="0">
                  <a:latin typeface="+mj-lt"/>
                </a:rPr>
                <a:t>   </a:t>
              </a:r>
              <a:r>
                <a:rPr lang="en-US" altLang="en-US" sz="2000" dirty="0" err="1" smtClean="0">
                  <a:latin typeface="+mj-lt"/>
                </a:rPr>
                <a:t>Eiland</a:t>
              </a:r>
              <a:endParaRPr lang="en-US" altLang="en-US" sz="2000" dirty="0" smtClean="0">
                <a:latin typeface="+mj-lt"/>
              </a:endParaRPr>
            </a:p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en-US" altLang="en-US" sz="400" dirty="0">
                <a:latin typeface="+mj-lt"/>
              </a:endParaRPr>
            </a:p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300" dirty="0" smtClean="0">
                  <a:latin typeface="+mj-lt"/>
                </a:rPr>
                <a:t>   </a:t>
              </a:r>
            </a:p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2000" dirty="0" err="1" smtClean="0">
                  <a:latin typeface="+mj-lt"/>
                </a:rPr>
                <a:t>locatie</a:t>
              </a:r>
              <a:r>
                <a:rPr lang="en-US" altLang="en-US" sz="2000" dirty="0" smtClean="0">
                  <a:latin typeface="+mj-lt"/>
                </a:rPr>
                <a:t> </a:t>
              </a:r>
              <a:r>
                <a:rPr lang="en-US" altLang="en-US" sz="2000" dirty="0" err="1" smtClean="0">
                  <a:solidFill>
                    <a:srgbClr val="FF0000"/>
                  </a:solidFill>
                  <a:latin typeface="+mj-lt"/>
                </a:rPr>
                <a:t>r</a:t>
              </a:r>
              <a:r>
                <a:rPr lang="en-US" altLang="en-US" sz="2000" baseline="-25000" dirty="0" err="1" smtClean="0">
                  <a:solidFill>
                    <a:srgbClr val="FF0000"/>
                  </a:solidFill>
                  <a:latin typeface="+mj-lt"/>
                </a:rPr>
                <a:t>s</a:t>
              </a:r>
              <a:endParaRPr lang="en-US" altLang="en-US" sz="2000" baseline="-25000" dirty="0" smtClean="0">
                <a:solidFill>
                  <a:srgbClr val="FF0000"/>
                </a:solidFill>
                <a:latin typeface="+mj-lt"/>
              </a:endParaRPr>
            </a:p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en-US" altLang="en-US" sz="2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9" name="Arc 7"/>
            <p:cNvSpPr>
              <a:spLocks/>
            </p:cNvSpPr>
            <p:nvPr/>
          </p:nvSpPr>
          <p:spPr bwMode="auto">
            <a:xfrm flipH="1" flipV="1">
              <a:off x="7401496" y="4164330"/>
              <a:ext cx="890588" cy="1447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4044 w 24044"/>
                <a:gd name="T1" fmla="*/ 43061 h 43200"/>
                <a:gd name="T2" fmla="*/ 22158 w 24044"/>
                <a:gd name="T3" fmla="*/ 7 h 43200"/>
                <a:gd name="T4" fmla="*/ 21600 w 2404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44" h="43200" fill="none" extrusionOk="0">
                  <a:moveTo>
                    <a:pt x="24044" y="43061"/>
                  </a:moveTo>
                  <a:cubicBezTo>
                    <a:pt x="23232" y="43153"/>
                    <a:pt x="22416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786" y="0"/>
                    <a:pt x="21972" y="2"/>
                    <a:pt x="22157" y="7"/>
                  </a:cubicBezTo>
                </a:path>
                <a:path w="24044" h="43200" stroke="0" extrusionOk="0">
                  <a:moveTo>
                    <a:pt x="24044" y="43061"/>
                  </a:moveTo>
                  <a:cubicBezTo>
                    <a:pt x="23232" y="43153"/>
                    <a:pt x="22416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786" y="0"/>
                    <a:pt x="21972" y="2"/>
                    <a:pt x="22157" y="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7370536" y="3560183"/>
              <a:ext cx="1787149" cy="767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2000" dirty="0" smtClean="0">
                  <a:latin typeface="+mn-lt"/>
                </a:rPr>
                <a:t>180°fase </a:t>
              </a:r>
              <a:r>
                <a:rPr lang="en-US" altLang="en-US" sz="2000" dirty="0" err="1" smtClean="0">
                  <a:latin typeface="+mn-lt"/>
                </a:rPr>
                <a:t>verschil</a:t>
              </a:r>
              <a:endParaRPr lang="en-US" altLang="en-US" sz="2000" dirty="0">
                <a:latin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35696" y="3011777"/>
            <a:ext cx="1584325" cy="811225"/>
            <a:chOff x="2861866" y="1825613"/>
            <a:chExt cx="1584325" cy="811225"/>
          </a:xfrm>
          <a:solidFill>
            <a:schemeClr val="tx2"/>
          </a:solidFill>
        </p:grpSpPr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2987675" y="2276475"/>
              <a:ext cx="360363" cy="144463"/>
            </a:xfrm>
            <a:prstGeom prst="line">
              <a:avLst/>
            </a:prstGeom>
            <a:grpFill/>
            <a:ln w="317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V="1">
              <a:off x="2987675" y="2492375"/>
              <a:ext cx="360363" cy="144463"/>
            </a:xfrm>
            <a:prstGeom prst="line">
              <a:avLst/>
            </a:prstGeom>
            <a:grpFill/>
            <a:ln w="317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3348038" y="2492375"/>
              <a:ext cx="431800" cy="0"/>
            </a:xfrm>
            <a:prstGeom prst="line">
              <a:avLst/>
            </a:prstGeom>
            <a:grpFill/>
            <a:ln w="317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3348038" y="2420938"/>
              <a:ext cx="431800" cy="0"/>
            </a:xfrm>
            <a:prstGeom prst="line">
              <a:avLst/>
            </a:prstGeom>
            <a:grpFill/>
            <a:ln w="317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2861866" y="1825613"/>
              <a:ext cx="1584325" cy="36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/>
                <a:t>ECE </a:t>
              </a:r>
              <a:r>
                <a:rPr lang="en-US" altLang="en-US" sz="1800" dirty="0" err="1" smtClean="0"/>
                <a:t>antenne</a:t>
              </a:r>
              <a:endParaRPr lang="en-US" altLang="en-US" sz="1800" dirty="0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6732240" y="4437112"/>
            <a:ext cx="1037932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14721" y="5703319"/>
            <a:ext cx="69309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j-lt"/>
              </a:rPr>
              <a:t>ECE </a:t>
            </a:r>
            <a:r>
              <a:rPr lang="en-US" altLang="en-US" sz="2000" dirty="0" err="1" smtClean="0">
                <a:latin typeface="+mj-lt"/>
              </a:rPr>
              <a:t>Frequentie</a:t>
            </a:r>
            <a:r>
              <a:rPr lang="en-US" altLang="en-US" sz="2000" dirty="0" smtClean="0">
                <a:latin typeface="+mj-lt"/>
              </a:rPr>
              <a:t> </a:t>
            </a:r>
            <a:r>
              <a:rPr lang="en-US" altLang="en-US" sz="2000" dirty="0" err="1" smtClean="0">
                <a:latin typeface="+mj-lt"/>
              </a:rPr>
              <a:t>en</a:t>
            </a:r>
            <a:r>
              <a:rPr lang="en-US" altLang="en-US" sz="2000" dirty="0" smtClean="0">
                <a:latin typeface="+mj-lt"/>
              </a:rPr>
              <a:t> </a:t>
            </a:r>
            <a:r>
              <a:rPr lang="en-US" altLang="en-US" sz="2000" dirty="0" err="1" smtClean="0">
                <a:latin typeface="+mj-lt"/>
              </a:rPr>
              <a:t>fase</a:t>
            </a:r>
            <a:r>
              <a:rPr lang="en-US" altLang="en-US" sz="2000" dirty="0" smtClean="0">
                <a:latin typeface="+mj-lt"/>
              </a:rPr>
              <a:t> van </a:t>
            </a:r>
            <a:r>
              <a:rPr lang="en-US" altLang="en-US" sz="2000" dirty="0" err="1" smtClean="0">
                <a:latin typeface="+mj-lt"/>
              </a:rPr>
              <a:t>eiland</a:t>
            </a:r>
            <a:r>
              <a:rPr lang="en-US" altLang="en-US" sz="2000" dirty="0" smtClean="0">
                <a:latin typeface="+mj-lt"/>
              </a:rPr>
              <a:t> </a:t>
            </a:r>
            <a:r>
              <a:rPr lang="en-US" altLang="en-US" sz="2000" dirty="0" err="1" smtClean="0">
                <a:latin typeface="+mj-lt"/>
              </a:rPr>
              <a:t>zijn</a:t>
            </a:r>
            <a:r>
              <a:rPr lang="en-US" altLang="en-US" sz="2000" dirty="0" smtClean="0">
                <a:latin typeface="+mj-lt"/>
              </a:rPr>
              <a:t> </a:t>
            </a:r>
            <a:r>
              <a:rPr lang="en-US" altLang="en-US" sz="2000" dirty="0" err="1" smtClean="0">
                <a:latin typeface="+mj-lt"/>
              </a:rPr>
              <a:t>dus</a:t>
            </a:r>
            <a:r>
              <a:rPr lang="en-US" altLang="en-US" sz="2000" dirty="0" smtClean="0">
                <a:latin typeface="+mj-lt"/>
              </a:rPr>
              <a:t> te </a:t>
            </a:r>
            <a:r>
              <a:rPr lang="en-US" altLang="en-US" sz="2000" dirty="0" err="1" smtClean="0">
                <a:latin typeface="+mj-lt"/>
              </a:rPr>
              <a:t>meten</a:t>
            </a:r>
            <a:endParaRPr lang="en-US" altLang="en-US" sz="2000" dirty="0"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localiseren 		        </a:t>
            </a:r>
            <a:r>
              <a:rPr lang="nl-NL" sz="2400" b="0" dirty="0" smtClean="0"/>
              <a:t>Algorithme in FPGA </a:t>
            </a:r>
            <a:endParaRPr lang="en-GB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23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026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95" y="1880416"/>
            <a:ext cx="5248442" cy="4420605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55576" y="980728"/>
            <a:ext cx="80121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 smtClean="0">
                <a:latin typeface="+mn-lt"/>
              </a:rPr>
              <a:t>Launcherhoek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l-GR" altLang="en-US" sz="2000" dirty="0">
                <a:latin typeface="+mn-lt"/>
                <a:cs typeface="Times New Roman" panose="02020603050405020304" pitchFamily="18" charset="0"/>
              </a:rPr>
              <a:t>θ </a:t>
            </a:r>
            <a:r>
              <a:rPr lang="nl-NL" altLang="en-US" sz="2000" dirty="0" smtClean="0">
                <a:latin typeface="+mn-lt"/>
                <a:cs typeface="Arial" panose="020B0604020202020204" pitchFamily="34" charset="0"/>
              </a:rPr>
              <a:t>bepaalt met welke </a:t>
            </a:r>
            <a:r>
              <a:rPr lang="en-US" altLang="en-US" sz="2000" dirty="0" smtClean="0">
                <a:latin typeface="+mn-lt"/>
              </a:rPr>
              <a:t>ECE </a:t>
            </a:r>
            <a:r>
              <a:rPr lang="en-US" altLang="en-US" sz="2000" dirty="0" err="1" smtClean="0">
                <a:latin typeface="+mn-lt"/>
              </a:rPr>
              <a:t>frequentie</a:t>
            </a:r>
            <a:r>
              <a:rPr lang="en-US" altLang="en-US" sz="2000" dirty="0" smtClean="0">
                <a:latin typeface="+mn-lt"/>
              </a:rPr>
              <a:t> het </a:t>
            </a:r>
            <a:r>
              <a:rPr lang="en-US" altLang="en-US" sz="2000" dirty="0" err="1" smtClean="0">
                <a:latin typeface="+mn-lt"/>
              </a:rPr>
              <a:t>eiland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straalt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als</a:t>
            </a:r>
            <a:r>
              <a:rPr lang="en-US" altLang="en-US" sz="2000" dirty="0" smtClean="0">
                <a:latin typeface="+mn-lt"/>
              </a:rPr>
              <a:t> het “in </a:t>
            </a:r>
            <a:r>
              <a:rPr lang="en-US" altLang="en-US" sz="2000" dirty="0" err="1" smtClean="0">
                <a:latin typeface="+mn-lt"/>
              </a:rPr>
              <a:t>beeld</a:t>
            </a:r>
            <a:r>
              <a:rPr lang="en-US" altLang="en-US" sz="2000" dirty="0" smtClean="0">
                <a:latin typeface="+mn-lt"/>
              </a:rPr>
              <a:t>” is.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96136" y="3429000"/>
            <a:ext cx="316835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None/>
            </a:pPr>
            <a:r>
              <a:rPr lang="el-GR" altLang="en-US" sz="2000" dirty="0" smtClean="0">
                <a:latin typeface="+mn-lt"/>
                <a:cs typeface="Times New Roman" panose="02020603050405020304" pitchFamily="18" charset="0"/>
              </a:rPr>
              <a:t>θ </a:t>
            </a:r>
            <a:r>
              <a:rPr lang="nl-NL" altLang="en-US" sz="2000" dirty="0" smtClean="0">
                <a:latin typeface="+mn-lt"/>
                <a:cs typeface="Times New Roman" panose="02020603050405020304" pitchFamily="18" charset="0"/>
              </a:rPr>
              <a:t>voor interceptie eiland op 140GHz koorde als ECE  fasesprong tussen kanaal 3 en 4</a:t>
            </a:r>
            <a:endParaRPr lang="en-US" altLang="en-US" sz="20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localiseren 		        </a:t>
            </a:r>
            <a:r>
              <a:rPr lang="nl-NL" sz="2400" b="0" dirty="0" smtClean="0"/>
              <a:t>Algorithme in FPGA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24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978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676400" y="304800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endParaRPr lang="en-US" altLang="en-US" sz="2800"/>
          </a:p>
        </p:txBody>
      </p:sp>
      <p:pic>
        <p:nvPicPr>
          <p:cNvPr id="2048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583" y="1772816"/>
            <a:ext cx="6790356" cy="4130472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05328" y="1052736"/>
            <a:ext cx="702027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 smtClean="0">
                <a:latin typeface="+mn-lt"/>
              </a:rPr>
              <a:t>2/1 </a:t>
            </a:r>
            <a:r>
              <a:rPr lang="en-US" altLang="en-US" sz="2000" dirty="0" err="1" smtClean="0">
                <a:latin typeface="+mn-lt"/>
              </a:rPr>
              <a:t>magnetisch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eiland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gelocaliseerd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uit</a:t>
            </a:r>
            <a:r>
              <a:rPr lang="en-US" altLang="en-US" sz="2000" dirty="0" smtClean="0">
                <a:latin typeface="+mn-lt"/>
              </a:rPr>
              <a:t> ECE data </a:t>
            </a:r>
            <a:r>
              <a:rPr lang="en-US" altLang="en-US" sz="2000" dirty="0" err="1" smtClean="0">
                <a:latin typeface="+mn-lt"/>
              </a:rPr>
              <a:t>tijdens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een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launcher scan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 dirty="0">
              <a:latin typeface="+mn-lt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1662336" y="1983512"/>
            <a:ext cx="1610322" cy="13064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localiseren 		        </a:t>
            </a:r>
            <a:r>
              <a:rPr lang="nl-NL" sz="2400" b="0" dirty="0" smtClean="0"/>
              <a:t>Algorithme in FPGA </a:t>
            </a:r>
            <a:endParaRPr lang="en-GB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25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665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533400" y="1052736"/>
            <a:ext cx="86106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None/>
            </a:pPr>
            <a:r>
              <a:rPr lang="en-US" altLang="en-US" sz="2000" dirty="0" err="1" smtClean="0"/>
              <a:t>A</a:t>
            </a:r>
            <a:r>
              <a:rPr lang="en-US" altLang="en-US" sz="2000" i="1" dirty="0" err="1" smtClean="0"/>
              <a:t>lgorithme</a:t>
            </a:r>
            <a:r>
              <a:rPr lang="en-US" altLang="en-US" sz="2000" i="1" dirty="0" smtClean="0"/>
              <a:t> </a:t>
            </a:r>
            <a:r>
              <a:rPr lang="en-US" altLang="en-US" sz="2000" i="1" dirty="0" err="1" smtClean="0"/>
              <a:t>draait</a:t>
            </a:r>
            <a:r>
              <a:rPr lang="en-US" altLang="en-US" sz="2000" i="1" dirty="0" smtClean="0"/>
              <a:t> op </a:t>
            </a:r>
            <a:r>
              <a:rPr lang="en-US" altLang="en-US" sz="2000" i="1" dirty="0"/>
              <a:t>FPGA </a:t>
            </a:r>
            <a:r>
              <a:rPr lang="en-US" altLang="en-US" sz="2000" i="1" dirty="0" smtClean="0"/>
              <a:t>met 100 </a:t>
            </a:r>
            <a:r>
              <a:rPr lang="en-US" altLang="en-US" sz="2000" i="1" dirty="0"/>
              <a:t>kHz </a:t>
            </a:r>
            <a:r>
              <a:rPr lang="en-US" altLang="en-US" sz="2000" i="1" dirty="0" err="1" smtClean="0"/>
              <a:t>bemonstering</a:t>
            </a:r>
            <a:r>
              <a:rPr lang="en-US" altLang="en-US" sz="2000" i="1" dirty="0" smtClean="0"/>
              <a:t> </a:t>
            </a:r>
            <a:r>
              <a:rPr lang="en-US" altLang="en-US" sz="2000" i="1" dirty="0" err="1" smtClean="0"/>
              <a:t>frequentie</a:t>
            </a:r>
            <a:r>
              <a:rPr lang="en-US" altLang="en-US" sz="2000" dirty="0" smtClean="0"/>
              <a:t>:</a:t>
            </a:r>
            <a:endParaRPr lang="en-US" altLang="en-US" sz="2000" dirty="0"/>
          </a:p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None/>
            </a:pPr>
            <a:r>
              <a:rPr lang="en-US" altLang="en-US" sz="2000" dirty="0" smtClean="0"/>
              <a:t>1</a:t>
            </a:r>
            <a:r>
              <a:rPr lang="en-US" altLang="en-US" sz="2000" dirty="0"/>
              <a:t>. </a:t>
            </a:r>
            <a:r>
              <a:rPr lang="en-US" altLang="en-US" sz="2000" dirty="0" err="1" smtClean="0"/>
              <a:t>Verwijder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lopend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gemiddelde</a:t>
            </a:r>
            <a:r>
              <a:rPr lang="en-US" altLang="en-US" sz="2000" dirty="0" smtClean="0"/>
              <a:t> (over </a:t>
            </a:r>
            <a:r>
              <a:rPr lang="en-US" altLang="en-US" sz="2000" dirty="0"/>
              <a:t>256 data </a:t>
            </a:r>
            <a:r>
              <a:rPr lang="en-US" altLang="en-US" sz="2000" dirty="0" err="1" smtClean="0"/>
              <a:t>punten</a:t>
            </a:r>
            <a:r>
              <a:rPr lang="en-US" altLang="en-US" sz="2000" dirty="0" smtClean="0"/>
              <a:t> ~ </a:t>
            </a:r>
            <a:r>
              <a:rPr lang="en-US" altLang="en-US" sz="2000" dirty="0"/>
              <a:t>2.56 </a:t>
            </a:r>
            <a:r>
              <a:rPr lang="en-US" altLang="en-US" sz="2000" dirty="0" err="1"/>
              <a:t>ms</a:t>
            </a:r>
            <a:r>
              <a:rPr lang="en-US" altLang="en-US" sz="2000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8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 smtClean="0"/>
              <a:t>	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 smtClean="0"/>
              <a:t>2</a:t>
            </a:r>
            <a:r>
              <a:rPr lang="en-US" altLang="en-US" sz="2000" dirty="0"/>
              <a:t>. </a:t>
            </a:r>
            <a:r>
              <a:rPr lang="en-US" altLang="en-US" sz="2000" dirty="0" err="1" smtClean="0"/>
              <a:t>Normaliseer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en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correlleer</a:t>
            </a:r>
            <a:r>
              <a:rPr lang="en-US" altLang="en-US" sz="2000" dirty="0" smtClean="0"/>
              <a:t> door </a:t>
            </a:r>
            <a:r>
              <a:rPr lang="en-US" altLang="en-US" sz="2000" dirty="0" err="1" smtClean="0"/>
              <a:t>vermenigvuldigen</a:t>
            </a:r>
            <a:r>
              <a:rPr lang="en-US" altLang="en-US" sz="2000" dirty="0" smtClean="0"/>
              <a:t> van </a:t>
            </a:r>
            <a:r>
              <a:rPr lang="en-US" altLang="en-US" sz="2000" dirty="0" err="1" smtClean="0"/>
              <a:t>alle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mogelijke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kanaalparen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	</a:t>
            </a:r>
            <a:endParaRPr lang="en-US" altLang="en-US" sz="2000" dirty="0" smtClean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 smtClean="0"/>
              <a:t>3</a:t>
            </a:r>
            <a:r>
              <a:rPr lang="en-US" altLang="en-US" sz="2000" dirty="0"/>
              <a:t>. </a:t>
            </a:r>
            <a:r>
              <a:rPr lang="en-US" altLang="en-US" sz="2000" dirty="0" err="1" smtClean="0"/>
              <a:t>Bereken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lopende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som</a:t>
            </a:r>
            <a:r>
              <a:rPr lang="en-US" altLang="en-US" sz="2000" dirty="0" smtClean="0"/>
              <a:t> over </a:t>
            </a:r>
            <a:r>
              <a:rPr lang="en-US" altLang="en-US" sz="2000" dirty="0"/>
              <a:t>200 data </a:t>
            </a:r>
            <a:r>
              <a:rPr lang="en-US" altLang="en-US" sz="2000" dirty="0" err="1" smtClean="0"/>
              <a:t>punten</a:t>
            </a:r>
            <a:endParaRPr lang="en-US" altLang="en-US" sz="20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 dirty="0" smtClean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 smtClean="0"/>
              <a:t>4</a:t>
            </a:r>
            <a:r>
              <a:rPr lang="en-US" altLang="en-US" sz="2000" dirty="0"/>
              <a:t>. </a:t>
            </a:r>
            <a:r>
              <a:rPr lang="en-US" altLang="en-US" sz="2000" dirty="0" smtClean="0"/>
              <a:t>Zoek </a:t>
            </a:r>
            <a:r>
              <a:rPr lang="en-US" altLang="en-US" sz="2000" dirty="0" err="1" smtClean="0"/>
              <a:t>kanaalparen</a:t>
            </a:r>
            <a:r>
              <a:rPr lang="en-US" altLang="en-US" sz="2000" dirty="0" smtClean="0"/>
              <a:t> met </a:t>
            </a:r>
            <a:r>
              <a:rPr lang="en-US" altLang="en-US" sz="2000" dirty="0" err="1" smtClean="0"/>
              <a:t>correlatie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negatiever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grenswaarde</a:t>
            </a:r>
            <a:endParaRPr lang="en-US" altLang="en-US" sz="1800" dirty="0"/>
          </a:p>
        </p:txBody>
      </p:sp>
      <p:grpSp>
        <p:nvGrpSpPr>
          <p:cNvPr id="18438" name="Group 5"/>
          <p:cNvGrpSpPr>
            <a:grpSpLocks/>
          </p:cNvGrpSpPr>
          <p:nvPr/>
        </p:nvGrpSpPr>
        <p:grpSpPr bwMode="auto">
          <a:xfrm>
            <a:off x="1115616" y="1992665"/>
            <a:ext cx="7141020" cy="774573"/>
            <a:chOff x="441" y="1206"/>
            <a:chExt cx="4204" cy="456"/>
          </a:xfrm>
        </p:grpSpPr>
        <p:pic>
          <p:nvPicPr>
            <p:cNvPr id="1844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" y="1206"/>
              <a:ext cx="2093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488"/>
              <a:ext cx="997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" y="1488"/>
              <a:ext cx="58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296"/>
              <a:ext cx="1621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50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1296"/>
              <a:ext cx="600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439" name="Group 11"/>
          <p:cNvGrpSpPr>
            <a:grpSpLocks/>
          </p:cNvGrpSpPr>
          <p:nvPr/>
        </p:nvGrpSpPr>
        <p:grpSpPr bwMode="auto">
          <a:xfrm>
            <a:off x="1115616" y="4300600"/>
            <a:ext cx="6495639" cy="713658"/>
            <a:chOff x="816" y="2158"/>
            <a:chExt cx="3899" cy="364"/>
          </a:xfrm>
        </p:grpSpPr>
        <p:pic>
          <p:nvPicPr>
            <p:cNvPr id="18442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158"/>
              <a:ext cx="2172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3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2182"/>
              <a:ext cx="650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4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" y="2374"/>
              <a:ext cx="1131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5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" y="2379"/>
              <a:ext cx="573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4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630394"/>
            <a:ext cx="3137955" cy="62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22" name="Title 1"/>
          <p:cNvSpPr>
            <a:spLocks noGrp="1"/>
          </p:cNvSpPr>
          <p:nvPr>
            <p:ph type="title" sz="quarter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localiseren 		        </a:t>
            </a:r>
            <a:r>
              <a:rPr lang="nl-NL" sz="2400" b="0" dirty="0" smtClean="0"/>
              <a:t>Algorithme in FPGA </a:t>
            </a:r>
            <a:endParaRPr lang="en-GB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498E2B9-B9DA-4B07-B14F-C3EC319F98D3}" type="slidenum">
              <a:rPr lang="nl-NL" altLang="en-US" smtClean="0"/>
              <a:pPr>
                <a:defRPr/>
              </a:pPr>
              <a:t>26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23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533400" y="762000"/>
            <a:ext cx="8610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/>
              <a:t>	5. </a:t>
            </a:r>
            <a:r>
              <a:rPr lang="en-US" altLang="en-US" sz="2000" dirty="0" err="1" smtClean="0"/>
              <a:t>Defineer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frequentie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schatting</a:t>
            </a:r>
            <a:r>
              <a:rPr lang="en-US" altLang="en-US" sz="2000" dirty="0" smtClean="0"/>
              <a:t> matrix</a:t>
            </a:r>
            <a:endParaRPr lang="en-US" altLang="en-US" sz="20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/>
              <a:t>	6. </a:t>
            </a:r>
            <a:r>
              <a:rPr lang="en-US" altLang="en-US" sz="2000" dirty="0" err="1" smtClean="0"/>
              <a:t>Vermenigvuldig</a:t>
            </a:r>
            <a:r>
              <a:rPr lang="en-US" altLang="en-US" sz="2000" dirty="0" smtClean="0"/>
              <a:t> met de </a:t>
            </a:r>
            <a:r>
              <a:rPr lang="en-US" altLang="en-US" sz="2000" dirty="0" err="1" smtClean="0"/>
              <a:t>gemiddelde</a:t>
            </a:r>
            <a:r>
              <a:rPr lang="en-US" altLang="en-US" sz="2000" dirty="0" smtClean="0"/>
              <a:t> ECE </a:t>
            </a:r>
            <a:r>
              <a:rPr lang="en-US" altLang="en-US" sz="2000" dirty="0" err="1" smtClean="0"/>
              <a:t>frequentie</a:t>
            </a:r>
            <a:r>
              <a:rPr lang="en-US" altLang="en-US" sz="2000" dirty="0" smtClean="0"/>
              <a:t>                     </a:t>
            </a:r>
            <a:r>
              <a:rPr lang="en-US" altLang="en-US" sz="2000" dirty="0"/>
              <a:t>	       </a:t>
            </a:r>
            <a:r>
              <a:rPr lang="en-US" altLang="en-US" sz="2000" dirty="0" smtClean="0"/>
              <a:t>             			  van </a:t>
            </a:r>
            <a:r>
              <a:rPr lang="en-US" altLang="en-US" sz="2000" dirty="0" err="1" smtClean="0"/>
              <a:t>corresponderende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kanaalparen</a:t>
            </a:r>
            <a:r>
              <a:rPr lang="en-US" altLang="en-US" sz="2000" dirty="0" smtClean="0"/>
              <a:t> </a:t>
            </a:r>
            <a:endParaRPr lang="en-US" altLang="en-US" sz="20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/>
              <a:t>  	7. </a:t>
            </a:r>
            <a:r>
              <a:rPr lang="en-US" altLang="en-US" sz="2000" dirty="0" err="1" smtClean="0"/>
              <a:t>Gewogen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gemiddelde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over 15 </a:t>
            </a:r>
            <a:r>
              <a:rPr lang="en-US" altLang="en-US" sz="2000" dirty="0" err="1" smtClean="0"/>
              <a:t>mogelijke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kanaalpaar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combinaties</a:t>
            </a:r>
            <a:endParaRPr lang="en-US" altLang="en-US" sz="2000" dirty="0" smtClean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None/>
            </a:pPr>
            <a:r>
              <a:rPr lang="en-US" altLang="en-US" sz="2000" dirty="0">
                <a:sym typeface="Wingdings" panose="05000000000000000000" pitchFamily="2" charset="2"/>
              </a:rPr>
              <a:t>				</a:t>
            </a:r>
            <a:endParaRPr lang="en-US" altLang="en-US" sz="2000" dirty="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 err="1" smtClean="0">
                <a:sym typeface="Wingdings" panose="05000000000000000000" pitchFamily="2" charset="2"/>
              </a:rPr>
              <a:t>Resultaat</a:t>
            </a:r>
            <a:r>
              <a:rPr lang="en-US" altLang="en-US" sz="2000" dirty="0" smtClean="0">
                <a:sym typeface="Wingdings" panose="05000000000000000000" pitchFamily="2" charset="2"/>
              </a:rPr>
              <a:t>: </a:t>
            </a:r>
            <a:r>
              <a:rPr lang="en-US" altLang="en-US" dirty="0" err="1">
                <a:sym typeface="Wingdings" panose="05000000000000000000" pitchFamily="2" charset="2"/>
              </a:rPr>
              <a:t>f</a:t>
            </a:r>
            <a:r>
              <a:rPr lang="en-US" altLang="en-US" baseline="-25000" dirty="0" err="1">
                <a:sym typeface="Wingdings" panose="05000000000000000000" pitchFamily="2" charset="2"/>
              </a:rPr>
              <a:t>EC</a:t>
            </a:r>
            <a:r>
              <a:rPr lang="en-US" altLang="en-US" baseline="-25000" dirty="0">
                <a:sym typeface="Wingdings" panose="05000000000000000000" pitchFamily="2" charset="2"/>
              </a:rPr>
              <a:t>, tearing mode </a:t>
            </a:r>
            <a:r>
              <a:rPr lang="en-US" altLang="en-US" baseline="-25000" dirty="0" smtClean="0">
                <a:sym typeface="Wingdings" panose="05000000000000000000" pitchFamily="2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None/>
            </a:pPr>
            <a:r>
              <a:rPr lang="en-US" altLang="en-US" sz="2000" dirty="0" err="1" smtClean="0">
                <a:sym typeface="Wingdings" panose="05000000000000000000" pitchFamily="2" charset="2"/>
              </a:rPr>
              <a:t>Schatting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smtClean="0">
                <a:sym typeface="Wingdings" panose="05000000000000000000" pitchFamily="2" charset="2"/>
              </a:rPr>
              <a:t>van de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eilandpositie</a:t>
            </a:r>
            <a:r>
              <a:rPr lang="en-US" altLang="en-US" sz="2000" dirty="0" smtClean="0">
                <a:sym typeface="Wingdings" panose="05000000000000000000" pitchFamily="2" charset="2"/>
              </a:rPr>
              <a:t> in het ECE spectrum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voor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een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gegeven</a:t>
            </a:r>
            <a:r>
              <a:rPr lang="en-US" altLang="en-US" sz="2000" dirty="0" smtClean="0">
                <a:sym typeface="Wingdings" panose="05000000000000000000" pitchFamily="2" charset="2"/>
              </a:rPr>
              <a:t> launcher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orientatie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θ</a:t>
            </a:r>
            <a:r>
              <a:rPr lang="nl-NL" altLang="en-US" sz="2000" dirty="0" smtClean="0">
                <a:cs typeface="Times New Roman" panose="02020603050405020304" pitchFamily="18" charset="0"/>
              </a:rPr>
              <a:t>.</a:t>
            </a:r>
            <a:endParaRPr lang="en-US" altLang="en-US" sz="1800" dirty="0">
              <a:sym typeface="Wingdings" panose="05000000000000000000" pitchFamily="2" charset="2"/>
            </a:endParaRPr>
          </a:p>
        </p:txBody>
      </p:sp>
      <p:pic>
        <p:nvPicPr>
          <p:cNvPr id="19461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39" y="1244521"/>
            <a:ext cx="4400882" cy="13904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46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2" y="2961935"/>
            <a:ext cx="2227163" cy="3541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463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4149079"/>
            <a:ext cx="4839035" cy="5843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464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226" y="4287074"/>
            <a:ext cx="1340103" cy="280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15" name="Title 1"/>
          <p:cNvSpPr>
            <a:spLocks noGrp="1"/>
          </p:cNvSpPr>
          <p:nvPr>
            <p:ph type="title" sz="quarter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localiseren 		        </a:t>
            </a:r>
            <a:r>
              <a:rPr lang="nl-NL" sz="2400" b="0" dirty="0" smtClean="0"/>
              <a:t>Algorithme in FPGA </a:t>
            </a:r>
            <a:endParaRPr lang="en-GB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498E2B9-B9DA-4B07-B14F-C3EC319F98D3}" type="slidenum">
              <a:rPr lang="nl-NL" altLang="en-US" smtClean="0"/>
              <a:pPr>
                <a:defRPr/>
              </a:pPr>
              <a:t>27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40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3256290B-060C-404D-AD29-CDC05D016425}" type="slidenum">
              <a:rPr lang="nl-NL" altLang="en-US" smtClean="0"/>
              <a:pPr>
                <a:defRPr/>
              </a:pPr>
              <a:t>28</a:t>
            </a:fld>
            <a:endParaRPr lang="nl-NL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8" name="Rectangle 47"/>
          <p:cNvSpPr/>
          <p:nvPr/>
        </p:nvSpPr>
        <p:spPr>
          <a:xfrm>
            <a:off x="753993" y="824753"/>
            <a:ext cx="7473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400" kern="0" dirty="0"/>
              <a:t>Eiland volgen </a:t>
            </a:r>
            <a:r>
              <a:rPr lang="nl-NL" sz="2400" kern="0" dirty="0">
                <a:cs typeface="Arial" panose="020B0604020202020204" pitchFamily="34" charset="0"/>
              </a:rPr>
              <a:t>→ Launcher +</a:t>
            </a:r>
            <a:r>
              <a:rPr lang="nl-NL" sz="2400" kern="0" dirty="0"/>
              <a:t> </a:t>
            </a:r>
            <a:r>
              <a:rPr lang="nl-NL" sz="2400" kern="0" dirty="0" smtClean="0"/>
              <a:t>meet- </a:t>
            </a:r>
            <a:r>
              <a:rPr lang="nl-NL" sz="2400" kern="0" dirty="0"/>
              <a:t>en regelsyteem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Eiland volgen					</a:t>
            </a:r>
            <a:endParaRPr lang="en-GB" sz="2400" b="0" dirty="0"/>
          </a:p>
        </p:txBody>
      </p:sp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7196167" y="2149894"/>
            <a:ext cx="19843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ECE </a:t>
            </a:r>
            <a:r>
              <a:rPr lang="en-US" altLang="en-US" sz="1800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straling</a:t>
            </a:r>
            <a:endParaRPr lang="el-GR" altLang="en-US" sz="1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3871347" y="3552823"/>
            <a:ext cx="185468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err="1" smtClean="0">
                <a:latin typeface="+mn-lt"/>
              </a:rPr>
              <a:t>Wenswaarde</a:t>
            </a:r>
            <a:endParaRPr lang="en-US" altLang="en-US" dirty="0" smtClean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+mn-lt"/>
              </a:rPr>
              <a:t>ECE freq. </a:t>
            </a:r>
            <a:r>
              <a:rPr lang="en-US" altLang="en-US" dirty="0" err="1" smtClean="0">
                <a:latin typeface="+mn-lt"/>
              </a:rPr>
              <a:t>eiland</a:t>
            </a:r>
            <a:endParaRPr lang="en-US" altLang="en-US" dirty="0">
              <a:latin typeface="+mn-lt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099287" y="1898832"/>
            <a:ext cx="1315466" cy="1543060"/>
            <a:chOff x="6140151" y="1648349"/>
            <a:chExt cx="1315466" cy="1543060"/>
          </a:xfrm>
        </p:grpSpPr>
        <p:sp>
          <p:nvSpPr>
            <p:cNvPr id="86" name="AutoShape 8"/>
            <p:cNvSpPr>
              <a:spLocks noChangeArrowheads="1"/>
            </p:cNvSpPr>
            <p:nvPr/>
          </p:nvSpPr>
          <p:spPr bwMode="auto">
            <a:xfrm>
              <a:off x="6196655" y="1648349"/>
              <a:ext cx="1201078" cy="1228465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87" name="Text Box 9"/>
            <p:cNvSpPr txBox="1">
              <a:spLocks noChangeArrowheads="1"/>
            </p:cNvSpPr>
            <p:nvPr/>
          </p:nvSpPr>
          <p:spPr bwMode="auto">
            <a:xfrm>
              <a:off x="6140151" y="1744859"/>
              <a:ext cx="1315466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>
                  <a:latin typeface="+mn-lt"/>
                </a:rPr>
                <a:t>Plasma </a:t>
              </a:r>
              <a:r>
                <a:rPr lang="en-US" altLang="en-US" sz="1600" dirty="0" smtClean="0">
                  <a:latin typeface="+mn-lt"/>
                </a:rPr>
                <a:t>met </a:t>
              </a:r>
              <a:endParaRPr lang="en-US" altLang="en-US" sz="1600" dirty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magnetisch</a:t>
              </a:r>
              <a:endParaRPr lang="en-US" altLang="en-US" sz="1600" dirty="0" smtClean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eiland</a:t>
              </a:r>
              <a:endParaRPr lang="en-US" altLang="en-US" sz="1600" dirty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en-US" altLang="en-US" sz="1600" dirty="0">
                <a:latin typeface="+mn-lt"/>
              </a:endParaRPr>
            </a:p>
          </p:txBody>
        </p:sp>
      </p:grpSp>
      <p:sp>
        <p:nvSpPr>
          <p:cNvPr id="50" name="Line 22"/>
          <p:cNvSpPr>
            <a:spLocks noChangeShapeType="1"/>
          </p:cNvSpPr>
          <p:nvPr/>
        </p:nvSpPr>
        <p:spPr bwMode="auto">
          <a:xfrm flipH="1">
            <a:off x="6155791" y="5276753"/>
            <a:ext cx="1568454" cy="13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1" name="Line 21"/>
          <p:cNvSpPr>
            <a:spLocks noChangeShapeType="1"/>
          </p:cNvSpPr>
          <p:nvPr/>
        </p:nvSpPr>
        <p:spPr bwMode="auto">
          <a:xfrm flipH="1">
            <a:off x="7711810" y="2553675"/>
            <a:ext cx="32256" cy="2711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3" name="Line 22"/>
          <p:cNvSpPr>
            <a:spLocks noChangeShapeType="1"/>
          </p:cNvSpPr>
          <p:nvPr/>
        </p:nvSpPr>
        <p:spPr bwMode="auto">
          <a:xfrm flipH="1" flipV="1">
            <a:off x="3275364" y="5275370"/>
            <a:ext cx="504547" cy="13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4" name="AutoShape 10"/>
          <p:cNvSpPr>
            <a:spLocks noChangeArrowheads="1"/>
          </p:cNvSpPr>
          <p:nvPr/>
        </p:nvSpPr>
        <p:spPr bwMode="auto">
          <a:xfrm>
            <a:off x="3779912" y="4686949"/>
            <a:ext cx="1229964" cy="111766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3823490" y="4872062"/>
            <a:ext cx="1372660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Eiland</a:t>
            </a:r>
            <a:endParaRPr lang="en-US" altLang="en-US" sz="1600" dirty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localiseren</a:t>
            </a:r>
            <a:endParaRPr lang="en-US" altLang="en-US" sz="1600" dirty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en-US" sz="1600" dirty="0">
              <a:latin typeface="+mn-lt"/>
            </a:endParaRPr>
          </a:p>
        </p:txBody>
      </p: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6155791" y="4722054"/>
            <a:ext cx="1229964" cy="111766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6045738" y="4891841"/>
            <a:ext cx="13726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smtClean="0">
                <a:latin typeface="+mn-lt"/>
              </a:rPr>
              <a:t>ECE</a:t>
            </a: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Diagnostiek</a:t>
            </a:r>
            <a:endParaRPr lang="en-US" altLang="en-US" sz="1600" dirty="0">
              <a:latin typeface="+mn-lt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286633" y="2599852"/>
            <a:ext cx="1201509" cy="491386"/>
            <a:chOff x="3522207" y="3058013"/>
            <a:chExt cx="1201509" cy="491386"/>
          </a:xfrm>
        </p:grpSpPr>
        <p:sp>
          <p:nvSpPr>
            <p:cNvPr id="84" name="AutoShape 4"/>
            <p:cNvSpPr>
              <a:spLocks noChangeArrowheads="1"/>
            </p:cNvSpPr>
            <p:nvPr/>
          </p:nvSpPr>
          <p:spPr bwMode="auto">
            <a:xfrm>
              <a:off x="3522207" y="3058013"/>
              <a:ext cx="1201078" cy="49138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85" name="Text Box 5"/>
            <p:cNvSpPr txBox="1">
              <a:spLocks noChangeArrowheads="1"/>
            </p:cNvSpPr>
            <p:nvPr/>
          </p:nvSpPr>
          <p:spPr bwMode="auto">
            <a:xfrm>
              <a:off x="3522637" y="3127403"/>
              <a:ext cx="120107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>
                  <a:latin typeface="+mn-lt"/>
                </a:rPr>
                <a:t>Launcher</a:t>
              </a:r>
            </a:p>
          </p:txBody>
        </p:sp>
      </p:grpSp>
      <p:sp>
        <p:nvSpPr>
          <p:cNvPr id="60" name="Line 20"/>
          <p:cNvSpPr>
            <a:spLocks noChangeShapeType="1"/>
          </p:cNvSpPr>
          <p:nvPr/>
        </p:nvSpPr>
        <p:spPr bwMode="auto">
          <a:xfrm flipH="1" flipV="1">
            <a:off x="3900032" y="3960617"/>
            <a:ext cx="744669" cy="3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V="1">
            <a:off x="7356869" y="2516764"/>
            <a:ext cx="1016894" cy="88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grpSp>
        <p:nvGrpSpPr>
          <p:cNvPr id="62" name="Group 61"/>
          <p:cNvGrpSpPr/>
          <p:nvPr/>
        </p:nvGrpSpPr>
        <p:grpSpPr>
          <a:xfrm>
            <a:off x="2668935" y="3701186"/>
            <a:ext cx="1225827" cy="501836"/>
            <a:chOff x="1657254" y="3014341"/>
            <a:chExt cx="1225827" cy="1228465"/>
          </a:xfrm>
        </p:grpSpPr>
        <p:sp>
          <p:nvSpPr>
            <p:cNvPr id="80" name="AutoShape 15"/>
            <p:cNvSpPr>
              <a:spLocks noChangeArrowheads="1"/>
            </p:cNvSpPr>
            <p:nvPr/>
          </p:nvSpPr>
          <p:spPr bwMode="auto">
            <a:xfrm>
              <a:off x="1682003" y="3014341"/>
              <a:ext cx="1201078" cy="1228465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81" name="Text Box 16"/>
            <p:cNvSpPr txBox="1">
              <a:spLocks noChangeArrowheads="1"/>
            </p:cNvSpPr>
            <p:nvPr/>
          </p:nvSpPr>
          <p:spPr bwMode="auto">
            <a:xfrm>
              <a:off x="1657254" y="3172319"/>
              <a:ext cx="1201079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Regelaar</a:t>
              </a:r>
              <a:endParaRPr lang="en-US" altLang="en-US" sz="1600" dirty="0">
                <a:latin typeface="+mn-lt"/>
              </a:endParaRPr>
            </a:p>
          </p:txBody>
        </p:sp>
      </p:grpSp>
      <p:sp>
        <p:nvSpPr>
          <p:cNvPr id="63" name="Line 12"/>
          <p:cNvSpPr>
            <a:spLocks noChangeShapeType="1"/>
          </p:cNvSpPr>
          <p:nvPr/>
        </p:nvSpPr>
        <p:spPr bwMode="auto">
          <a:xfrm>
            <a:off x="5470483" y="2860602"/>
            <a:ext cx="709529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5601158" y="2941756"/>
            <a:ext cx="4003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l-GR" altLang="en-US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θ</a:t>
            </a:r>
          </a:p>
        </p:txBody>
      </p:sp>
      <p:sp>
        <p:nvSpPr>
          <p:cNvPr id="67" name="Line 17"/>
          <p:cNvSpPr>
            <a:spLocks noChangeShapeType="1"/>
          </p:cNvSpPr>
          <p:nvPr/>
        </p:nvSpPr>
        <p:spPr bwMode="auto">
          <a:xfrm flipV="1">
            <a:off x="3275365" y="2860602"/>
            <a:ext cx="1009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3643377" y="2892798"/>
            <a:ext cx="6170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l-GR" altLang="en-US" sz="16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θ</a:t>
            </a:r>
            <a:r>
              <a:rPr lang="en-US" altLang="en-US" sz="1600" baseline="-250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ref</a:t>
            </a:r>
            <a:endParaRPr lang="el-GR" altLang="en-US" sz="16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1521" y="4111531"/>
            <a:ext cx="199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/>
              <a:t>ECE freq. en fase eiland </a:t>
            </a:r>
            <a:r>
              <a:rPr lang="nl-NL" dirty="0"/>
              <a:t>voor </a:t>
            </a:r>
            <a:r>
              <a:rPr lang="nl-NL" dirty="0" smtClean="0"/>
              <a:t>elevatie hoek </a:t>
            </a:r>
            <a:r>
              <a:rPr lang="el-GR" dirty="0" smtClean="0"/>
              <a:t>θ</a:t>
            </a:r>
            <a:r>
              <a:rPr lang="nl-NL" dirty="0" smtClean="0"/>
              <a:t> </a:t>
            </a:r>
            <a:endParaRPr lang="en-GB" dirty="0"/>
          </a:p>
        </p:txBody>
      </p:sp>
      <p:sp>
        <p:nvSpPr>
          <p:cNvPr id="72" name="Line 22"/>
          <p:cNvSpPr>
            <a:spLocks noChangeShapeType="1"/>
          </p:cNvSpPr>
          <p:nvPr/>
        </p:nvSpPr>
        <p:spPr bwMode="auto">
          <a:xfrm flipH="1">
            <a:off x="5009876" y="5276750"/>
            <a:ext cx="113881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4" name="Line 23"/>
          <p:cNvSpPr>
            <a:spLocks noChangeShapeType="1"/>
          </p:cNvSpPr>
          <p:nvPr/>
        </p:nvSpPr>
        <p:spPr bwMode="auto">
          <a:xfrm flipH="1" flipV="1">
            <a:off x="3283016" y="4202376"/>
            <a:ext cx="6006" cy="10743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6" name="Line 21"/>
          <p:cNvSpPr>
            <a:spLocks noChangeShapeType="1"/>
          </p:cNvSpPr>
          <p:nvPr/>
        </p:nvSpPr>
        <p:spPr bwMode="auto">
          <a:xfrm flipH="1">
            <a:off x="3283016" y="2845545"/>
            <a:ext cx="5295" cy="8556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7" name="Text Box 29"/>
          <p:cNvSpPr txBox="1">
            <a:spLocks noChangeArrowheads="1"/>
          </p:cNvSpPr>
          <p:nvPr/>
        </p:nvSpPr>
        <p:spPr bwMode="auto">
          <a:xfrm>
            <a:off x="4758134" y="4879373"/>
            <a:ext cx="168668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+mn-lt"/>
              </a:rPr>
              <a:t>6 T</a:t>
            </a:r>
            <a:r>
              <a:rPr lang="en-US" altLang="en-US" baseline="-25000" dirty="0" smtClean="0">
                <a:latin typeface="+mn-lt"/>
              </a:rPr>
              <a:t>e</a:t>
            </a:r>
            <a:endParaRPr lang="en-US" altLang="en-US" baseline="-25000" dirty="0" smtClean="0">
              <a:latin typeface="+mn-lt"/>
            </a:endParaRP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err="1" smtClean="0">
                <a:latin typeface="+mn-lt"/>
              </a:rPr>
              <a:t>metingen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9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/>
          </p:cNvSpPr>
          <p:nvPr/>
        </p:nvSpPr>
        <p:spPr bwMode="auto">
          <a:xfrm>
            <a:off x="182687" y="980728"/>
            <a:ext cx="8596064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58775" indent="-358775">
              <a:spcBef>
                <a:spcPct val="20000"/>
              </a:spcBef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538163" indent="-268288">
              <a:spcBef>
                <a:spcPct val="20000"/>
              </a:spcBef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269875" lvl="1" indent="0">
              <a:buSzPct val="90000"/>
              <a:buFontTx/>
              <a:buNone/>
              <a:defRPr/>
            </a:pPr>
            <a:r>
              <a:rPr lang="en-US" altLang="en-US" sz="2400" dirty="0" err="1" smtClean="0"/>
              <a:t>Samensmelten</a:t>
            </a:r>
            <a:r>
              <a:rPr lang="en-US" altLang="en-US" sz="2400" dirty="0" smtClean="0"/>
              <a:t> van </a:t>
            </a:r>
            <a:r>
              <a:rPr lang="en-US" altLang="en-US" sz="2400" dirty="0" err="1" smtClean="0"/>
              <a:t>deeltjes</a:t>
            </a:r>
            <a:r>
              <a:rPr lang="en-US" altLang="en-US" sz="2400" dirty="0" smtClean="0"/>
              <a:t> in </a:t>
            </a:r>
            <a:r>
              <a:rPr lang="en-US" altLang="en-US" sz="2400" dirty="0" err="1" smtClean="0"/>
              <a:t>een</a:t>
            </a:r>
            <a:r>
              <a:rPr lang="en-US" altLang="en-US" sz="2400" dirty="0" smtClean="0"/>
              <a:t> plasma </a:t>
            </a:r>
          </a:p>
          <a:p>
            <a:pPr marL="269875" lvl="1" indent="0">
              <a:buSzPct val="90000"/>
              <a:buFontTx/>
              <a:buNone/>
              <a:defRPr/>
            </a:pPr>
            <a:endParaRPr lang="en-US" altLang="en-US" sz="2400" dirty="0" smtClean="0"/>
          </a:p>
          <a:p>
            <a:pPr marL="269875" lvl="1" indent="0">
              <a:buSzPct val="90000"/>
              <a:buFontTx/>
              <a:buNone/>
              <a:defRPr/>
            </a:pPr>
            <a:r>
              <a:rPr lang="en-US" altLang="en-US" sz="2400" dirty="0" err="1" smtClean="0"/>
              <a:t>Nodig</a:t>
            </a:r>
            <a:r>
              <a:rPr lang="en-US" altLang="en-US" sz="2400" dirty="0" smtClean="0"/>
              <a:t>: </a:t>
            </a:r>
            <a:r>
              <a:rPr lang="en-US" altLang="en-US" sz="2400" dirty="0" err="1" smtClean="0"/>
              <a:t>hoge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temperatuur</a:t>
            </a:r>
            <a:r>
              <a:rPr lang="en-US" altLang="en-US" sz="2400" dirty="0" smtClean="0"/>
              <a:t> (~ 200 </a:t>
            </a:r>
            <a:r>
              <a:rPr lang="en-US" altLang="en-US" sz="2400" dirty="0" err="1" smtClean="0"/>
              <a:t>miljoen</a:t>
            </a:r>
            <a:r>
              <a:rPr lang="en-US" altLang="en-US" sz="2400" baseline="30000" dirty="0" smtClean="0"/>
              <a:t> </a:t>
            </a:r>
            <a:r>
              <a:rPr lang="en-US" altLang="en-US" sz="2400" dirty="0" smtClean="0"/>
              <a:t>K), </a:t>
            </a:r>
            <a:r>
              <a:rPr lang="en-US" altLang="en-US" sz="2400" dirty="0" err="1" smtClean="0"/>
              <a:t>druk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en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energie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opsluitingtijd</a:t>
            </a:r>
            <a:r>
              <a:rPr lang="en-US" altLang="en-US" sz="2400" dirty="0" smtClean="0"/>
              <a:t>.</a:t>
            </a:r>
          </a:p>
          <a:p>
            <a:pPr lvl="1">
              <a:buSzPct val="90000"/>
              <a:buFontTx/>
              <a:buNone/>
              <a:defRPr/>
            </a:pPr>
            <a:endParaRPr lang="en-US" altLang="en-US" sz="2400" dirty="0" smtClean="0"/>
          </a:p>
          <a:p>
            <a:pPr lvl="1">
              <a:buSzPct val="90000"/>
              <a:buFontTx/>
              <a:buNone/>
              <a:defRPr/>
            </a:pPr>
            <a:endParaRPr lang="en-US" altLang="en-US" sz="2400" dirty="0" smtClean="0"/>
          </a:p>
          <a:p>
            <a:pPr lvl="1">
              <a:buSzPct val="90000"/>
              <a:buFontTx/>
              <a:buNone/>
              <a:defRPr/>
            </a:pPr>
            <a:endParaRPr lang="en-US" altLang="en-US" sz="2400" dirty="0" smtClean="0"/>
          </a:p>
          <a:p>
            <a:pPr lvl="1">
              <a:buSzPct val="90000"/>
              <a:buFontTx/>
              <a:buNone/>
              <a:defRPr/>
            </a:pPr>
            <a:endParaRPr lang="en-US" altLang="en-US" sz="2400" dirty="0" smtClean="0"/>
          </a:p>
          <a:p>
            <a:pPr lvl="1">
              <a:buSzPct val="90000"/>
              <a:buFontTx/>
              <a:buNone/>
              <a:defRPr/>
            </a:pPr>
            <a:endParaRPr lang="en-US" altLang="en-US" sz="2400" dirty="0" smtClean="0"/>
          </a:p>
          <a:p>
            <a:pPr lvl="1">
              <a:buSzPct val="90000"/>
              <a:buFontTx/>
              <a:buNone/>
              <a:defRPr/>
            </a:pPr>
            <a:endParaRPr lang="en-US" altLang="en-US" sz="2400" dirty="0" smtClean="0"/>
          </a:p>
          <a:p>
            <a:pPr marL="269875" lvl="1" indent="0">
              <a:buSzPct val="90000"/>
              <a:buFontTx/>
              <a:buNone/>
              <a:defRPr/>
            </a:pPr>
            <a:endParaRPr lang="en-US" altLang="en-US" sz="1400" dirty="0" smtClean="0"/>
          </a:p>
          <a:p>
            <a:pPr marL="269875" lvl="1" indent="0">
              <a:buSzPct val="90000"/>
              <a:buFontTx/>
              <a:buNone/>
              <a:defRPr/>
            </a:pPr>
            <a:r>
              <a:rPr lang="en-US" altLang="en-US" sz="2400" dirty="0" err="1" smtClean="0"/>
              <a:t>Opbrengst</a:t>
            </a:r>
            <a:r>
              <a:rPr lang="en-US" altLang="en-US" sz="2400" dirty="0" smtClean="0"/>
              <a:t>: 17.6 MeV </a:t>
            </a:r>
            <a:r>
              <a:rPr lang="en-US" altLang="en-US" sz="2400" dirty="0" err="1" smtClean="0"/>
              <a:t>vrijgekomen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energie</a:t>
            </a:r>
            <a:r>
              <a:rPr lang="en-US" altLang="en-US" sz="2400" dirty="0" smtClean="0"/>
              <a:t> per </a:t>
            </a:r>
            <a:r>
              <a:rPr lang="en-US" altLang="en-US" sz="2400" dirty="0" err="1" smtClean="0"/>
              <a:t>reactie</a:t>
            </a:r>
            <a:endParaRPr lang="en-US" altLang="en-US" sz="2400" dirty="0" smtClean="0"/>
          </a:p>
          <a:p>
            <a:pPr lvl="1">
              <a:buSzPct val="90000"/>
              <a:buFontTx/>
              <a:buNone/>
              <a:defRPr/>
            </a:pPr>
            <a:endParaRPr lang="en-US" altLang="en-US" dirty="0" smtClean="0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Kernfusie</a:t>
            </a:r>
            <a:endParaRPr lang="en-GB" altLang="en-US" smtClean="0"/>
          </a:p>
        </p:txBody>
      </p:sp>
      <p:pic>
        <p:nvPicPr>
          <p:cNvPr id="12292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880519"/>
            <a:ext cx="3822402" cy="2197531"/>
          </a:xfrm>
        </p:spPr>
      </p:pic>
      <p:graphicFrame>
        <p:nvGraphicFramePr>
          <p:cNvPr id="12296" name="Object 11"/>
          <p:cNvGraphicFramePr>
            <a:graphicFrameLocks noChangeAspect="1"/>
          </p:cNvGraphicFramePr>
          <p:nvPr/>
        </p:nvGraphicFramePr>
        <p:xfrm>
          <a:off x="4643438" y="2632075"/>
          <a:ext cx="3668712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Equation" r:id="rId4" imgW="1778000" imgH="241300" progId="Equation.3">
                  <p:embed/>
                </p:oleObj>
              </mc:Choice>
              <mc:Fallback>
                <p:oleObj name="Equation" r:id="rId4" imgW="1778000" imgH="2413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632075"/>
                        <a:ext cx="3668712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2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038" y="764704"/>
            <a:ext cx="7994650" cy="3959225"/>
          </a:xfrm>
        </p:spPr>
        <p:txBody>
          <a:bodyPr/>
          <a:lstStyle/>
          <a:p>
            <a:endParaRPr lang="nl-NL" b="0" dirty="0" smtClean="0"/>
          </a:p>
          <a:p>
            <a:r>
              <a:rPr lang="nl-NL" b="0" dirty="0"/>
              <a:t>Launcher </a:t>
            </a:r>
            <a:r>
              <a:rPr lang="nl-NL" b="0" dirty="0" smtClean="0"/>
              <a:t>elevatiehoek </a:t>
            </a:r>
            <a:r>
              <a:rPr lang="el-GR" altLang="en-US" b="0" dirty="0">
                <a:cs typeface="Times New Roman" panose="02020603050405020304" pitchFamily="18" charset="0"/>
              </a:rPr>
              <a:t>θ</a:t>
            </a:r>
            <a:r>
              <a:rPr lang="el-GR" altLang="en-US" dirty="0">
                <a:cs typeface="Times New Roman" panose="02020603050405020304" pitchFamily="18" charset="0"/>
              </a:rPr>
              <a:t> </a:t>
            </a:r>
            <a:r>
              <a:rPr lang="nl-NL" b="0" dirty="0" smtClean="0"/>
              <a:t>moet zo geregeld </a:t>
            </a:r>
            <a:r>
              <a:rPr lang="nl-NL" b="0" dirty="0"/>
              <a:t>worden </a:t>
            </a:r>
            <a:r>
              <a:rPr lang="nl-NL" b="0" dirty="0" smtClean="0"/>
              <a:t>dat </a:t>
            </a:r>
            <a:r>
              <a:rPr lang="nl-NL" b="0" dirty="0"/>
              <a:t>het eiland </a:t>
            </a:r>
            <a:r>
              <a:rPr lang="nl-NL" b="0" dirty="0" smtClean="0"/>
              <a:t>“in beeld blijft” met een ECE frequentie van 140GHz.</a:t>
            </a:r>
            <a:endParaRPr lang="nl-NL" b="0" dirty="0"/>
          </a:p>
          <a:p>
            <a:r>
              <a:rPr lang="nl-NL" b="0" dirty="0" smtClean="0"/>
              <a:t>Met nauwkeurigheid &lt; 1cm. </a:t>
            </a:r>
          </a:p>
          <a:p>
            <a:r>
              <a:rPr lang="nl-NL" b="0" dirty="0" smtClean="0"/>
              <a:t>Eiland positie varieert ≈ ± 5cm in radiële richting. </a:t>
            </a:r>
          </a:p>
          <a:p>
            <a:r>
              <a:rPr lang="nl-NL" b="0" dirty="0" smtClean="0"/>
              <a:t>Launcher elevatie varieert </a:t>
            </a:r>
            <a:r>
              <a:rPr lang="nl-NL" b="0" dirty="0"/>
              <a:t>dan ≈ ± </a:t>
            </a:r>
            <a:r>
              <a:rPr lang="nl-NL" b="0" dirty="0" smtClean="0"/>
              <a:t>7º </a:t>
            </a:r>
          </a:p>
          <a:p>
            <a:endParaRPr lang="nl-NL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volgen 				      </a:t>
            </a:r>
            <a:r>
              <a:rPr lang="nl-NL" sz="2400" b="0" dirty="0" smtClean="0"/>
              <a:t>Systeem eisen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29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3655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volgen 				     </a:t>
            </a:r>
            <a:r>
              <a:rPr lang="nl-NL" sz="2400" b="0" dirty="0" smtClean="0"/>
              <a:t>Launcher eisen</a:t>
            </a:r>
            <a:endParaRPr lang="en-GB" sz="2400" b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1" y="3027114"/>
            <a:ext cx="6782677" cy="292213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668756"/>
            <a:ext cx="4319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endParaRPr lang="nl-NL" sz="2400" dirty="0" smtClean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400" dirty="0" err="1"/>
              <a:t>Minimaal</a:t>
            </a:r>
            <a:r>
              <a:rPr lang="en-US" altLang="en-US" sz="2400" dirty="0"/>
              <a:t> 10</a:t>
            </a:r>
            <a:r>
              <a:rPr lang="en-US" altLang="en-US" sz="2400" dirty="0">
                <a:cs typeface="Arial" panose="020B0604020202020204" pitchFamily="34" charset="0"/>
              </a:rPr>
              <a:t>° in 100 </a:t>
            </a:r>
            <a:r>
              <a:rPr lang="en-US" altLang="en-US" sz="2400" dirty="0" err="1" smtClean="0">
                <a:cs typeface="Arial" panose="020B0604020202020204" pitchFamily="34" charset="0"/>
              </a:rPr>
              <a:t>ms</a:t>
            </a:r>
            <a:endParaRPr lang="en-US" altLang="en-US" sz="2400" dirty="0" smtClean="0"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400" dirty="0" err="1" smtClean="0">
                <a:cs typeface="Arial" panose="020B0604020202020204" pitchFamily="34" charset="0"/>
              </a:rPr>
              <a:t>Nauwkeurigheid</a:t>
            </a:r>
            <a:r>
              <a:rPr lang="en-US" altLang="en-US" sz="2400" dirty="0" smtClean="0">
                <a:cs typeface="Arial" panose="020B0604020202020204" pitchFamily="34" charset="0"/>
              </a:rPr>
              <a:t> 0,15°</a:t>
            </a:r>
            <a:endParaRPr lang="en-US" altLang="en-US" sz="2400" dirty="0"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400" dirty="0" smtClean="0"/>
              <a:t>Wrijving en hysterese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400" dirty="0" smtClean="0"/>
              <a:t>Magnetische stoorkrachten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750483" y="1705677"/>
            <a:ext cx="648072" cy="288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724128" y="1427756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Gesloten lus positie regeling nodig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30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67997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7010400" y="7620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41611" y="998428"/>
            <a:ext cx="747821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latin typeface="+mn-lt"/>
              </a:rPr>
              <a:t>Buitenlus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 err="1" smtClean="0">
                <a:latin typeface="+mn-lt"/>
              </a:rPr>
              <a:t>voor</a:t>
            </a:r>
            <a:r>
              <a:rPr lang="en-US" altLang="en-US" dirty="0" smtClean="0">
                <a:latin typeface="+mn-lt"/>
              </a:rPr>
              <a:t> launcher </a:t>
            </a:r>
            <a:r>
              <a:rPr lang="en-US" altLang="en-US" dirty="0" err="1" smtClean="0">
                <a:latin typeface="+mn-lt"/>
              </a:rPr>
              <a:t>setpoint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 err="1" smtClean="0">
                <a:latin typeface="+mn-lt"/>
              </a:rPr>
              <a:t>generatie</a:t>
            </a:r>
            <a:endParaRPr lang="en-US" altLang="en-US" dirty="0" smtClean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latin typeface="+mn-lt"/>
              </a:rPr>
              <a:t>Binnenlus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 err="1" smtClean="0">
                <a:latin typeface="+mn-lt"/>
              </a:rPr>
              <a:t>voor</a:t>
            </a:r>
            <a:r>
              <a:rPr lang="en-US" altLang="en-US" dirty="0" smtClean="0">
                <a:latin typeface="+mn-lt"/>
              </a:rPr>
              <a:t> launcher </a:t>
            </a:r>
            <a:r>
              <a:rPr lang="en-US" altLang="en-US" dirty="0" err="1" smtClean="0">
                <a:latin typeface="+mn-lt"/>
              </a:rPr>
              <a:t>positie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 err="1" smtClean="0">
                <a:latin typeface="+mn-lt"/>
              </a:rPr>
              <a:t>regeling</a:t>
            </a:r>
            <a:r>
              <a:rPr lang="en-US" altLang="en-US" dirty="0">
                <a:latin typeface="+mn-lt"/>
              </a:rPr>
              <a:t>	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70104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281644" y="3501008"/>
            <a:ext cx="723629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657305" y="3606651"/>
            <a:ext cx="2484974" cy="567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volgen 				  </a:t>
            </a:r>
            <a:r>
              <a:rPr lang="nl-NL" sz="2400" b="0" dirty="0" smtClean="0"/>
              <a:t>Systeem ontwerp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31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96559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362200"/>
            <a:ext cx="7010400" cy="3624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7010400" y="7620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/>
          </a:p>
        </p:txBody>
      </p:sp>
      <p:sp>
        <p:nvSpPr>
          <p:cNvPr id="27658" name="Line 9"/>
          <p:cNvSpPr>
            <a:spLocks noChangeShapeType="1"/>
          </p:cNvSpPr>
          <p:nvPr/>
        </p:nvSpPr>
        <p:spPr bwMode="auto">
          <a:xfrm>
            <a:off x="1143000" y="2895600"/>
            <a:ext cx="2514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7659" name="Line 10"/>
          <p:cNvSpPr>
            <a:spLocks noChangeShapeType="1"/>
          </p:cNvSpPr>
          <p:nvPr/>
        </p:nvSpPr>
        <p:spPr bwMode="auto">
          <a:xfrm flipH="1" flipV="1">
            <a:off x="1143000" y="2895600"/>
            <a:ext cx="609600" cy="2971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7660" name="Line 11"/>
          <p:cNvSpPr>
            <a:spLocks noChangeShapeType="1"/>
          </p:cNvSpPr>
          <p:nvPr/>
        </p:nvSpPr>
        <p:spPr bwMode="auto">
          <a:xfrm>
            <a:off x="1752600" y="5867400"/>
            <a:ext cx="4267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7661" name="Line 12"/>
          <p:cNvSpPr>
            <a:spLocks noChangeShapeType="1"/>
          </p:cNvSpPr>
          <p:nvPr/>
        </p:nvSpPr>
        <p:spPr bwMode="auto">
          <a:xfrm>
            <a:off x="3810000" y="42672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 flipH="1">
            <a:off x="5943600" y="4267200"/>
            <a:ext cx="76200" cy="1600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7663" name="Line 14"/>
          <p:cNvSpPr>
            <a:spLocks noChangeShapeType="1"/>
          </p:cNvSpPr>
          <p:nvPr/>
        </p:nvSpPr>
        <p:spPr bwMode="auto">
          <a:xfrm>
            <a:off x="3733800" y="28956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7664" name="Line 15"/>
          <p:cNvSpPr>
            <a:spLocks noChangeShapeType="1"/>
          </p:cNvSpPr>
          <p:nvPr/>
        </p:nvSpPr>
        <p:spPr bwMode="auto">
          <a:xfrm flipH="1">
            <a:off x="914400" y="4114800"/>
            <a:ext cx="457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07504" y="4797152"/>
            <a:ext cx="5688632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 err="1" smtClean="0">
                <a:latin typeface="+mn-lt"/>
              </a:rPr>
              <a:t>Eiland</a:t>
            </a:r>
            <a:endParaRPr lang="en-US" altLang="en-US" sz="20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 err="1" smtClean="0">
                <a:latin typeface="+mn-lt"/>
              </a:rPr>
              <a:t>localiseren</a:t>
            </a:r>
            <a:r>
              <a:rPr lang="en-US" altLang="en-US" sz="2000" dirty="0" smtClean="0">
                <a:latin typeface="+mn-lt"/>
              </a:rPr>
              <a:t>:</a:t>
            </a:r>
            <a:endParaRPr lang="en-US" altLang="en-US" sz="20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+mn-lt"/>
              </a:rPr>
              <a:t>100 kHz DAQ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+mn-lt"/>
              </a:rPr>
              <a:t>clock rate </a:t>
            </a:r>
            <a:r>
              <a:rPr lang="en-US" altLang="en-US" sz="2000" dirty="0" err="1" smtClean="0">
                <a:latin typeface="+mn-lt"/>
              </a:rPr>
              <a:t>identificatie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algorithme</a:t>
            </a:r>
            <a:r>
              <a:rPr lang="en-US" altLang="en-US" sz="2000" dirty="0" smtClean="0">
                <a:latin typeface="+mn-lt"/>
              </a:rPr>
              <a:t> FPGA </a:t>
            </a:r>
            <a:r>
              <a:rPr lang="en-US" altLang="en-US" sz="2000" dirty="0">
                <a:latin typeface="+mn-lt"/>
              </a:rPr>
              <a:t>16 µs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volgen 				  </a:t>
            </a:r>
            <a:r>
              <a:rPr lang="nl-NL" sz="2400" b="0" dirty="0" smtClean="0"/>
              <a:t>Systeem ontwerp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32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967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362200"/>
            <a:ext cx="7010400" cy="3624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7010400" y="7620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/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2057400" y="3200400"/>
            <a:ext cx="1676400" cy="1143000"/>
          </a:xfrm>
          <a:prstGeom prst="rect">
            <a:avLst/>
          </a:prstGeom>
          <a:noFill/>
          <a:ln w="3810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8681" name="Line 8"/>
          <p:cNvSpPr>
            <a:spLocks noChangeShapeType="1"/>
          </p:cNvSpPr>
          <p:nvPr/>
        </p:nvSpPr>
        <p:spPr bwMode="auto">
          <a:xfrm flipH="1" flipV="1">
            <a:off x="2339752" y="2132856"/>
            <a:ext cx="625698" cy="10675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937419" y="1082794"/>
            <a:ext cx="70866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+mn-lt"/>
              </a:rPr>
              <a:t>	- </a:t>
            </a:r>
            <a:r>
              <a:rPr lang="en-US" altLang="en-US" sz="2000" dirty="0" err="1" smtClean="0">
                <a:latin typeface="+mn-lt"/>
              </a:rPr>
              <a:t>Minimaliseer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fout</a:t>
            </a:r>
            <a:r>
              <a:rPr lang="en-US" altLang="en-US" sz="2000" dirty="0" smtClean="0">
                <a:latin typeface="+mn-lt"/>
              </a:rPr>
              <a:t>: </a:t>
            </a:r>
            <a:r>
              <a:rPr lang="en-US" altLang="en-US" sz="2000" dirty="0">
                <a:latin typeface="+mn-lt"/>
              </a:rPr>
              <a:t>e = </a:t>
            </a:r>
            <a:r>
              <a:rPr lang="en-US" altLang="en-US" sz="2000" dirty="0" smtClean="0">
                <a:latin typeface="+mn-lt"/>
              </a:rPr>
              <a:t>140GHz </a:t>
            </a:r>
            <a:r>
              <a:rPr lang="en-US" altLang="en-US" sz="2000" dirty="0">
                <a:latin typeface="+mn-lt"/>
              </a:rPr>
              <a:t>- </a:t>
            </a:r>
            <a:r>
              <a:rPr lang="nl-NL" altLang="en-US" sz="2000" dirty="0">
                <a:latin typeface="+mn-lt"/>
              </a:rPr>
              <a:t>f</a:t>
            </a:r>
            <a:r>
              <a:rPr lang="nl-NL" altLang="en-US" sz="2000" baseline="-25000" dirty="0">
                <a:latin typeface="+mn-lt"/>
              </a:rPr>
              <a:t>EC,</a:t>
            </a:r>
            <a:r>
              <a:rPr lang="nl-NL" altLang="en-US" sz="2000" dirty="0">
                <a:latin typeface="+mn-lt"/>
              </a:rPr>
              <a:t> </a:t>
            </a:r>
            <a:r>
              <a:rPr lang="nl-NL" altLang="en-US" sz="2000" baseline="-25000" dirty="0" smtClean="0">
                <a:latin typeface="+mn-lt"/>
              </a:rPr>
              <a:t>magn. eiland </a:t>
            </a:r>
            <a:endParaRPr lang="nl-NL" altLang="en-US" sz="20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+mn-lt"/>
              </a:rPr>
              <a:t>	- </a:t>
            </a:r>
            <a:r>
              <a:rPr lang="en-US" altLang="en-US" sz="2000" i="1" dirty="0" err="1" smtClean="0">
                <a:latin typeface="+mn-lt"/>
              </a:rPr>
              <a:t>C</a:t>
            </a:r>
            <a:r>
              <a:rPr lang="en-US" altLang="en-US" sz="2000" i="1" baseline="-25000" dirty="0" err="1" smtClean="0">
                <a:latin typeface="+mn-lt"/>
              </a:rPr>
              <a:t>eiland</a:t>
            </a:r>
            <a:r>
              <a:rPr lang="en-US" altLang="en-US" sz="2000" i="1" baseline="-25000" dirty="0" smtClean="0">
                <a:latin typeface="+mn-lt"/>
              </a:rPr>
              <a:t> </a:t>
            </a:r>
            <a:r>
              <a:rPr lang="en-US" altLang="en-US" sz="2000" dirty="0" smtClean="0">
                <a:latin typeface="+mn-lt"/>
              </a:rPr>
              <a:t>(s</a:t>
            </a:r>
            <a:r>
              <a:rPr lang="en-US" altLang="en-US" sz="2000" dirty="0">
                <a:latin typeface="+mn-lt"/>
              </a:rPr>
              <a:t>) = PI </a:t>
            </a:r>
            <a:r>
              <a:rPr lang="en-US" altLang="en-US" sz="2000" dirty="0" err="1" smtClean="0">
                <a:latin typeface="+mn-lt"/>
              </a:rPr>
              <a:t>regelaar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+ </a:t>
            </a:r>
            <a:r>
              <a:rPr lang="en-US" altLang="en-US" sz="2000" dirty="0" err="1" smtClean="0">
                <a:latin typeface="+mn-lt"/>
              </a:rPr>
              <a:t>laagdoorlaatfilter</a:t>
            </a:r>
            <a:endParaRPr lang="en-US" altLang="en-US" sz="2000" dirty="0">
              <a:latin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volgen 				  </a:t>
            </a:r>
            <a:r>
              <a:rPr lang="nl-NL" sz="2400" b="0" dirty="0" smtClean="0"/>
              <a:t>Systeem ontwerp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33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7593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362200"/>
            <a:ext cx="7010400" cy="3624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7010400" y="7620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000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1316630" y="854794"/>
            <a:ext cx="6840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>
                <a:latin typeface="+mn-lt"/>
              </a:rPr>
              <a:t>Launcher </a:t>
            </a:r>
            <a:r>
              <a:rPr lang="en-US" altLang="en-US" dirty="0" err="1" smtClean="0">
                <a:latin typeface="+mn-lt"/>
              </a:rPr>
              <a:t>regellus</a:t>
            </a:r>
            <a:r>
              <a:rPr lang="en-US" altLang="en-US" dirty="0" smtClean="0">
                <a:latin typeface="+mn-lt"/>
              </a:rPr>
              <a:t>:</a:t>
            </a:r>
            <a:endParaRPr lang="en-US" altLang="en-US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+mn-lt"/>
              </a:rPr>
              <a:t>sample rate </a:t>
            </a:r>
            <a:r>
              <a:rPr lang="en-US" altLang="en-US" sz="2000" dirty="0" smtClean="0">
                <a:latin typeface="+mn-lt"/>
              </a:rPr>
              <a:t>in FPGA</a:t>
            </a:r>
            <a:r>
              <a:rPr lang="en-US" altLang="en-US" sz="2000" dirty="0">
                <a:latin typeface="+mn-lt"/>
              </a:rPr>
              <a:t>: 5 kHz, </a:t>
            </a:r>
            <a:r>
              <a:rPr lang="en-US" altLang="en-US" sz="2000" dirty="0" err="1" smtClean="0">
                <a:latin typeface="+mn-lt"/>
              </a:rPr>
              <a:t>bandbreedte</a:t>
            </a:r>
            <a:r>
              <a:rPr lang="en-US" altLang="en-US" sz="2000" dirty="0" smtClean="0">
                <a:latin typeface="+mn-lt"/>
              </a:rPr>
              <a:t>: </a:t>
            </a:r>
            <a:r>
              <a:rPr lang="en-US" altLang="en-US" sz="2000" dirty="0">
                <a:latin typeface="+mn-lt"/>
              </a:rPr>
              <a:t>12 Hz</a:t>
            </a:r>
          </a:p>
        </p:txBody>
      </p:sp>
      <p:sp>
        <p:nvSpPr>
          <p:cNvPr id="26632" name="Line 7"/>
          <p:cNvSpPr>
            <a:spLocks noChangeShapeType="1"/>
          </p:cNvSpPr>
          <p:nvPr/>
        </p:nvSpPr>
        <p:spPr bwMode="auto">
          <a:xfrm flipH="1" flipV="1">
            <a:off x="2627784" y="1716568"/>
            <a:ext cx="1106016" cy="13523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3733800" y="2362200"/>
            <a:ext cx="2286000" cy="1828800"/>
          </a:xfrm>
          <a:prstGeom prst="rect">
            <a:avLst/>
          </a:prstGeom>
          <a:noFill/>
          <a:ln w="3810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volgen 				  </a:t>
            </a:r>
            <a:r>
              <a:rPr lang="nl-NL" sz="2400" b="0" dirty="0" smtClean="0"/>
              <a:t>Systeem ontwerp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34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4225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857" y="2708920"/>
            <a:ext cx="4267200" cy="2295525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539552" y="809429"/>
            <a:ext cx="8382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None/>
            </a:pPr>
            <a:r>
              <a:rPr lang="en-US" altLang="en-US" dirty="0">
                <a:latin typeface="+mn-lt"/>
              </a:rPr>
              <a:t>Launcher </a:t>
            </a:r>
            <a:r>
              <a:rPr lang="en-US" altLang="en-US" dirty="0" err="1" smtClean="0">
                <a:latin typeface="+mn-lt"/>
              </a:rPr>
              <a:t>regellus</a:t>
            </a:r>
            <a:endParaRPr lang="en-US" altLang="en-US" dirty="0">
              <a:latin typeface="+mn-lt"/>
            </a:endParaRPr>
          </a:p>
          <a:p>
            <a:pPr lvl="1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i="1" dirty="0" err="1" smtClean="0">
                <a:latin typeface="+mn-lt"/>
              </a:rPr>
              <a:t>C</a:t>
            </a:r>
            <a:r>
              <a:rPr lang="en-US" altLang="en-US" i="1" baseline="-25000" dirty="0" err="1" smtClean="0">
                <a:latin typeface="+mn-lt"/>
              </a:rPr>
              <a:t>launcher</a:t>
            </a:r>
            <a:r>
              <a:rPr lang="en-US" altLang="en-US" dirty="0" smtClean="0">
                <a:latin typeface="+mn-lt"/>
              </a:rPr>
              <a:t>(s</a:t>
            </a:r>
            <a:r>
              <a:rPr lang="en-US" altLang="en-US" dirty="0">
                <a:latin typeface="+mn-lt"/>
              </a:rPr>
              <a:t>) 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PID </a:t>
            </a:r>
            <a:r>
              <a:rPr lang="en-US" altLang="en-US" dirty="0" err="1" smtClean="0">
                <a:latin typeface="+mn-lt"/>
              </a:rPr>
              <a:t>regelaar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+ lead/lag + </a:t>
            </a:r>
            <a:r>
              <a:rPr lang="en-US" altLang="en-US" dirty="0" err="1" smtClean="0">
                <a:latin typeface="+mn-lt"/>
              </a:rPr>
              <a:t>laagdoorlaatfilter</a:t>
            </a:r>
            <a:endParaRPr lang="en-US" altLang="en-US" dirty="0">
              <a:latin typeface="+mn-lt"/>
            </a:endParaRPr>
          </a:p>
          <a:p>
            <a:pPr lvl="1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dirty="0" smtClean="0">
                <a:latin typeface="+mn-lt"/>
              </a:rPr>
              <a:t>Feed-forward </a:t>
            </a:r>
            <a:r>
              <a:rPr lang="en-US" altLang="en-US" dirty="0" err="1" smtClean="0">
                <a:latin typeface="+mn-lt"/>
              </a:rPr>
              <a:t>voor</a:t>
            </a:r>
            <a:r>
              <a:rPr lang="en-US" altLang="en-US" dirty="0" smtClean="0">
                <a:latin typeface="+mn-lt"/>
              </a:rPr>
              <a:t> wrijvingscompensatie</a:t>
            </a:r>
          </a:p>
          <a:p>
            <a:pPr lvl="1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dirty="0" smtClean="0">
                <a:latin typeface="+mn-lt"/>
                <a:cs typeface="Times New Roman" panose="02020603050405020304" pitchFamily="18" charset="0"/>
              </a:rPr>
              <a:t>Respons </a:t>
            </a:r>
            <a:r>
              <a:rPr lang="el-GR" altLang="en-US" dirty="0">
                <a:latin typeface="+mn-lt"/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+mn-lt"/>
              </a:rPr>
              <a:t>± 30° in 100 </a:t>
            </a:r>
            <a:r>
              <a:rPr lang="en-US" altLang="en-US" dirty="0" err="1">
                <a:latin typeface="+mn-lt"/>
              </a:rPr>
              <a:t>ms</a:t>
            </a:r>
            <a:endParaRPr lang="en-US" altLang="en-US" dirty="0">
              <a:latin typeface="+mn-lt"/>
            </a:endParaRPr>
          </a:p>
          <a:p>
            <a:pPr lvl="1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dirty="0">
                <a:latin typeface="+mn-lt"/>
              </a:rPr>
              <a:t>Max. steady-state </a:t>
            </a:r>
            <a:r>
              <a:rPr lang="en-US" altLang="en-US" dirty="0" err="1">
                <a:latin typeface="+mn-lt"/>
              </a:rPr>
              <a:t>positie</a:t>
            </a:r>
            <a:r>
              <a:rPr lang="en-US" altLang="en-US" dirty="0">
                <a:latin typeface="+mn-lt"/>
              </a:rPr>
              <a:t> error: 0.6°</a:t>
            </a:r>
          </a:p>
          <a:p>
            <a:pPr lvl="1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dirty="0" err="1">
                <a:latin typeface="+mn-lt"/>
              </a:rPr>
              <a:t>Bandbreedte</a:t>
            </a:r>
            <a:r>
              <a:rPr lang="en-US" altLang="en-US" dirty="0">
                <a:latin typeface="+mn-lt"/>
              </a:rPr>
              <a:t>: 12 </a:t>
            </a:r>
            <a:r>
              <a:rPr lang="en-US" altLang="en-US" dirty="0" smtClean="0">
                <a:latin typeface="+mn-lt"/>
              </a:rPr>
              <a:t>Hz</a:t>
            </a:r>
          </a:p>
          <a:p>
            <a:pPr lvl="1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endParaRPr lang="en-US" alt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4" y="4158362"/>
            <a:ext cx="4894170" cy="210819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volgen 				  </a:t>
            </a:r>
            <a:r>
              <a:rPr lang="nl-NL" sz="2400" b="0" dirty="0" smtClean="0"/>
              <a:t>Systeem ontwerp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F224C9C2-24F1-4115-846B-EC0B599AD56C}" type="slidenum">
              <a:rPr lang="nl-NL" altLang="en-US" smtClean="0"/>
              <a:pPr>
                <a:defRPr/>
              </a:pPr>
              <a:t>35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883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Text Box 4"/>
          <p:cNvSpPr txBox="1">
            <a:spLocks noChangeArrowheads="1"/>
          </p:cNvSpPr>
          <p:nvPr/>
        </p:nvSpPr>
        <p:spPr bwMode="auto">
          <a:xfrm>
            <a:off x="152400" y="914400"/>
            <a:ext cx="8839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>
                <a:latin typeface="Trebuchet MS" panose="020B0603020202020204" pitchFamily="34" charset="0"/>
              </a:rPr>
              <a:t>Thanks for your attention !</a:t>
            </a:r>
            <a:endParaRPr lang="en-US" altLang="en-US" sz="2000">
              <a:latin typeface="Trebuchet MS" panose="020B0603020202020204" pitchFamily="34" charset="0"/>
            </a:endParaRPr>
          </a:p>
        </p:txBody>
      </p:sp>
      <p:pic>
        <p:nvPicPr>
          <p:cNvPr id="5" name="islandsuppres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836712"/>
            <a:ext cx="6176795" cy="4867275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Eiland volgen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36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4635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Eiland stabiliseren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3993" y="824753"/>
            <a:ext cx="5649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400" kern="0" dirty="0"/>
              <a:t>Eiland stabiliseren </a:t>
            </a:r>
            <a:r>
              <a:rPr lang="nl-NL" sz="2400" kern="0" dirty="0">
                <a:cs typeface="Arial" panose="020B0604020202020204" pitchFamily="34" charset="0"/>
              </a:rPr>
              <a:t>→ </a:t>
            </a:r>
            <a:r>
              <a:rPr lang="nl-NL" sz="2400" kern="0" dirty="0" smtClean="0">
                <a:cs typeface="Arial" panose="020B0604020202020204" pitchFamily="34" charset="0"/>
              </a:rPr>
              <a:t>Gyrotron sturen</a:t>
            </a:r>
            <a:endParaRPr lang="nl-NL" sz="2400" kern="0" dirty="0"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37</a:t>
            </a:fld>
            <a:endParaRPr lang="nl-NL" altLang="en-US"/>
          </a:p>
        </p:txBody>
      </p:sp>
      <p:sp>
        <p:nvSpPr>
          <p:cNvPr id="44" name="Text Box 30"/>
          <p:cNvSpPr txBox="1">
            <a:spLocks noChangeArrowheads="1"/>
          </p:cNvSpPr>
          <p:nvPr/>
        </p:nvSpPr>
        <p:spPr bwMode="auto">
          <a:xfrm>
            <a:off x="7196167" y="2149894"/>
            <a:ext cx="19843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ECE </a:t>
            </a:r>
            <a:r>
              <a:rPr lang="en-US" altLang="en-US" sz="1800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straling</a:t>
            </a:r>
            <a:endParaRPr lang="el-GR" altLang="en-US" sz="1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3871347" y="3552823"/>
            <a:ext cx="185468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err="1" smtClean="0">
                <a:latin typeface="+mn-lt"/>
              </a:rPr>
              <a:t>Wenswaarde</a:t>
            </a:r>
            <a:endParaRPr lang="en-US" altLang="en-US" dirty="0" smtClean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+mn-lt"/>
              </a:rPr>
              <a:t>ECE freq. </a:t>
            </a:r>
            <a:r>
              <a:rPr lang="en-US" altLang="en-US" dirty="0" err="1" smtClean="0">
                <a:latin typeface="+mn-lt"/>
              </a:rPr>
              <a:t>eiland</a:t>
            </a:r>
            <a:endParaRPr lang="en-US" altLang="en-US" dirty="0">
              <a:latin typeface="+mn-l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6099287" y="1898832"/>
            <a:ext cx="1315466" cy="1543060"/>
            <a:chOff x="6140151" y="1648349"/>
            <a:chExt cx="1315466" cy="1543060"/>
          </a:xfrm>
        </p:grpSpPr>
        <p:sp>
          <p:nvSpPr>
            <p:cNvPr id="94" name="AutoShape 8"/>
            <p:cNvSpPr>
              <a:spLocks noChangeArrowheads="1"/>
            </p:cNvSpPr>
            <p:nvPr/>
          </p:nvSpPr>
          <p:spPr bwMode="auto">
            <a:xfrm>
              <a:off x="6196655" y="1648349"/>
              <a:ext cx="1201078" cy="1228465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95" name="Text Box 9"/>
            <p:cNvSpPr txBox="1">
              <a:spLocks noChangeArrowheads="1"/>
            </p:cNvSpPr>
            <p:nvPr/>
          </p:nvSpPr>
          <p:spPr bwMode="auto">
            <a:xfrm>
              <a:off x="6140151" y="1744859"/>
              <a:ext cx="1315466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>
                  <a:latin typeface="+mn-lt"/>
                </a:rPr>
                <a:t>Plasma </a:t>
              </a:r>
              <a:r>
                <a:rPr lang="en-US" altLang="en-US" sz="1600" dirty="0" smtClean="0">
                  <a:latin typeface="+mn-lt"/>
                </a:rPr>
                <a:t>met </a:t>
              </a:r>
              <a:endParaRPr lang="en-US" altLang="en-US" sz="1600" dirty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magnetisch</a:t>
              </a:r>
              <a:endParaRPr lang="en-US" altLang="en-US" sz="1600" dirty="0" smtClean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eiland</a:t>
              </a:r>
              <a:endParaRPr lang="en-US" altLang="en-US" sz="1600" dirty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en-US" altLang="en-US" sz="1600" dirty="0">
                <a:latin typeface="+mn-lt"/>
              </a:endParaRPr>
            </a:p>
          </p:txBody>
        </p:sp>
      </p:grpSp>
      <p:sp>
        <p:nvSpPr>
          <p:cNvPr id="51" name="Line 22"/>
          <p:cNvSpPr>
            <a:spLocks noChangeShapeType="1"/>
          </p:cNvSpPr>
          <p:nvPr/>
        </p:nvSpPr>
        <p:spPr bwMode="auto">
          <a:xfrm flipH="1">
            <a:off x="6155791" y="5276753"/>
            <a:ext cx="1568454" cy="13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2" name="Line 21"/>
          <p:cNvSpPr>
            <a:spLocks noChangeShapeType="1"/>
          </p:cNvSpPr>
          <p:nvPr/>
        </p:nvSpPr>
        <p:spPr bwMode="auto">
          <a:xfrm flipH="1">
            <a:off x="7711810" y="2553675"/>
            <a:ext cx="32256" cy="2711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4" name="Line 22"/>
          <p:cNvSpPr>
            <a:spLocks noChangeShapeType="1"/>
          </p:cNvSpPr>
          <p:nvPr/>
        </p:nvSpPr>
        <p:spPr bwMode="auto">
          <a:xfrm flipH="1" flipV="1">
            <a:off x="3283015" y="5275371"/>
            <a:ext cx="518685" cy="551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57" name="AutoShape 10"/>
          <p:cNvSpPr>
            <a:spLocks noChangeArrowheads="1"/>
          </p:cNvSpPr>
          <p:nvPr/>
        </p:nvSpPr>
        <p:spPr bwMode="auto">
          <a:xfrm>
            <a:off x="3779912" y="4686949"/>
            <a:ext cx="1229964" cy="111766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3823490" y="4872062"/>
            <a:ext cx="1372660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Eiland</a:t>
            </a:r>
            <a:endParaRPr lang="en-US" altLang="en-US" sz="1600" dirty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localiseren</a:t>
            </a:r>
            <a:endParaRPr lang="en-US" altLang="en-US" sz="1600" dirty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en-US" sz="1600" dirty="0">
              <a:latin typeface="+mn-lt"/>
            </a:endParaRPr>
          </a:p>
        </p:txBody>
      </p:sp>
      <p:sp>
        <p:nvSpPr>
          <p:cNvPr id="59" name="AutoShape 10"/>
          <p:cNvSpPr>
            <a:spLocks noChangeArrowheads="1"/>
          </p:cNvSpPr>
          <p:nvPr/>
        </p:nvSpPr>
        <p:spPr bwMode="auto">
          <a:xfrm>
            <a:off x="6155791" y="4722054"/>
            <a:ext cx="1229964" cy="111766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6045738" y="4891841"/>
            <a:ext cx="13726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smtClean="0">
                <a:latin typeface="+mn-lt"/>
              </a:rPr>
              <a:t>ECE</a:t>
            </a: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 smtClean="0">
                <a:latin typeface="+mn-lt"/>
              </a:rPr>
              <a:t>Diagnostiek</a:t>
            </a:r>
            <a:endParaRPr lang="en-US" altLang="en-US" sz="1600" dirty="0">
              <a:latin typeface="+mn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4286633" y="2599852"/>
            <a:ext cx="1201509" cy="491386"/>
            <a:chOff x="3522207" y="3058013"/>
            <a:chExt cx="1201509" cy="491386"/>
          </a:xfrm>
        </p:grpSpPr>
        <p:sp>
          <p:nvSpPr>
            <p:cNvPr id="92" name="AutoShape 4"/>
            <p:cNvSpPr>
              <a:spLocks noChangeArrowheads="1"/>
            </p:cNvSpPr>
            <p:nvPr/>
          </p:nvSpPr>
          <p:spPr bwMode="auto">
            <a:xfrm>
              <a:off x="3522207" y="3058013"/>
              <a:ext cx="1201078" cy="49138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93" name="Text Box 5"/>
            <p:cNvSpPr txBox="1">
              <a:spLocks noChangeArrowheads="1"/>
            </p:cNvSpPr>
            <p:nvPr/>
          </p:nvSpPr>
          <p:spPr bwMode="auto">
            <a:xfrm>
              <a:off x="3522637" y="3127403"/>
              <a:ext cx="120107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>
                  <a:latin typeface="+mn-lt"/>
                </a:rPr>
                <a:t>Launcher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269405" y="1940444"/>
            <a:ext cx="1201080" cy="491386"/>
            <a:chOff x="3522636" y="3741635"/>
            <a:chExt cx="1201080" cy="491386"/>
          </a:xfrm>
        </p:grpSpPr>
        <p:sp>
          <p:nvSpPr>
            <p:cNvPr id="90" name="AutoShape 6"/>
            <p:cNvSpPr>
              <a:spLocks noChangeArrowheads="1"/>
            </p:cNvSpPr>
            <p:nvPr/>
          </p:nvSpPr>
          <p:spPr bwMode="auto">
            <a:xfrm>
              <a:off x="3522636" y="3741635"/>
              <a:ext cx="1201078" cy="49138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3522637" y="3803058"/>
              <a:ext cx="120107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>
                  <a:latin typeface="+mn-lt"/>
                </a:rPr>
                <a:t>Gyrotron</a:t>
              </a:r>
              <a:endParaRPr lang="en-US" altLang="en-US" sz="1600" dirty="0">
                <a:latin typeface="+mn-lt"/>
              </a:endParaRPr>
            </a:p>
          </p:txBody>
        </p:sp>
      </p:grpSp>
      <p:sp>
        <p:nvSpPr>
          <p:cNvPr id="66" name="Line 20"/>
          <p:cNvSpPr>
            <a:spLocks noChangeShapeType="1"/>
          </p:cNvSpPr>
          <p:nvPr/>
        </p:nvSpPr>
        <p:spPr bwMode="auto">
          <a:xfrm flipH="1" flipV="1">
            <a:off x="3900032" y="3960617"/>
            <a:ext cx="744669" cy="3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67" name="Line 19"/>
          <p:cNvSpPr>
            <a:spLocks noChangeShapeType="1"/>
          </p:cNvSpPr>
          <p:nvPr/>
        </p:nvSpPr>
        <p:spPr bwMode="auto">
          <a:xfrm flipV="1">
            <a:off x="7356869" y="2516764"/>
            <a:ext cx="1016894" cy="88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grpSp>
        <p:nvGrpSpPr>
          <p:cNvPr id="69" name="Group 68"/>
          <p:cNvGrpSpPr/>
          <p:nvPr/>
        </p:nvGrpSpPr>
        <p:grpSpPr>
          <a:xfrm>
            <a:off x="2668935" y="3701186"/>
            <a:ext cx="1225827" cy="501836"/>
            <a:chOff x="1657254" y="3014341"/>
            <a:chExt cx="1225827" cy="1228465"/>
          </a:xfrm>
        </p:grpSpPr>
        <p:sp>
          <p:nvSpPr>
            <p:cNvPr id="88" name="AutoShape 15"/>
            <p:cNvSpPr>
              <a:spLocks noChangeArrowheads="1"/>
            </p:cNvSpPr>
            <p:nvPr/>
          </p:nvSpPr>
          <p:spPr bwMode="auto">
            <a:xfrm>
              <a:off x="1682003" y="3014341"/>
              <a:ext cx="1201078" cy="1228465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89" name="Text Box 16"/>
            <p:cNvSpPr txBox="1">
              <a:spLocks noChangeArrowheads="1"/>
            </p:cNvSpPr>
            <p:nvPr/>
          </p:nvSpPr>
          <p:spPr bwMode="auto">
            <a:xfrm>
              <a:off x="1657254" y="3172319"/>
              <a:ext cx="1201079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Regelaar</a:t>
              </a:r>
              <a:endParaRPr lang="en-US" altLang="en-US" sz="1600" dirty="0">
                <a:latin typeface="+mn-lt"/>
              </a:endParaRPr>
            </a:p>
          </p:txBody>
        </p:sp>
      </p:grpSp>
      <p:sp>
        <p:nvSpPr>
          <p:cNvPr id="70" name="Line 12"/>
          <p:cNvSpPr>
            <a:spLocks noChangeShapeType="1"/>
          </p:cNvSpPr>
          <p:nvPr/>
        </p:nvSpPr>
        <p:spPr bwMode="auto">
          <a:xfrm>
            <a:off x="5470483" y="2860602"/>
            <a:ext cx="709529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1" name="Text Box 24"/>
          <p:cNvSpPr txBox="1">
            <a:spLocks noChangeArrowheads="1"/>
          </p:cNvSpPr>
          <p:nvPr/>
        </p:nvSpPr>
        <p:spPr bwMode="auto">
          <a:xfrm>
            <a:off x="5601158" y="2941756"/>
            <a:ext cx="4003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l-GR" altLang="en-US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θ</a:t>
            </a:r>
          </a:p>
        </p:txBody>
      </p:sp>
      <p:sp>
        <p:nvSpPr>
          <p:cNvPr id="73" name="Line 13"/>
          <p:cNvSpPr>
            <a:spLocks noChangeShapeType="1"/>
          </p:cNvSpPr>
          <p:nvPr/>
        </p:nvSpPr>
        <p:spPr bwMode="auto">
          <a:xfrm>
            <a:off x="5487711" y="2198253"/>
            <a:ext cx="673204" cy="402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4" name="Text Box 25"/>
          <p:cNvSpPr txBox="1">
            <a:spLocks noChangeArrowheads="1"/>
          </p:cNvSpPr>
          <p:nvPr/>
        </p:nvSpPr>
        <p:spPr bwMode="auto">
          <a:xfrm>
            <a:off x="5470213" y="1695142"/>
            <a:ext cx="6622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>
                <a:latin typeface="Trebuchet MS" panose="020B0603020202020204" pitchFamily="34" charset="0"/>
              </a:rPr>
              <a:t>P</a:t>
            </a:r>
            <a:r>
              <a:rPr lang="en-US" altLang="en-US" sz="1600" baseline="-25000" dirty="0">
                <a:latin typeface="Trebuchet MS" panose="020B0603020202020204" pitchFamily="34" charset="0"/>
              </a:rPr>
              <a:t>ECRH</a:t>
            </a:r>
            <a:endParaRPr lang="en-US" altLang="en-US" sz="1600" dirty="0">
              <a:latin typeface="Trebuchet MS" panose="020B0603020202020204" pitchFamily="34" charset="0"/>
            </a:endParaRP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 flipV="1">
            <a:off x="3275365" y="2860602"/>
            <a:ext cx="1009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6" name="Text Box 27"/>
          <p:cNvSpPr txBox="1">
            <a:spLocks noChangeArrowheads="1"/>
          </p:cNvSpPr>
          <p:nvPr/>
        </p:nvSpPr>
        <p:spPr bwMode="auto">
          <a:xfrm>
            <a:off x="3643377" y="2892798"/>
            <a:ext cx="6170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l-GR" altLang="en-US" sz="16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θ</a:t>
            </a:r>
            <a:r>
              <a:rPr lang="en-US" altLang="en-US" sz="1600" baseline="-250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ref</a:t>
            </a:r>
            <a:endParaRPr lang="el-GR" altLang="en-US" sz="16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Line 18"/>
          <p:cNvSpPr>
            <a:spLocks noChangeShapeType="1"/>
          </p:cNvSpPr>
          <p:nvPr/>
        </p:nvSpPr>
        <p:spPr bwMode="auto">
          <a:xfrm>
            <a:off x="2938851" y="2198253"/>
            <a:ext cx="134557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8" name="Text Box 28"/>
          <p:cNvSpPr txBox="1">
            <a:spLocks noChangeArrowheads="1"/>
          </p:cNvSpPr>
          <p:nvPr/>
        </p:nvSpPr>
        <p:spPr bwMode="auto">
          <a:xfrm>
            <a:off x="3640601" y="1768844"/>
            <a:ext cx="504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 err="1">
                <a:latin typeface="Trebuchet MS" panose="020B0603020202020204" pitchFamily="34" charset="0"/>
              </a:rPr>
              <a:t>P</a:t>
            </a:r>
            <a:r>
              <a:rPr lang="en-US" altLang="en-US" sz="1600" baseline="-25000" dirty="0" err="1">
                <a:latin typeface="Trebuchet MS" panose="020B0603020202020204" pitchFamily="34" charset="0"/>
              </a:rPr>
              <a:t>ref</a:t>
            </a:r>
            <a:endParaRPr lang="en-US" altLang="en-US" sz="1600" dirty="0">
              <a:latin typeface="Trebuchet MS" panose="020B0603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51521" y="4111531"/>
            <a:ext cx="199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/>
              <a:t>ECE freq. en fase eiland </a:t>
            </a:r>
            <a:r>
              <a:rPr lang="nl-NL" dirty="0"/>
              <a:t>voor </a:t>
            </a:r>
            <a:r>
              <a:rPr lang="nl-NL" dirty="0" smtClean="0"/>
              <a:t>elevatie hoek </a:t>
            </a:r>
            <a:r>
              <a:rPr lang="el-GR" dirty="0" smtClean="0"/>
              <a:t>θ</a:t>
            </a:r>
            <a:r>
              <a:rPr lang="nl-NL" dirty="0" smtClean="0"/>
              <a:t> </a:t>
            </a:r>
            <a:endParaRPr lang="en-GB" dirty="0"/>
          </a:p>
        </p:txBody>
      </p:sp>
      <p:sp>
        <p:nvSpPr>
          <p:cNvPr id="80" name="Line 22"/>
          <p:cNvSpPr>
            <a:spLocks noChangeShapeType="1"/>
          </p:cNvSpPr>
          <p:nvPr/>
        </p:nvSpPr>
        <p:spPr bwMode="auto">
          <a:xfrm flipH="1">
            <a:off x="5009876" y="5276750"/>
            <a:ext cx="113881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82" name="Line 23"/>
          <p:cNvSpPr>
            <a:spLocks noChangeShapeType="1"/>
          </p:cNvSpPr>
          <p:nvPr/>
        </p:nvSpPr>
        <p:spPr bwMode="auto">
          <a:xfrm flipH="1" flipV="1">
            <a:off x="3283016" y="4202376"/>
            <a:ext cx="6006" cy="10743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auto">
          <a:xfrm flipH="1">
            <a:off x="3283016" y="2845545"/>
            <a:ext cx="5295" cy="8556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85" name="Text Box 29"/>
          <p:cNvSpPr txBox="1">
            <a:spLocks noChangeArrowheads="1"/>
          </p:cNvSpPr>
          <p:nvPr/>
        </p:nvSpPr>
        <p:spPr bwMode="auto">
          <a:xfrm>
            <a:off x="4758134" y="4879373"/>
            <a:ext cx="168668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+mn-lt"/>
              </a:rPr>
              <a:t>6 T</a:t>
            </a:r>
            <a:r>
              <a:rPr lang="en-US" altLang="en-US" baseline="-25000" dirty="0" smtClean="0">
                <a:latin typeface="+mn-lt"/>
              </a:rPr>
              <a:t>e</a:t>
            </a:r>
            <a:endParaRPr lang="en-US" altLang="en-US" baseline="-25000" dirty="0" smtClean="0">
              <a:latin typeface="+mn-lt"/>
            </a:endParaRP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dirty="0" err="1" smtClean="0">
                <a:latin typeface="+mn-lt"/>
              </a:rPr>
              <a:t>metingen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93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82257" y="980728"/>
            <a:ext cx="7093368" cy="3959225"/>
          </a:xfrm>
        </p:spPr>
        <p:txBody>
          <a:bodyPr/>
          <a:lstStyle/>
          <a:p>
            <a:pPr marL="0" indent="0">
              <a:buNone/>
            </a:pPr>
            <a:r>
              <a:rPr lang="nl-NL" altLang="en-US" b="0" u="sng" dirty="0">
                <a:sym typeface="Wingdings" panose="05000000000000000000" pitchFamily="2" charset="2"/>
              </a:rPr>
              <a:t>E</a:t>
            </a:r>
            <a:r>
              <a:rPr lang="nl-NL" altLang="en-US" b="0" dirty="0">
                <a:sym typeface="Wingdings" panose="05000000000000000000" pitchFamily="2" charset="2"/>
              </a:rPr>
              <a:t>lectron </a:t>
            </a:r>
            <a:r>
              <a:rPr lang="nl-NL" altLang="en-US" b="0" u="sng" dirty="0">
                <a:sym typeface="Wingdings" panose="05000000000000000000" pitchFamily="2" charset="2"/>
              </a:rPr>
              <a:t>C</a:t>
            </a:r>
            <a:r>
              <a:rPr lang="nl-NL" altLang="en-US" b="0" dirty="0">
                <a:sym typeface="Wingdings" panose="05000000000000000000" pitchFamily="2" charset="2"/>
              </a:rPr>
              <a:t>yclotron </a:t>
            </a:r>
            <a:r>
              <a:rPr lang="nl-NL" altLang="en-US" b="0" u="sng" dirty="0">
                <a:sym typeface="Wingdings" panose="05000000000000000000" pitchFamily="2" charset="2"/>
              </a:rPr>
              <a:t>R</a:t>
            </a:r>
            <a:r>
              <a:rPr lang="nl-NL" altLang="en-US" b="0" dirty="0">
                <a:sym typeface="Wingdings" panose="05000000000000000000" pitchFamily="2" charset="2"/>
              </a:rPr>
              <a:t>esonance </a:t>
            </a:r>
            <a:r>
              <a:rPr lang="nl-NL" altLang="en-US" b="0" u="sng" dirty="0">
                <a:sym typeface="Wingdings" panose="05000000000000000000" pitchFamily="2" charset="2"/>
              </a:rPr>
              <a:t>H</a:t>
            </a:r>
            <a:r>
              <a:rPr lang="nl-NL" altLang="en-US" b="0" dirty="0">
                <a:sym typeface="Wingdings" panose="05000000000000000000" pitchFamily="2" charset="2"/>
              </a:rPr>
              <a:t>eating (ECRH</a:t>
            </a:r>
            <a:r>
              <a:rPr lang="nl-NL" altLang="en-US" b="0" dirty="0" smtClean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endParaRPr lang="nl-NL" b="0" dirty="0" smtClean="0"/>
          </a:p>
          <a:p>
            <a:r>
              <a:rPr lang="nl-NL" b="0" dirty="0" smtClean="0"/>
              <a:t>Resonante interactie van microgolven met de beweging van electronen langs magnetische veldlijnen</a:t>
            </a:r>
          </a:p>
          <a:p>
            <a:r>
              <a:rPr lang="nl-NL" b="0" dirty="0" smtClean="0"/>
              <a:t>Invers ECE proces </a:t>
            </a:r>
          </a:p>
          <a:p>
            <a:r>
              <a:rPr lang="nl-NL" b="0" dirty="0" smtClean="0"/>
              <a:t>Lokale </a:t>
            </a:r>
            <a:r>
              <a:rPr lang="nl-NL" altLang="en-US" b="0" dirty="0" smtClean="0">
                <a:sym typeface="Wingdings" panose="05000000000000000000" pitchFamily="2" charset="2"/>
              </a:rPr>
              <a:t>beïnvloeding</a:t>
            </a:r>
            <a:r>
              <a:rPr lang="nl-NL" b="0" dirty="0" smtClean="0"/>
              <a:t> het temperatuur- en </a:t>
            </a:r>
            <a:r>
              <a:rPr lang="nl-NL" altLang="en-US" b="0" dirty="0" smtClean="0">
                <a:sym typeface="Wingdings" panose="05000000000000000000" pitchFamily="2" charset="2"/>
              </a:rPr>
              <a:t>stroomdichtheidsprofiel in het plasma</a:t>
            </a:r>
            <a:endParaRPr lang="nl-NL" altLang="en-US" b="0" u="sng" dirty="0">
              <a:sym typeface="Wingdings" panose="05000000000000000000" pitchFamily="2" charset="2"/>
            </a:endParaRPr>
          </a:p>
          <a:p>
            <a:r>
              <a:rPr lang="en-GB" b="0" dirty="0" err="1" smtClean="0"/>
              <a:t>Daardoor</a:t>
            </a:r>
            <a:r>
              <a:rPr lang="en-GB" b="0" dirty="0" smtClean="0"/>
              <a:t> </a:t>
            </a:r>
            <a:r>
              <a:rPr lang="en-GB" b="0" dirty="0" err="1" smtClean="0"/>
              <a:t>herstel</a:t>
            </a:r>
            <a:r>
              <a:rPr lang="en-GB" b="0" dirty="0" smtClean="0"/>
              <a:t> van de </a:t>
            </a:r>
            <a:r>
              <a:rPr lang="en-GB" b="0" dirty="0" err="1" smtClean="0"/>
              <a:t>magnetische</a:t>
            </a:r>
            <a:r>
              <a:rPr lang="en-GB" b="0" dirty="0" smtClean="0"/>
              <a:t> </a:t>
            </a:r>
            <a:r>
              <a:rPr lang="en-GB" b="0" dirty="0" err="1" smtClean="0"/>
              <a:t>topologie</a:t>
            </a:r>
            <a:endParaRPr lang="en-GB" b="0" dirty="0" smtClean="0"/>
          </a:p>
          <a:p>
            <a:endParaRPr lang="nl-NL" b="0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0" dirty="0"/>
              <a:t>	</a:t>
            </a:r>
          </a:p>
          <a:p>
            <a:endParaRPr lang="nl-NL" b="0" dirty="0" smtClean="0"/>
          </a:p>
          <a:p>
            <a:endParaRPr lang="en-GB" b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		        </a:t>
            </a:r>
            <a:r>
              <a:rPr lang="nl-NL" sz="2400" b="0" dirty="0" smtClean="0"/>
              <a:t>ECRH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38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5874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Lawson criterion</a:t>
            </a:r>
            <a:endParaRPr lang="en-GB" alt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11188" y="1484313"/>
            <a:ext cx="8353425" cy="3457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nl-NL" altLang="en-US" b="0" dirty="0" smtClean="0">
                <a:cs typeface="Times New Roman" panose="02020603050405020304" pitchFamily="18" charset="0"/>
              </a:rPr>
              <a:t>Zelf onderhoudende deuterium - tritium fusiereactie als:</a:t>
            </a:r>
          </a:p>
          <a:p>
            <a:pPr marL="542925" lvl="2" indent="0">
              <a:buFont typeface="Arial" panose="020B0604020202020204" pitchFamily="34" charset="0"/>
              <a:buNone/>
            </a:pPr>
            <a:endParaRPr lang="nl-NL" alt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2925" lvl="2" indent="0">
              <a:buFont typeface="Arial" panose="020B0604020202020204" pitchFamily="34" charset="0"/>
              <a:buNone/>
            </a:pPr>
            <a:r>
              <a:rPr lang="nl-NL" alt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altLang="en-US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l-GR" altLang="en-US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nl-NL" altLang="en-US" sz="32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l-NL" altLang="en-US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nl-NL" alt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nl-NL" altLang="en-US" b="0" dirty="0" smtClean="0">
                <a:cs typeface="Times New Roman" panose="02020603050405020304" pitchFamily="18" charset="0"/>
              </a:rPr>
              <a:t>5x10</a:t>
            </a:r>
            <a:r>
              <a:rPr lang="nl-NL" altLang="en-US" b="0" baseline="30000" dirty="0" smtClean="0">
                <a:cs typeface="Times New Roman" panose="02020603050405020304" pitchFamily="18" charset="0"/>
              </a:rPr>
              <a:t>21</a:t>
            </a:r>
            <a:r>
              <a:rPr lang="nl-NL" altLang="en-US" b="0" dirty="0" smtClean="0">
                <a:cs typeface="Times New Roman" panose="02020603050405020304" pitchFamily="18" charset="0"/>
              </a:rPr>
              <a:t> [keVs/m</a:t>
            </a:r>
            <a:r>
              <a:rPr lang="nl-NL" altLang="en-US" b="0" baseline="30000" dirty="0" smtClean="0">
                <a:cs typeface="Times New Roman" panose="02020603050405020304" pitchFamily="18" charset="0"/>
              </a:rPr>
              <a:t>3</a:t>
            </a:r>
            <a:r>
              <a:rPr lang="nl-NL" altLang="en-US" b="0" dirty="0" smtClean="0">
                <a:cs typeface="Times New Roman" panose="02020603050405020304" pitchFamily="18" charset="0"/>
              </a:rPr>
              <a:t>]</a:t>
            </a:r>
            <a:endParaRPr lang="nl-NL" altLang="en-US" b="0" baseline="30000" dirty="0" smtClean="0">
              <a:cs typeface="Times New Roman" panose="02020603050405020304" pitchFamily="18" charset="0"/>
            </a:endParaRPr>
          </a:p>
          <a:p>
            <a:pPr marL="542925" lvl="2" indent="0">
              <a:buFont typeface="Arial" panose="020B0604020202020204" pitchFamily="34" charset="0"/>
              <a:buNone/>
            </a:pPr>
            <a:endParaRPr lang="nl-NL" altLang="en-US" b="0" dirty="0" smtClean="0"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nl-NL" altLang="en-US" b="0" dirty="0" smtClean="0">
                <a:cs typeface="Times New Roman" panose="02020603050405020304" pitchFamily="18" charset="0"/>
              </a:rPr>
              <a:t>n = plasma dichtheid (aantal deeltjes/m</a:t>
            </a:r>
            <a:r>
              <a:rPr lang="nl-NL" altLang="en-US" b="0" baseline="30000" dirty="0" smtClean="0">
                <a:cs typeface="Times New Roman" panose="02020603050405020304" pitchFamily="18" charset="0"/>
              </a:rPr>
              <a:t>3</a:t>
            </a:r>
            <a:r>
              <a:rPr lang="nl-NL" altLang="en-US" b="0" dirty="0" smtClean="0">
                <a:cs typeface="Times New Roman" panose="02020603050405020304" pitchFamily="18" charset="0"/>
              </a:rPr>
              <a:t>)</a:t>
            </a:r>
          </a:p>
          <a:p>
            <a:pPr marL="0" indent="0">
              <a:buFontTx/>
              <a:buNone/>
            </a:pPr>
            <a:r>
              <a:rPr lang="el-GR" altLang="en-US" sz="3000" b="0" dirty="0" smtClean="0">
                <a:solidFill>
                  <a:srgbClr val="1010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nl-NL" altLang="en-US" sz="3000" b="0" baseline="-25000" dirty="0" smtClean="0">
                <a:solidFill>
                  <a:srgbClr val="1010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l-NL" altLang="en-US" b="0" dirty="0" smtClean="0">
                <a:solidFill>
                  <a:srgbClr val="101073"/>
                </a:solidFill>
                <a:cs typeface="Times New Roman" panose="02020603050405020304" pitchFamily="18" charset="0"/>
              </a:rPr>
              <a:t>=</a:t>
            </a:r>
            <a:r>
              <a:rPr lang="nl-NL" altLang="en-US" b="0" dirty="0" smtClean="0">
                <a:solidFill>
                  <a:srgbClr val="1010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b="0" dirty="0" smtClean="0">
                <a:solidFill>
                  <a:srgbClr val="101073"/>
                </a:solidFill>
                <a:cs typeface="Times New Roman" panose="02020603050405020304" pitchFamily="18" charset="0"/>
              </a:rPr>
              <a:t>energie opsluitingtijd (thermische isolatie v/h plasma)</a:t>
            </a:r>
          </a:p>
          <a:p>
            <a:pPr marL="0" indent="0">
              <a:buFontTx/>
              <a:buNone/>
            </a:pPr>
            <a:endParaRPr lang="nl-NL" altLang="en-US" sz="700" b="0" dirty="0" smtClean="0">
              <a:solidFill>
                <a:srgbClr val="101073"/>
              </a:solidFill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nl-NL" altLang="en-US" b="0" dirty="0" smtClean="0">
                <a:solidFill>
                  <a:srgbClr val="101073"/>
                </a:solidFill>
                <a:cs typeface="Times New Roman" panose="02020603050405020304" pitchFamily="18" charset="0"/>
              </a:rPr>
              <a:t>T = temperatuur (≈ 20keV = </a:t>
            </a:r>
            <a:r>
              <a:rPr lang="nl-NL" altLang="en-US" b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230 x 10</a:t>
            </a:r>
            <a:r>
              <a:rPr lang="nl-NL" altLang="en-US" b="0" baseline="30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  <a:r>
              <a:rPr lang="nl-NL" altLang="en-US" b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nl-NL" altLang="en-US" b="0" dirty="0" smtClean="0">
                <a:solidFill>
                  <a:srgbClr val="101073"/>
                </a:solidFill>
                <a:cs typeface="Times New Roman" panose="02020603050405020304" pitchFamily="18" charset="0"/>
              </a:rPr>
              <a:t>)</a:t>
            </a:r>
            <a:endParaRPr lang="en-GB" altLang="en-US" sz="1800" b="0" dirty="0" smtClean="0"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3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4976" y="908720"/>
            <a:ext cx="7093368" cy="3959225"/>
          </a:xfrm>
        </p:spPr>
        <p:txBody>
          <a:bodyPr/>
          <a:lstStyle/>
          <a:p>
            <a:pPr marL="0" indent="0">
              <a:buNone/>
            </a:pPr>
            <a:r>
              <a:rPr lang="nl-NL" altLang="en-US" b="0" u="sng" dirty="0">
                <a:sym typeface="Wingdings" panose="05000000000000000000" pitchFamily="2" charset="2"/>
              </a:rPr>
              <a:t>E</a:t>
            </a:r>
            <a:r>
              <a:rPr lang="nl-NL" altLang="en-US" b="0" dirty="0">
                <a:sym typeface="Wingdings" panose="05000000000000000000" pitchFamily="2" charset="2"/>
              </a:rPr>
              <a:t>lectron </a:t>
            </a:r>
            <a:r>
              <a:rPr lang="nl-NL" altLang="en-US" b="0" u="sng" dirty="0">
                <a:sym typeface="Wingdings" panose="05000000000000000000" pitchFamily="2" charset="2"/>
              </a:rPr>
              <a:t>C</a:t>
            </a:r>
            <a:r>
              <a:rPr lang="nl-NL" altLang="en-US" b="0" dirty="0">
                <a:sym typeface="Wingdings" panose="05000000000000000000" pitchFamily="2" charset="2"/>
              </a:rPr>
              <a:t>yclotron </a:t>
            </a:r>
            <a:r>
              <a:rPr lang="nl-NL" altLang="en-US" b="0" u="sng" dirty="0">
                <a:sym typeface="Wingdings" panose="05000000000000000000" pitchFamily="2" charset="2"/>
              </a:rPr>
              <a:t>R</a:t>
            </a:r>
            <a:r>
              <a:rPr lang="nl-NL" altLang="en-US" b="0" dirty="0">
                <a:sym typeface="Wingdings" panose="05000000000000000000" pitchFamily="2" charset="2"/>
              </a:rPr>
              <a:t>esonance </a:t>
            </a:r>
            <a:r>
              <a:rPr lang="nl-NL" altLang="en-US" b="0" u="sng" dirty="0">
                <a:sym typeface="Wingdings" panose="05000000000000000000" pitchFamily="2" charset="2"/>
              </a:rPr>
              <a:t>H</a:t>
            </a:r>
            <a:r>
              <a:rPr lang="nl-NL" altLang="en-US" b="0" dirty="0">
                <a:sym typeface="Wingdings" panose="05000000000000000000" pitchFamily="2" charset="2"/>
              </a:rPr>
              <a:t>eating (ECRH</a:t>
            </a:r>
            <a:r>
              <a:rPr lang="nl-NL" altLang="en-US" b="0" dirty="0" smtClean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endParaRPr lang="nl-NL" b="0" dirty="0" smtClean="0"/>
          </a:p>
          <a:p>
            <a:r>
              <a:rPr lang="nl-NL" b="0" dirty="0" smtClean="0"/>
              <a:t>Microgolven </a:t>
            </a:r>
            <a:r>
              <a:rPr lang="nl-NL" b="0" dirty="0"/>
              <a:t>opwekken met gyrotron</a:t>
            </a:r>
          </a:p>
          <a:p>
            <a:r>
              <a:rPr lang="nl-NL" b="0" dirty="0"/>
              <a:t>Gyratie frequentie evenredig met sterkte B veld</a:t>
            </a:r>
          </a:p>
          <a:p>
            <a:r>
              <a:rPr lang="nl-NL" b="0" dirty="0"/>
              <a:t>B veld omgekeerd evenredig met R</a:t>
            </a:r>
          </a:p>
          <a:p>
            <a:r>
              <a:rPr lang="nl-NL" b="0" dirty="0"/>
              <a:t>Plaats van de vermogensdepositie daardoor op cm precies te bepalen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0" dirty="0"/>
              <a:t>	</a:t>
            </a:r>
          </a:p>
          <a:p>
            <a:endParaRPr lang="nl-NL" b="0" dirty="0" smtClean="0"/>
          </a:p>
          <a:p>
            <a:endParaRPr lang="en-GB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008" y="764704"/>
            <a:ext cx="1225402" cy="472480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		        </a:t>
            </a:r>
            <a:r>
              <a:rPr lang="nl-NL" sz="2400" b="0" dirty="0" smtClean="0"/>
              <a:t>ECRH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39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2763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88503" y="747997"/>
            <a:ext cx="8667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ECRH: </a:t>
            </a:r>
            <a:r>
              <a:rPr lang="en-US" altLang="en-US" dirty="0" err="1" smtClean="0"/>
              <a:t>Installatie</a:t>
            </a:r>
            <a:r>
              <a:rPr lang="en-US" altLang="en-US" dirty="0" smtClean="0"/>
              <a:t> </a:t>
            </a:r>
            <a:r>
              <a:rPr lang="en-US" altLang="en-US" dirty="0"/>
              <a:t>(TEXTOR exp.)</a:t>
            </a:r>
            <a:endParaRPr lang="en-US" altLang="en-US" dirty="0">
              <a:latin typeface="Verdana" panose="020B0604030504040204" pitchFamily="34" charset="0"/>
            </a:endParaRPr>
          </a:p>
        </p:txBody>
      </p:sp>
      <p:sp>
        <p:nvSpPr>
          <p:cNvPr id="29703" name="Arc 182"/>
          <p:cNvSpPr>
            <a:spLocks/>
          </p:cNvSpPr>
          <p:nvPr/>
        </p:nvSpPr>
        <p:spPr bwMode="auto">
          <a:xfrm flipH="1">
            <a:off x="6567091" y="3541167"/>
            <a:ext cx="2189162" cy="1498600"/>
          </a:xfrm>
          <a:custGeom>
            <a:avLst/>
            <a:gdLst>
              <a:gd name="T0" fmla="*/ 250 w 21600"/>
              <a:gd name="T1" fmla="*/ 0 h 21242"/>
              <a:gd name="T2" fmla="*/ 1379 w 21600"/>
              <a:gd name="T3" fmla="*/ 944 h 21242"/>
              <a:gd name="T4" fmla="*/ 0 w 21600"/>
              <a:gd name="T5" fmla="*/ 944 h 21242"/>
              <a:gd name="T6" fmla="*/ 0 60000 65536"/>
              <a:gd name="T7" fmla="*/ 0 60000 65536"/>
              <a:gd name="T8" fmla="*/ 0 60000 65536"/>
              <a:gd name="T9" fmla="*/ 0 w 21600"/>
              <a:gd name="T10" fmla="*/ 0 h 21242"/>
              <a:gd name="T11" fmla="*/ 21600 w 21600"/>
              <a:gd name="T12" fmla="*/ 21242 h 212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2" fill="none" extrusionOk="0">
                <a:moveTo>
                  <a:pt x="3914" y="-1"/>
                </a:moveTo>
                <a:cubicBezTo>
                  <a:pt x="14161" y="1887"/>
                  <a:pt x="21600" y="10822"/>
                  <a:pt x="21600" y="21242"/>
                </a:cubicBezTo>
              </a:path>
              <a:path w="21600" h="21242" stroke="0" extrusionOk="0">
                <a:moveTo>
                  <a:pt x="3914" y="-1"/>
                </a:moveTo>
                <a:cubicBezTo>
                  <a:pt x="14161" y="1887"/>
                  <a:pt x="21600" y="10822"/>
                  <a:pt x="21600" y="21242"/>
                </a:cubicBezTo>
                <a:lnTo>
                  <a:pt x="0" y="2124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04" name="Text Box 90"/>
          <p:cNvSpPr txBox="1">
            <a:spLocks noChangeArrowheads="1"/>
          </p:cNvSpPr>
          <p:nvPr/>
        </p:nvSpPr>
        <p:spPr bwMode="auto">
          <a:xfrm>
            <a:off x="5962253" y="4714329"/>
            <a:ext cx="3619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000"/>
              <a:t>Motor</a:t>
            </a:r>
            <a:endParaRPr lang="en-US" altLang="en-US" sz="1800"/>
          </a:p>
        </p:txBody>
      </p:sp>
      <p:sp>
        <p:nvSpPr>
          <p:cNvPr id="29705" name="Rectangle 91"/>
          <p:cNvSpPr>
            <a:spLocks noChangeArrowheads="1"/>
          </p:cNvSpPr>
          <p:nvPr/>
        </p:nvSpPr>
        <p:spPr bwMode="auto">
          <a:xfrm>
            <a:off x="2199060" y="5042942"/>
            <a:ext cx="1014412" cy="1014412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  <a:contourClr>
              <a:srgbClr val="CCFFFF"/>
            </a:contourClr>
          </a:sp3d>
        </p:spPr>
        <p:txBody>
          <a:bodyPr>
            <a:flatTx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06" name="AutoShape 92"/>
          <p:cNvSpPr>
            <a:spLocks noChangeArrowheads="1"/>
          </p:cNvSpPr>
          <p:nvPr/>
        </p:nvSpPr>
        <p:spPr bwMode="auto">
          <a:xfrm>
            <a:off x="2272085" y="3812629"/>
            <a:ext cx="1049337" cy="941387"/>
          </a:xfrm>
          <a:prstGeom prst="can">
            <a:avLst>
              <a:gd name="adj" fmla="val 25000"/>
            </a:avLst>
          </a:pr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07" name="AutoShape 93"/>
          <p:cNvSpPr>
            <a:spLocks noChangeArrowheads="1"/>
          </p:cNvSpPr>
          <p:nvPr/>
        </p:nvSpPr>
        <p:spPr bwMode="auto">
          <a:xfrm>
            <a:off x="2453060" y="2726779"/>
            <a:ext cx="650875" cy="307657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29708" name="Group 94"/>
          <p:cNvGrpSpPr>
            <a:grpSpLocks/>
          </p:cNvGrpSpPr>
          <p:nvPr/>
        </p:nvGrpSpPr>
        <p:grpSpPr bwMode="auto">
          <a:xfrm rot="16200000">
            <a:off x="2730872" y="5269954"/>
            <a:ext cx="127000" cy="508000"/>
            <a:chOff x="4617" y="9376"/>
            <a:chExt cx="200" cy="799"/>
          </a:xfrm>
        </p:grpSpPr>
        <p:sp>
          <p:nvSpPr>
            <p:cNvPr id="29779" name="AutoShape 95"/>
            <p:cNvSpPr>
              <a:spLocks noChangeArrowheads="1"/>
            </p:cNvSpPr>
            <p:nvPr/>
          </p:nvSpPr>
          <p:spPr bwMode="auto">
            <a:xfrm rot="5400000">
              <a:off x="4617" y="9376"/>
              <a:ext cx="200" cy="200"/>
            </a:xfrm>
            <a:custGeom>
              <a:avLst/>
              <a:gdLst>
                <a:gd name="T0" fmla="*/ 100 w 21600"/>
                <a:gd name="T1" fmla="*/ 0 h 21600"/>
                <a:gd name="T2" fmla="*/ 5 w 21600"/>
                <a:gd name="T3" fmla="*/ 96 h 21600"/>
                <a:gd name="T4" fmla="*/ 100 w 21600"/>
                <a:gd name="T5" fmla="*/ 9 h 21600"/>
                <a:gd name="T6" fmla="*/ 195 w 21600"/>
                <a:gd name="T7" fmla="*/ 9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4 w 21600"/>
                <a:gd name="T13" fmla="*/ 0 h 21600"/>
                <a:gd name="T14" fmla="*/ 21276 w 21600"/>
                <a:gd name="T15" fmla="*/ 13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85" y="10421"/>
                  </a:moveTo>
                  <a:cubicBezTo>
                    <a:pt x="1188" y="5147"/>
                    <a:pt x="5522" y="977"/>
                    <a:pt x="10800" y="977"/>
                  </a:cubicBezTo>
                  <a:cubicBezTo>
                    <a:pt x="16077" y="977"/>
                    <a:pt x="20411" y="5147"/>
                    <a:pt x="20614" y="10421"/>
                  </a:cubicBezTo>
                  <a:lnTo>
                    <a:pt x="21591" y="10383"/>
                  </a:lnTo>
                  <a:cubicBezTo>
                    <a:pt x="21368" y="4585"/>
                    <a:pt x="16602" y="0"/>
                    <a:pt x="10799" y="0"/>
                  </a:cubicBezTo>
                  <a:cubicBezTo>
                    <a:pt x="4997" y="0"/>
                    <a:pt x="231" y="4585"/>
                    <a:pt x="8" y="10383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80" name="AutoShape 96"/>
            <p:cNvSpPr>
              <a:spLocks noChangeArrowheads="1"/>
            </p:cNvSpPr>
            <p:nvPr/>
          </p:nvSpPr>
          <p:spPr bwMode="auto">
            <a:xfrm rot="5400000">
              <a:off x="4617" y="9576"/>
              <a:ext cx="200" cy="200"/>
            </a:xfrm>
            <a:custGeom>
              <a:avLst/>
              <a:gdLst>
                <a:gd name="T0" fmla="*/ 100 w 21600"/>
                <a:gd name="T1" fmla="*/ 0 h 21600"/>
                <a:gd name="T2" fmla="*/ 5 w 21600"/>
                <a:gd name="T3" fmla="*/ 96 h 21600"/>
                <a:gd name="T4" fmla="*/ 100 w 21600"/>
                <a:gd name="T5" fmla="*/ 9 h 21600"/>
                <a:gd name="T6" fmla="*/ 195 w 21600"/>
                <a:gd name="T7" fmla="*/ 9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4 w 21600"/>
                <a:gd name="T13" fmla="*/ 0 h 21600"/>
                <a:gd name="T14" fmla="*/ 21276 w 21600"/>
                <a:gd name="T15" fmla="*/ 13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85" y="10421"/>
                  </a:moveTo>
                  <a:cubicBezTo>
                    <a:pt x="1188" y="5147"/>
                    <a:pt x="5522" y="977"/>
                    <a:pt x="10800" y="977"/>
                  </a:cubicBezTo>
                  <a:cubicBezTo>
                    <a:pt x="16077" y="977"/>
                    <a:pt x="20411" y="5147"/>
                    <a:pt x="20614" y="10421"/>
                  </a:cubicBezTo>
                  <a:lnTo>
                    <a:pt x="21591" y="10383"/>
                  </a:lnTo>
                  <a:cubicBezTo>
                    <a:pt x="21368" y="4585"/>
                    <a:pt x="16602" y="0"/>
                    <a:pt x="10799" y="0"/>
                  </a:cubicBezTo>
                  <a:cubicBezTo>
                    <a:pt x="4997" y="0"/>
                    <a:pt x="231" y="4585"/>
                    <a:pt x="8" y="10383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81" name="AutoShape 97"/>
            <p:cNvSpPr>
              <a:spLocks noChangeArrowheads="1"/>
            </p:cNvSpPr>
            <p:nvPr/>
          </p:nvSpPr>
          <p:spPr bwMode="auto">
            <a:xfrm rot="5400000">
              <a:off x="4617" y="9775"/>
              <a:ext cx="200" cy="200"/>
            </a:xfrm>
            <a:custGeom>
              <a:avLst/>
              <a:gdLst>
                <a:gd name="T0" fmla="*/ 100 w 21600"/>
                <a:gd name="T1" fmla="*/ 0 h 21600"/>
                <a:gd name="T2" fmla="*/ 5 w 21600"/>
                <a:gd name="T3" fmla="*/ 96 h 21600"/>
                <a:gd name="T4" fmla="*/ 100 w 21600"/>
                <a:gd name="T5" fmla="*/ 9 h 21600"/>
                <a:gd name="T6" fmla="*/ 195 w 21600"/>
                <a:gd name="T7" fmla="*/ 9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4 w 21600"/>
                <a:gd name="T13" fmla="*/ 0 h 21600"/>
                <a:gd name="T14" fmla="*/ 21276 w 21600"/>
                <a:gd name="T15" fmla="*/ 13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85" y="10421"/>
                  </a:moveTo>
                  <a:cubicBezTo>
                    <a:pt x="1188" y="5147"/>
                    <a:pt x="5522" y="977"/>
                    <a:pt x="10800" y="977"/>
                  </a:cubicBezTo>
                  <a:cubicBezTo>
                    <a:pt x="16077" y="977"/>
                    <a:pt x="20411" y="5147"/>
                    <a:pt x="20614" y="10421"/>
                  </a:cubicBezTo>
                  <a:lnTo>
                    <a:pt x="21591" y="10383"/>
                  </a:lnTo>
                  <a:cubicBezTo>
                    <a:pt x="21368" y="4585"/>
                    <a:pt x="16602" y="0"/>
                    <a:pt x="10799" y="0"/>
                  </a:cubicBezTo>
                  <a:cubicBezTo>
                    <a:pt x="4997" y="0"/>
                    <a:pt x="231" y="4585"/>
                    <a:pt x="8" y="10383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82" name="AutoShape 98"/>
            <p:cNvSpPr>
              <a:spLocks noChangeArrowheads="1"/>
            </p:cNvSpPr>
            <p:nvPr/>
          </p:nvSpPr>
          <p:spPr bwMode="auto">
            <a:xfrm rot="5400000">
              <a:off x="4617" y="9975"/>
              <a:ext cx="200" cy="200"/>
            </a:xfrm>
            <a:custGeom>
              <a:avLst/>
              <a:gdLst>
                <a:gd name="T0" fmla="*/ 100 w 21600"/>
                <a:gd name="T1" fmla="*/ 0 h 21600"/>
                <a:gd name="T2" fmla="*/ 5 w 21600"/>
                <a:gd name="T3" fmla="*/ 96 h 21600"/>
                <a:gd name="T4" fmla="*/ 100 w 21600"/>
                <a:gd name="T5" fmla="*/ 9 h 21600"/>
                <a:gd name="T6" fmla="*/ 195 w 21600"/>
                <a:gd name="T7" fmla="*/ 9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4 w 21600"/>
                <a:gd name="T13" fmla="*/ 0 h 21600"/>
                <a:gd name="T14" fmla="*/ 21276 w 21600"/>
                <a:gd name="T15" fmla="*/ 13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85" y="10421"/>
                  </a:moveTo>
                  <a:cubicBezTo>
                    <a:pt x="1188" y="5147"/>
                    <a:pt x="5522" y="977"/>
                    <a:pt x="10800" y="977"/>
                  </a:cubicBezTo>
                  <a:cubicBezTo>
                    <a:pt x="16077" y="977"/>
                    <a:pt x="20411" y="5147"/>
                    <a:pt x="20614" y="10421"/>
                  </a:cubicBezTo>
                  <a:lnTo>
                    <a:pt x="21591" y="10383"/>
                  </a:lnTo>
                  <a:cubicBezTo>
                    <a:pt x="21368" y="4585"/>
                    <a:pt x="16602" y="0"/>
                    <a:pt x="10799" y="0"/>
                  </a:cubicBezTo>
                  <a:cubicBezTo>
                    <a:pt x="4997" y="0"/>
                    <a:pt x="231" y="4585"/>
                    <a:pt x="8" y="10383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29709" name="Group 99"/>
          <p:cNvGrpSpPr>
            <a:grpSpLocks/>
          </p:cNvGrpSpPr>
          <p:nvPr/>
        </p:nvGrpSpPr>
        <p:grpSpPr bwMode="auto">
          <a:xfrm>
            <a:off x="3791322" y="5658892"/>
            <a:ext cx="254000" cy="252412"/>
            <a:chOff x="2637" y="6627"/>
            <a:chExt cx="399" cy="399"/>
          </a:xfrm>
        </p:grpSpPr>
        <p:sp>
          <p:nvSpPr>
            <p:cNvPr id="29777" name="Oval 100"/>
            <p:cNvSpPr>
              <a:spLocks noChangeArrowheads="1"/>
            </p:cNvSpPr>
            <p:nvPr/>
          </p:nvSpPr>
          <p:spPr bwMode="auto">
            <a:xfrm>
              <a:off x="2637" y="6627"/>
              <a:ext cx="399" cy="39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78" name="Line 101"/>
            <p:cNvSpPr>
              <a:spLocks noChangeShapeType="1"/>
            </p:cNvSpPr>
            <p:nvPr/>
          </p:nvSpPr>
          <p:spPr bwMode="auto">
            <a:xfrm>
              <a:off x="2835" y="6627"/>
              <a:ext cx="0" cy="39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710" name="Line 102"/>
          <p:cNvSpPr>
            <a:spLocks noChangeShapeType="1"/>
          </p:cNvSpPr>
          <p:nvPr/>
        </p:nvSpPr>
        <p:spPr bwMode="auto">
          <a:xfrm>
            <a:off x="2526085" y="5514429"/>
            <a:ext cx="0" cy="6508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1" name="Line 103"/>
          <p:cNvSpPr>
            <a:spLocks noChangeShapeType="1"/>
          </p:cNvSpPr>
          <p:nvPr/>
        </p:nvSpPr>
        <p:spPr bwMode="auto">
          <a:xfrm>
            <a:off x="3038847" y="5514429"/>
            <a:ext cx="0" cy="4333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2" name="Line 104"/>
          <p:cNvSpPr>
            <a:spLocks noChangeShapeType="1"/>
          </p:cNvSpPr>
          <p:nvPr/>
        </p:nvSpPr>
        <p:spPr bwMode="auto">
          <a:xfrm>
            <a:off x="3032497" y="5947817"/>
            <a:ext cx="506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3" name="Text Box 105"/>
          <p:cNvSpPr txBox="1">
            <a:spLocks noChangeArrowheads="1"/>
          </p:cNvSpPr>
          <p:nvPr/>
        </p:nvSpPr>
        <p:spPr bwMode="auto">
          <a:xfrm>
            <a:off x="1313271" y="5257248"/>
            <a:ext cx="115646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dirty="0" err="1" smtClean="0"/>
              <a:t>Kathode</a:t>
            </a:r>
            <a:endParaRPr lang="en-US" altLang="en-US" sz="3600" dirty="0"/>
          </a:p>
        </p:txBody>
      </p:sp>
      <p:sp>
        <p:nvSpPr>
          <p:cNvPr id="29714" name="Text Box 106"/>
          <p:cNvSpPr txBox="1">
            <a:spLocks noChangeArrowheads="1"/>
          </p:cNvSpPr>
          <p:nvPr/>
        </p:nvSpPr>
        <p:spPr bwMode="auto">
          <a:xfrm>
            <a:off x="3632572" y="5514429"/>
            <a:ext cx="1730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000"/>
              <a:t>I</a:t>
            </a:r>
            <a:r>
              <a:rPr lang="en-US" altLang="en-US" sz="800" baseline="-25000"/>
              <a:t>F</a:t>
            </a:r>
            <a:endParaRPr lang="en-US" altLang="en-US" sz="1800"/>
          </a:p>
        </p:txBody>
      </p:sp>
      <p:sp>
        <p:nvSpPr>
          <p:cNvPr id="29715" name="Line 107"/>
          <p:cNvSpPr>
            <a:spLocks noChangeShapeType="1"/>
          </p:cNvSpPr>
          <p:nvPr/>
        </p:nvSpPr>
        <p:spPr bwMode="auto">
          <a:xfrm>
            <a:off x="2651497" y="2871242"/>
            <a:ext cx="2524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6" name="Line 108"/>
          <p:cNvSpPr>
            <a:spLocks noChangeShapeType="1"/>
          </p:cNvSpPr>
          <p:nvPr/>
        </p:nvSpPr>
        <p:spPr bwMode="auto">
          <a:xfrm>
            <a:off x="1149722" y="5658892"/>
            <a:ext cx="13763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7" name="Oval 109"/>
          <p:cNvSpPr>
            <a:spLocks noChangeArrowheads="1"/>
          </p:cNvSpPr>
          <p:nvPr/>
        </p:nvSpPr>
        <p:spPr bwMode="auto">
          <a:xfrm>
            <a:off x="1024310" y="3922167"/>
            <a:ext cx="254000" cy="2524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29718" name="Line 110"/>
          <p:cNvSpPr>
            <a:spLocks noChangeShapeType="1"/>
          </p:cNvSpPr>
          <p:nvPr/>
        </p:nvSpPr>
        <p:spPr bwMode="auto">
          <a:xfrm flipV="1">
            <a:off x="1149722" y="2437854"/>
            <a:ext cx="0" cy="32210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3600"/>
          </a:p>
        </p:txBody>
      </p:sp>
      <p:sp>
        <p:nvSpPr>
          <p:cNvPr id="29719" name="Line 111"/>
          <p:cNvSpPr>
            <a:spLocks noChangeShapeType="1"/>
          </p:cNvSpPr>
          <p:nvPr/>
        </p:nvSpPr>
        <p:spPr bwMode="auto">
          <a:xfrm>
            <a:off x="1149722" y="2437854"/>
            <a:ext cx="16287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20" name="Line 112"/>
          <p:cNvSpPr>
            <a:spLocks noChangeShapeType="1"/>
          </p:cNvSpPr>
          <p:nvPr/>
        </p:nvSpPr>
        <p:spPr bwMode="auto">
          <a:xfrm>
            <a:off x="2780085" y="2437854"/>
            <a:ext cx="0" cy="4270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21" name="Text Box 113"/>
          <p:cNvSpPr txBox="1">
            <a:spLocks noChangeArrowheads="1"/>
          </p:cNvSpPr>
          <p:nvPr/>
        </p:nvSpPr>
        <p:spPr bwMode="auto">
          <a:xfrm>
            <a:off x="373026" y="3985006"/>
            <a:ext cx="80250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dirty="0"/>
              <a:t>71 kV</a:t>
            </a:r>
            <a:endParaRPr lang="en-US" altLang="en-US" sz="3600" dirty="0"/>
          </a:p>
        </p:txBody>
      </p:sp>
      <p:sp>
        <p:nvSpPr>
          <p:cNvPr id="29722" name="Line 114"/>
          <p:cNvSpPr>
            <a:spLocks noChangeShapeType="1"/>
          </p:cNvSpPr>
          <p:nvPr/>
        </p:nvSpPr>
        <p:spPr bwMode="auto">
          <a:xfrm rot="10800000">
            <a:off x="1041772" y="3388767"/>
            <a:ext cx="0" cy="1809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3600"/>
          </a:p>
        </p:txBody>
      </p:sp>
      <p:sp>
        <p:nvSpPr>
          <p:cNvPr id="29723" name="Text Box 115"/>
          <p:cNvSpPr txBox="1">
            <a:spLocks noChangeArrowheads="1"/>
          </p:cNvSpPr>
          <p:nvPr/>
        </p:nvSpPr>
        <p:spPr bwMode="auto">
          <a:xfrm>
            <a:off x="624842" y="3056651"/>
            <a:ext cx="697159" cy="30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dirty="0"/>
              <a:t>34 A</a:t>
            </a:r>
            <a:endParaRPr lang="en-US" altLang="en-US" sz="3600" dirty="0"/>
          </a:p>
        </p:txBody>
      </p:sp>
      <p:sp>
        <p:nvSpPr>
          <p:cNvPr id="29724" name="Line 116"/>
          <p:cNvSpPr>
            <a:spLocks noChangeShapeType="1"/>
          </p:cNvSpPr>
          <p:nvPr/>
        </p:nvSpPr>
        <p:spPr bwMode="auto">
          <a:xfrm rot="5400000">
            <a:off x="3646860" y="5623967"/>
            <a:ext cx="0" cy="180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25" name="Text Box 117"/>
          <p:cNvSpPr txBox="1">
            <a:spLocks noChangeArrowheads="1"/>
          </p:cNvSpPr>
          <p:nvPr/>
        </p:nvSpPr>
        <p:spPr bwMode="auto">
          <a:xfrm>
            <a:off x="1005260" y="4174579"/>
            <a:ext cx="10795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/>
              <a:t>-</a:t>
            </a:r>
            <a:endParaRPr lang="en-US" altLang="en-US" sz="3600"/>
          </a:p>
        </p:txBody>
      </p:sp>
      <p:sp>
        <p:nvSpPr>
          <p:cNvPr id="29726" name="Text Box 118"/>
          <p:cNvSpPr txBox="1">
            <a:spLocks noChangeArrowheads="1"/>
          </p:cNvSpPr>
          <p:nvPr/>
        </p:nvSpPr>
        <p:spPr bwMode="auto">
          <a:xfrm>
            <a:off x="1005260" y="3668167"/>
            <a:ext cx="10795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/>
              <a:t>+</a:t>
            </a:r>
            <a:endParaRPr lang="en-US" altLang="en-US" sz="3600"/>
          </a:p>
        </p:txBody>
      </p:sp>
      <p:sp>
        <p:nvSpPr>
          <p:cNvPr id="29727" name="AutoShape 120"/>
          <p:cNvSpPr>
            <a:spLocks noChangeArrowheads="1"/>
          </p:cNvSpPr>
          <p:nvPr/>
        </p:nvSpPr>
        <p:spPr bwMode="auto">
          <a:xfrm rot="5400000">
            <a:off x="3194422" y="3482429"/>
            <a:ext cx="217487" cy="614362"/>
          </a:xfrm>
          <a:prstGeom prst="can">
            <a:avLst>
              <a:gd name="adj" fmla="val 3818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28" name="Text Box 121"/>
          <p:cNvSpPr txBox="1">
            <a:spLocks noChangeArrowheads="1"/>
          </p:cNvSpPr>
          <p:nvPr/>
        </p:nvSpPr>
        <p:spPr bwMode="auto">
          <a:xfrm>
            <a:off x="1366227" y="4181347"/>
            <a:ext cx="1156465" cy="73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en-US" sz="1600" dirty="0"/>
              <a:t>Super</a:t>
            </a:r>
          </a:p>
          <a:p>
            <a:pPr algn="l" eaLnBrk="1" hangingPunct="1">
              <a:lnSpc>
                <a:spcPct val="70000"/>
              </a:lnSpc>
            </a:pPr>
            <a:r>
              <a:rPr lang="en-US" altLang="en-US" sz="1600" dirty="0" err="1" smtClean="0"/>
              <a:t>geleidende</a:t>
            </a:r>
            <a:endParaRPr lang="en-US" altLang="en-US" sz="1600" dirty="0"/>
          </a:p>
          <a:p>
            <a:pPr algn="l" eaLnBrk="1" hangingPunct="1">
              <a:lnSpc>
                <a:spcPct val="70000"/>
              </a:lnSpc>
            </a:pPr>
            <a:r>
              <a:rPr lang="en-US" altLang="en-US" sz="1600" dirty="0" err="1" smtClean="0"/>
              <a:t>magneet</a:t>
            </a:r>
            <a:endParaRPr lang="en-US" altLang="en-US" sz="3600" dirty="0"/>
          </a:p>
        </p:txBody>
      </p:sp>
      <p:sp>
        <p:nvSpPr>
          <p:cNvPr id="29729" name="Text Box 122"/>
          <p:cNvSpPr txBox="1">
            <a:spLocks noChangeArrowheads="1"/>
          </p:cNvSpPr>
          <p:nvPr/>
        </p:nvSpPr>
        <p:spPr bwMode="auto">
          <a:xfrm>
            <a:off x="3758009" y="4046597"/>
            <a:ext cx="153273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b="1" dirty="0"/>
              <a:t>P</a:t>
            </a:r>
            <a:r>
              <a:rPr lang="en-US" altLang="en-US" sz="1800" b="1" baseline="-25000" dirty="0"/>
              <a:t>out</a:t>
            </a:r>
            <a:r>
              <a:rPr lang="en-US" altLang="en-US" sz="1800" b="1" dirty="0"/>
              <a:t> = 800 kW</a:t>
            </a:r>
          </a:p>
          <a:p>
            <a:pPr algn="l" eaLnBrk="1" hangingPunct="1"/>
            <a:r>
              <a:rPr lang="en-US" altLang="en-US" sz="1800" dirty="0"/>
              <a:t>(f = 140 GHz)</a:t>
            </a:r>
          </a:p>
        </p:txBody>
      </p:sp>
      <p:sp>
        <p:nvSpPr>
          <p:cNvPr id="29730" name="AutoShape 123"/>
          <p:cNvSpPr>
            <a:spLocks noChangeArrowheads="1"/>
          </p:cNvSpPr>
          <p:nvPr/>
        </p:nvSpPr>
        <p:spPr bwMode="auto">
          <a:xfrm>
            <a:off x="2548310" y="3572917"/>
            <a:ext cx="471487" cy="420687"/>
          </a:xfrm>
          <a:prstGeom prst="can">
            <a:avLst>
              <a:gd name="adj" fmla="val 25000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31" name="AutoShape 124"/>
          <p:cNvSpPr>
            <a:spLocks noChangeArrowheads="1"/>
          </p:cNvSpPr>
          <p:nvPr/>
        </p:nvSpPr>
        <p:spPr bwMode="auto">
          <a:xfrm>
            <a:off x="2707060" y="2907754"/>
            <a:ext cx="144462" cy="2425700"/>
          </a:xfrm>
          <a:prstGeom prst="upArrow">
            <a:avLst>
              <a:gd name="adj1" fmla="val 50000"/>
              <a:gd name="adj2" fmla="val 419780"/>
            </a:avLst>
          </a:prstGeom>
          <a:solidFill>
            <a:srgbClr val="FF99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32" name="Text Box 126"/>
          <p:cNvSpPr txBox="1">
            <a:spLocks noChangeArrowheads="1"/>
          </p:cNvSpPr>
          <p:nvPr/>
        </p:nvSpPr>
        <p:spPr bwMode="auto">
          <a:xfrm>
            <a:off x="1576512" y="3495764"/>
            <a:ext cx="6318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dirty="0"/>
              <a:t>Cavity</a:t>
            </a:r>
            <a:endParaRPr lang="en-US" altLang="en-US" sz="3600" dirty="0"/>
          </a:p>
        </p:txBody>
      </p:sp>
      <p:grpSp>
        <p:nvGrpSpPr>
          <p:cNvPr id="29733" name="Group 127"/>
          <p:cNvGrpSpPr>
            <a:grpSpLocks/>
          </p:cNvGrpSpPr>
          <p:nvPr/>
        </p:nvGrpSpPr>
        <p:grpSpPr bwMode="auto">
          <a:xfrm>
            <a:off x="2672135" y="3817392"/>
            <a:ext cx="338137" cy="842962"/>
            <a:chOff x="6708" y="3484"/>
            <a:chExt cx="531" cy="1320"/>
          </a:xfrm>
        </p:grpSpPr>
        <p:sp>
          <p:nvSpPr>
            <p:cNvPr id="29769" name="Arc 128"/>
            <p:cNvSpPr>
              <a:spLocks/>
            </p:cNvSpPr>
            <p:nvPr/>
          </p:nvSpPr>
          <p:spPr bwMode="auto">
            <a:xfrm rot="-1513135">
              <a:off x="6907" y="4358"/>
              <a:ext cx="325" cy="289"/>
            </a:xfrm>
            <a:custGeom>
              <a:avLst/>
              <a:gdLst>
                <a:gd name="T0" fmla="*/ 74 w 42383"/>
                <a:gd name="T1" fmla="*/ 21 h 43200"/>
                <a:gd name="T2" fmla="*/ 0 w 42383"/>
                <a:gd name="T3" fmla="*/ 184 h 43200"/>
                <a:gd name="T4" fmla="*/ 159 w 42383"/>
                <a:gd name="T5" fmla="*/ 145 h 43200"/>
                <a:gd name="T6" fmla="*/ 0 60000 65536"/>
                <a:gd name="T7" fmla="*/ 0 60000 65536"/>
                <a:gd name="T8" fmla="*/ 0 60000 65536"/>
                <a:gd name="T9" fmla="*/ 0 w 42383"/>
                <a:gd name="T10" fmla="*/ 0 h 43200"/>
                <a:gd name="T11" fmla="*/ 42383 w 42383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383" h="43200" fill="none" extrusionOk="0">
                  <a:moveTo>
                    <a:pt x="9618" y="3108"/>
                  </a:moveTo>
                  <a:cubicBezTo>
                    <a:pt x="12987" y="1074"/>
                    <a:pt x="16847" y="-1"/>
                    <a:pt x="20783" y="-1"/>
                  </a:cubicBezTo>
                  <a:cubicBezTo>
                    <a:pt x="32712" y="0"/>
                    <a:pt x="42383" y="9670"/>
                    <a:pt x="42383" y="21600"/>
                  </a:cubicBezTo>
                  <a:cubicBezTo>
                    <a:pt x="42383" y="33529"/>
                    <a:pt x="32712" y="43200"/>
                    <a:pt x="20783" y="43200"/>
                  </a:cubicBezTo>
                  <a:cubicBezTo>
                    <a:pt x="11120" y="43199"/>
                    <a:pt x="2632" y="36782"/>
                    <a:pt x="0" y="27484"/>
                  </a:cubicBezTo>
                </a:path>
                <a:path w="42383" h="43200" stroke="0" extrusionOk="0">
                  <a:moveTo>
                    <a:pt x="9618" y="3108"/>
                  </a:moveTo>
                  <a:cubicBezTo>
                    <a:pt x="12987" y="1074"/>
                    <a:pt x="16847" y="-1"/>
                    <a:pt x="20783" y="-1"/>
                  </a:cubicBezTo>
                  <a:cubicBezTo>
                    <a:pt x="32712" y="0"/>
                    <a:pt x="42383" y="9670"/>
                    <a:pt x="42383" y="21600"/>
                  </a:cubicBezTo>
                  <a:cubicBezTo>
                    <a:pt x="42383" y="33529"/>
                    <a:pt x="32712" y="43200"/>
                    <a:pt x="20783" y="43200"/>
                  </a:cubicBezTo>
                  <a:cubicBezTo>
                    <a:pt x="11120" y="43199"/>
                    <a:pt x="2632" y="36782"/>
                    <a:pt x="0" y="27484"/>
                  </a:cubicBezTo>
                  <a:lnTo>
                    <a:pt x="20783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70" name="Arc 129"/>
            <p:cNvSpPr>
              <a:spLocks/>
            </p:cNvSpPr>
            <p:nvPr/>
          </p:nvSpPr>
          <p:spPr bwMode="auto">
            <a:xfrm rot="-1513135">
              <a:off x="6901" y="4187"/>
              <a:ext cx="327" cy="289"/>
            </a:xfrm>
            <a:custGeom>
              <a:avLst/>
              <a:gdLst>
                <a:gd name="T0" fmla="*/ 65 w 42606"/>
                <a:gd name="T1" fmla="*/ 27 h 43200"/>
                <a:gd name="T2" fmla="*/ 0 w 42606"/>
                <a:gd name="T3" fmla="*/ 178 h 43200"/>
                <a:gd name="T4" fmla="*/ 161 w 42606"/>
                <a:gd name="T5" fmla="*/ 145 h 43200"/>
                <a:gd name="T6" fmla="*/ 0 60000 65536"/>
                <a:gd name="T7" fmla="*/ 0 60000 65536"/>
                <a:gd name="T8" fmla="*/ 0 60000 65536"/>
                <a:gd name="T9" fmla="*/ 0 w 42606"/>
                <a:gd name="T10" fmla="*/ 0 h 43200"/>
                <a:gd name="T11" fmla="*/ 42606 w 4260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606" h="43200" fill="none" extrusionOk="0">
                  <a:moveTo>
                    <a:pt x="8472" y="4007"/>
                  </a:moveTo>
                  <a:cubicBezTo>
                    <a:pt x="12132" y="1400"/>
                    <a:pt x="16513" y="-1"/>
                    <a:pt x="21006" y="-1"/>
                  </a:cubicBezTo>
                  <a:cubicBezTo>
                    <a:pt x="32935" y="0"/>
                    <a:pt x="42606" y="9670"/>
                    <a:pt x="42606" y="21600"/>
                  </a:cubicBezTo>
                  <a:cubicBezTo>
                    <a:pt x="42606" y="33529"/>
                    <a:pt x="32935" y="43200"/>
                    <a:pt x="21006" y="43200"/>
                  </a:cubicBezTo>
                  <a:cubicBezTo>
                    <a:pt x="11013" y="43199"/>
                    <a:pt x="2326" y="36346"/>
                    <a:pt x="-1" y="26629"/>
                  </a:cubicBezTo>
                </a:path>
                <a:path w="42606" h="43200" stroke="0" extrusionOk="0">
                  <a:moveTo>
                    <a:pt x="8472" y="4007"/>
                  </a:moveTo>
                  <a:cubicBezTo>
                    <a:pt x="12132" y="1400"/>
                    <a:pt x="16513" y="-1"/>
                    <a:pt x="21006" y="-1"/>
                  </a:cubicBezTo>
                  <a:cubicBezTo>
                    <a:pt x="32935" y="0"/>
                    <a:pt x="42606" y="9670"/>
                    <a:pt x="42606" y="21600"/>
                  </a:cubicBezTo>
                  <a:cubicBezTo>
                    <a:pt x="42606" y="33529"/>
                    <a:pt x="32935" y="43200"/>
                    <a:pt x="21006" y="43200"/>
                  </a:cubicBezTo>
                  <a:cubicBezTo>
                    <a:pt x="11013" y="43199"/>
                    <a:pt x="2326" y="36346"/>
                    <a:pt x="-1" y="26629"/>
                  </a:cubicBezTo>
                  <a:lnTo>
                    <a:pt x="2100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71" name="Arc 130"/>
            <p:cNvSpPr>
              <a:spLocks/>
            </p:cNvSpPr>
            <p:nvPr/>
          </p:nvSpPr>
          <p:spPr bwMode="auto">
            <a:xfrm rot="-1513135">
              <a:off x="6893" y="4016"/>
              <a:ext cx="324" cy="289"/>
            </a:xfrm>
            <a:custGeom>
              <a:avLst/>
              <a:gdLst>
                <a:gd name="T0" fmla="*/ 73 w 42227"/>
                <a:gd name="T1" fmla="*/ 21 h 43200"/>
                <a:gd name="T2" fmla="*/ 0 w 42227"/>
                <a:gd name="T3" fmla="*/ 187 h 43200"/>
                <a:gd name="T4" fmla="*/ 158 w 42227"/>
                <a:gd name="T5" fmla="*/ 145 h 43200"/>
                <a:gd name="T6" fmla="*/ 0 60000 65536"/>
                <a:gd name="T7" fmla="*/ 0 60000 65536"/>
                <a:gd name="T8" fmla="*/ 0 60000 65536"/>
                <a:gd name="T9" fmla="*/ 0 w 42227"/>
                <a:gd name="T10" fmla="*/ 0 h 43200"/>
                <a:gd name="T11" fmla="*/ 42227 w 4222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227" h="43200" fill="none" extrusionOk="0">
                  <a:moveTo>
                    <a:pt x="9462" y="3108"/>
                  </a:moveTo>
                  <a:cubicBezTo>
                    <a:pt x="12831" y="1074"/>
                    <a:pt x="16691" y="-1"/>
                    <a:pt x="20627" y="-1"/>
                  </a:cubicBezTo>
                  <a:cubicBezTo>
                    <a:pt x="32556" y="0"/>
                    <a:pt x="42227" y="9670"/>
                    <a:pt x="42227" y="21600"/>
                  </a:cubicBezTo>
                  <a:cubicBezTo>
                    <a:pt x="42227" y="33529"/>
                    <a:pt x="32556" y="43200"/>
                    <a:pt x="20627" y="43200"/>
                  </a:cubicBezTo>
                  <a:cubicBezTo>
                    <a:pt x="11166" y="43199"/>
                    <a:pt x="2806" y="37043"/>
                    <a:pt x="-1" y="28009"/>
                  </a:cubicBezTo>
                </a:path>
                <a:path w="42227" h="43200" stroke="0" extrusionOk="0">
                  <a:moveTo>
                    <a:pt x="9462" y="3108"/>
                  </a:moveTo>
                  <a:cubicBezTo>
                    <a:pt x="12831" y="1074"/>
                    <a:pt x="16691" y="-1"/>
                    <a:pt x="20627" y="-1"/>
                  </a:cubicBezTo>
                  <a:cubicBezTo>
                    <a:pt x="32556" y="0"/>
                    <a:pt x="42227" y="9670"/>
                    <a:pt x="42227" y="21600"/>
                  </a:cubicBezTo>
                  <a:cubicBezTo>
                    <a:pt x="42227" y="33529"/>
                    <a:pt x="32556" y="43200"/>
                    <a:pt x="20627" y="43200"/>
                  </a:cubicBezTo>
                  <a:cubicBezTo>
                    <a:pt x="11166" y="43199"/>
                    <a:pt x="2806" y="37043"/>
                    <a:pt x="-1" y="28009"/>
                  </a:cubicBezTo>
                  <a:lnTo>
                    <a:pt x="20627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72" name="Arc 131"/>
            <p:cNvSpPr>
              <a:spLocks/>
            </p:cNvSpPr>
            <p:nvPr/>
          </p:nvSpPr>
          <p:spPr bwMode="auto">
            <a:xfrm rot="-1513135">
              <a:off x="6886" y="3845"/>
              <a:ext cx="327" cy="289"/>
            </a:xfrm>
            <a:custGeom>
              <a:avLst/>
              <a:gdLst>
                <a:gd name="T0" fmla="*/ 90 w 42606"/>
                <a:gd name="T1" fmla="*/ 14 h 43200"/>
                <a:gd name="T2" fmla="*/ 0 w 42606"/>
                <a:gd name="T3" fmla="*/ 178 h 43200"/>
                <a:gd name="T4" fmla="*/ 161 w 42606"/>
                <a:gd name="T5" fmla="*/ 145 h 43200"/>
                <a:gd name="T6" fmla="*/ 0 60000 65536"/>
                <a:gd name="T7" fmla="*/ 0 60000 65536"/>
                <a:gd name="T8" fmla="*/ 0 60000 65536"/>
                <a:gd name="T9" fmla="*/ 0 w 42606"/>
                <a:gd name="T10" fmla="*/ 0 h 43200"/>
                <a:gd name="T11" fmla="*/ 42606 w 4260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606" h="43200" fill="none" extrusionOk="0">
                  <a:moveTo>
                    <a:pt x="11684" y="2115"/>
                  </a:moveTo>
                  <a:cubicBezTo>
                    <a:pt x="14594" y="722"/>
                    <a:pt x="17779" y="-1"/>
                    <a:pt x="21006" y="-1"/>
                  </a:cubicBezTo>
                  <a:cubicBezTo>
                    <a:pt x="32935" y="0"/>
                    <a:pt x="42606" y="9670"/>
                    <a:pt x="42606" y="21600"/>
                  </a:cubicBezTo>
                  <a:cubicBezTo>
                    <a:pt x="42606" y="33529"/>
                    <a:pt x="32935" y="43200"/>
                    <a:pt x="21006" y="43200"/>
                  </a:cubicBezTo>
                  <a:cubicBezTo>
                    <a:pt x="11013" y="43199"/>
                    <a:pt x="2326" y="36346"/>
                    <a:pt x="-1" y="26629"/>
                  </a:cubicBezTo>
                </a:path>
                <a:path w="42606" h="43200" stroke="0" extrusionOk="0">
                  <a:moveTo>
                    <a:pt x="11684" y="2115"/>
                  </a:moveTo>
                  <a:cubicBezTo>
                    <a:pt x="14594" y="722"/>
                    <a:pt x="17779" y="-1"/>
                    <a:pt x="21006" y="-1"/>
                  </a:cubicBezTo>
                  <a:cubicBezTo>
                    <a:pt x="32935" y="0"/>
                    <a:pt x="42606" y="9670"/>
                    <a:pt x="42606" y="21600"/>
                  </a:cubicBezTo>
                  <a:cubicBezTo>
                    <a:pt x="42606" y="33529"/>
                    <a:pt x="32935" y="43200"/>
                    <a:pt x="21006" y="43200"/>
                  </a:cubicBezTo>
                  <a:cubicBezTo>
                    <a:pt x="11013" y="43199"/>
                    <a:pt x="2326" y="36346"/>
                    <a:pt x="-1" y="26629"/>
                  </a:cubicBezTo>
                  <a:lnTo>
                    <a:pt x="2100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73" name="Arc 132"/>
            <p:cNvSpPr>
              <a:spLocks/>
            </p:cNvSpPr>
            <p:nvPr/>
          </p:nvSpPr>
          <p:spPr bwMode="auto">
            <a:xfrm rot="-1513135">
              <a:off x="6902" y="3690"/>
              <a:ext cx="331" cy="289"/>
            </a:xfrm>
            <a:custGeom>
              <a:avLst/>
              <a:gdLst>
                <a:gd name="T0" fmla="*/ 80 w 43156"/>
                <a:gd name="T1" fmla="*/ 21 h 43200"/>
                <a:gd name="T2" fmla="*/ 0 w 43156"/>
                <a:gd name="T3" fmla="*/ 154 h 43200"/>
                <a:gd name="T4" fmla="*/ 165 w 43156"/>
                <a:gd name="T5" fmla="*/ 145 h 43200"/>
                <a:gd name="T6" fmla="*/ 0 60000 65536"/>
                <a:gd name="T7" fmla="*/ 0 60000 65536"/>
                <a:gd name="T8" fmla="*/ 0 60000 65536"/>
                <a:gd name="T9" fmla="*/ 0 w 43156"/>
                <a:gd name="T10" fmla="*/ 0 h 43200"/>
                <a:gd name="T11" fmla="*/ 43156 w 4315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56" h="43200" fill="none" extrusionOk="0">
                  <a:moveTo>
                    <a:pt x="10391" y="3108"/>
                  </a:moveTo>
                  <a:cubicBezTo>
                    <a:pt x="13760" y="1074"/>
                    <a:pt x="17620" y="-1"/>
                    <a:pt x="21556" y="-1"/>
                  </a:cubicBezTo>
                  <a:cubicBezTo>
                    <a:pt x="33485" y="0"/>
                    <a:pt x="43156" y="9670"/>
                    <a:pt x="43156" y="21600"/>
                  </a:cubicBezTo>
                  <a:cubicBezTo>
                    <a:pt x="43156" y="33529"/>
                    <a:pt x="33485" y="43200"/>
                    <a:pt x="21556" y="43200"/>
                  </a:cubicBezTo>
                  <a:cubicBezTo>
                    <a:pt x="10162" y="43199"/>
                    <a:pt x="728" y="34350"/>
                    <a:pt x="0" y="22980"/>
                  </a:cubicBezTo>
                </a:path>
                <a:path w="43156" h="43200" stroke="0" extrusionOk="0">
                  <a:moveTo>
                    <a:pt x="10391" y="3108"/>
                  </a:moveTo>
                  <a:cubicBezTo>
                    <a:pt x="13760" y="1074"/>
                    <a:pt x="17620" y="-1"/>
                    <a:pt x="21556" y="-1"/>
                  </a:cubicBezTo>
                  <a:cubicBezTo>
                    <a:pt x="33485" y="0"/>
                    <a:pt x="43156" y="9670"/>
                    <a:pt x="43156" y="21600"/>
                  </a:cubicBezTo>
                  <a:cubicBezTo>
                    <a:pt x="43156" y="33529"/>
                    <a:pt x="33485" y="43200"/>
                    <a:pt x="21556" y="43200"/>
                  </a:cubicBezTo>
                  <a:cubicBezTo>
                    <a:pt x="10162" y="43199"/>
                    <a:pt x="728" y="34350"/>
                    <a:pt x="0" y="22980"/>
                  </a:cubicBezTo>
                  <a:lnTo>
                    <a:pt x="2155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74" name="Arc 133"/>
            <p:cNvSpPr>
              <a:spLocks/>
            </p:cNvSpPr>
            <p:nvPr/>
          </p:nvSpPr>
          <p:spPr bwMode="auto">
            <a:xfrm rot="-1513135">
              <a:off x="6902" y="3517"/>
              <a:ext cx="327" cy="289"/>
            </a:xfrm>
            <a:custGeom>
              <a:avLst/>
              <a:gdLst>
                <a:gd name="T0" fmla="*/ 73 w 42606"/>
                <a:gd name="T1" fmla="*/ 22 h 43200"/>
                <a:gd name="T2" fmla="*/ 0 w 42606"/>
                <a:gd name="T3" fmla="*/ 178 h 43200"/>
                <a:gd name="T4" fmla="*/ 161 w 42606"/>
                <a:gd name="T5" fmla="*/ 145 h 43200"/>
                <a:gd name="T6" fmla="*/ 0 60000 65536"/>
                <a:gd name="T7" fmla="*/ 0 60000 65536"/>
                <a:gd name="T8" fmla="*/ 0 60000 65536"/>
                <a:gd name="T9" fmla="*/ 0 w 42606"/>
                <a:gd name="T10" fmla="*/ 0 h 43200"/>
                <a:gd name="T11" fmla="*/ 42606 w 4260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606" h="43200" fill="none" extrusionOk="0">
                  <a:moveTo>
                    <a:pt x="9532" y="3298"/>
                  </a:moveTo>
                  <a:cubicBezTo>
                    <a:pt x="12971" y="1143"/>
                    <a:pt x="16947" y="-1"/>
                    <a:pt x="21006" y="-1"/>
                  </a:cubicBezTo>
                  <a:cubicBezTo>
                    <a:pt x="32935" y="0"/>
                    <a:pt x="42606" y="9670"/>
                    <a:pt x="42606" y="21600"/>
                  </a:cubicBezTo>
                  <a:cubicBezTo>
                    <a:pt x="42606" y="33529"/>
                    <a:pt x="32935" y="43200"/>
                    <a:pt x="21006" y="43200"/>
                  </a:cubicBezTo>
                  <a:cubicBezTo>
                    <a:pt x="11013" y="43199"/>
                    <a:pt x="2326" y="36346"/>
                    <a:pt x="-1" y="26629"/>
                  </a:cubicBezTo>
                </a:path>
                <a:path w="42606" h="43200" stroke="0" extrusionOk="0">
                  <a:moveTo>
                    <a:pt x="9532" y="3298"/>
                  </a:moveTo>
                  <a:cubicBezTo>
                    <a:pt x="12971" y="1143"/>
                    <a:pt x="16947" y="-1"/>
                    <a:pt x="21006" y="-1"/>
                  </a:cubicBezTo>
                  <a:cubicBezTo>
                    <a:pt x="32935" y="0"/>
                    <a:pt x="42606" y="9670"/>
                    <a:pt x="42606" y="21600"/>
                  </a:cubicBezTo>
                  <a:cubicBezTo>
                    <a:pt x="42606" y="33529"/>
                    <a:pt x="32935" y="43200"/>
                    <a:pt x="21006" y="43200"/>
                  </a:cubicBezTo>
                  <a:cubicBezTo>
                    <a:pt x="11013" y="43199"/>
                    <a:pt x="2326" y="36346"/>
                    <a:pt x="-1" y="26629"/>
                  </a:cubicBezTo>
                  <a:lnTo>
                    <a:pt x="21006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75" name="Arc 134"/>
            <p:cNvSpPr>
              <a:spLocks/>
            </p:cNvSpPr>
            <p:nvPr/>
          </p:nvSpPr>
          <p:spPr bwMode="auto">
            <a:xfrm rot="-1513135">
              <a:off x="6708" y="3484"/>
              <a:ext cx="308" cy="145"/>
            </a:xfrm>
            <a:custGeom>
              <a:avLst/>
              <a:gdLst>
                <a:gd name="T0" fmla="*/ 308 w 41367"/>
                <a:gd name="T1" fmla="*/ 41 h 21600"/>
                <a:gd name="T2" fmla="*/ 0 w 41367"/>
                <a:gd name="T3" fmla="*/ 43 h 21600"/>
                <a:gd name="T4" fmla="*/ 154 w 41367"/>
                <a:gd name="T5" fmla="*/ 0 h 21600"/>
                <a:gd name="T6" fmla="*/ 0 60000 65536"/>
                <a:gd name="T7" fmla="*/ 0 60000 65536"/>
                <a:gd name="T8" fmla="*/ 0 60000 65536"/>
                <a:gd name="T9" fmla="*/ 0 w 41367"/>
                <a:gd name="T10" fmla="*/ 0 h 21600"/>
                <a:gd name="T11" fmla="*/ 41367 w 4136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367" h="21600" fill="none" extrusionOk="0">
                  <a:moveTo>
                    <a:pt x="41366" y="6034"/>
                  </a:moveTo>
                  <a:cubicBezTo>
                    <a:pt x="38683" y="15257"/>
                    <a:pt x="30232" y="21599"/>
                    <a:pt x="20627" y="21599"/>
                  </a:cubicBezTo>
                  <a:cubicBezTo>
                    <a:pt x="11166" y="21599"/>
                    <a:pt x="2806" y="15443"/>
                    <a:pt x="-1" y="6409"/>
                  </a:cubicBezTo>
                </a:path>
                <a:path w="41367" h="21600" stroke="0" extrusionOk="0">
                  <a:moveTo>
                    <a:pt x="41366" y="6034"/>
                  </a:moveTo>
                  <a:cubicBezTo>
                    <a:pt x="38683" y="15257"/>
                    <a:pt x="30232" y="21599"/>
                    <a:pt x="20627" y="21599"/>
                  </a:cubicBezTo>
                  <a:cubicBezTo>
                    <a:pt x="11166" y="21599"/>
                    <a:pt x="2806" y="15443"/>
                    <a:pt x="-1" y="6409"/>
                  </a:cubicBezTo>
                  <a:lnTo>
                    <a:pt x="2062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76" name="Arc 135"/>
            <p:cNvSpPr>
              <a:spLocks/>
            </p:cNvSpPr>
            <p:nvPr/>
          </p:nvSpPr>
          <p:spPr bwMode="auto">
            <a:xfrm rot="-1513135">
              <a:off x="6980" y="4515"/>
              <a:ext cx="259" cy="289"/>
            </a:xfrm>
            <a:custGeom>
              <a:avLst/>
              <a:gdLst>
                <a:gd name="T0" fmla="*/ 0 w 33805"/>
                <a:gd name="T1" fmla="*/ 25 h 43200"/>
                <a:gd name="T2" fmla="*/ 22 w 33805"/>
                <a:gd name="T3" fmla="*/ 275 h 43200"/>
                <a:gd name="T4" fmla="*/ 94 w 33805"/>
                <a:gd name="T5" fmla="*/ 145 h 43200"/>
                <a:gd name="T6" fmla="*/ 0 60000 65536"/>
                <a:gd name="T7" fmla="*/ 0 60000 65536"/>
                <a:gd name="T8" fmla="*/ 0 60000 65536"/>
                <a:gd name="T9" fmla="*/ 0 w 33805"/>
                <a:gd name="T10" fmla="*/ 0 h 43200"/>
                <a:gd name="T11" fmla="*/ 33805 w 33805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805" h="43200" fill="none" extrusionOk="0">
                  <a:moveTo>
                    <a:pt x="-1" y="3778"/>
                  </a:moveTo>
                  <a:cubicBezTo>
                    <a:pt x="3594" y="1317"/>
                    <a:pt x="7848" y="-1"/>
                    <a:pt x="12205" y="-1"/>
                  </a:cubicBezTo>
                  <a:cubicBezTo>
                    <a:pt x="24134" y="0"/>
                    <a:pt x="33805" y="9670"/>
                    <a:pt x="33805" y="21600"/>
                  </a:cubicBezTo>
                  <a:cubicBezTo>
                    <a:pt x="33805" y="33529"/>
                    <a:pt x="24134" y="43200"/>
                    <a:pt x="12205" y="43200"/>
                  </a:cubicBezTo>
                  <a:cubicBezTo>
                    <a:pt x="8956" y="43199"/>
                    <a:pt x="5750" y="42467"/>
                    <a:pt x="2824" y="41056"/>
                  </a:cubicBezTo>
                </a:path>
                <a:path w="33805" h="43200" stroke="0" extrusionOk="0">
                  <a:moveTo>
                    <a:pt x="-1" y="3778"/>
                  </a:moveTo>
                  <a:cubicBezTo>
                    <a:pt x="3594" y="1317"/>
                    <a:pt x="7848" y="-1"/>
                    <a:pt x="12205" y="-1"/>
                  </a:cubicBezTo>
                  <a:cubicBezTo>
                    <a:pt x="24134" y="0"/>
                    <a:pt x="33805" y="9670"/>
                    <a:pt x="33805" y="21600"/>
                  </a:cubicBezTo>
                  <a:cubicBezTo>
                    <a:pt x="33805" y="33529"/>
                    <a:pt x="24134" y="43200"/>
                    <a:pt x="12205" y="43200"/>
                  </a:cubicBezTo>
                  <a:cubicBezTo>
                    <a:pt x="8956" y="43199"/>
                    <a:pt x="5750" y="42467"/>
                    <a:pt x="2824" y="41056"/>
                  </a:cubicBezTo>
                  <a:lnTo>
                    <a:pt x="12205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9734" name="Line 136"/>
          <p:cNvSpPr>
            <a:spLocks noChangeShapeType="1"/>
          </p:cNvSpPr>
          <p:nvPr/>
        </p:nvSpPr>
        <p:spPr bwMode="auto">
          <a:xfrm flipH="1">
            <a:off x="4299322" y="3595142"/>
            <a:ext cx="396875" cy="3984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5" name="Line 137"/>
          <p:cNvSpPr>
            <a:spLocks noChangeShapeType="1"/>
          </p:cNvSpPr>
          <p:nvPr/>
        </p:nvSpPr>
        <p:spPr bwMode="auto">
          <a:xfrm flipH="1">
            <a:off x="4299322" y="2371179"/>
            <a:ext cx="396875" cy="3984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6" name="Line 138"/>
          <p:cNvSpPr>
            <a:spLocks noChangeShapeType="1"/>
          </p:cNvSpPr>
          <p:nvPr/>
        </p:nvSpPr>
        <p:spPr bwMode="auto">
          <a:xfrm>
            <a:off x="5455841" y="2371179"/>
            <a:ext cx="398462" cy="3984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7" name="Line 139"/>
          <p:cNvSpPr>
            <a:spLocks noChangeShapeType="1"/>
          </p:cNvSpPr>
          <p:nvPr/>
        </p:nvSpPr>
        <p:spPr bwMode="auto">
          <a:xfrm>
            <a:off x="5455841" y="4971504"/>
            <a:ext cx="398462" cy="3968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8" name="Oval 140"/>
          <p:cNvSpPr>
            <a:spLocks noChangeArrowheads="1"/>
          </p:cNvSpPr>
          <p:nvPr/>
        </p:nvSpPr>
        <p:spPr bwMode="auto">
          <a:xfrm>
            <a:off x="6563916" y="4319042"/>
            <a:ext cx="1555750" cy="1477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39" name="Line 141"/>
          <p:cNvSpPr>
            <a:spLocks noChangeShapeType="1"/>
          </p:cNvSpPr>
          <p:nvPr/>
        </p:nvSpPr>
        <p:spPr bwMode="auto">
          <a:xfrm rot="16200000">
            <a:off x="6673453" y="5020717"/>
            <a:ext cx="215900" cy="2174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40" name="Line 142"/>
          <p:cNvSpPr>
            <a:spLocks noChangeShapeType="1"/>
          </p:cNvSpPr>
          <p:nvPr/>
        </p:nvSpPr>
        <p:spPr bwMode="auto">
          <a:xfrm flipH="1">
            <a:off x="6324203" y="4790529"/>
            <a:ext cx="492125" cy="11112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41" name="Rectangle 143"/>
          <p:cNvSpPr>
            <a:spLocks noChangeArrowheads="1"/>
          </p:cNvSpPr>
          <p:nvPr/>
        </p:nvSpPr>
        <p:spPr bwMode="auto">
          <a:xfrm>
            <a:off x="5927328" y="4677817"/>
            <a:ext cx="396875" cy="25400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42" name="Line 144"/>
          <p:cNvSpPr>
            <a:spLocks noChangeShapeType="1"/>
          </p:cNvSpPr>
          <p:nvPr/>
        </p:nvSpPr>
        <p:spPr bwMode="auto">
          <a:xfrm>
            <a:off x="3529385" y="3787229"/>
            <a:ext cx="976312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43" name="Line 145"/>
          <p:cNvSpPr>
            <a:spLocks noChangeShapeType="1"/>
          </p:cNvSpPr>
          <p:nvPr/>
        </p:nvSpPr>
        <p:spPr bwMode="auto">
          <a:xfrm flipV="1">
            <a:off x="4480297" y="2582317"/>
            <a:ext cx="0" cy="1193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44" name="Line 146"/>
          <p:cNvSpPr>
            <a:spLocks noChangeShapeType="1"/>
          </p:cNvSpPr>
          <p:nvPr/>
        </p:nvSpPr>
        <p:spPr bwMode="auto">
          <a:xfrm>
            <a:off x="4480298" y="2588667"/>
            <a:ext cx="520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45" name="Oval 147"/>
          <p:cNvSpPr>
            <a:spLocks noChangeArrowheads="1"/>
          </p:cNvSpPr>
          <p:nvPr/>
        </p:nvSpPr>
        <p:spPr bwMode="auto">
          <a:xfrm>
            <a:off x="6925866" y="4609554"/>
            <a:ext cx="831850" cy="831850"/>
          </a:xfrm>
          <a:prstGeom prst="ellipse">
            <a:avLst/>
          </a:prstGeom>
          <a:solidFill>
            <a:srgbClr val="FF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46" name="Line 148"/>
          <p:cNvSpPr>
            <a:spLocks noChangeShapeType="1"/>
          </p:cNvSpPr>
          <p:nvPr/>
        </p:nvSpPr>
        <p:spPr bwMode="auto">
          <a:xfrm flipV="1">
            <a:off x="5156574" y="2588667"/>
            <a:ext cx="488702" cy="1165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47" name="Line 149"/>
          <p:cNvSpPr>
            <a:spLocks noChangeShapeType="1"/>
          </p:cNvSpPr>
          <p:nvPr/>
        </p:nvSpPr>
        <p:spPr bwMode="auto">
          <a:xfrm>
            <a:off x="5636816" y="2582317"/>
            <a:ext cx="0" cy="2570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48" name="Line 150"/>
          <p:cNvSpPr>
            <a:spLocks noChangeShapeType="1"/>
          </p:cNvSpPr>
          <p:nvPr/>
        </p:nvSpPr>
        <p:spPr bwMode="auto">
          <a:xfrm>
            <a:off x="5608241" y="5115967"/>
            <a:ext cx="1171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49" name="Oval 152"/>
          <p:cNvSpPr>
            <a:spLocks noChangeArrowheads="1"/>
          </p:cNvSpPr>
          <p:nvPr/>
        </p:nvSpPr>
        <p:spPr bwMode="auto">
          <a:xfrm>
            <a:off x="6708378" y="4754017"/>
            <a:ext cx="107950" cy="1079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50" name="Text Box 154"/>
          <p:cNvSpPr txBox="1">
            <a:spLocks noChangeArrowheads="1"/>
          </p:cNvSpPr>
          <p:nvPr/>
        </p:nvSpPr>
        <p:spPr bwMode="auto">
          <a:xfrm>
            <a:off x="5773341" y="3685629"/>
            <a:ext cx="174466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en-US" sz="2000" dirty="0" err="1" smtClean="0"/>
              <a:t>beweegbare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spiegel</a:t>
            </a:r>
            <a:endParaRPr lang="en-US" altLang="en-US" sz="4400" dirty="0"/>
          </a:p>
        </p:txBody>
      </p:sp>
      <p:sp>
        <p:nvSpPr>
          <p:cNvPr id="29751" name="Line 155"/>
          <p:cNvSpPr>
            <a:spLocks noChangeShapeType="1"/>
          </p:cNvSpPr>
          <p:nvPr/>
        </p:nvSpPr>
        <p:spPr bwMode="auto">
          <a:xfrm>
            <a:off x="6528991" y="4195217"/>
            <a:ext cx="384175" cy="536575"/>
          </a:xfrm>
          <a:prstGeom prst="line">
            <a:avLst/>
          </a:prstGeom>
          <a:noFill/>
          <a:ln w="349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52" name="Line 158"/>
          <p:cNvSpPr>
            <a:spLocks noChangeShapeType="1"/>
          </p:cNvSpPr>
          <p:nvPr/>
        </p:nvSpPr>
        <p:spPr bwMode="auto">
          <a:xfrm flipH="1">
            <a:off x="4725021" y="2299742"/>
            <a:ext cx="579437" cy="579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53" name="Line 159"/>
          <p:cNvSpPr>
            <a:spLocks noChangeShapeType="1"/>
          </p:cNvSpPr>
          <p:nvPr/>
        </p:nvSpPr>
        <p:spPr bwMode="auto">
          <a:xfrm flipH="1">
            <a:off x="4804396" y="2309267"/>
            <a:ext cx="579437" cy="579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54" name="Line 162"/>
          <p:cNvSpPr>
            <a:spLocks noChangeShapeType="1"/>
          </p:cNvSpPr>
          <p:nvPr/>
        </p:nvSpPr>
        <p:spPr bwMode="auto">
          <a:xfrm>
            <a:off x="3538910" y="5785892"/>
            <a:ext cx="2460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55" name="Line 163"/>
          <p:cNvSpPr>
            <a:spLocks noChangeShapeType="1"/>
          </p:cNvSpPr>
          <p:nvPr/>
        </p:nvSpPr>
        <p:spPr bwMode="auto">
          <a:xfrm>
            <a:off x="3538910" y="5792242"/>
            <a:ext cx="0" cy="155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56" name="Line 164"/>
          <p:cNvSpPr>
            <a:spLocks noChangeShapeType="1"/>
          </p:cNvSpPr>
          <p:nvPr/>
        </p:nvSpPr>
        <p:spPr bwMode="auto">
          <a:xfrm>
            <a:off x="2526085" y="6165304"/>
            <a:ext cx="1736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57" name="Line 165"/>
          <p:cNvSpPr>
            <a:spLocks noChangeShapeType="1"/>
          </p:cNvSpPr>
          <p:nvPr/>
        </p:nvSpPr>
        <p:spPr bwMode="auto">
          <a:xfrm>
            <a:off x="4050085" y="5785892"/>
            <a:ext cx="212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58" name="Line 166"/>
          <p:cNvSpPr>
            <a:spLocks noChangeShapeType="1"/>
          </p:cNvSpPr>
          <p:nvPr/>
        </p:nvSpPr>
        <p:spPr bwMode="auto">
          <a:xfrm>
            <a:off x="4269160" y="5784304"/>
            <a:ext cx="0" cy="381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59" name="Line 167"/>
          <p:cNvSpPr>
            <a:spLocks noChangeShapeType="1"/>
          </p:cNvSpPr>
          <p:nvPr/>
        </p:nvSpPr>
        <p:spPr bwMode="auto">
          <a:xfrm flipV="1">
            <a:off x="6797278" y="4847679"/>
            <a:ext cx="0" cy="268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60" name="Line 168"/>
          <p:cNvSpPr>
            <a:spLocks noChangeShapeType="1"/>
          </p:cNvSpPr>
          <p:nvPr/>
        </p:nvSpPr>
        <p:spPr bwMode="auto">
          <a:xfrm>
            <a:off x="7451328" y="3426867"/>
            <a:ext cx="0" cy="26876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9761" name="Text Box 170"/>
          <p:cNvSpPr txBox="1">
            <a:spLocks noChangeArrowheads="1"/>
          </p:cNvSpPr>
          <p:nvPr/>
        </p:nvSpPr>
        <p:spPr bwMode="auto">
          <a:xfrm>
            <a:off x="6749653" y="3196679"/>
            <a:ext cx="177482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dirty="0"/>
              <a:t>140 GHz </a:t>
            </a:r>
            <a:r>
              <a:rPr lang="en-US" altLang="en-US" sz="1800" dirty="0" err="1" smtClean="0"/>
              <a:t>koorde</a:t>
            </a:r>
            <a:endParaRPr lang="en-US" altLang="en-US" sz="4000" dirty="0"/>
          </a:p>
        </p:txBody>
      </p:sp>
      <p:sp>
        <p:nvSpPr>
          <p:cNvPr id="29762" name="Text Box 171"/>
          <p:cNvSpPr txBox="1">
            <a:spLocks noChangeArrowheads="1"/>
          </p:cNvSpPr>
          <p:nvPr/>
        </p:nvSpPr>
        <p:spPr bwMode="auto">
          <a:xfrm>
            <a:off x="1494537" y="2665285"/>
            <a:ext cx="105774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dirty="0"/>
              <a:t>Anode</a:t>
            </a:r>
          </a:p>
        </p:txBody>
      </p:sp>
      <p:sp>
        <p:nvSpPr>
          <p:cNvPr id="29763" name="Line 153"/>
          <p:cNvSpPr>
            <a:spLocks noChangeShapeType="1"/>
          </p:cNvSpPr>
          <p:nvPr/>
        </p:nvSpPr>
        <p:spPr bwMode="auto">
          <a:xfrm rot="16200000">
            <a:off x="6690916" y="4680992"/>
            <a:ext cx="214312" cy="3063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64" name="Oval 177"/>
          <p:cNvSpPr>
            <a:spLocks noChangeArrowheads="1"/>
          </p:cNvSpPr>
          <p:nvPr/>
        </p:nvSpPr>
        <p:spPr bwMode="auto">
          <a:xfrm>
            <a:off x="7413228" y="515565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65" name="Text Box 156"/>
          <p:cNvSpPr txBox="1">
            <a:spLocks noChangeArrowheads="1"/>
          </p:cNvSpPr>
          <p:nvPr/>
        </p:nvSpPr>
        <p:spPr bwMode="auto">
          <a:xfrm>
            <a:off x="7127478" y="4771479"/>
            <a:ext cx="515937" cy="198437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000"/>
              <a:t>Plasma</a:t>
            </a:r>
            <a:endParaRPr lang="en-US" altLang="en-US" sz="1800"/>
          </a:p>
        </p:txBody>
      </p:sp>
      <p:sp>
        <p:nvSpPr>
          <p:cNvPr id="29766" name="Text Box 180"/>
          <p:cNvSpPr txBox="1">
            <a:spLocks noChangeArrowheads="1"/>
          </p:cNvSpPr>
          <p:nvPr/>
        </p:nvSpPr>
        <p:spPr bwMode="auto">
          <a:xfrm>
            <a:off x="350149" y="4524954"/>
            <a:ext cx="1471250" cy="56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sz="1600" dirty="0"/>
              <a:t>(P</a:t>
            </a:r>
            <a:r>
              <a:rPr lang="en-US" altLang="en-US" sz="1600" baseline="-25000" dirty="0"/>
              <a:t>in ~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600" dirty="0"/>
              <a:t>2.4 MW)</a:t>
            </a:r>
          </a:p>
        </p:txBody>
      </p:sp>
      <p:sp>
        <p:nvSpPr>
          <p:cNvPr id="29767" name="Arc 183"/>
          <p:cNvSpPr>
            <a:spLocks/>
          </p:cNvSpPr>
          <p:nvPr/>
        </p:nvSpPr>
        <p:spPr bwMode="auto">
          <a:xfrm flipH="1">
            <a:off x="8119666" y="4587329"/>
            <a:ext cx="384175" cy="423862"/>
          </a:xfrm>
          <a:custGeom>
            <a:avLst/>
            <a:gdLst>
              <a:gd name="T0" fmla="*/ 44 w 21600"/>
              <a:gd name="T1" fmla="*/ 0 h 21242"/>
              <a:gd name="T2" fmla="*/ 242 w 21600"/>
              <a:gd name="T3" fmla="*/ 267 h 21242"/>
              <a:gd name="T4" fmla="*/ 0 w 21600"/>
              <a:gd name="T5" fmla="*/ 267 h 21242"/>
              <a:gd name="T6" fmla="*/ 0 60000 65536"/>
              <a:gd name="T7" fmla="*/ 0 60000 65536"/>
              <a:gd name="T8" fmla="*/ 0 60000 65536"/>
              <a:gd name="T9" fmla="*/ 0 w 21600"/>
              <a:gd name="T10" fmla="*/ 0 h 21242"/>
              <a:gd name="T11" fmla="*/ 21600 w 21600"/>
              <a:gd name="T12" fmla="*/ 21242 h 212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2" fill="none" extrusionOk="0">
                <a:moveTo>
                  <a:pt x="3914" y="-1"/>
                </a:moveTo>
                <a:cubicBezTo>
                  <a:pt x="14161" y="1887"/>
                  <a:pt x="21600" y="10822"/>
                  <a:pt x="21600" y="21242"/>
                </a:cubicBezTo>
              </a:path>
              <a:path w="21600" h="21242" stroke="0" extrusionOk="0">
                <a:moveTo>
                  <a:pt x="3914" y="-1"/>
                </a:moveTo>
                <a:cubicBezTo>
                  <a:pt x="14161" y="1887"/>
                  <a:pt x="21600" y="10822"/>
                  <a:pt x="21600" y="21242"/>
                </a:cubicBezTo>
                <a:lnTo>
                  <a:pt x="0" y="2124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768" name="Line 151"/>
          <p:cNvSpPr>
            <a:spLocks noChangeShapeType="1"/>
          </p:cNvSpPr>
          <p:nvPr/>
        </p:nvSpPr>
        <p:spPr bwMode="auto">
          <a:xfrm>
            <a:off x="6797278" y="4855617"/>
            <a:ext cx="65405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0" name="TextBox 86"/>
          <p:cNvSpPr txBox="1">
            <a:spLocks noChangeArrowheads="1"/>
          </p:cNvSpPr>
          <p:nvPr/>
        </p:nvSpPr>
        <p:spPr bwMode="auto">
          <a:xfrm>
            <a:off x="943322" y="1553288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 err="1"/>
              <a:t>Gyrotron</a:t>
            </a:r>
            <a:endParaRPr lang="en-US" altLang="en-US" sz="1800" b="1" dirty="0"/>
          </a:p>
        </p:txBody>
      </p:sp>
      <p:sp>
        <p:nvSpPr>
          <p:cNvPr id="29701" name="TextBox 87"/>
          <p:cNvSpPr txBox="1">
            <a:spLocks noChangeArrowheads="1"/>
          </p:cNvSpPr>
          <p:nvPr/>
        </p:nvSpPr>
        <p:spPr bwMode="auto">
          <a:xfrm>
            <a:off x="3897685" y="1552822"/>
            <a:ext cx="209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 err="1" smtClean="0"/>
              <a:t>Transmissie</a:t>
            </a:r>
            <a:r>
              <a:rPr lang="en-US" altLang="en-US" sz="1800" b="1" dirty="0" smtClean="0"/>
              <a:t> </a:t>
            </a:r>
            <a:r>
              <a:rPr lang="en-US" altLang="en-US" sz="1800" b="1" dirty="0" err="1" smtClean="0"/>
              <a:t>lijn</a:t>
            </a:r>
            <a:r>
              <a:rPr lang="en-US" altLang="en-US" sz="1800" b="1" dirty="0" smtClean="0"/>
              <a:t> </a:t>
            </a:r>
            <a:r>
              <a:rPr lang="en-US" altLang="en-US" sz="1800" b="1" dirty="0"/>
              <a:t>(ca 30 m)</a:t>
            </a:r>
          </a:p>
        </p:txBody>
      </p:sp>
      <p:sp>
        <p:nvSpPr>
          <p:cNvPr id="29702" name="TextBox 88"/>
          <p:cNvSpPr txBox="1">
            <a:spLocks noChangeArrowheads="1"/>
          </p:cNvSpPr>
          <p:nvPr/>
        </p:nvSpPr>
        <p:spPr bwMode="auto">
          <a:xfrm>
            <a:off x="6595665" y="1554620"/>
            <a:ext cx="209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/>
              <a:t>Tokamak </a:t>
            </a:r>
            <a:r>
              <a:rPr lang="en-US" altLang="en-US" sz="1800" b="1" dirty="0" err="1" smtClean="0"/>
              <a:t>en</a:t>
            </a:r>
            <a:r>
              <a:rPr lang="en-US" altLang="en-US" sz="1800" b="1" dirty="0" smtClean="0"/>
              <a:t> </a:t>
            </a:r>
            <a:r>
              <a:rPr lang="en-US" altLang="en-US" sz="1800" b="1" dirty="0"/>
              <a:t>Launcher</a:t>
            </a: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	    </a:t>
            </a:r>
            <a:r>
              <a:rPr lang="nl-NL" sz="2400" b="0" dirty="0" smtClean="0"/>
              <a:t>ECRH installatie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40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674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764703"/>
            <a:ext cx="8610600" cy="55446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marL="0" indent="0">
              <a:buNone/>
            </a:pPr>
            <a:r>
              <a:rPr lang="nl-NL" altLang="en-US" b="0" dirty="0" smtClean="0"/>
              <a:t>Bestaande </a:t>
            </a:r>
            <a:r>
              <a:rPr lang="nl-NL" altLang="en-US" b="0" dirty="0" smtClean="0"/>
              <a:t>oplossing:</a:t>
            </a:r>
            <a:endParaRPr lang="nl-NL" altLang="en-US" b="0" dirty="0"/>
          </a:p>
          <a:p>
            <a:endParaRPr lang="nl-NL" altLang="en-US" sz="1800" b="0" dirty="0" smtClean="0"/>
          </a:p>
          <a:p>
            <a:r>
              <a:rPr lang="nl-NL" altLang="en-US" sz="2000" b="0" dirty="0" smtClean="0"/>
              <a:t>Mapping tussen ECRH </a:t>
            </a:r>
            <a:r>
              <a:rPr lang="nl-NL" altLang="en-US" sz="2000" b="0" dirty="0"/>
              <a:t>actuator &amp; </a:t>
            </a:r>
            <a:r>
              <a:rPr lang="nl-NL" altLang="en-US" sz="2000" b="0" dirty="0" smtClean="0"/>
              <a:t>ECE diagnostiek berekenen.</a:t>
            </a:r>
            <a:endParaRPr lang="nl-NL" altLang="en-US" sz="2000" b="0" dirty="0"/>
          </a:p>
          <a:p>
            <a:r>
              <a:rPr lang="nl-NL" altLang="en-US" sz="2000" b="0" dirty="0" smtClean="0"/>
              <a:t>Evenwicht reconstructie/schatting + bundel tracking codes in de terugkoppel lus</a:t>
            </a:r>
            <a:endParaRPr lang="nl-NL" altLang="en-US" sz="2000" b="0" dirty="0"/>
          </a:p>
          <a:p>
            <a:pPr>
              <a:buFont typeface="Wingdings" panose="05000000000000000000" pitchFamily="2" charset="2"/>
              <a:buNone/>
            </a:pPr>
            <a:endParaRPr lang="nl-NL" altLang="en-US" sz="2000" dirty="0" smtClean="0"/>
          </a:p>
          <a:p>
            <a:pPr>
              <a:buFont typeface="Wingdings" panose="05000000000000000000" pitchFamily="2" charset="2"/>
              <a:buNone/>
            </a:pPr>
            <a:endParaRPr lang="nl-NL" altLang="en-US" sz="2000" dirty="0"/>
          </a:p>
          <a:p>
            <a:pPr>
              <a:buFont typeface="Wingdings" panose="05000000000000000000" pitchFamily="2" charset="2"/>
              <a:buNone/>
            </a:pPr>
            <a:endParaRPr lang="nl-NL" altLang="en-US" sz="2000" dirty="0" smtClean="0"/>
          </a:p>
          <a:p>
            <a:pPr>
              <a:buFont typeface="Wingdings" panose="05000000000000000000" pitchFamily="2" charset="2"/>
              <a:buNone/>
            </a:pPr>
            <a:endParaRPr lang="nl-NL" altLang="en-US" sz="1200" dirty="0" smtClean="0"/>
          </a:p>
          <a:p>
            <a:pPr>
              <a:buFont typeface="Wingdings" panose="05000000000000000000" pitchFamily="2" charset="2"/>
              <a:buNone/>
            </a:pPr>
            <a:endParaRPr lang="nl-NL" altLang="en-US" sz="2000" b="0" dirty="0"/>
          </a:p>
          <a:p>
            <a:pPr>
              <a:spcBef>
                <a:spcPct val="50000"/>
              </a:spcBef>
            </a:pPr>
            <a:r>
              <a:rPr lang="en-US" altLang="en-US" sz="2000" b="0" dirty="0"/>
              <a:t>Nadelen: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000" b="0" dirty="0"/>
              <a:t>	- Mapping </a:t>
            </a:r>
            <a:r>
              <a:rPr lang="en-US" altLang="en-US" sz="2000" b="0" dirty="0" err="1"/>
              <a:t>veroorzaakt</a:t>
            </a:r>
            <a:r>
              <a:rPr lang="en-US" altLang="en-US" sz="2000" b="0" dirty="0"/>
              <a:t> </a:t>
            </a:r>
            <a:r>
              <a:rPr lang="en-US" altLang="en-US" sz="2000" b="0" dirty="0" err="1"/>
              <a:t>fouten</a:t>
            </a:r>
            <a:r>
              <a:rPr lang="en-US" altLang="en-US" sz="2000" b="0" dirty="0"/>
              <a:t> in de </a:t>
            </a:r>
            <a:r>
              <a:rPr lang="en-US" altLang="en-US" sz="2000" b="0" dirty="0" err="1"/>
              <a:t>regellus</a:t>
            </a:r>
            <a:endParaRPr lang="en-US" altLang="en-US" sz="2000" b="0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000" b="0" dirty="0"/>
              <a:t>	- </a:t>
            </a:r>
            <a:r>
              <a:rPr lang="en-US" altLang="en-US" sz="2000" b="0" dirty="0" err="1"/>
              <a:t>Nauwkeurige</a:t>
            </a:r>
            <a:r>
              <a:rPr lang="en-US" altLang="en-US" sz="2000" b="0" dirty="0"/>
              <a:t> </a:t>
            </a:r>
            <a:r>
              <a:rPr lang="en-US" altLang="en-US" sz="2000" b="0" dirty="0" err="1"/>
              <a:t>calibratie</a:t>
            </a:r>
            <a:r>
              <a:rPr lang="en-US" altLang="en-US" sz="2000" b="0" dirty="0"/>
              <a:t> van actuator </a:t>
            </a:r>
            <a:r>
              <a:rPr lang="en-US" altLang="en-US" sz="2000" b="0" dirty="0" err="1"/>
              <a:t>en</a:t>
            </a:r>
            <a:r>
              <a:rPr lang="en-US" altLang="en-US" sz="2000" b="0" dirty="0"/>
              <a:t> sensor </a:t>
            </a:r>
            <a:r>
              <a:rPr lang="en-US" altLang="en-US" sz="2000" b="0" dirty="0" err="1"/>
              <a:t>orientatie</a:t>
            </a:r>
            <a:r>
              <a:rPr lang="en-US" altLang="en-US" sz="2000" b="0" dirty="0"/>
              <a:t> </a:t>
            </a:r>
            <a:r>
              <a:rPr lang="en-US" altLang="en-US" sz="2000" b="0" dirty="0" err="1"/>
              <a:t>noodzakelijk</a:t>
            </a:r>
            <a:r>
              <a:rPr lang="en-US" altLang="en-US" sz="2000" b="0" dirty="0" smtClean="0"/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000" b="0" dirty="0" smtClean="0"/>
              <a:t>	- </a:t>
            </a:r>
            <a:r>
              <a:rPr lang="en-US" altLang="en-US" sz="2000" b="0" dirty="0" err="1" smtClean="0"/>
              <a:t>Gevoelig</a:t>
            </a:r>
            <a:r>
              <a:rPr lang="en-US" altLang="en-US" sz="2000" b="0" dirty="0" smtClean="0"/>
              <a:t> </a:t>
            </a:r>
            <a:r>
              <a:rPr lang="en-US" altLang="en-US" sz="2000" b="0" dirty="0" err="1" smtClean="0"/>
              <a:t>voor</a:t>
            </a:r>
            <a:r>
              <a:rPr lang="en-US" altLang="en-US" sz="2000" b="0" dirty="0" smtClean="0"/>
              <a:t> </a:t>
            </a:r>
            <a:r>
              <a:rPr lang="en-US" altLang="en-US" sz="2000" b="0" dirty="0" err="1" smtClean="0"/>
              <a:t>verschillen</a:t>
            </a:r>
            <a:r>
              <a:rPr lang="en-US" altLang="en-US" sz="2000" b="0" dirty="0" smtClean="0"/>
              <a:t> in </a:t>
            </a:r>
            <a:r>
              <a:rPr lang="en-US" altLang="en-US" sz="2000" b="0" dirty="0" err="1" smtClean="0"/>
              <a:t>brekingsindex</a:t>
            </a:r>
            <a:r>
              <a:rPr lang="en-US" altLang="en-US" sz="2000" b="0" dirty="0" smtClean="0"/>
              <a:t> van plasma</a:t>
            </a:r>
            <a:endParaRPr lang="nl-NL" altLang="en-US" sz="2000" b="0" dirty="0"/>
          </a:p>
          <a:p>
            <a:pPr>
              <a:buFont typeface="Wingdings" panose="05000000000000000000" pitchFamily="2" charset="2"/>
              <a:buNone/>
            </a:pPr>
            <a:endParaRPr lang="nl-NL" altLang="en-US" sz="1800" b="0" i="1" dirty="0"/>
          </a:p>
          <a:p>
            <a:endParaRPr lang="nl-NL" altLang="en-US" sz="1800" b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nl-NL" altLang="en-US" sz="1800" dirty="0">
              <a:cs typeface="Arial" panose="020B0604020202020204" pitchFamily="34" charset="0"/>
            </a:endParaRPr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1676400" y="304800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e-DE" altLang="en-US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461312"/>
            <a:ext cx="4030293" cy="219182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             </a:t>
            </a:r>
            <a:r>
              <a:rPr lang="nl-NL" sz="2400" b="0" dirty="0" smtClean="0"/>
              <a:t>Actuator/sensor koppeling</a:t>
            </a:r>
            <a:endParaRPr lang="en-GB" sz="24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41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8957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764704"/>
            <a:ext cx="8610600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marL="0" indent="0">
              <a:buNone/>
            </a:pPr>
            <a:r>
              <a:rPr lang="nl-NL" altLang="en-US" b="0" dirty="0" smtClean="0"/>
              <a:t>Bestaande oplossing</a:t>
            </a:r>
            <a:r>
              <a:rPr lang="nl-NL" altLang="en-US" b="0" dirty="0"/>
              <a:t>:</a:t>
            </a:r>
          </a:p>
          <a:p>
            <a:pPr marL="0" indent="0">
              <a:buNone/>
            </a:pPr>
            <a:endParaRPr lang="nl-NL" altLang="en-US" sz="1800" dirty="0"/>
          </a:p>
          <a:p>
            <a:r>
              <a:rPr lang="nl-NL" altLang="en-US" sz="2000" b="0" dirty="0" smtClean="0"/>
              <a:t>Mapping tussen ECRH </a:t>
            </a:r>
            <a:r>
              <a:rPr lang="nl-NL" altLang="en-US" sz="2000" b="0" dirty="0"/>
              <a:t>actuator &amp; </a:t>
            </a:r>
            <a:r>
              <a:rPr lang="nl-NL" altLang="en-US" sz="2000" b="0" dirty="0" smtClean="0"/>
              <a:t>ECE diagnostiek berekenen</a:t>
            </a:r>
            <a:endParaRPr lang="nl-NL" altLang="en-US" sz="2000" b="0" dirty="0"/>
          </a:p>
          <a:p>
            <a:r>
              <a:rPr lang="nl-NL" altLang="en-US" sz="2000" b="0" dirty="0" smtClean="0"/>
              <a:t>Evenwicht reconstructie/schatting + bundel tracking codes in de terugkoppel lus</a:t>
            </a:r>
            <a:endParaRPr lang="nl-NL" altLang="en-US" sz="2000" b="0" dirty="0"/>
          </a:p>
          <a:p>
            <a:pPr>
              <a:buFont typeface="Wingdings" panose="05000000000000000000" pitchFamily="2" charset="2"/>
              <a:buNone/>
            </a:pPr>
            <a:endParaRPr lang="nl-NL" altLang="en-US" sz="1600" dirty="0"/>
          </a:p>
          <a:p>
            <a:pPr>
              <a:buFont typeface="Wingdings" panose="05000000000000000000" pitchFamily="2" charset="2"/>
              <a:buNone/>
            </a:pPr>
            <a:endParaRPr lang="nl-NL" altLang="en-US" sz="2000" i="1" u="sng" dirty="0"/>
          </a:p>
          <a:p>
            <a:pPr>
              <a:buFont typeface="Wingdings" panose="05000000000000000000" pitchFamily="2" charset="2"/>
              <a:buNone/>
            </a:pPr>
            <a:endParaRPr lang="nl-NL" altLang="en-US" sz="1600" i="1" dirty="0"/>
          </a:p>
          <a:p>
            <a:endParaRPr lang="nl-NL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nl-NL" altLang="en-US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566646"/>
            <a:ext cx="4593069" cy="2419016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979733" y="5122652"/>
            <a:ext cx="807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+mn-lt"/>
              </a:rPr>
              <a:t>	      </a:t>
            </a:r>
            <a:r>
              <a:rPr lang="en-US" altLang="en-US" sz="2400" b="1" u="sng" dirty="0" err="1" smtClean="0">
                <a:latin typeface="+mn-lt"/>
              </a:rPr>
              <a:t>Verlies</a:t>
            </a:r>
            <a:r>
              <a:rPr lang="en-US" altLang="en-US" sz="2400" b="1" u="sng" dirty="0" smtClean="0">
                <a:latin typeface="+mn-lt"/>
              </a:rPr>
              <a:t> van </a:t>
            </a:r>
            <a:r>
              <a:rPr lang="en-US" altLang="en-US" sz="2400" b="1" u="sng" dirty="0" err="1" smtClean="0">
                <a:latin typeface="+mn-lt"/>
              </a:rPr>
              <a:t>orientatie</a:t>
            </a:r>
            <a:r>
              <a:rPr lang="en-US" altLang="en-US" sz="2400" b="1" u="sng" dirty="0" smtClean="0">
                <a:latin typeface="+mn-lt"/>
              </a:rPr>
              <a:t> </a:t>
            </a:r>
            <a:r>
              <a:rPr lang="en-US" altLang="en-US" sz="2400" b="1" u="sng" dirty="0">
                <a:latin typeface="+mn-lt"/>
              </a:rPr>
              <a:t>= </a:t>
            </a:r>
            <a:r>
              <a:rPr lang="en-US" altLang="en-US" sz="2400" b="1" u="sng" dirty="0" err="1">
                <a:latin typeface="+mn-lt"/>
              </a:rPr>
              <a:t>V</a:t>
            </a:r>
            <a:r>
              <a:rPr lang="en-US" altLang="en-US" sz="2400" b="1" u="sng" dirty="0" err="1" smtClean="0">
                <a:latin typeface="+mn-lt"/>
              </a:rPr>
              <a:t>erlies</a:t>
            </a:r>
            <a:r>
              <a:rPr lang="en-US" altLang="en-US" sz="2400" b="1" u="sng" dirty="0" smtClean="0">
                <a:latin typeface="+mn-lt"/>
              </a:rPr>
              <a:t> van </a:t>
            </a:r>
            <a:r>
              <a:rPr lang="en-US" altLang="en-US" sz="2400" b="1" u="sng" dirty="0" err="1" smtClean="0">
                <a:latin typeface="+mn-lt"/>
              </a:rPr>
              <a:t>controle</a:t>
            </a:r>
            <a:endParaRPr lang="en-US" altLang="en-US" sz="2400" b="1" u="sng" dirty="0">
              <a:latin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             </a:t>
            </a:r>
            <a:r>
              <a:rPr lang="nl-NL" sz="2400" b="0" dirty="0" smtClean="0"/>
              <a:t>Actuator/sensor koppeling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42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319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584" y="836712"/>
            <a:ext cx="7881937" cy="3959225"/>
          </a:xfrm>
        </p:spPr>
        <p:txBody>
          <a:bodyPr/>
          <a:lstStyle/>
          <a:p>
            <a:pPr marL="0" lvl="0" indent="0">
              <a:buClr>
                <a:srgbClr val="00AEEF"/>
              </a:buClr>
              <a:buNone/>
            </a:pPr>
            <a:r>
              <a:rPr lang="nl-NL" altLang="en-US" b="0" dirty="0">
                <a:solidFill>
                  <a:srgbClr val="101073"/>
                </a:solidFill>
              </a:rPr>
              <a:t>N</a:t>
            </a:r>
            <a:r>
              <a:rPr lang="nl-NL" altLang="en-US" b="0" dirty="0" smtClean="0">
                <a:solidFill>
                  <a:srgbClr val="101073"/>
                </a:solidFill>
              </a:rPr>
              <a:t>ieuwe </a:t>
            </a:r>
            <a:r>
              <a:rPr lang="nl-NL" altLang="en-US" b="0" dirty="0">
                <a:solidFill>
                  <a:srgbClr val="101073"/>
                </a:solidFill>
              </a:rPr>
              <a:t>oplossing</a:t>
            </a:r>
            <a:r>
              <a:rPr lang="nl-NL" altLang="en-US" b="0" dirty="0" smtClean="0">
                <a:solidFill>
                  <a:srgbClr val="101073"/>
                </a:solidFill>
              </a:rPr>
              <a:t>:</a:t>
            </a:r>
          </a:p>
          <a:p>
            <a:pPr marL="0" lvl="0" indent="0">
              <a:buClr>
                <a:srgbClr val="00AEEF"/>
              </a:buClr>
              <a:buNone/>
            </a:pPr>
            <a:endParaRPr lang="nl-NL" altLang="en-US" b="0" dirty="0">
              <a:solidFill>
                <a:srgbClr val="101073"/>
              </a:solidFill>
            </a:endParaRPr>
          </a:p>
          <a:p>
            <a:pPr marL="0" indent="0">
              <a:buNone/>
            </a:pPr>
            <a:r>
              <a:rPr lang="nl-NL" b="0" dirty="0" smtClean="0"/>
              <a:t>	Line of sight principe</a:t>
            </a:r>
          </a:p>
          <a:p>
            <a:endParaRPr lang="nl-NL" b="0" dirty="0"/>
          </a:p>
          <a:p>
            <a:pPr marL="0" indent="0">
              <a:buNone/>
            </a:pPr>
            <a:r>
              <a:rPr lang="nl-NL" b="0" dirty="0" smtClean="0"/>
              <a:t>“Kijken” en “stralen” langs het zelfde pad:</a:t>
            </a:r>
          </a:p>
          <a:p>
            <a:r>
              <a:rPr lang="nl-NL" b="0" dirty="0" smtClean="0"/>
              <a:t>Geen reconstructie algorithmes nodig</a:t>
            </a:r>
          </a:p>
          <a:p>
            <a:r>
              <a:rPr lang="nl-NL" b="0" dirty="0" smtClean="0"/>
              <a:t>Geen rekenvertraging</a:t>
            </a:r>
          </a:p>
          <a:p>
            <a:r>
              <a:rPr lang="nl-NL" b="0" dirty="0" smtClean="0"/>
              <a:t>Geen invloed van brekingsindex verschillen</a:t>
            </a:r>
          </a:p>
          <a:p>
            <a:r>
              <a:rPr lang="nl-NL" b="0" dirty="0" smtClean="0"/>
              <a:t>Geen calibratie nodig</a:t>
            </a:r>
          </a:p>
          <a:p>
            <a:endParaRPr lang="nl-NL" b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136904" cy="792163"/>
          </a:xfrm>
        </p:spPr>
        <p:txBody>
          <a:bodyPr/>
          <a:lstStyle/>
          <a:p>
            <a:r>
              <a:rPr lang="nl-NL" dirty="0" smtClean="0"/>
              <a:t>Eiland stabiliseren 		       </a:t>
            </a:r>
            <a:r>
              <a:rPr lang="nl-NL" sz="2400" b="0" dirty="0" smtClean="0"/>
              <a:t>Line </a:t>
            </a:r>
            <a:r>
              <a:rPr lang="nl-NL" sz="2400" b="0" dirty="0"/>
              <a:t>of sight </a:t>
            </a:r>
            <a:r>
              <a:rPr lang="nl-NL" sz="2400" b="0" dirty="0" smtClean="0"/>
              <a:t>principe</a:t>
            </a:r>
            <a:endParaRPr lang="en-GB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43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0967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218803"/>
            <a:ext cx="6248400" cy="3362325"/>
          </a:xfr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1676400" y="2899966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rebuchet MS" panose="020B0603020202020204" pitchFamily="34" charset="0"/>
            </a:endParaRPr>
          </a:p>
        </p:txBody>
      </p:sp>
      <p:sp>
        <p:nvSpPr>
          <p:cNvPr id="260103" name="Rectangle 7"/>
          <p:cNvSpPr>
            <a:spLocks noChangeArrowheads="1"/>
          </p:cNvSpPr>
          <p:nvPr/>
        </p:nvSpPr>
        <p:spPr bwMode="auto">
          <a:xfrm>
            <a:off x="457200" y="4572000"/>
            <a:ext cx="8458200" cy="1752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293089" y="3143566"/>
            <a:ext cx="748821" cy="198600"/>
            <a:chOff x="6293089" y="3291600"/>
            <a:chExt cx="748821" cy="198600"/>
          </a:xfrm>
        </p:grpSpPr>
        <p:sp>
          <p:nvSpPr>
            <p:cNvPr id="260107" name="Oval 11"/>
            <p:cNvSpPr>
              <a:spLocks noChangeArrowheads="1"/>
            </p:cNvSpPr>
            <p:nvPr/>
          </p:nvSpPr>
          <p:spPr bwMode="auto">
            <a:xfrm rot="20648747">
              <a:off x="6293089" y="3291600"/>
              <a:ext cx="62345" cy="63500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60108" name="Oval 12"/>
            <p:cNvSpPr>
              <a:spLocks noChangeArrowheads="1"/>
            </p:cNvSpPr>
            <p:nvPr/>
          </p:nvSpPr>
          <p:spPr bwMode="auto">
            <a:xfrm rot="20648747">
              <a:off x="6430384" y="3318620"/>
              <a:ext cx="62345" cy="63500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60109" name="Oval 13"/>
            <p:cNvSpPr>
              <a:spLocks noChangeArrowheads="1"/>
            </p:cNvSpPr>
            <p:nvPr/>
          </p:nvSpPr>
          <p:spPr bwMode="auto">
            <a:xfrm rot="20648747">
              <a:off x="6567680" y="3345640"/>
              <a:ext cx="62345" cy="63500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60110" name="Oval 14"/>
            <p:cNvSpPr>
              <a:spLocks noChangeArrowheads="1"/>
            </p:cNvSpPr>
            <p:nvPr/>
          </p:nvSpPr>
          <p:spPr bwMode="auto">
            <a:xfrm rot="20648747">
              <a:off x="6704975" y="3372660"/>
              <a:ext cx="62345" cy="63500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60111" name="Oval 15"/>
            <p:cNvSpPr>
              <a:spLocks noChangeArrowheads="1"/>
            </p:cNvSpPr>
            <p:nvPr/>
          </p:nvSpPr>
          <p:spPr bwMode="auto">
            <a:xfrm rot="20648747">
              <a:off x="6842270" y="3399680"/>
              <a:ext cx="62345" cy="63500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60112" name="Oval 16"/>
            <p:cNvSpPr>
              <a:spLocks noChangeArrowheads="1"/>
            </p:cNvSpPr>
            <p:nvPr/>
          </p:nvSpPr>
          <p:spPr bwMode="auto">
            <a:xfrm rot="20648747">
              <a:off x="6979565" y="3426700"/>
              <a:ext cx="62345" cy="63500"/>
            </a:xfrm>
            <a:prstGeom prst="ellipse">
              <a:avLst/>
            </a:prstGeom>
            <a:solidFill>
              <a:schemeClr val="accent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260113" name="Line 17"/>
          <p:cNvSpPr>
            <a:spLocks noChangeShapeType="1"/>
          </p:cNvSpPr>
          <p:nvPr/>
        </p:nvSpPr>
        <p:spPr bwMode="auto">
          <a:xfrm>
            <a:off x="6861175" y="3357166"/>
            <a:ext cx="457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60114" name="Text Box 18"/>
          <p:cNvSpPr txBox="1">
            <a:spLocks noChangeArrowheads="1"/>
          </p:cNvSpPr>
          <p:nvPr/>
        </p:nvSpPr>
        <p:spPr bwMode="auto">
          <a:xfrm>
            <a:off x="7318375" y="3585766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 dirty="0">
                <a:latin typeface="Trebuchet MS" panose="020B0603020202020204" pitchFamily="34" charset="0"/>
              </a:rPr>
              <a:t>ECE channels</a:t>
            </a:r>
          </a:p>
        </p:txBody>
      </p:sp>
      <p:sp>
        <p:nvSpPr>
          <p:cNvPr id="260115" name="Text Box 19"/>
          <p:cNvSpPr txBox="1">
            <a:spLocks noChangeArrowheads="1"/>
          </p:cNvSpPr>
          <p:nvPr/>
        </p:nvSpPr>
        <p:spPr bwMode="auto">
          <a:xfrm>
            <a:off x="7239000" y="1680766"/>
            <a:ext cx="1752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>
                <a:latin typeface="Trebuchet MS" panose="020B0603020202020204" pitchFamily="34" charset="0"/>
              </a:rPr>
              <a:t>140 GHz, 1 MW</a:t>
            </a: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600">
                <a:latin typeface="Trebuchet MS" panose="020B0603020202020204" pitchFamily="34" charset="0"/>
              </a:rPr>
              <a:t>Gyrotron</a:t>
            </a:r>
          </a:p>
        </p:txBody>
      </p:sp>
      <p:sp>
        <p:nvSpPr>
          <p:cNvPr id="260104" name="Text Box 8"/>
          <p:cNvSpPr txBox="1">
            <a:spLocks noChangeArrowheads="1"/>
          </p:cNvSpPr>
          <p:nvPr/>
        </p:nvSpPr>
        <p:spPr bwMode="auto">
          <a:xfrm>
            <a:off x="491006" y="476672"/>
            <a:ext cx="8424393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 dirty="0" smtClean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 smtClean="0">
                <a:latin typeface="+mn-lt"/>
              </a:rPr>
              <a:t>Line of sight </a:t>
            </a:r>
            <a:r>
              <a:rPr lang="en-US" altLang="en-US" sz="2400" dirty="0" err="1" smtClean="0">
                <a:latin typeface="+mn-lt"/>
              </a:rPr>
              <a:t>principe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2000" dirty="0" smtClean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2000" dirty="0" smtClean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2000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2000" dirty="0" smtClean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2000" dirty="0" smtClean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20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 smtClean="0">
                <a:latin typeface="+mn-lt"/>
              </a:rPr>
              <a:t>Voordelen</a:t>
            </a:r>
            <a:r>
              <a:rPr lang="en-US" altLang="en-US" sz="1800" dirty="0" smtClean="0">
                <a:latin typeface="+mn-lt"/>
              </a:rPr>
              <a:t>:</a:t>
            </a:r>
            <a:endParaRPr lang="en-US" altLang="en-US" sz="1800" dirty="0">
              <a:latin typeface="+mn-lt"/>
            </a:endParaRPr>
          </a:p>
          <a:p>
            <a:pPr>
              <a:spcBef>
                <a:spcPct val="5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Actuator </a:t>
            </a:r>
            <a:r>
              <a:rPr lang="en-US" altLang="en-US" sz="2000" dirty="0" err="1" smtClean="0">
                <a:latin typeface="+mn-lt"/>
              </a:rPr>
              <a:t>en</a:t>
            </a:r>
            <a:r>
              <a:rPr lang="en-US" altLang="en-US" sz="2000" dirty="0" smtClean="0">
                <a:latin typeface="+mn-lt"/>
              </a:rPr>
              <a:t> sensor </a:t>
            </a:r>
            <a:r>
              <a:rPr lang="en-US" altLang="en-US" sz="2000" dirty="0" err="1" smtClean="0">
                <a:latin typeface="+mn-lt"/>
              </a:rPr>
              <a:t>zijn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altijd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uitgelijnd</a:t>
            </a:r>
            <a:r>
              <a:rPr lang="en-US" altLang="en-US" sz="2000" dirty="0" smtClean="0">
                <a:latin typeface="+mn-lt"/>
              </a:rPr>
              <a:t> (</a:t>
            </a:r>
            <a:r>
              <a:rPr lang="en-US" altLang="en-US" sz="2000" dirty="0" err="1" smtClean="0">
                <a:latin typeface="+mn-lt"/>
              </a:rPr>
              <a:t>brekingsindexen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zijn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identiek</a:t>
            </a:r>
            <a:r>
              <a:rPr lang="en-US" altLang="en-US" sz="2000" dirty="0" smtClean="0">
                <a:latin typeface="+mn-lt"/>
              </a:rPr>
              <a:t>)</a:t>
            </a:r>
            <a:endParaRPr lang="en-US" altLang="en-US" sz="2000" dirty="0">
              <a:latin typeface="+mn-lt"/>
            </a:endParaRPr>
          </a:p>
          <a:p>
            <a:pPr>
              <a:spcBef>
                <a:spcPct val="5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 err="1" smtClean="0">
                <a:latin typeface="+mn-lt"/>
              </a:rPr>
              <a:t>Geen</a:t>
            </a:r>
            <a:r>
              <a:rPr lang="en-US" altLang="en-US" sz="2000" dirty="0" smtClean="0">
                <a:latin typeface="+mn-lt"/>
              </a:rPr>
              <a:t> reconstructive </a:t>
            </a:r>
            <a:r>
              <a:rPr lang="en-US" altLang="en-US" sz="2000" dirty="0" err="1" smtClean="0">
                <a:latin typeface="+mn-lt"/>
              </a:rPr>
              <a:t>algorithmes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nodig</a:t>
            </a:r>
            <a:endParaRPr lang="en-US" altLang="en-US" sz="2000" dirty="0">
              <a:latin typeface="+mn-lt"/>
            </a:endParaRPr>
          </a:p>
          <a:p>
            <a:pPr>
              <a:spcBef>
                <a:spcPct val="5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Maar </a:t>
            </a:r>
            <a:r>
              <a:rPr lang="en-US" altLang="en-US" sz="2000" dirty="0" err="1" smtClean="0">
                <a:latin typeface="+mn-lt"/>
              </a:rPr>
              <a:t>één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toegangsvenster</a:t>
            </a:r>
            <a:r>
              <a:rPr lang="en-US" altLang="en-US" sz="2000" dirty="0" smtClean="0">
                <a:latin typeface="+mn-lt"/>
              </a:rPr>
              <a:t> tot het plasma </a:t>
            </a:r>
            <a:r>
              <a:rPr lang="en-US" altLang="en-US" sz="2000" dirty="0" err="1" smtClean="0">
                <a:latin typeface="+mn-lt"/>
              </a:rPr>
              <a:t>nodig</a:t>
            </a:r>
            <a:endParaRPr lang="en-US" altLang="en-US" sz="2000" dirty="0">
              <a:latin typeface="+mn-lt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en-US" sz="1600" dirty="0">
              <a:latin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       </a:t>
            </a:r>
            <a:r>
              <a:rPr lang="nl-NL" sz="2400" b="0" dirty="0" smtClean="0"/>
              <a:t>Line </a:t>
            </a:r>
            <a:r>
              <a:rPr lang="nl-NL" sz="2400" b="0" dirty="0"/>
              <a:t>of sight </a:t>
            </a:r>
            <a:r>
              <a:rPr lang="nl-NL" sz="2400" b="0" dirty="0" smtClean="0"/>
              <a:t>principe</a:t>
            </a:r>
            <a:endParaRPr lang="en-GB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44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8691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457200" y="2819400"/>
            <a:ext cx="4038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14164" y="1052736"/>
            <a:ext cx="83632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 smtClean="0"/>
              <a:t>Uitdaging</a:t>
            </a:r>
            <a:r>
              <a:rPr lang="en-US" altLang="en-US" dirty="0" smtClean="0"/>
              <a:t> van het line </a:t>
            </a:r>
            <a:r>
              <a:rPr lang="en-US" altLang="en-US" dirty="0"/>
              <a:t>of sight </a:t>
            </a:r>
            <a:r>
              <a:rPr lang="en-US" altLang="en-US" dirty="0" err="1" smtClean="0"/>
              <a:t>principe</a:t>
            </a:r>
            <a:r>
              <a:rPr lang="en-US" altLang="en-US" dirty="0" smtClean="0"/>
              <a:t>:</a:t>
            </a:r>
          </a:p>
          <a:p>
            <a:pPr algn="l" eaLnBrk="1" hangingPunct="1">
              <a:spcBef>
                <a:spcPct val="20000"/>
              </a:spcBef>
            </a:pPr>
            <a:endParaRPr lang="en-US" altLang="en-US" dirty="0" smtClean="0">
              <a:solidFill>
                <a:srgbClr val="000066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000066"/>
                </a:solidFill>
              </a:rPr>
              <a:t>Scheid</a:t>
            </a:r>
            <a:r>
              <a:rPr lang="en-US" altLang="en-US" dirty="0" smtClean="0">
                <a:solidFill>
                  <a:srgbClr val="000066"/>
                </a:solidFill>
              </a:rPr>
              <a:t> </a:t>
            </a:r>
            <a:r>
              <a:rPr lang="en-US" altLang="en-US" dirty="0" err="1" smtClean="0">
                <a:solidFill>
                  <a:srgbClr val="000066"/>
                </a:solidFill>
              </a:rPr>
              <a:t>nW</a:t>
            </a:r>
            <a:r>
              <a:rPr lang="en-US" altLang="en-US" dirty="0" smtClean="0">
                <a:solidFill>
                  <a:srgbClr val="000066"/>
                </a:solidFill>
              </a:rPr>
              <a:t> ECE </a:t>
            </a:r>
            <a:r>
              <a:rPr lang="en-US" altLang="en-US" dirty="0" err="1" smtClean="0">
                <a:solidFill>
                  <a:srgbClr val="000066"/>
                </a:solidFill>
              </a:rPr>
              <a:t>vermogen</a:t>
            </a:r>
            <a:r>
              <a:rPr lang="en-US" altLang="en-US" dirty="0" smtClean="0">
                <a:solidFill>
                  <a:srgbClr val="000066"/>
                </a:solidFill>
              </a:rPr>
              <a:t> in </a:t>
            </a:r>
            <a:r>
              <a:rPr lang="en-US" altLang="en-US" dirty="0">
                <a:solidFill>
                  <a:srgbClr val="000066"/>
                </a:solidFill>
              </a:rPr>
              <a:t>the </a:t>
            </a:r>
            <a:r>
              <a:rPr lang="en-US" altLang="en-US" dirty="0" err="1" smtClean="0">
                <a:solidFill>
                  <a:srgbClr val="000066"/>
                </a:solidFill>
              </a:rPr>
              <a:t>retourlijn</a:t>
            </a:r>
            <a:r>
              <a:rPr lang="en-US" altLang="en-US" dirty="0" smtClean="0">
                <a:solidFill>
                  <a:srgbClr val="000066"/>
                </a:solidFill>
              </a:rPr>
              <a:t> van MW </a:t>
            </a:r>
            <a:r>
              <a:rPr lang="en-US" altLang="en-US" dirty="0">
                <a:solidFill>
                  <a:srgbClr val="000066"/>
                </a:solidFill>
              </a:rPr>
              <a:t>ECRH </a:t>
            </a:r>
            <a:r>
              <a:rPr lang="en-US" altLang="en-US" dirty="0" err="1" smtClean="0">
                <a:solidFill>
                  <a:srgbClr val="000066"/>
                </a:solidFill>
              </a:rPr>
              <a:t>vermogen</a:t>
            </a:r>
            <a:r>
              <a:rPr lang="en-US" altLang="en-US" dirty="0" smtClean="0">
                <a:solidFill>
                  <a:srgbClr val="000066"/>
                </a:solidFill>
              </a:rPr>
              <a:t> in de </a:t>
            </a:r>
            <a:r>
              <a:rPr lang="en-US" altLang="en-US" dirty="0" err="1" smtClean="0">
                <a:solidFill>
                  <a:srgbClr val="000066"/>
                </a:solidFill>
              </a:rPr>
              <a:t>voorwaartslijn</a:t>
            </a:r>
            <a:endParaRPr lang="en-US" altLang="en-US" dirty="0">
              <a:solidFill>
                <a:srgbClr val="000066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rgbClr val="000066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dirty="0">
                <a:solidFill>
                  <a:srgbClr val="000066"/>
                </a:solidFill>
              </a:rPr>
              <a:t>15 </a:t>
            </a:r>
            <a:r>
              <a:rPr lang="en-US" altLang="en-US" dirty="0" err="1" smtClean="0">
                <a:solidFill>
                  <a:srgbClr val="000066"/>
                </a:solidFill>
              </a:rPr>
              <a:t>grootte</a:t>
            </a:r>
            <a:r>
              <a:rPr lang="en-US" altLang="en-US" dirty="0" smtClean="0">
                <a:solidFill>
                  <a:srgbClr val="000066"/>
                </a:solidFill>
              </a:rPr>
              <a:t> </a:t>
            </a:r>
            <a:r>
              <a:rPr lang="en-US" altLang="en-US" dirty="0" err="1" smtClean="0">
                <a:solidFill>
                  <a:srgbClr val="000066"/>
                </a:solidFill>
              </a:rPr>
              <a:t>ordes</a:t>
            </a:r>
            <a:r>
              <a:rPr lang="en-US" altLang="en-US" dirty="0" smtClean="0">
                <a:solidFill>
                  <a:srgbClr val="000066"/>
                </a:solidFill>
              </a:rPr>
              <a:t>!</a:t>
            </a:r>
          </a:p>
          <a:p>
            <a:pPr algn="l" eaLnBrk="1" hangingPunct="1">
              <a:spcBef>
                <a:spcPct val="20000"/>
              </a:spcBef>
            </a:pPr>
            <a:endParaRPr lang="en-US" altLang="en-US" sz="1400" dirty="0" smtClean="0">
              <a:solidFill>
                <a:srgbClr val="000066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000066"/>
                </a:solidFill>
              </a:rPr>
              <a:t>Niet</a:t>
            </a:r>
            <a:r>
              <a:rPr lang="en-US" altLang="en-US" dirty="0" smtClean="0">
                <a:solidFill>
                  <a:srgbClr val="000066"/>
                </a:solidFill>
              </a:rPr>
              <a:t> in </a:t>
            </a:r>
            <a:r>
              <a:rPr lang="en-US" altLang="en-US" dirty="0" err="1" smtClean="0">
                <a:solidFill>
                  <a:srgbClr val="000066"/>
                </a:solidFill>
              </a:rPr>
              <a:t>dezelfde</a:t>
            </a:r>
            <a:r>
              <a:rPr lang="en-US" altLang="en-US" dirty="0" smtClean="0">
                <a:solidFill>
                  <a:srgbClr val="000066"/>
                </a:solidFill>
              </a:rPr>
              <a:t> </a:t>
            </a:r>
            <a:r>
              <a:rPr lang="en-US" altLang="en-US" dirty="0" err="1" smtClean="0">
                <a:solidFill>
                  <a:srgbClr val="000066"/>
                </a:solidFill>
              </a:rPr>
              <a:t>richting</a:t>
            </a:r>
            <a:endParaRPr lang="en-US" altLang="en-US" dirty="0" smtClean="0">
              <a:solidFill>
                <a:srgbClr val="000066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000066"/>
                </a:solidFill>
              </a:rPr>
              <a:t>Niet</a:t>
            </a:r>
            <a:r>
              <a:rPr lang="en-US" altLang="en-US" dirty="0" smtClean="0">
                <a:solidFill>
                  <a:srgbClr val="000066"/>
                </a:solidFill>
              </a:rPr>
              <a:t> met </a:t>
            </a:r>
            <a:r>
              <a:rPr lang="en-US" altLang="en-US" dirty="0" err="1" smtClean="0">
                <a:solidFill>
                  <a:srgbClr val="000066"/>
                </a:solidFill>
              </a:rPr>
              <a:t>precies</a:t>
            </a:r>
            <a:r>
              <a:rPr lang="en-US" altLang="en-US" dirty="0" smtClean="0">
                <a:solidFill>
                  <a:srgbClr val="000066"/>
                </a:solidFill>
              </a:rPr>
              <a:t> </a:t>
            </a:r>
            <a:r>
              <a:rPr lang="en-US" altLang="en-US" dirty="0" err="1" smtClean="0">
                <a:solidFill>
                  <a:srgbClr val="000066"/>
                </a:solidFill>
              </a:rPr>
              <a:t>dezelfde</a:t>
            </a:r>
            <a:r>
              <a:rPr lang="en-US" altLang="en-US" dirty="0" smtClean="0">
                <a:solidFill>
                  <a:srgbClr val="000066"/>
                </a:solidFill>
              </a:rPr>
              <a:t> </a:t>
            </a:r>
            <a:r>
              <a:rPr lang="en-US" altLang="en-US" dirty="0" err="1" smtClean="0">
                <a:solidFill>
                  <a:srgbClr val="000066"/>
                </a:solidFill>
              </a:rPr>
              <a:t>frequentie</a:t>
            </a:r>
            <a:endParaRPr lang="en-US" altLang="en-US" dirty="0" smtClean="0">
              <a:solidFill>
                <a:srgbClr val="000066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		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dirty="0" smtClean="0">
                <a:solidFill>
                  <a:srgbClr val="000066"/>
                </a:solidFill>
                <a:cs typeface="Arial" panose="020B0604020202020204" pitchFamily="34" charset="0"/>
              </a:rPr>
              <a:t>	→</a:t>
            </a:r>
            <a:r>
              <a:rPr lang="en-US" altLang="en-US" dirty="0" smtClean="0">
                <a:solidFill>
                  <a:srgbClr val="000066"/>
                </a:solidFill>
              </a:rPr>
              <a:t> </a:t>
            </a:r>
            <a:r>
              <a:rPr lang="en-US" altLang="en-US" dirty="0" err="1" smtClean="0">
                <a:solidFill>
                  <a:srgbClr val="000066"/>
                </a:solidFill>
              </a:rPr>
              <a:t>Frequentie</a:t>
            </a:r>
            <a:r>
              <a:rPr lang="en-US" altLang="en-US" dirty="0" smtClean="0">
                <a:solidFill>
                  <a:srgbClr val="000066"/>
                </a:solidFill>
              </a:rPr>
              <a:t> Selective Directional Coupler</a:t>
            </a: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       </a:t>
            </a:r>
            <a:r>
              <a:rPr lang="nl-NL" sz="2400" b="0" dirty="0" smtClean="0"/>
              <a:t>Line </a:t>
            </a:r>
            <a:r>
              <a:rPr lang="nl-NL" sz="2400" b="0" dirty="0"/>
              <a:t>of sight </a:t>
            </a:r>
            <a:r>
              <a:rPr lang="nl-NL" sz="2400" b="0" dirty="0" smtClean="0"/>
              <a:t>principe</a:t>
            </a:r>
            <a:endParaRPr lang="en-GB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45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099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389766" y="2833178"/>
            <a:ext cx="4038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 bwMode="auto">
          <a:xfrm>
            <a:off x="268994" y="1374775"/>
            <a:ext cx="440825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Frequentie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selectieve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koppeling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(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Fabry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-Perot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principe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5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Constructieve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interferentie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voor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uitgezonden</a:t>
            </a:r>
            <a:r>
              <a:rPr lang="en-US" sz="20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0066"/>
                </a:solidFill>
                <a:latin typeface="+mn-lt"/>
              </a:rPr>
              <a:t>gyrotron</a:t>
            </a:r>
            <a:r>
              <a:rPr lang="en-US" sz="20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golven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. </a:t>
            </a:r>
          </a:p>
          <a:p>
            <a:pPr marL="342900" indent="-342900">
              <a:spcBef>
                <a:spcPct val="5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000" kern="0" dirty="0" err="1">
                <a:solidFill>
                  <a:srgbClr val="000066"/>
                </a:solidFill>
                <a:latin typeface="+mn-lt"/>
              </a:rPr>
              <a:t>Destructieve</a:t>
            </a:r>
            <a:r>
              <a:rPr lang="en-US" sz="20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0066"/>
                </a:solidFill>
                <a:latin typeface="+mn-lt"/>
              </a:rPr>
              <a:t>interferentie</a:t>
            </a:r>
            <a:r>
              <a:rPr lang="en-US" sz="20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0066"/>
                </a:solidFill>
                <a:latin typeface="+mn-lt"/>
              </a:rPr>
              <a:t>voor</a:t>
            </a:r>
            <a:r>
              <a:rPr lang="en-US" sz="20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0066"/>
                </a:solidFill>
                <a:latin typeface="+mn-lt"/>
              </a:rPr>
              <a:t>gereflecteerde</a:t>
            </a:r>
            <a:r>
              <a:rPr lang="en-US" sz="20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0066"/>
                </a:solidFill>
                <a:latin typeface="+mn-lt"/>
              </a:rPr>
              <a:t>gyrotron</a:t>
            </a:r>
            <a:r>
              <a:rPr lang="en-US" sz="20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0066"/>
                </a:solidFill>
                <a:latin typeface="+mn-lt"/>
              </a:rPr>
              <a:t>golven</a:t>
            </a:r>
            <a:r>
              <a:rPr lang="en-US" sz="2000" kern="0" dirty="0">
                <a:solidFill>
                  <a:srgbClr val="000066"/>
                </a:solidFill>
                <a:latin typeface="+mn-lt"/>
              </a:rPr>
              <a:t>.</a:t>
            </a:r>
          </a:p>
          <a:p>
            <a:pPr marL="342900" indent="-342900">
              <a:spcBef>
                <a:spcPct val="5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Constructieve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interferentie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van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gereflecteerde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golven</a:t>
            </a:r>
            <a:r>
              <a:rPr lang="en-US" sz="2000" kern="0" dirty="0" smtClean="0">
                <a:solidFill>
                  <a:srgbClr val="000066"/>
                </a:solidFill>
                <a:latin typeface="+mn-lt"/>
              </a:rPr>
              <a:t> op ECE </a:t>
            </a:r>
            <a:r>
              <a:rPr lang="en-US" sz="2000" kern="0" dirty="0" err="1" smtClean="0">
                <a:solidFill>
                  <a:srgbClr val="000066"/>
                </a:solidFill>
                <a:latin typeface="+mn-lt"/>
              </a:rPr>
              <a:t>frequenties</a:t>
            </a:r>
            <a:endParaRPr lang="en-US" sz="2000" kern="0" dirty="0" smtClean="0">
              <a:solidFill>
                <a:srgbClr val="000066"/>
              </a:solidFill>
              <a:latin typeface="+mn-lt"/>
            </a:endParaRPr>
          </a:p>
          <a:p>
            <a:pPr marL="342900" indent="-342900" eaLnBrk="1" hangingPunct="1">
              <a:spcBef>
                <a:spcPct val="3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Afstand </a:t>
            </a:r>
            <a:r>
              <a:rPr lang="en-US" altLang="en-US" sz="2000" dirty="0" err="1"/>
              <a:t>tussen</a:t>
            </a:r>
            <a:r>
              <a:rPr lang="en-US" altLang="en-US" sz="2000" dirty="0"/>
              <a:t> de ECE </a:t>
            </a:r>
            <a:r>
              <a:rPr lang="en-US" altLang="en-US" sz="2000" dirty="0" err="1"/>
              <a:t>kanalen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bepaald</a:t>
            </a:r>
            <a:r>
              <a:rPr lang="en-US" altLang="en-US" sz="2000" dirty="0"/>
              <a:t> door </a:t>
            </a:r>
            <a:r>
              <a:rPr lang="en-US" altLang="en-US" sz="2000" dirty="0" err="1"/>
              <a:t>plaatdikte</a:t>
            </a:r>
            <a:r>
              <a:rPr lang="en-US" altLang="en-US" sz="2000" dirty="0"/>
              <a:t>. </a:t>
            </a:r>
          </a:p>
          <a:p>
            <a:pPr marL="342900" indent="-342900" eaLnBrk="1" hangingPunct="1">
              <a:spcBef>
                <a:spcPct val="3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 err="1"/>
              <a:t>Afweging</a:t>
            </a:r>
            <a:r>
              <a:rPr lang="en-US" altLang="en-US" sz="2000" dirty="0"/>
              <a:t> ECE </a:t>
            </a:r>
            <a:r>
              <a:rPr lang="en-US" altLang="en-US" sz="2000" dirty="0" err="1"/>
              <a:t>resolutie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verliezen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t.g.v</a:t>
            </a:r>
            <a:r>
              <a:rPr lang="en-US" altLang="en-US" sz="2000" dirty="0"/>
              <a:t>. </a:t>
            </a:r>
            <a:r>
              <a:rPr lang="en-US" altLang="en-US" sz="2000" dirty="0" err="1"/>
              <a:t>plaat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absorbtie</a:t>
            </a:r>
            <a:r>
              <a:rPr lang="en-US" altLang="en-US" sz="2000" dirty="0"/>
              <a:t>.</a:t>
            </a:r>
          </a:p>
          <a:p>
            <a:pPr marL="342900" indent="-342900">
              <a:spcBef>
                <a:spcPct val="50000"/>
              </a:spcBef>
              <a:buClr>
                <a:schemeClr val="accent1"/>
              </a:buClr>
              <a:buFontTx/>
              <a:buChar char="•"/>
              <a:defRPr/>
            </a:pPr>
            <a:endParaRPr lang="en-US" sz="2000" kern="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36870" name="Picture 6" descr="RxT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648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1" name="Group 7"/>
          <p:cNvGrpSpPr>
            <a:grpSpLocks/>
          </p:cNvGrpSpPr>
          <p:nvPr/>
        </p:nvGrpSpPr>
        <p:grpSpPr bwMode="auto">
          <a:xfrm>
            <a:off x="5807075" y="3494088"/>
            <a:ext cx="1752600" cy="511175"/>
            <a:chOff x="4218" y="2170"/>
            <a:chExt cx="1104" cy="322"/>
          </a:xfrm>
        </p:grpSpPr>
        <p:sp>
          <p:nvSpPr>
            <p:cNvPr id="36923" name="Text Box 8"/>
            <p:cNvSpPr txBox="1">
              <a:spLocks noChangeArrowheads="1"/>
            </p:cNvSpPr>
            <p:nvPr/>
          </p:nvSpPr>
          <p:spPr bwMode="auto">
            <a:xfrm>
              <a:off x="4218" y="2170"/>
              <a:ext cx="11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dirty="0" err="1" smtClean="0">
                  <a:solidFill>
                    <a:schemeClr val="accent2"/>
                  </a:solidFill>
                </a:rPr>
                <a:t>Transmissie</a:t>
              </a:r>
              <a:endParaRPr lang="en-US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36924" name="Text Box 9"/>
            <p:cNvSpPr txBox="1">
              <a:spLocks noChangeArrowheads="1"/>
            </p:cNvSpPr>
            <p:nvPr/>
          </p:nvSpPr>
          <p:spPr bwMode="auto">
            <a:xfrm>
              <a:off x="4218" y="2300"/>
              <a:ext cx="11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dirty="0" err="1" smtClean="0">
                  <a:solidFill>
                    <a:srgbClr val="008000"/>
                  </a:solidFill>
                </a:rPr>
                <a:t>Reflectie</a:t>
              </a:r>
              <a:endParaRPr lang="en-US" altLang="en-US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36872" name="Line 10"/>
          <p:cNvSpPr>
            <a:spLocks noChangeShapeType="1"/>
          </p:cNvSpPr>
          <p:nvPr/>
        </p:nvSpPr>
        <p:spPr bwMode="auto">
          <a:xfrm>
            <a:off x="7391400" y="290512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7223125" y="3389313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f</a:t>
            </a:r>
            <a:r>
              <a:rPr lang="en-US" altLang="en-US" sz="1800" baseline="-25000"/>
              <a:t>gyr</a:t>
            </a:r>
            <a:endParaRPr lang="en-US" altLang="en-US" sz="1800"/>
          </a:p>
        </p:txBody>
      </p:sp>
      <p:grpSp>
        <p:nvGrpSpPr>
          <p:cNvPr id="36874" name="Group 12"/>
          <p:cNvGrpSpPr>
            <a:grpSpLocks/>
          </p:cNvGrpSpPr>
          <p:nvPr/>
        </p:nvGrpSpPr>
        <p:grpSpPr bwMode="auto">
          <a:xfrm>
            <a:off x="5508625" y="3930650"/>
            <a:ext cx="560388" cy="638175"/>
            <a:chOff x="3470" y="2469"/>
            <a:chExt cx="353" cy="402"/>
          </a:xfrm>
        </p:grpSpPr>
        <p:sp>
          <p:nvSpPr>
            <p:cNvPr id="36921" name="Line 13"/>
            <p:cNvSpPr>
              <a:spLocks noChangeShapeType="1"/>
            </p:cNvSpPr>
            <p:nvPr/>
          </p:nvSpPr>
          <p:spPr bwMode="auto">
            <a:xfrm>
              <a:off x="3614" y="2469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22" name="Text Box 14"/>
            <p:cNvSpPr txBox="1">
              <a:spLocks noChangeArrowheads="1"/>
            </p:cNvSpPr>
            <p:nvPr/>
          </p:nvSpPr>
          <p:spPr bwMode="auto">
            <a:xfrm>
              <a:off x="3470" y="2640"/>
              <a:ext cx="3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/>
                <a:t>f</a:t>
              </a:r>
              <a:r>
                <a:rPr lang="en-US" altLang="en-US" sz="1800" baseline="-25000"/>
                <a:t>ECE</a:t>
              </a:r>
              <a:endParaRPr lang="en-US" altLang="en-US" sz="1800"/>
            </a:p>
          </p:txBody>
        </p:sp>
      </p:grpSp>
      <p:grpSp>
        <p:nvGrpSpPr>
          <p:cNvPr id="36875" name="Group 15"/>
          <p:cNvGrpSpPr>
            <a:grpSpLocks/>
          </p:cNvGrpSpPr>
          <p:nvPr/>
        </p:nvGrpSpPr>
        <p:grpSpPr bwMode="auto">
          <a:xfrm>
            <a:off x="6605588" y="3927475"/>
            <a:ext cx="560387" cy="638175"/>
            <a:chOff x="3470" y="2469"/>
            <a:chExt cx="353" cy="402"/>
          </a:xfrm>
        </p:grpSpPr>
        <p:sp>
          <p:nvSpPr>
            <p:cNvPr id="36919" name="Line 16"/>
            <p:cNvSpPr>
              <a:spLocks noChangeShapeType="1"/>
            </p:cNvSpPr>
            <p:nvPr/>
          </p:nvSpPr>
          <p:spPr bwMode="auto">
            <a:xfrm>
              <a:off x="3614" y="2469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20" name="Text Box 17"/>
            <p:cNvSpPr txBox="1">
              <a:spLocks noChangeArrowheads="1"/>
            </p:cNvSpPr>
            <p:nvPr/>
          </p:nvSpPr>
          <p:spPr bwMode="auto">
            <a:xfrm>
              <a:off x="3470" y="2640"/>
              <a:ext cx="3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/>
                <a:t>f</a:t>
              </a:r>
              <a:r>
                <a:rPr lang="en-US" altLang="en-US" sz="1800" baseline="-25000"/>
                <a:t>ECE</a:t>
              </a:r>
              <a:endParaRPr lang="en-US" altLang="en-US" sz="1800"/>
            </a:p>
          </p:txBody>
        </p:sp>
      </p:grpSp>
      <p:grpSp>
        <p:nvGrpSpPr>
          <p:cNvPr id="36876" name="Group 18"/>
          <p:cNvGrpSpPr>
            <a:grpSpLocks/>
          </p:cNvGrpSpPr>
          <p:nvPr/>
        </p:nvGrpSpPr>
        <p:grpSpPr bwMode="auto">
          <a:xfrm>
            <a:off x="7702550" y="3935413"/>
            <a:ext cx="560388" cy="638175"/>
            <a:chOff x="3470" y="2469"/>
            <a:chExt cx="353" cy="402"/>
          </a:xfrm>
        </p:grpSpPr>
        <p:sp>
          <p:nvSpPr>
            <p:cNvPr id="36917" name="Line 19"/>
            <p:cNvSpPr>
              <a:spLocks noChangeShapeType="1"/>
            </p:cNvSpPr>
            <p:nvPr/>
          </p:nvSpPr>
          <p:spPr bwMode="auto">
            <a:xfrm>
              <a:off x="3614" y="2469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18" name="Text Box 20"/>
            <p:cNvSpPr txBox="1">
              <a:spLocks noChangeArrowheads="1"/>
            </p:cNvSpPr>
            <p:nvPr/>
          </p:nvSpPr>
          <p:spPr bwMode="auto">
            <a:xfrm>
              <a:off x="3470" y="2640"/>
              <a:ext cx="3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/>
                <a:t>f</a:t>
              </a:r>
              <a:r>
                <a:rPr lang="en-US" altLang="en-US" sz="1800" baseline="-25000"/>
                <a:t>ECE</a:t>
              </a:r>
              <a:endParaRPr lang="en-US" altLang="en-US" sz="1800"/>
            </a:p>
          </p:txBody>
        </p:sp>
      </p:grpSp>
      <p:grpSp>
        <p:nvGrpSpPr>
          <p:cNvPr id="36877" name="Group 21"/>
          <p:cNvGrpSpPr>
            <a:grpSpLocks/>
          </p:cNvGrpSpPr>
          <p:nvPr/>
        </p:nvGrpSpPr>
        <p:grpSpPr bwMode="auto">
          <a:xfrm>
            <a:off x="5334000" y="1028700"/>
            <a:ext cx="3200400" cy="1870075"/>
            <a:chOff x="2216" y="3214"/>
            <a:chExt cx="7410" cy="4329"/>
          </a:xfrm>
        </p:grpSpPr>
        <p:sp>
          <p:nvSpPr>
            <p:cNvPr id="36878" name="Rectangle 22" descr="Newsprint"/>
            <p:cNvSpPr>
              <a:spLocks noChangeArrowheads="1"/>
            </p:cNvSpPr>
            <p:nvPr/>
          </p:nvSpPr>
          <p:spPr bwMode="auto">
            <a:xfrm>
              <a:off x="2216" y="4951"/>
              <a:ext cx="7410" cy="855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algn="ctr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6879" name="Line 23"/>
            <p:cNvSpPr>
              <a:spLocks noChangeShapeType="1"/>
            </p:cNvSpPr>
            <p:nvPr/>
          </p:nvSpPr>
          <p:spPr bwMode="auto">
            <a:xfrm>
              <a:off x="5864" y="3214"/>
              <a:ext cx="0" cy="43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0" name="Line 24"/>
            <p:cNvSpPr>
              <a:spLocks noChangeShapeType="1"/>
            </p:cNvSpPr>
            <p:nvPr/>
          </p:nvSpPr>
          <p:spPr bwMode="auto">
            <a:xfrm rot="1320000">
              <a:off x="5582" y="5780"/>
              <a:ext cx="0" cy="14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1" name="Line 25"/>
            <p:cNvSpPr>
              <a:spLocks noChangeShapeType="1"/>
            </p:cNvSpPr>
            <p:nvPr/>
          </p:nvSpPr>
          <p:spPr bwMode="auto">
            <a:xfrm rot="1320000">
              <a:off x="6280" y="3660"/>
              <a:ext cx="0" cy="135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2" name="Line 26"/>
            <p:cNvSpPr>
              <a:spLocks noChangeShapeType="1"/>
            </p:cNvSpPr>
            <p:nvPr/>
          </p:nvSpPr>
          <p:spPr bwMode="auto">
            <a:xfrm rot="1320000">
              <a:off x="5911" y="5799"/>
              <a:ext cx="0" cy="149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3" name="Line 27"/>
            <p:cNvSpPr>
              <a:spLocks noChangeShapeType="1"/>
            </p:cNvSpPr>
            <p:nvPr/>
          </p:nvSpPr>
          <p:spPr bwMode="auto">
            <a:xfrm rot="660000">
              <a:off x="6266" y="4988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4" name="Line 28"/>
            <p:cNvSpPr>
              <a:spLocks noChangeShapeType="1"/>
            </p:cNvSpPr>
            <p:nvPr/>
          </p:nvSpPr>
          <p:spPr bwMode="auto">
            <a:xfrm rot="1320000">
              <a:off x="6588" y="3811"/>
              <a:ext cx="0" cy="12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5" name="Line 29"/>
            <p:cNvSpPr>
              <a:spLocks noChangeShapeType="1"/>
            </p:cNvSpPr>
            <p:nvPr/>
          </p:nvSpPr>
          <p:spPr bwMode="auto">
            <a:xfrm rot="1320000">
              <a:off x="6201" y="5793"/>
              <a:ext cx="0" cy="16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6" name="Line 30"/>
            <p:cNvSpPr>
              <a:spLocks noChangeShapeType="1"/>
            </p:cNvSpPr>
            <p:nvPr/>
          </p:nvSpPr>
          <p:spPr bwMode="auto">
            <a:xfrm rot="660000">
              <a:off x="6587" y="4988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7" name="Line 31"/>
            <p:cNvSpPr>
              <a:spLocks noChangeShapeType="1"/>
            </p:cNvSpPr>
            <p:nvPr/>
          </p:nvSpPr>
          <p:spPr bwMode="auto">
            <a:xfrm rot="1320000">
              <a:off x="6897" y="3873"/>
              <a:ext cx="0" cy="115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8" name="Line 32"/>
            <p:cNvSpPr>
              <a:spLocks noChangeShapeType="1"/>
            </p:cNvSpPr>
            <p:nvPr/>
          </p:nvSpPr>
          <p:spPr bwMode="auto">
            <a:xfrm rot="1320000">
              <a:off x="5265" y="5807"/>
              <a:ext cx="0" cy="128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9" name="Line 33"/>
            <p:cNvSpPr>
              <a:spLocks noChangeShapeType="1"/>
            </p:cNvSpPr>
            <p:nvPr/>
          </p:nvSpPr>
          <p:spPr bwMode="auto">
            <a:xfrm rot="660000">
              <a:off x="5580" y="4988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0" name="Line 34"/>
            <p:cNvSpPr>
              <a:spLocks noChangeShapeType="1"/>
            </p:cNvSpPr>
            <p:nvPr/>
          </p:nvSpPr>
          <p:spPr bwMode="auto">
            <a:xfrm rot="1320000">
              <a:off x="5960" y="3514"/>
              <a:ext cx="0" cy="153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1" name="Line 35"/>
            <p:cNvSpPr>
              <a:spLocks noChangeShapeType="1"/>
            </p:cNvSpPr>
            <p:nvPr/>
          </p:nvSpPr>
          <p:spPr bwMode="auto">
            <a:xfrm rot="1320000">
              <a:off x="4925" y="5804"/>
              <a:ext cx="0" cy="115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2" name="Line 36"/>
            <p:cNvSpPr>
              <a:spLocks noChangeShapeType="1"/>
            </p:cNvSpPr>
            <p:nvPr/>
          </p:nvSpPr>
          <p:spPr bwMode="auto">
            <a:xfrm rot="660000">
              <a:off x="5218" y="4983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3" name="Line 37"/>
            <p:cNvSpPr>
              <a:spLocks noChangeShapeType="1"/>
            </p:cNvSpPr>
            <p:nvPr/>
          </p:nvSpPr>
          <p:spPr bwMode="auto">
            <a:xfrm rot="1320000">
              <a:off x="5615" y="3423"/>
              <a:ext cx="0" cy="162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4" name="Line 38"/>
            <p:cNvSpPr>
              <a:spLocks noChangeShapeType="1"/>
            </p:cNvSpPr>
            <p:nvPr/>
          </p:nvSpPr>
          <p:spPr bwMode="auto">
            <a:xfrm rot="660000">
              <a:off x="5932" y="4968"/>
              <a:ext cx="0" cy="8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5" name="Line 39"/>
            <p:cNvSpPr>
              <a:spLocks noChangeShapeType="1"/>
            </p:cNvSpPr>
            <p:nvPr/>
          </p:nvSpPr>
          <p:spPr bwMode="auto">
            <a:xfrm rot="20940000" flipH="1">
              <a:off x="6105" y="4976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6" name="Line 40"/>
            <p:cNvSpPr>
              <a:spLocks noChangeShapeType="1"/>
            </p:cNvSpPr>
            <p:nvPr/>
          </p:nvSpPr>
          <p:spPr bwMode="auto">
            <a:xfrm rot="660000">
              <a:off x="6263" y="4981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7" name="Line 41"/>
            <p:cNvSpPr>
              <a:spLocks noChangeShapeType="1"/>
            </p:cNvSpPr>
            <p:nvPr/>
          </p:nvSpPr>
          <p:spPr bwMode="auto">
            <a:xfrm rot="20940000" flipH="1">
              <a:off x="6436" y="4989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8" name="Line 42"/>
            <p:cNvSpPr>
              <a:spLocks noChangeShapeType="1"/>
            </p:cNvSpPr>
            <p:nvPr/>
          </p:nvSpPr>
          <p:spPr bwMode="auto">
            <a:xfrm rot="660000">
              <a:off x="6594" y="4968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9" name="Line 43"/>
            <p:cNvSpPr>
              <a:spLocks noChangeShapeType="1"/>
            </p:cNvSpPr>
            <p:nvPr/>
          </p:nvSpPr>
          <p:spPr bwMode="auto">
            <a:xfrm rot="20940000" flipH="1">
              <a:off x="6767" y="4976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0" name="Line 44"/>
            <p:cNvSpPr>
              <a:spLocks noChangeShapeType="1"/>
            </p:cNvSpPr>
            <p:nvPr/>
          </p:nvSpPr>
          <p:spPr bwMode="auto">
            <a:xfrm rot="660000">
              <a:off x="6912" y="4981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1" name="Line 45"/>
            <p:cNvSpPr>
              <a:spLocks noChangeShapeType="1"/>
            </p:cNvSpPr>
            <p:nvPr/>
          </p:nvSpPr>
          <p:spPr bwMode="auto">
            <a:xfrm rot="20940000" flipH="1">
              <a:off x="7085" y="4989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2" name="Line 46"/>
            <p:cNvSpPr>
              <a:spLocks noChangeShapeType="1"/>
            </p:cNvSpPr>
            <p:nvPr/>
          </p:nvSpPr>
          <p:spPr bwMode="auto">
            <a:xfrm rot="1320000">
              <a:off x="6500" y="5789"/>
              <a:ext cx="0" cy="175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3" name="Line 47"/>
            <p:cNvSpPr>
              <a:spLocks noChangeShapeType="1"/>
            </p:cNvSpPr>
            <p:nvPr/>
          </p:nvSpPr>
          <p:spPr bwMode="auto">
            <a:xfrm rot="660000">
              <a:off x="6904" y="4988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4" name="Line 48"/>
            <p:cNvSpPr>
              <a:spLocks noChangeShapeType="1"/>
            </p:cNvSpPr>
            <p:nvPr/>
          </p:nvSpPr>
          <p:spPr bwMode="auto">
            <a:xfrm rot="1320000">
              <a:off x="7193" y="3985"/>
              <a:ext cx="0" cy="104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5" name="Line 49"/>
            <p:cNvSpPr>
              <a:spLocks noChangeShapeType="1"/>
            </p:cNvSpPr>
            <p:nvPr/>
          </p:nvSpPr>
          <p:spPr bwMode="auto">
            <a:xfrm rot="660000">
              <a:off x="5579" y="4968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6" name="Line 50"/>
            <p:cNvSpPr>
              <a:spLocks noChangeShapeType="1"/>
            </p:cNvSpPr>
            <p:nvPr/>
          </p:nvSpPr>
          <p:spPr bwMode="auto">
            <a:xfrm rot="20940000" flipH="1">
              <a:off x="5752" y="4976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7" name="Line 51"/>
            <p:cNvSpPr>
              <a:spLocks noChangeShapeType="1"/>
            </p:cNvSpPr>
            <p:nvPr/>
          </p:nvSpPr>
          <p:spPr bwMode="auto">
            <a:xfrm rot="660000">
              <a:off x="5226" y="4968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8" name="Line 52"/>
            <p:cNvSpPr>
              <a:spLocks noChangeShapeType="1"/>
            </p:cNvSpPr>
            <p:nvPr/>
          </p:nvSpPr>
          <p:spPr bwMode="auto">
            <a:xfrm rot="20940000" flipH="1">
              <a:off x="5399" y="4976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09" name="Line 53"/>
            <p:cNvSpPr>
              <a:spLocks noChangeShapeType="1"/>
            </p:cNvSpPr>
            <p:nvPr/>
          </p:nvSpPr>
          <p:spPr bwMode="auto">
            <a:xfrm rot="660000">
              <a:off x="4893" y="4955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10" name="Line 54"/>
            <p:cNvSpPr>
              <a:spLocks noChangeShapeType="1"/>
            </p:cNvSpPr>
            <p:nvPr/>
          </p:nvSpPr>
          <p:spPr bwMode="auto">
            <a:xfrm rot="20940000" flipH="1">
              <a:off x="5066" y="4970"/>
              <a:ext cx="0" cy="8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11" name="Line 55"/>
            <p:cNvSpPr>
              <a:spLocks noChangeShapeType="1"/>
            </p:cNvSpPr>
            <p:nvPr/>
          </p:nvSpPr>
          <p:spPr bwMode="auto">
            <a:xfrm rot="1320000">
              <a:off x="4617" y="5770"/>
              <a:ext cx="0" cy="10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12" name="Line 56"/>
            <p:cNvSpPr>
              <a:spLocks noChangeShapeType="1"/>
            </p:cNvSpPr>
            <p:nvPr/>
          </p:nvSpPr>
          <p:spPr bwMode="auto">
            <a:xfrm rot="660000">
              <a:off x="4896" y="4944"/>
              <a:ext cx="0" cy="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13" name="Line 57"/>
            <p:cNvSpPr>
              <a:spLocks noChangeShapeType="1"/>
            </p:cNvSpPr>
            <p:nvPr/>
          </p:nvSpPr>
          <p:spPr bwMode="auto">
            <a:xfrm rot="1320000">
              <a:off x="5302" y="3310"/>
              <a:ext cx="0" cy="171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14" name="Line 58"/>
            <p:cNvSpPr>
              <a:spLocks noChangeShapeType="1"/>
            </p:cNvSpPr>
            <p:nvPr/>
          </p:nvSpPr>
          <p:spPr bwMode="auto">
            <a:xfrm>
              <a:off x="6015" y="4988"/>
              <a:ext cx="0" cy="1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15" name="Line 59"/>
            <p:cNvSpPr>
              <a:spLocks noChangeShapeType="1"/>
            </p:cNvSpPr>
            <p:nvPr/>
          </p:nvSpPr>
          <p:spPr bwMode="auto">
            <a:xfrm flipH="1" flipV="1">
              <a:off x="4732" y="3811"/>
              <a:ext cx="243" cy="115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16" name="Line 60"/>
            <p:cNvSpPr>
              <a:spLocks noChangeShapeType="1"/>
            </p:cNvSpPr>
            <p:nvPr/>
          </p:nvSpPr>
          <p:spPr bwMode="auto">
            <a:xfrm flipH="1" flipV="1">
              <a:off x="5076" y="3804"/>
              <a:ext cx="243" cy="115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       </a:t>
            </a:r>
            <a:r>
              <a:rPr lang="nl-NL" sz="2400" b="0" dirty="0" smtClean="0"/>
              <a:t>Line </a:t>
            </a:r>
            <a:r>
              <a:rPr lang="nl-NL" sz="2400" b="0" dirty="0"/>
              <a:t>of sight </a:t>
            </a:r>
            <a:r>
              <a:rPr lang="nl-NL" sz="2400" b="0" dirty="0" smtClean="0"/>
              <a:t>principe</a:t>
            </a:r>
            <a:endParaRPr lang="en-GB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46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80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822659"/>
            <a:ext cx="5338242" cy="517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8" name="Text Box 5"/>
          <p:cNvSpPr txBox="1">
            <a:spLocks noChangeAspect="1" noChangeArrowheads="1"/>
          </p:cNvSpPr>
          <p:nvPr/>
        </p:nvSpPr>
        <p:spPr bwMode="auto">
          <a:xfrm>
            <a:off x="6665260" y="1045755"/>
            <a:ext cx="198120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3300"/>
                </a:solidFill>
              </a:rPr>
              <a:t>ECRH </a:t>
            </a:r>
            <a:r>
              <a:rPr lang="en-US" altLang="en-US" sz="1800" dirty="0" err="1" smtClean="0">
                <a:solidFill>
                  <a:srgbClr val="FF3300"/>
                </a:solidFill>
              </a:rPr>
              <a:t>gereflecteerd</a:t>
            </a:r>
            <a:r>
              <a:rPr lang="en-US" altLang="en-US" sz="1800" dirty="0" smtClean="0">
                <a:solidFill>
                  <a:srgbClr val="FF3300"/>
                </a:solidFill>
              </a:rPr>
              <a:t> </a:t>
            </a:r>
            <a:r>
              <a:rPr lang="en-US" altLang="en-US" sz="1800" dirty="0" err="1" smtClean="0">
                <a:solidFill>
                  <a:srgbClr val="FF3300"/>
                </a:solidFill>
              </a:rPr>
              <a:t>en</a:t>
            </a:r>
            <a:r>
              <a:rPr lang="en-US" altLang="en-US" sz="1800" dirty="0" smtClean="0">
                <a:solidFill>
                  <a:srgbClr val="FF3300"/>
                </a:solidFill>
              </a:rPr>
              <a:t> </a:t>
            </a:r>
            <a:r>
              <a:rPr lang="en-US" altLang="en-US" sz="1800" dirty="0" err="1" smtClean="0">
                <a:solidFill>
                  <a:srgbClr val="FF3300"/>
                </a:solidFill>
              </a:rPr>
              <a:t>verstrooid</a:t>
            </a:r>
            <a:r>
              <a:rPr lang="en-US" altLang="en-US" sz="1800" dirty="0" smtClean="0">
                <a:solidFill>
                  <a:srgbClr val="FF3300"/>
                </a:solidFill>
              </a:rPr>
              <a:t>: 100W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8000"/>
                </a:solidFill>
              </a:rPr>
              <a:t>ECE </a:t>
            </a:r>
            <a:r>
              <a:rPr lang="en-US" altLang="en-US" sz="1800" dirty="0">
                <a:solidFill>
                  <a:srgbClr val="008000"/>
                </a:solidFill>
              </a:rPr>
              <a:t>van plasma ~ </a:t>
            </a:r>
            <a:r>
              <a:rPr lang="en-US" altLang="en-US" sz="1800" dirty="0" smtClean="0">
                <a:solidFill>
                  <a:srgbClr val="008000"/>
                </a:solidFill>
              </a:rPr>
              <a:t>1nW</a:t>
            </a:r>
            <a:endParaRPr lang="en-US" altLang="en-US" sz="1800" dirty="0">
              <a:solidFill>
                <a:srgbClr val="008000"/>
              </a:solidFill>
            </a:endParaRP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6207126" y="3571038"/>
            <a:ext cx="22098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008000"/>
                </a:solidFill>
              </a:rPr>
              <a:t>Verwacht</a:t>
            </a:r>
            <a:r>
              <a:rPr lang="en-US" altLang="en-US" sz="2000" dirty="0" smtClean="0">
                <a:solidFill>
                  <a:srgbClr val="008000"/>
                </a:solidFill>
              </a:rPr>
              <a:t> ECE </a:t>
            </a:r>
            <a:r>
              <a:rPr lang="en-US" altLang="en-US" sz="2000" dirty="0">
                <a:solidFill>
                  <a:srgbClr val="008000"/>
                </a:solidFill>
              </a:rPr>
              <a:t>~ 100 </a:t>
            </a:r>
            <a:r>
              <a:rPr lang="en-US" altLang="en-US" sz="2000" dirty="0" err="1">
                <a:solidFill>
                  <a:srgbClr val="008000"/>
                </a:solidFill>
              </a:rPr>
              <a:t>pW</a:t>
            </a:r>
            <a:endParaRPr lang="en-US" altLang="en-US" sz="2000" dirty="0">
              <a:solidFill>
                <a:srgbClr val="008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3300"/>
                </a:solidFill>
              </a:rPr>
              <a:t>Rest </a:t>
            </a:r>
            <a:r>
              <a:rPr lang="en-US" altLang="en-US" sz="1800" dirty="0">
                <a:solidFill>
                  <a:srgbClr val="FF3300"/>
                </a:solidFill>
              </a:rPr>
              <a:t>ECRH </a:t>
            </a:r>
            <a:r>
              <a:rPr lang="en-US" altLang="en-US" sz="1800" dirty="0" smtClean="0">
                <a:solidFill>
                  <a:srgbClr val="FF3300"/>
                </a:solidFill>
              </a:rPr>
              <a:t>50 </a:t>
            </a:r>
            <a:r>
              <a:rPr lang="en-US" altLang="en-US" sz="1800" dirty="0">
                <a:solidFill>
                  <a:srgbClr val="FF3300"/>
                </a:solidFill>
              </a:rPr>
              <a:t>dB </a:t>
            </a:r>
            <a:r>
              <a:rPr lang="en-US" altLang="en-US" sz="1800" dirty="0" err="1" smtClean="0">
                <a:solidFill>
                  <a:srgbClr val="FF3300"/>
                </a:solidFill>
              </a:rPr>
              <a:t>verzwakt</a:t>
            </a:r>
            <a:r>
              <a:rPr lang="en-US" altLang="en-US" sz="1800" dirty="0" smtClean="0">
                <a:solidFill>
                  <a:srgbClr val="FF3300"/>
                </a:solidFill>
              </a:rPr>
              <a:t> door twee </a:t>
            </a:r>
            <a:r>
              <a:rPr lang="en-US" altLang="en-US" sz="1800" dirty="0" err="1" smtClean="0">
                <a:solidFill>
                  <a:srgbClr val="FF3300"/>
                </a:solidFill>
              </a:rPr>
              <a:t>diëlectrische</a:t>
            </a:r>
            <a:r>
              <a:rPr lang="en-US" altLang="en-US" sz="1800" dirty="0" smtClean="0">
                <a:solidFill>
                  <a:srgbClr val="FF3300"/>
                </a:solidFill>
              </a:rPr>
              <a:t> platen: </a:t>
            </a:r>
            <a:r>
              <a:rPr lang="en-US" altLang="en-US" sz="1800" dirty="0">
                <a:solidFill>
                  <a:srgbClr val="FF3300"/>
                </a:solidFill>
              </a:rPr>
              <a:t>~ 1 </a:t>
            </a:r>
            <a:r>
              <a:rPr lang="en-US" altLang="en-US" sz="1800" dirty="0" err="1">
                <a:solidFill>
                  <a:srgbClr val="FF3300"/>
                </a:solidFill>
              </a:rPr>
              <a:t>mW</a:t>
            </a:r>
            <a:endParaRPr lang="en-US" altLang="en-US" sz="1800" dirty="0">
              <a:solidFill>
                <a:srgbClr val="FF3300"/>
              </a:solidFill>
            </a:endParaRPr>
          </a:p>
        </p:txBody>
      </p:sp>
      <p:sp>
        <p:nvSpPr>
          <p:cNvPr id="10" name="Text Box 4"/>
          <p:cNvSpPr txBox="1">
            <a:spLocks noChangeAspect="1" noChangeArrowheads="1"/>
          </p:cNvSpPr>
          <p:nvPr/>
        </p:nvSpPr>
        <p:spPr bwMode="auto">
          <a:xfrm>
            <a:off x="633437" y="2418165"/>
            <a:ext cx="2138363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dirty="0">
                <a:solidFill>
                  <a:srgbClr val="FF3300"/>
                </a:solidFill>
              </a:rPr>
              <a:t>140 GHz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800" dirty="0">
                <a:solidFill>
                  <a:srgbClr val="FF3300"/>
                </a:solidFill>
              </a:rPr>
              <a:t>800 </a:t>
            </a:r>
            <a:r>
              <a:rPr lang="en-US" altLang="en-US" sz="1800" dirty="0" smtClean="0">
                <a:solidFill>
                  <a:srgbClr val="FF3300"/>
                </a:solidFill>
              </a:rPr>
              <a:t>kW</a:t>
            </a:r>
            <a:endParaRPr lang="en-US" altLang="en-US" sz="1800" dirty="0">
              <a:solidFill>
                <a:srgbClr val="FF3300"/>
              </a:solidFill>
            </a:endParaRPr>
          </a:p>
        </p:txBody>
      </p:sp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633437" y="1700808"/>
            <a:ext cx="1657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3300"/>
                </a:solidFill>
              </a:rPr>
              <a:t>ECRH </a:t>
            </a:r>
            <a:r>
              <a:rPr lang="en-US" altLang="en-US" sz="2000" dirty="0" smtClean="0">
                <a:solidFill>
                  <a:srgbClr val="FF3300"/>
                </a:solidFill>
              </a:rPr>
              <a:t>van </a:t>
            </a:r>
            <a:r>
              <a:rPr lang="en-US" altLang="en-US" sz="2000" dirty="0" err="1" smtClean="0">
                <a:solidFill>
                  <a:srgbClr val="FF3300"/>
                </a:solidFill>
              </a:rPr>
              <a:t>gyrotron</a:t>
            </a:r>
            <a:endParaRPr lang="en-US" altLang="en-US" sz="2000" dirty="0">
              <a:solidFill>
                <a:srgbClr val="FF330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       </a:t>
            </a:r>
            <a:r>
              <a:rPr lang="nl-NL" sz="2400" b="0" dirty="0" smtClean="0"/>
              <a:t>Line </a:t>
            </a:r>
            <a:r>
              <a:rPr lang="nl-NL" sz="2400" b="0" dirty="0"/>
              <a:t>of sight </a:t>
            </a:r>
            <a:r>
              <a:rPr lang="nl-NL" sz="2400" b="0" dirty="0" smtClean="0"/>
              <a:t>principe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47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049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4" descr="RX_measured_mod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723313"/>
            <a:ext cx="3456384" cy="259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395536" y="974049"/>
            <a:ext cx="4032447" cy="152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66"/>
                </a:solidFill>
                <a:latin typeface="+mn-lt"/>
              </a:rPr>
              <a:t>T</a:t>
            </a:r>
            <a:r>
              <a:rPr lang="en-US" sz="2400" kern="0" dirty="0" smtClean="0">
                <a:solidFill>
                  <a:srgbClr val="000066"/>
                </a:solidFill>
                <a:latin typeface="+mn-lt"/>
              </a:rPr>
              <a:t>est </a:t>
            </a:r>
            <a:r>
              <a:rPr lang="en-US" sz="2400" kern="0" dirty="0" err="1" smtClean="0">
                <a:solidFill>
                  <a:srgbClr val="000066"/>
                </a:solidFill>
                <a:latin typeface="+mn-lt"/>
              </a:rPr>
              <a:t>diëlectrische</a:t>
            </a:r>
            <a:r>
              <a:rPr lang="en-US" sz="2400" kern="0" dirty="0" smtClean="0">
                <a:solidFill>
                  <a:srgbClr val="000066"/>
                </a:solidFill>
                <a:latin typeface="+mn-lt"/>
              </a:rPr>
              <a:t> platen:</a:t>
            </a:r>
            <a:endParaRPr lang="en-US" sz="2400" kern="0" dirty="0">
              <a:solidFill>
                <a:srgbClr val="000066"/>
              </a:solidFill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000066"/>
                </a:solidFill>
                <a:latin typeface="+mn-lt"/>
                <a:ea typeface="+mn-ea"/>
              </a:rPr>
              <a:t>50 </a:t>
            </a:r>
            <a:r>
              <a:rPr lang="en-US" sz="2400" kern="0" dirty="0">
                <a:solidFill>
                  <a:srgbClr val="000066"/>
                </a:solidFill>
                <a:latin typeface="+mn-lt"/>
                <a:ea typeface="+mn-ea"/>
              </a:rPr>
              <a:t>dB </a:t>
            </a:r>
            <a:r>
              <a:rPr lang="en-US" sz="2400" kern="0" dirty="0" err="1" smtClean="0">
                <a:solidFill>
                  <a:srgbClr val="000066"/>
                </a:solidFill>
                <a:latin typeface="+mn-lt"/>
                <a:ea typeface="+mn-ea"/>
              </a:rPr>
              <a:t>onderdrukking</a:t>
            </a:r>
            <a:r>
              <a:rPr lang="en-US" sz="2400" kern="0" dirty="0" smtClean="0">
                <a:solidFill>
                  <a:srgbClr val="000066"/>
                </a:solidFill>
                <a:latin typeface="+mn-lt"/>
                <a:ea typeface="+mn-ea"/>
              </a:rPr>
              <a:t> van </a:t>
            </a:r>
            <a:r>
              <a:rPr lang="en-US" sz="2400" kern="0" dirty="0" err="1" smtClean="0">
                <a:solidFill>
                  <a:srgbClr val="000066"/>
                </a:solidFill>
                <a:latin typeface="+mn-lt"/>
                <a:ea typeface="+mn-ea"/>
              </a:rPr>
              <a:t>gyrotron</a:t>
            </a:r>
            <a:r>
              <a:rPr lang="en-US" sz="2400" kern="0" dirty="0" smtClean="0">
                <a:solidFill>
                  <a:srgbClr val="000066"/>
                </a:solidFill>
                <a:latin typeface="+mn-lt"/>
                <a:ea typeface="+mn-ea"/>
              </a:rPr>
              <a:t> component</a:t>
            </a:r>
            <a:endParaRPr lang="en-US" sz="2400" kern="0" dirty="0">
              <a:solidFill>
                <a:srgbClr val="000066"/>
              </a:solidFill>
              <a:latin typeface="+mn-lt"/>
              <a:ea typeface="+mn-ea"/>
            </a:endParaRPr>
          </a:p>
        </p:txBody>
      </p:sp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1160640" y="5316222"/>
            <a:ext cx="2236787" cy="64135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algn="ctr" eaLnBrk="0" hangingPunct="0"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ctr" eaLnBrk="0" hangingPunct="0"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dirty="0" err="1" smtClean="0"/>
              <a:t>Groen</a:t>
            </a:r>
            <a:r>
              <a:rPr lang="en-US" altLang="en-US" sz="1800" dirty="0" smtClean="0"/>
              <a:t>: </a:t>
            </a:r>
            <a:r>
              <a:rPr lang="en-US" altLang="en-US" sz="1800" dirty="0" err="1" smtClean="0"/>
              <a:t>gemeten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Zwart</a:t>
            </a:r>
            <a:r>
              <a:rPr lang="en-US" altLang="en-US" sz="1800" dirty="0" smtClean="0"/>
              <a:t>: </a:t>
            </a:r>
            <a:r>
              <a:rPr lang="en-US" altLang="en-US" sz="1800" dirty="0" err="1" smtClean="0"/>
              <a:t>berekend</a:t>
            </a:r>
            <a:endParaRPr lang="en-US" altLang="en-US" sz="18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       </a:t>
            </a:r>
            <a:r>
              <a:rPr lang="nl-NL" sz="2400" b="0" dirty="0" smtClean="0"/>
              <a:t>Line </a:t>
            </a:r>
            <a:r>
              <a:rPr lang="nl-NL" sz="2400" b="0" dirty="0"/>
              <a:t>of sight </a:t>
            </a:r>
            <a:r>
              <a:rPr lang="nl-NL" sz="2400" b="0" dirty="0" smtClean="0"/>
              <a:t>principe</a:t>
            </a:r>
            <a:endParaRPr lang="en-GB" sz="2400" dirty="0"/>
          </a:p>
        </p:txBody>
      </p:sp>
      <p:pic>
        <p:nvPicPr>
          <p:cNvPr id="9" name="Picture 4" descr="notch_fi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723313"/>
            <a:ext cx="3456925" cy="259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716016" y="974049"/>
            <a:ext cx="3777109" cy="204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66"/>
                </a:solidFill>
                <a:latin typeface="+mn-lt"/>
              </a:rPr>
              <a:t>T</a:t>
            </a:r>
            <a:r>
              <a:rPr lang="en-US" sz="2400" kern="0" dirty="0" smtClean="0">
                <a:solidFill>
                  <a:srgbClr val="000066"/>
                </a:solidFill>
                <a:latin typeface="+mn-lt"/>
                <a:ea typeface="+mn-ea"/>
              </a:rPr>
              <a:t>est notch filter:            100 </a:t>
            </a:r>
            <a:r>
              <a:rPr lang="en-US" sz="2400" kern="0" dirty="0">
                <a:solidFill>
                  <a:srgbClr val="000066"/>
                </a:solidFill>
                <a:latin typeface="+mn-lt"/>
                <a:ea typeface="+mn-ea"/>
              </a:rPr>
              <a:t>dB </a:t>
            </a:r>
            <a:r>
              <a:rPr lang="en-US" sz="2400" kern="0" dirty="0" err="1" smtClean="0">
                <a:solidFill>
                  <a:srgbClr val="000066"/>
                </a:solidFill>
                <a:latin typeface="+mn-lt"/>
                <a:ea typeface="+mn-ea"/>
              </a:rPr>
              <a:t>onderdrukking</a:t>
            </a:r>
            <a:r>
              <a:rPr lang="en-US" sz="2400" kern="0" dirty="0" smtClean="0">
                <a:solidFill>
                  <a:srgbClr val="000066"/>
                </a:solidFill>
                <a:latin typeface="+mn-lt"/>
                <a:ea typeface="+mn-ea"/>
              </a:rPr>
              <a:t> van </a:t>
            </a:r>
            <a:r>
              <a:rPr lang="en-US" sz="2400" kern="0" dirty="0" err="1" smtClean="0">
                <a:solidFill>
                  <a:srgbClr val="000066"/>
                </a:solidFill>
                <a:latin typeface="+mn-lt"/>
                <a:ea typeface="+mn-ea"/>
              </a:rPr>
              <a:t>gyrotron</a:t>
            </a:r>
            <a:r>
              <a:rPr lang="en-US" sz="2400" kern="0" dirty="0" smtClean="0">
                <a:solidFill>
                  <a:srgbClr val="000066"/>
                </a:solidFill>
                <a:latin typeface="+mn-lt"/>
                <a:ea typeface="+mn-ea"/>
              </a:rPr>
              <a:t> component.</a:t>
            </a:r>
            <a:endParaRPr lang="en-US" sz="2400" kern="0" dirty="0">
              <a:solidFill>
                <a:srgbClr val="000066"/>
              </a:solidFill>
              <a:latin typeface="+mn-lt"/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48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182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Plasma opsluiting</a:t>
            </a:r>
            <a:endParaRPr lang="en-GB" alt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en-US" b="0" smtClean="0"/>
              <a:t>Zwaartekracht: sterren 10 – 15 miljoen K </a:t>
            </a:r>
          </a:p>
          <a:p>
            <a:r>
              <a:rPr lang="nl-NL" altLang="en-US" b="0" smtClean="0"/>
              <a:t>Traagheid: Waterstof bom</a:t>
            </a:r>
          </a:p>
          <a:p>
            <a:r>
              <a:rPr lang="nl-NL" altLang="en-US" b="0" smtClean="0"/>
              <a:t>Magnetisch: Magnetische spiegel, Stellarator, Tokamak</a:t>
            </a:r>
          </a:p>
          <a:p>
            <a:endParaRPr lang="en-GB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4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475" y="1124744"/>
            <a:ext cx="6645329" cy="457947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		       </a:t>
            </a:r>
            <a:r>
              <a:rPr lang="nl-NL" sz="2400" b="0" dirty="0" smtClean="0"/>
              <a:t>Line </a:t>
            </a:r>
            <a:r>
              <a:rPr lang="nl-NL" sz="2400" b="0" dirty="0"/>
              <a:t>of sight </a:t>
            </a:r>
            <a:r>
              <a:rPr lang="nl-NL" sz="2400" b="0" dirty="0" smtClean="0"/>
              <a:t>principe</a:t>
            </a:r>
            <a:endParaRPr lang="en-GB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49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0385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Eiland stabiliseren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3993" y="824753"/>
            <a:ext cx="5822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400" kern="0" dirty="0"/>
              <a:t>Eiland stabiliseren </a:t>
            </a:r>
            <a:r>
              <a:rPr lang="nl-NL" sz="2400" kern="0" dirty="0">
                <a:cs typeface="Arial" panose="020B0604020202020204" pitchFamily="34" charset="0"/>
              </a:rPr>
              <a:t>→ Gyrotron </a:t>
            </a:r>
            <a:r>
              <a:rPr lang="nl-NL" sz="2400" kern="0" dirty="0" smtClean="0">
                <a:cs typeface="Arial" panose="020B0604020202020204" pitchFamily="34" charset="0"/>
              </a:rPr>
              <a:t>regelen</a:t>
            </a:r>
            <a:endParaRPr lang="nl-NL" sz="2400" kern="0" dirty="0"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EC688CC1-180B-484B-B693-37AFE45E2FD7}" type="slidenum">
              <a:rPr lang="nl-NL" altLang="en-US" smtClean="0"/>
              <a:pPr>
                <a:defRPr/>
              </a:pPr>
              <a:t>50</a:t>
            </a:fld>
            <a:endParaRPr lang="nl-NL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56523" y="1695142"/>
            <a:ext cx="9123989" cy="4254138"/>
            <a:chOff x="56523" y="1695142"/>
            <a:chExt cx="9123989" cy="4254138"/>
          </a:xfrm>
        </p:grpSpPr>
        <p:sp>
          <p:nvSpPr>
            <p:cNvPr id="63" name="Text Box 30"/>
            <p:cNvSpPr txBox="1">
              <a:spLocks noChangeArrowheads="1"/>
            </p:cNvSpPr>
            <p:nvPr/>
          </p:nvSpPr>
          <p:spPr bwMode="auto">
            <a:xfrm>
              <a:off x="7196167" y="2149894"/>
              <a:ext cx="198434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800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ECE </a:t>
              </a:r>
              <a:r>
                <a:rPr lang="en-US" altLang="en-US" sz="1800" dirty="0" err="1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straling</a:t>
              </a:r>
              <a:endParaRPr lang="el-GR" altLang="en-US" sz="18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 Box 29"/>
            <p:cNvSpPr txBox="1">
              <a:spLocks noChangeArrowheads="1"/>
            </p:cNvSpPr>
            <p:nvPr/>
          </p:nvSpPr>
          <p:spPr bwMode="auto">
            <a:xfrm>
              <a:off x="56523" y="1768844"/>
              <a:ext cx="1686682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dirty="0" err="1" smtClean="0">
                  <a:latin typeface="+mn-lt"/>
                </a:rPr>
                <a:t>Wenswaarde</a:t>
              </a:r>
              <a:endParaRPr lang="en-US" altLang="en-US" dirty="0" smtClean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dirty="0" smtClean="0">
                  <a:latin typeface="+mn-lt"/>
                </a:rPr>
                <a:t>ECRH </a:t>
              </a:r>
              <a:r>
                <a:rPr lang="en-US" altLang="en-US" dirty="0" err="1" smtClean="0">
                  <a:latin typeface="+mn-lt"/>
                </a:rPr>
                <a:t>fase</a:t>
              </a:r>
              <a:endParaRPr lang="en-US" altLang="en-US" dirty="0">
                <a:latin typeface="+mn-lt"/>
              </a:endParaRPr>
            </a:p>
          </p:txBody>
        </p:sp>
        <p:sp>
          <p:nvSpPr>
            <p:cNvPr id="62" name="Text Box 29"/>
            <p:cNvSpPr txBox="1">
              <a:spLocks noChangeArrowheads="1"/>
            </p:cNvSpPr>
            <p:nvPr/>
          </p:nvSpPr>
          <p:spPr bwMode="auto">
            <a:xfrm>
              <a:off x="3871347" y="3552823"/>
              <a:ext cx="1854686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dirty="0" err="1" smtClean="0">
                  <a:latin typeface="+mn-lt"/>
                </a:rPr>
                <a:t>Wenswaarde</a:t>
              </a:r>
              <a:endParaRPr lang="en-US" altLang="en-US" dirty="0" smtClean="0">
                <a:latin typeface="+mn-lt"/>
              </a:endParaRPr>
            </a:p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dirty="0" smtClean="0">
                  <a:latin typeface="+mn-lt"/>
                </a:rPr>
                <a:t>ECE freq. </a:t>
              </a:r>
              <a:r>
                <a:rPr lang="en-US" altLang="en-US" dirty="0" err="1" smtClean="0">
                  <a:latin typeface="+mn-lt"/>
                </a:rPr>
                <a:t>eiland</a:t>
              </a:r>
              <a:endParaRPr lang="en-US" altLang="en-US" dirty="0">
                <a:latin typeface="+mn-lt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6099287" y="1898832"/>
              <a:ext cx="1315466" cy="1543060"/>
              <a:chOff x="6140151" y="1648349"/>
              <a:chExt cx="1315466" cy="1543060"/>
            </a:xfrm>
          </p:grpSpPr>
          <p:sp>
            <p:nvSpPr>
              <p:cNvPr id="20" name="AutoShape 8"/>
              <p:cNvSpPr>
                <a:spLocks noChangeArrowheads="1"/>
              </p:cNvSpPr>
              <p:nvPr/>
            </p:nvSpPr>
            <p:spPr bwMode="auto">
              <a:xfrm>
                <a:off x="6196655" y="1648349"/>
                <a:ext cx="1201078" cy="1228465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6140151" y="1744859"/>
                <a:ext cx="1315466" cy="144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lang="en-US" altLang="en-US" sz="1600" dirty="0">
                    <a:latin typeface="+mn-lt"/>
                  </a:rPr>
                  <a:t>Plasma </a:t>
                </a:r>
                <a:r>
                  <a:rPr lang="en-US" altLang="en-US" sz="1600" dirty="0" smtClean="0">
                    <a:latin typeface="+mn-lt"/>
                  </a:rPr>
                  <a:t>met </a:t>
                </a:r>
                <a:endParaRPr lang="en-US" altLang="en-US" sz="1600" dirty="0">
                  <a:latin typeface="+mn-lt"/>
                </a:endParaRPr>
              </a:p>
              <a:p>
                <a:pPr algn="ctr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lang="en-US" altLang="en-US" sz="1600" dirty="0" err="1" smtClean="0">
                    <a:latin typeface="+mn-lt"/>
                  </a:rPr>
                  <a:t>magnetisch</a:t>
                </a:r>
                <a:endParaRPr lang="en-US" altLang="en-US" sz="1600" dirty="0" smtClean="0">
                  <a:latin typeface="+mn-lt"/>
                </a:endParaRPr>
              </a:p>
              <a:p>
                <a:pPr algn="ctr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lang="en-US" altLang="en-US" sz="1600" dirty="0" err="1" smtClean="0">
                    <a:latin typeface="+mn-lt"/>
                  </a:rPr>
                  <a:t>eiland</a:t>
                </a:r>
                <a:endParaRPr lang="en-US" altLang="en-US" sz="1600" dirty="0">
                  <a:latin typeface="+mn-lt"/>
                </a:endParaRPr>
              </a:p>
              <a:p>
                <a:pPr algn="ctr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endParaRPr lang="en-US" altLang="en-US" sz="1600" dirty="0">
                  <a:latin typeface="+mn-lt"/>
                </a:endParaRPr>
              </a:p>
            </p:txBody>
          </p:sp>
        </p:grp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 flipH="1">
              <a:off x="6155791" y="5276753"/>
              <a:ext cx="1568454" cy="13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 flipH="1">
              <a:off x="7711810" y="2553675"/>
              <a:ext cx="32256" cy="27117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33" name="Line 23"/>
            <p:cNvSpPr>
              <a:spLocks noChangeShapeType="1"/>
            </p:cNvSpPr>
            <p:nvPr/>
          </p:nvSpPr>
          <p:spPr bwMode="auto">
            <a:xfrm flipV="1">
              <a:off x="2325529" y="2445564"/>
              <a:ext cx="19717" cy="28311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46" name="Line 22"/>
            <p:cNvSpPr>
              <a:spLocks noChangeShapeType="1"/>
            </p:cNvSpPr>
            <p:nvPr/>
          </p:nvSpPr>
          <p:spPr bwMode="auto">
            <a:xfrm flipH="1">
              <a:off x="2325528" y="5276750"/>
              <a:ext cx="1454384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55" name="AutoShape 10"/>
            <p:cNvSpPr>
              <a:spLocks noChangeArrowheads="1"/>
            </p:cNvSpPr>
            <p:nvPr/>
          </p:nvSpPr>
          <p:spPr bwMode="auto">
            <a:xfrm>
              <a:off x="3779912" y="4686949"/>
              <a:ext cx="1229964" cy="1117669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GB"/>
            </a:p>
          </p:txBody>
        </p:sp>
        <p:sp>
          <p:nvSpPr>
            <p:cNvPr id="56" name="Text Box 11"/>
            <p:cNvSpPr txBox="1">
              <a:spLocks noChangeArrowheads="1"/>
            </p:cNvSpPr>
            <p:nvPr/>
          </p:nvSpPr>
          <p:spPr bwMode="auto">
            <a:xfrm>
              <a:off x="3823490" y="4872062"/>
              <a:ext cx="1372660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Eiland</a:t>
              </a:r>
              <a:endParaRPr lang="en-US" altLang="en-US" sz="1600" dirty="0">
                <a:latin typeface="+mn-lt"/>
              </a:endParaRPr>
            </a:p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localiseren</a:t>
              </a:r>
              <a:endParaRPr lang="en-US" altLang="en-US" sz="1600" dirty="0">
                <a:latin typeface="+mn-lt"/>
              </a:endParaRPr>
            </a:p>
            <a:p>
              <a:pPr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en-US" altLang="en-US" sz="1600" dirty="0">
                <a:latin typeface="+mn-lt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6155791" y="4722054"/>
              <a:ext cx="1229964" cy="1117669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GB"/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6045738" y="4891841"/>
              <a:ext cx="1372660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smtClean="0">
                  <a:latin typeface="+mn-lt"/>
                </a:rPr>
                <a:t>ECE</a:t>
              </a: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 smtClean="0">
                  <a:latin typeface="+mn-lt"/>
                </a:rPr>
                <a:t>Diagnostiek</a:t>
              </a:r>
              <a:endParaRPr lang="en-US" altLang="en-US" sz="1600" dirty="0">
                <a:latin typeface="+mn-lt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286633" y="2599852"/>
              <a:ext cx="1201509" cy="491386"/>
              <a:chOff x="3522207" y="3058013"/>
              <a:chExt cx="1201509" cy="491386"/>
            </a:xfrm>
          </p:grpSpPr>
          <p:sp>
            <p:nvSpPr>
              <p:cNvPr id="16" name="AutoShape 4"/>
              <p:cNvSpPr>
                <a:spLocks noChangeArrowheads="1"/>
              </p:cNvSpPr>
              <p:nvPr/>
            </p:nvSpPr>
            <p:spPr bwMode="auto">
              <a:xfrm>
                <a:off x="3522207" y="3058013"/>
                <a:ext cx="1201078" cy="491386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3522637" y="3127403"/>
                <a:ext cx="120107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lang="en-US" altLang="en-US" sz="1600" dirty="0">
                    <a:latin typeface="+mn-lt"/>
                  </a:rPr>
                  <a:t>Launcher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269405" y="1940444"/>
              <a:ext cx="1201080" cy="491386"/>
              <a:chOff x="3522636" y="3741635"/>
              <a:chExt cx="1201080" cy="491386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3522636" y="3741635"/>
                <a:ext cx="1201078" cy="491386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3522637" y="3803058"/>
                <a:ext cx="120107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lang="en-US" altLang="en-US" sz="1600" dirty="0" err="1">
                    <a:latin typeface="+mn-lt"/>
                  </a:rPr>
                  <a:t>Gyrotron</a:t>
                </a:r>
                <a:endParaRPr lang="en-US" altLang="en-US" sz="1600" dirty="0">
                  <a:latin typeface="+mn-lt"/>
                </a:endParaRPr>
              </a:p>
            </p:txBody>
          </p:sp>
        </p:grp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3900032" y="3960617"/>
              <a:ext cx="744669" cy="3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 flipV="1">
              <a:off x="7356869" y="2516764"/>
              <a:ext cx="1016894" cy="88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668935" y="3701186"/>
              <a:ext cx="1225827" cy="501836"/>
              <a:chOff x="1657254" y="3014341"/>
              <a:chExt cx="1225827" cy="1228465"/>
            </a:xfrm>
          </p:grpSpPr>
          <p:sp>
            <p:nvSpPr>
              <p:cNvPr id="26" name="AutoShape 15"/>
              <p:cNvSpPr>
                <a:spLocks noChangeArrowheads="1"/>
              </p:cNvSpPr>
              <p:nvPr/>
            </p:nvSpPr>
            <p:spPr bwMode="auto">
              <a:xfrm>
                <a:off x="1682003" y="3014341"/>
                <a:ext cx="1201078" cy="1228465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7" name="Text Box 16"/>
              <p:cNvSpPr txBox="1">
                <a:spLocks noChangeArrowheads="1"/>
              </p:cNvSpPr>
              <p:nvPr/>
            </p:nvSpPr>
            <p:spPr bwMode="auto">
              <a:xfrm>
                <a:off x="1657254" y="3172319"/>
                <a:ext cx="1201079" cy="3385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lang="en-US" altLang="en-US" sz="1600" dirty="0" err="1" smtClean="0">
                    <a:latin typeface="+mn-lt"/>
                  </a:rPr>
                  <a:t>Regelaar</a:t>
                </a:r>
                <a:endParaRPr lang="en-US" altLang="en-US" sz="1600" dirty="0">
                  <a:latin typeface="+mn-lt"/>
                </a:endParaRPr>
              </a:p>
            </p:txBody>
          </p:sp>
        </p:grp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5470483" y="2860602"/>
              <a:ext cx="70952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5601158" y="2941756"/>
              <a:ext cx="40035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l-GR" altLang="en-US" sz="16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θ</a:t>
              </a: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5487711" y="2198253"/>
              <a:ext cx="673204" cy="40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35" name="Text Box 25"/>
            <p:cNvSpPr txBox="1">
              <a:spLocks noChangeArrowheads="1"/>
            </p:cNvSpPr>
            <p:nvPr/>
          </p:nvSpPr>
          <p:spPr bwMode="auto">
            <a:xfrm>
              <a:off x="5470213" y="1695142"/>
              <a:ext cx="66225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>
                  <a:latin typeface="Trebuchet MS" panose="020B0603020202020204" pitchFamily="34" charset="0"/>
                </a:rPr>
                <a:t>P</a:t>
              </a:r>
              <a:r>
                <a:rPr lang="en-US" altLang="en-US" sz="1600" baseline="-25000" dirty="0">
                  <a:latin typeface="Trebuchet MS" panose="020B0603020202020204" pitchFamily="34" charset="0"/>
                </a:rPr>
                <a:t>ECRH</a:t>
              </a:r>
              <a:endParaRPr lang="en-US" altLang="en-US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 flipV="1">
              <a:off x="3275365" y="2860602"/>
              <a:ext cx="10090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36" name="Text Box 27"/>
            <p:cNvSpPr txBox="1">
              <a:spLocks noChangeArrowheads="1"/>
            </p:cNvSpPr>
            <p:nvPr/>
          </p:nvSpPr>
          <p:spPr bwMode="auto">
            <a:xfrm>
              <a:off x="3643377" y="2892798"/>
              <a:ext cx="61704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l-GR" altLang="en-US" sz="1600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θ</a:t>
              </a:r>
              <a:r>
                <a:rPr lang="en-US" altLang="en-US" sz="1600" baseline="-25000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ref</a:t>
              </a:r>
              <a:endParaRPr lang="el-GR" altLang="en-US" sz="16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2938851" y="2198253"/>
              <a:ext cx="1345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37" name="Text Box 28"/>
            <p:cNvSpPr txBox="1">
              <a:spLocks noChangeArrowheads="1"/>
            </p:cNvSpPr>
            <p:nvPr/>
          </p:nvSpPr>
          <p:spPr bwMode="auto">
            <a:xfrm>
              <a:off x="3640601" y="1768844"/>
              <a:ext cx="50451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sz="1600" dirty="0" err="1">
                  <a:latin typeface="Trebuchet MS" panose="020B0603020202020204" pitchFamily="34" charset="0"/>
                </a:rPr>
                <a:t>P</a:t>
              </a:r>
              <a:r>
                <a:rPr lang="en-US" altLang="en-US" sz="1600" baseline="-25000" dirty="0" err="1">
                  <a:latin typeface="Trebuchet MS" panose="020B0603020202020204" pitchFamily="34" charset="0"/>
                </a:rPr>
                <a:t>ref</a:t>
              </a:r>
              <a:endParaRPr lang="en-US" altLang="en-US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51521" y="4111531"/>
              <a:ext cx="1999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dirty="0" smtClean="0"/>
                <a:t>ECE freq. en fase eiland </a:t>
              </a:r>
              <a:r>
                <a:rPr lang="nl-NL" dirty="0"/>
                <a:t>voor </a:t>
              </a:r>
              <a:r>
                <a:rPr lang="nl-NL" dirty="0" smtClean="0"/>
                <a:t>elevatie hoek </a:t>
              </a:r>
              <a:r>
                <a:rPr lang="el-GR" dirty="0" smtClean="0"/>
                <a:t>θ</a:t>
              </a:r>
              <a:r>
                <a:rPr lang="nl-NL" dirty="0" smtClean="0"/>
                <a:t> </a:t>
              </a:r>
              <a:endParaRPr lang="en-GB" dirty="0"/>
            </a:p>
          </p:txBody>
        </p:sp>
        <p:sp>
          <p:nvSpPr>
            <p:cNvPr id="64" name="Line 22"/>
            <p:cNvSpPr>
              <a:spLocks noChangeShapeType="1"/>
            </p:cNvSpPr>
            <p:nvPr/>
          </p:nvSpPr>
          <p:spPr bwMode="auto">
            <a:xfrm flipH="1">
              <a:off x="5009876" y="5276750"/>
              <a:ext cx="113881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720547" y="1905429"/>
              <a:ext cx="1225827" cy="540136"/>
              <a:chOff x="1657254" y="3014341"/>
              <a:chExt cx="1225827" cy="1228465"/>
            </a:xfrm>
          </p:grpSpPr>
          <p:sp>
            <p:nvSpPr>
              <p:cNvPr id="66" name="AutoShape 15"/>
              <p:cNvSpPr>
                <a:spLocks noChangeArrowheads="1"/>
              </p:cNvSpPr>
              <p:nvPr/>
            </p:nvSpPr>
            <p:spPr bwMode="auto">
              <a:xfrm>
                <a:off x="1682003" y="3014341"/>
                <a:ext cx="1201078" cy="1228465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67" name="Text Box 16"/>
              <p:cNvSpPr txBox="1">
                <a:spLocks noChangeArrowheads="1"/>
              </p:cNvSpPr>
              <p:nvPr/>
            </p:nvSpPr>
            <p:spPr bwMode="auto">
              <a:xfrm>
                <a:off x="1657254" y="3172319"/>
                <a:ext cx="1201079" cy="3385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lang="en-US" altLang="en-US" sz="1600" dirty="0" err="1" smtClean="0">
                    <a:latin typeface="+mn-lt"/>
                  </a:rPr>
                  <a:t>Regelaar</a:t>
                </a:r>
                <a:endParaRPr lang="en-US" altLang="en-US" sz="1600" dirty="0">
                  <a:latin typeface="+mn-lt"/>
                </a:endParaRPr>
              </a:p>
            </p:txBody>
          </p:sp>
        </p:grpSp>
        <p:sp>
          <p:nvSpPr>
            <p:cNvPr id="68" name="Line 23"/>
            <p:cNvSpPr>
              <a:spLocks noChangeShapeType="1"/>
            </p:cNvSpPr>
            <p:nvPr/>
          </p:nvSpPr>
          <p:spPr bwMode="auto">
            <a:xfrm flipH="1" flipV="1">
              <a:off x="3283016" y="4202376"/>
              <a:ext cx="6006" cy="10743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69" name="Line 20"/>
            <p:cNvSpPr>
              <a:spLocks noChangeShapeType="1"/>
            </p:cNvSpPr>
            <p:nvPr/>
          </p:nvSpPr>
          <p:spPr bwMode="auto">
            <a:xfrm>
              <a:off x="939791" y="2186137"/>
              <a:ext cx="780756" cy="12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72" name="Line 21"/>
            <p:cNvSpPr>
              <a:spLocks noChangeShapeType="1"/>
            </p:cNvSpPr>
            <p:nvPr/>
          </p:nvSpPr>
          <p:spPr bwMode="auto">
            <a:xfrm flipH="1">
              <a:off x="3283016" y="2845545"/>
              <a:ext cx="5295" cy="8556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51" name="Text Box 29"/>
            <p:cNvSpPr txBox="1">
              <a:spLocks noChangeArrowheads="1"/>
            </p:cNvSpPr>
            <p:nvPr/>
          </p:nvSpPr>
          <p:spPr bwMode="auto">
            <a:xfrm>
              <a:off x="4758134" y="4879373"/>
              <a:ext cx="1686682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dirty="0" smtClean="0">
                  <a:latin typeface="+mn-lt"/>
                </a:rPr>
                <a:t>6 T</a:t>
              </a:r>
              <a:r>
                <a:rPr lang="en-US" altLang="en-US" baseline="-25000" dirty="0" smtClean="0">
                  <a:latin typeface="+mn-lt"/>
                </a:rPr>
                <a:t>e</a:t>
              </a:r>
              <a:endParaRPr lang="en-US" altLang="en-US" baseline="-25000" dirty="0" smtClean="0">
                <a:latin typeface="+mn-lt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n-US" dirty="0" err="1" smtClean="0">
                  <a:latin typeface="+mn-lt"/>
                </a:rPr>
                <a:t>metingen</a:t>
              </a:r>
              <a:endParaRPr lang="en-US" alt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2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4" y="1124744"/>
            <a:ext cx="8355013" cy="280831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b="0" dirty="0" err="1" smtClean="0"/>
              <a:t>Vaste</a:t>
            </a:r>
            <a:r>
              <a:rPr lang="en-GB" altLang="en-US" b="0" dirty="0" smtClean="0"/>
              <a:t> </a:t>
            </a:r>
            <a:r>
              <a:rPr lang="en-GB" altLang="en-US" b="0" dirty="0" err="1" smtClean="0"/>
              <a:t>gyrotron</a:t>
            </a:r>
            <a:r>
              <a:rPr lang="en-GB" altLang="en-US" b="0" dirty="0" smtClean="0"/>
              <a:t> </a:t>
            </a:r>
            <a:r>
              <a:rPr lang="en-GB" altLang="en-US" b="0" dirty="0" err="1" smtClean="0"/>
              <a:t>frequentie</a:t>
            </a:r>
            <a:r>
              <a:rPr lang="en-GB" altLang="en-US" b="0" dirty="0" smtClean="0"/>
              <a:t>:</a:t>
            </a:r>
          </a:p>
          <a:p>
            <a:pPr lvl="1" eaLnBrk="1" hangingPunct="1">
              <a:buClr>
                <a:schemeClr val="accent1"/>
              </a:buClr>
            </a:pPr>
            <a:r>
              <a:rPr lang="en-GB" altLang="en-US" sz="2400" b="0" dirty="0" smtClean="0"/>
              <a:t>Launcher met </a:t>
            </a:r>
            <a:r>
              <a:rPr lang="en-GB" altLang="en-US" sz="2400" b="0" dirty="0" err="1"/>
              <a:t>r</a:t>
            </a:r>
            <a:r>
              <a:rPr lang="en-GB" altLang="en-US" sz="2400" b="0" dirty="0" err="1" smtClean="0"/>
              <a:t>egelbare</a:t>
            </a:r>
            <a:r>
              <a:rPr lang="en-GB" altLang="en-US" sz="2400" b="0" dirty="0" smtClean="0"/>
              <a:t> </a:t>
            </a:r>
            <a:r>
              <a:rPr lang="en-GB" altLang="en-US" sz="2400" b="0" dirty="0" err="1" smtClean="0"/>
              <a:t>elevatie</a:t>
            </a:r>
            <a:r>
              <a:rPr lang="en-GB" altLang="en-US" sz="2400" b="0" dirty="0" smtClean="0"/>
              <a:t> </a:t>
            </a:r>
            <a:r>
              <a:rPr lang="en-GB" altLang="en-US" sz="2400" b="0" dirty="0" err="1" smtClean="0"/>
              <a:t>vereist</a:t>
            </a:r>
            <a:r>
              <a:rPr lang="en-GB" altLang="en-US" sz="2400" b="0" dirty="0" smtClean="0"/>
              <a:t> </a:t>
            </a:r>
            <a:r>
              <a:rPr lang="en-GB" altLang="en-US" sz="2400" b="0" dirty="0" err="1" smtClean="0"/>
              <a:t>voor</a:t>
            </a:r>
            <a:r>
              <a:rPr lang="en-GB" altLang="en-US" sz="2400" b="0" dirty="0" smtClean="0"/>
              <a:t> tracking</a:t>
            </a:r>
          </a:p>
          <a:p>
            <a:pPr lvl="1" eaLnBrk="1" hangingPunct="1"/>
            <a:endParaRPr lang="en-GB" altLang="en-US" sz="2400" b="0" dirty="0" smtClean="0"/>
          </a:p>
          <a:p>
            <a:pPr marL="0" indent="0" eaLnBrk="1" hangingPunct="1">
              <a:buNone/>
            </a:pPr>
            <a:r>
              <a:rPr lang="en-GB" altLang="en-US" b="0" dirty="0" smtClean="0"/>
              <a:t>O-point </a:t>
            </a:r>
            <a:r>
              <a:rPr lang="en-GB" altLang="en-US" b="0" dirty="0" err="1" smtClean="0"/>
              <a:t>energie</a:t>
            </a:r>
            <a:r>
              <a:rPr lang="en-GB" altLang="en-US" b="0" dirty="0" smtClean="0"/>
              <a:t> </a:t>
            </a:r>
            <a:r>
              <a:rPr lang="en-GB" altLang="en-US" b="0" dirty="0" err="1" smtClean="0"/>
              <a:t>depositie</a:t>
            </a:r>
            <a:r>
              <a:rPr lang="en-GB" altLang="en-US" b="0" dirty="0" smtClean="0"/>
              <a:t>: </a:t>
            </a:r>
            <a:endParaRPr lang="en-GB" altLang="en-US" b="0" dirty="0"/>
          </a:p>
          <a:p>
            <a:pPr lvl="1" eaLnBrk="1" hangingPunct="1">
              <a:buClr>
                <a:schemeClr val="accent1"/>
              </a:buClr>
            </a:pPr>
            <a:r>
              <a:rPr lang="en-GB" altLang="en-US" sz="2400" b="0" dirty="0" err="1" smtClean="0"/>
              <a:t>Regelen</a:t>
            </a:r>
            <a:r>
              <a:rPr lang="en-GB" altLang="en-US" sz="2400" b="0" dirty="0" smtClean="0"/>
              <a:t> van het </a:t>
            </a:r>
            <a:r>
              <a:rPr lang="en-GB" altLang="en-US" sz="2400" b="0" dirty="0" err="1" smtClean="0"/>
              <a:t>gyrotron</a:t>
            </a:r>
            <a:r>
              <a:rPr lang="en-GB" altLang="en-US" sz="2400" b="0" dirty="0" smtClean="0"/>
              <a:t> </a:t>
            </a:r>
            <a:r>
              <a:rPr lang="en-GB" altLang="en-US" sz="2400" b="0" dirty="0" err="1" smtClean="0"/>
              <a:t>vermogen</a:t>
            </a:r>
            <a:r>
              <a:rPr lang="en-GB" altLang="en-US" sz="2400" b="0" dirty="0" smtClean="0"/>
              <a:t>, </a:t>
            </a:r>
            <a:r>
              <a:rPr lang="en-GB" altLang="en-US" sz="2400" b="0" dirty="0" err="1" smtClean="0"/>
              <a:t>gestuurd</a:t>
            </a:r>
            <a:r>
              <a:rPr lang="en-GB" altLang="en-US" sz="2400" b="0" dirty="0" smtClean="0"/>
              <a:t> door       O-punt passage.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400" b="0" dirty="0"/>
              <a:t>Spinfrequentie van het </a:t>
            </a:r>
            <a:r>
              <a:rPr lang="en-US" altLang="en-US" sz="2400" b="0" dirty="0" err="1"/>
              <a:t>eiland</a:t>
            </a:r>
            <a:r>
              <a:rPr lang="en-US" altLang="en-US" sz="2400" b="0" dirty="0"/>
              <a:t> </a:t>
            </a:r>
            <a:r>
              <a:rPr lang="en-US" altLang="en-US" sz="2400" b="0" dirty="0" err="1" smtClean="0"/>
              <a:t>variëert</a:t>
            </a:r>
            <a:r>
              <a:rPr lang="en-US" altLang="en-US" sz="2400" b="0" dirty="0" smtClean="0"/>
              <a:t> </a:t>
            </a:r>
            <a:r>
              <a:rPr lang="en-US" altLang="en-US" sz="2400" b="0" dirty="0"/>
              <a:t>van 100Hz tot </a:t>
            </a:r>
            <a:r>
              <a:rPr lang="en-US" altLang="en-US" sz="2400" b="0" dirty="0" smtClean="0"/>
              <a:t>5kHz</a:t>
            </a:r>
          </a:p>
          <a:p>
            <a:pPr lvl="1" eaLnBrk="1" hangingPunct="1">
              <a:lnSpc>
                <a:spcPct val="80000"/>
              </a:lnSpc>
            </a:pPr>
            <a:endParaRPr lang="en-GB" altLang="en-US" sz="2400" b="0" dirty="0" smtClean="0"/>
          </a:p>
          <a:p>
            <a:pPr eaLnBrk="1" hangingPunct="1">
              <a:buFontTx/>
              <a:buNone/>
            </a:pPr>
            <a:endParaRPr lang="en-GB" altLang="en-US" b="0" dirty="0" smtClean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endParaRPr lang="en-GB" altLang="en-US" dirty="0" smtClean="0">
              <a:sym typeface="Wingdings" panose="05000000000000000000" pitchFamily="2" charset="2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             	      	   </a:t>
            </a:r>
            <a:r>
              <a:rPr lang="nl-NL" sz="2400" b="0" dirty="0" smtClean="0"/>
              <a:t>Gyrotron regelen</a:t>
            </a:r>
            <a:endParaRPr lang="en-GB" sz="2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617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466" y="3212976"/>
            <a:ext cx="6858000" cy="2809875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366212" y="836712"/>
            <a:ext cx="9174339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ECRH </a:t>
            </a:r>
            <a:r>
              <a:rPr lang="en-US" altLang="en-US" sz="2000" dirty="0" err="1" smtClean="0">
                <a:latin typeface="+mn-lt"/>
              </a:rPr>
              <a:t>modulatie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synchroon</a:t>
            </a:r>
            <a:r>
              <a:rPr lang="en-US" altLang="en-US" sz="2000" dirty="0" smtClean="0">
                <a:latin typeface="+mn-lt"/>
              </a:rPr>
              <a:t> met O-punt passage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ECE </a:t>
            </a:r>
            <a:r>
              <a:rPr lang="en-US" altLang="en-US" sz="2000" dirty="0" err="1" smtClean="0">
                <a:latin typeface="+mn-lt"/>
              </a:rPr>
              <a:t>signaal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filteren</a:t>
            </a:r>
            <a:r>
              <a:rPr lang="en-US" altLang="en-US" sz="2000" dirty="0" smtClean="0">
                <a:latin typeface="+mn-lt"/>
              </a:rPr>
              <a:t> met Phase Locked Loop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 smtClean="0">
                <a:latin typeface="+mn-lt"/>
              </a:rPr>
              <a:t>Ingang</a:t>
            </a:r>
            <a:r>
              <a:rPr lang="en-US" altLang="en-US" sz="2000" dirty="0" smtClean="0">
                <a:latin typeface="+mn-lt"/>
              </a:rPr>
              <a:t> PLL: </a:t>
            </a:r>
            <a:r>
              <a:rPr lang="en-US" altLang="en-US" sz="2000" dirty="0" err="1" smtClean="0">
                <a:latin typeface="+mn-lt"/>
              </a:rPr>
              <a:t>Frequentie</a:t>
            </a:r>
            <a:r>
              <a:rPr lang="en-US" altLang="en-US" sz="2000" dirty="0" smtClean="0">
                <a:latin typeface="+mn-lt"/>
              </a:rPr>
              <a:t>, </a:t>
            </a:r>
            <a:r>
              <a:rPr lang="en-US" altLang="en-US" sz="2000" dirty="0" err="1" smtClean="0">
                <a:latin typeface="+mn-lt"/>
              </a:rPr>
              <a:t>fase</a:t>
            </a:r>
            <a:r>
              <a:rPr lang="en-US" altLang="en-US" sz="2000" dirty="0" smtClean="0">
                <a:latin typeface="+mn-lt"/>
              </a:rPr>
              <a:t> van </a:t>
            </a:r>
            <a:r>
              <a:rPr lang="en-US" altLang="en-US" sz="2000" dirty="0" err="1" smtClean="0">
                <a:latin typeface="+mn-lt"/>
              </a:rPr>
              <a:t>eiland</a:t>
            </a:r>
            <a:r>
              <a:rPr lang="en-US" altLang="en-US" sz="2000" dirty="0" smtClean="0">
                <a:latin typeface="+mn-lt"/>
              </a:rPr>
              <a:t> met </a:t>
            </a:r>
            <a:r>
              <a:rPr lang="en-US" altLang="en-US" sz="2000" dirty="0" err="1" smtClean="0">
                <a:latin typeface="+mn-lt"/>
              </a:rPr>
              <a:t>ruis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en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harmonischen</a:t>
            </a:r>
            <a:endParaRPr lang="en-US" altLang="en-US" sz="2000" dirty="0" smtClean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 smtClean="0">
                <a:latin typeface="+mn-lt"/>
              </a:rPr>
              <a:t>Uitgang</a:t>
            </a:r>
            <a:r>
              <a:rPr lang="en-US" altLang="en-US" sz="2000" dirty="0" smtClean="0">
                <a:latin typeface="+mn-lt"/>
              </a:rPr>
              <a:t> PLL: </a:t>
            </a:r>
            <a:r>
              <a:rPr lang="en-US" altLang="en-US" sz="2000" dirty="0" err="1" smtClean="0">
                <a:latin typeface="+mn-lt"/>
              </a:rPr>
              <a:t>Blokgolf</a:t>
            </a:r>
            <a:r>
              <a:rPr lang="en-US" altLang="en-US" sz="2000" dirty="0" smtClean="0">
                <a:latin typeface="+mn-lt"/>
              </a:rPr>
              <a:t> basis </a:t>
            </a:r>
            <a:r>
              <a:rPr lang="en-US" altLang="en-US" sz="2000" dirty="0" err="1" smtClean="0">
                <a:latin typeface="+mn-lt"/>
              </a:rPr>
              <a:t>frequentie</a:t>
            </a:r>
            <a:r>
              <a:rPr lang="en-US" altLang="en-US" sz="2000" dirty="0" smtClean="0">
                <a:latin typeface="+mn-lt"/>
              </a:rPr>
              <a:t> van </a:t>
            </a:r>
            <a:r>
              <a:rPr lang="en-US" altLang="en-US" sz="2000" dirty="0" err="1" smtClean="0">
                <a:latin typeface="+mn-lt"/>
              </a:rPr>
              <a:t>eiland</a:t>
            </a:r>
            <a:r>
              <a:rPr lang="en-US" altLang="en-US" sz="2000" dirty="0" smtClean="0">
                <a:latin typeface="+mn-lt"/>
              </a:rPr>
              <a:t>, 90º </a:t>
            </a:r>
            <a:r>
              <a:rPr lang="en-US" altLang="en-US" sz="2000" dirty="0" err="1" smtClean="0">
                <a:latin typeface="+mn-lt"/>
              </a:rPr>
              <a:t>fase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verschoven</a:t>
            </a:r>
            <a:r>
              <a:rPr lang="en-US" altLang="en-US" sz="2000" dirty="0" smtClean="0">
                <a:latin typeface="+mn-lt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PLL </a:t>
            </a:r>
            <a:r>
              <a:rPr lang="en-US" altLang="en-US" sz="2000" dirty="0" err="1"/>
              <a:t>bandbreedte</a:t>
            </a:r>
            <a:r>
              <a:rPr lang="en-US" altLang="en-US" sz="2000" dirty="0"/>
              <a:t> 150 Hz, </a:t>
            </a:r>
            <a:r>
              <a:rPr lang="en-US" altLang="en-US" sz="2000" dirty="0" err="1"/>
              <a:t>frequentie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bereik</a:t>
            </a:r>
            <a:r>
              <a:rPr lang="en-US" altLang="en-US" sz="2000" dirty="0"/>
              <a:t> 300 Hz – 5 kHz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None/>
            </a:pPr>
            <a:endParaRPr lang="en-US" altLang="en-US" sz="2000" dirty="0">
              <a:latin typeface="+mn-lt"/>
            </a:endParaRPr>
          </a:p>
        </p:txBody>
      </p:sp>
      <p:sp>
        <p:nvSpPr>
          <p:cNvPr id="36872" name="Oval 7"/>
          <p:cNvSpPr>
            <a:spLocks noChangeArrowheads="1"/>
          </p:cNvSpPr>
          <p:nvPr/>
        </p:nvSpPr>
        <p:spPr bwMode="auto">
          <a:xfrm>
            <a:off x="1091466" y="5157192"/>
            <a:ext cx="3276600" cy="6858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4211960" y="3234680"/>
            <a:ext cx="1219200" cy="9144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6242" y="-100013"/>
            <a:ext cx="8136135" cy="792163"/>
          </a:xfrm>
        </p:spPr>
        <p:txBody>
          <a:bodyPr/>
          <a:lstStyle/>
          <a:p>
            <a:r>
              <a:rPr lang="nl-NL" dirty="0" smtClean="0"/>
              <a:t>Eiland stabiliseren              	      	   </a:t>
            </a:r>
            <a:r>
              <a:rPr lang="nl-NL" sz="2400" b="0" dirty="0" smtClean="0"/>
              <a:t>Gyrotron regelen</a:t>
            </a:r>
            <a:endParaRPr lang="en-GB" sz="24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8571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466" y="3211413"/>
            <a:ext cx="6858000" cy="2809875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pPr eaLnBrk="1" hangingPunct="1"/>
            <a:r>
              <a:rPr lang="nl-NL" dirty="0"/>
              <a:t>Eiland stabiliseren </a:t>
            </a:r>
            <a:r>
              <a:rPr lang="en-US" altLang="en-US" dirty="0" smtClean="0"/>
              <a:t>	        	            </a:t>
            </a:r>
            <a:r>
              <a:rPr lang="en-US" altLang="en-US" sz="2400" b="0" dirty="0" err="1" smtClean="0"/>
              <a:t>Gyrotron</a:t>
            </a:r>
            <a:r>
              <a:rPr lang="en-US" altLang="en-US" sz="2400" b="0" dirty="0" smtClean="0"/>
              <a:t> </a:t>
            </a:r>
            <a:r>
              <a:rPr lang="en-US" altLang="en-US" sz="2400" b="0" dirty="0" err="1" smtClean="0"/>
              <a:t>regelen</a:t>
            </a:r>
            <a:endParaRPr lang="en-US" altLang="en-US" b="0" dirty="0" smtClean="0"/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366213" y="836712"/>
            <a:ext cx="8763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ECRH </a:t>
            </a:r>
            <a:r>
              <a:rPr lang="en-US" altLang="en-US" sz="2000" dirty="0" err="1" smtClean="0">
                <a:latin typeface="+mn-lt"/>
              </a:rPr>
              <a:t>modulatie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synchroon</a:t>
            </a:r>
            <a:r>
              <a:rPr lang="en-US" altLang="en-US" sz="2000" dirty="0" smtClean="0">
                <a:latin typeface="+mn-lt"/>
              </a:rPr>
              <a:t> met O-punt passage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None/>
            </a:pPr>
            <a:endParaRPr lang="en-US" altLang="en-US" sz="2000" dirty="0">
              <a:latin typeface="+mn-lt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4212030" y="2798068"/>
            <a:ext cx="228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91466" y="2284531"/>
            <a:ext cx="6688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dirty="0"/>
              <a:t>F</a:t>
            </a:r>
            <a:r>
              <a:rPr lang="en-US" altLang="en-US" sz="1800" dirty="0" smtClean="0"/>
              <a:t>ocus op O-point door extra constant </a:t>
            </a:r>
            <a:r>
              <a:rPr lang="en-US" altLang="en-US" sz="1800" dirty="0" err="1" smtClean="0"/>
              <a:t>faseverschuiving</a:t>
            </a:r>
            <a:r>
              <a:rPr lang="en-US" altLang="en-US" sz="1800" dirty="0" smtClean="0"/>
              <a:t> </a:t>
            </a:r>
            <a:r>
              <a:rPr lang="el-GR" altLang="en-US" sz="1800" dirty="0" smtClean="0"/>
              <a:t>Δ</a:t>
            </a:r>
            <a:r>
              <a:rPr lang="el-GR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el-GR" altLang="en-US" sz="1800" dirty="0"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291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43000"/>
            <a:ext cx="6484938" cy="5181600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6670877" y="884237"/>
            <a:ext cx="2514600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l-GR" altLang="en-US" sz="1800" dirty="0">
                <a:cs typeface="Times New Roman" panose="02020603050405020304" pitchFamily="18" charset="0"/>
              </a:rPr>
              <a:t>θ</a:t>
            </a:r>
            <a:r>
              <a:rPr lang="en-US" altLang="en-US" sz="1800" baseline="-25000" dirty="0">
                <a:cs typeface="Times New Roman" panose="02020603050405020304" pitchFamily="18" charset="0"/>
              </a:rPr>
              <a:t>initial</a:t>
            </a:r>
            <a:r>
              <a:rPr lang="en-US" altLang="en-US" sz="1800" dirty="0">
                <a:cs typeface="Times New Roman" panose="02020603050405020304" pitchFamily="18" charset="0"/>
              </a:rPr>
              <a:t> = 5°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B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cs typeface="Times New Roman" panose="02020603050405020304" pitchFamily="18" charset="0"/>
              </a:rPr>
              <a:t> = 2.25 T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I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p</a:t>
            </a:r>
            <a:r>
              <a:rPr lang="en-US" altLang="en-US" sz="1800" dirty="0">
                <a:cs typeface="Times New Roman" panose="02020603050405020304" pitchFamily="18" charset="0"/>
              </a:rPr>
              <a:t> = 300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kA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 smtClean="0">
                <a:cs typeface="Times New Roman" panose="02020603050405020304" pitchFamily="18" charset="0"/>
              </a:rPr>
              <a:t>Continu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ECRH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vermogen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200 </a:t>
            </a:r>
            <a:r>
              <a:rPr lang="en-US" altLang="en-US" sz="1800" dirty="0">
                <a:cs typeface="Times New Roman" panose="02020603050405020304" pitchFamily="18" charset="0"/>
              </a:rPr>
              <a:t>kW, 1 sec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.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smtClean="0">
                <a:cs typeface="Times New Roman" panose="02020603050405020304" pitchFamily="18" charset="0"/>
              </a:rPr>
              <a:t>m/n </a:t>
            </a:r>
            <a:r>
              <a:rPr lang="en-US" altLang="en-US" sz="1800" dirty="0">
                <a:cs typeface="Times New Roman" panose="02020603050405020304" pitchFamily="18" charset="0"/>
              </a:rPr>
              <a:t>= 2/1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mode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 smtClean="0">
                <a:cs typeface="Times New Roman" panose="02020603050405020304" pitchFamily="18" charset="0"/>
              </a:rPr>
              <a:t>Regelaar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actief</a:t>
            </a:r>
            <a:r>
              <a:rPr lang="en-US" altLang="en-US" sz="1800" dirty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gedurende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t </a:t>
            </a:r>
            <a:r>
              <a:rPr lang="en-US" altLang="en-US" sz="1800" dirty="0">
                <a:cs typeface="Times New Roman" panose="02020603050405020304" pitchFamily="18" charset="0"/>
              </a:rPr>
              <a:t>= 2-4 sec.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 smtClean="0">
                <a:cs typeface="Times New Roman" panose="02020603050405020304" pitchFamily="18" charset="0"/>
              </a:rPr>
              <a:t>Gyrotron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automatisch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getriggered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1800" dirty="0">
              <a:cs typeface="Times New Roman" panose="02020603050405020304" pitchFamily="18" charset="0"/>
            </a:endParaRPr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1828800" y="2667000"/>
            <a:ext cx="3733800" cy="2052638"/>
          </a:xfrm>
          <a:prstGeom prst="rect">
            <a:avLst/>
          </a:prstGeom>
          <a:solidFill>
            <a:schemeClr val="tx2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dirty="0" smtClean="0"/>
              <a:t>Uitlijning </a:t>
            </a:r>
            <a:r>
              <a:rPr lang="en-US" altLang="en-US" sz="1800" dirty="0" err="1" smtClean="0"/>
              <a:t>binnen</a:t>
            </a:r>
            <a:r>
              <a:rPr lang="en-US" altLang="en-US" sz="1800" dirty="0" smtClean="0"/>
              <a:t> 100 </a:t>
            </a:r>
            <a:r>
              <a:rPr lang="en-US" altLang="en-US" sz="1800" dirty="0" err="1"/>
              <a:t>ms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na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inschakelen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regelaar</a:t>
            </a:r>
            <a:r>
              <a:rPr lang="en-US" altLang="en-US" sz="1800" dirty="0" smtClean="0"/>
              <a:t>: </a:t>
            </a:r>
            <a:endParaRPr lang="en-US" altLang="en-US" sz="1800" dirty="0"/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dirty="0"/>
              <a:t>e = 140 - </a:t>
            </a:r>
            <a:r>
              <a:rPr lang="en-US" altLang="en-US" sz="1800" dirty="0" err="1"/>
              <a:t>f</a:t>
            </a:r>
            <a:r>
              <a:rPr lang="en-US" altLang="en-US" sz="1800" baseline="-25000" dirty="0" err="1"/>
              <a:t>EC</a:t>
            </a:r>
            <a:r>
              <a:rPr lang="en-US" altLang="en-US" sz="1800" baseline="-25000" dirty="0"/>
              <a:t>, tearing mode </a:t>
            </a:r>
            <a:r>
              <a:rPr lang="en-US" altLang="en-US" sz="1800" dirty="0"/>
              <a:t>&lt; 0.5 GHz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/>
              <a:t>~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dirty="0" err="1" smtClean="0"/>
              <a:t>Uitlijn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nauwkeurigheid</a:t>
            </a:r>
            <a:r>
              <a:rPr lang="en-US" altLang="en-US" sz="1800" dirty="0" smtClean="0"/>
              <a:t> &lt; </a:t>
            </a:r>
            <a:r>
              <a:rPr lang="en-US" altLang="en-US" sz="1800" dirty="0"/>
              <a:t>1 cm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Experimentele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resultaten</a:t>
            </a:r>
            <a:r>
              <a:rPr lang="en-US" altLang="en-US" dirty="0" smtClean="0"/>
              <a:t> 		</a:t>
            </a:r>
            <a:r>
              <a:rPr lang="en-US" altLang="en-US" sz="2400" b="0" dirty="0" smtClean="0"/>
              <a:t>Zoek </a:t>
            </a:r>
            <a:r>
              <a:rPr lang="en-US" altLang="en-US" sz="2400" b="0" dirty="0" err="1" smtClean="0"/>
              <a:t>en</a:t>
            </a:r>
            <a:r>
              <a:rPr lang="en-US" altLang="en-US" sz="2400" b="0" dirty="0" smtClean="0"/>
              <a:t> </a:t>
            </a:r>
            <a:r>
              <a:rPr lang="en-US" altLang="en-US" sz="2400" b="0" dirty="0" err="1" smtClean="0"/>
              <a:t>onderdruk</a:t>
            </a:r>
            <a:endParaRPr lang="en-US" altLang="en-US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20250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38" y="1143000"/>
            <a:ext cx="6392862" cy="5181600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6694487" y="731837"/>
            <a:ext cx="25146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l-GR" altLang="en-US" sz="1800" dirty="0">
                <a:cs typeface="Times New Roman" panose="02020603050405020304" pitchFamily="18" charset="0"/>
              </a:rPr>
              <a:t>θ</a:t>
            </a:r>
            <a:r>
              <a:rPr lang="en-US" altLang="en-US" sz="1800" baseline="-25000" dirty="0">
                <a:cs typeface="Times New Roman" panose="02020603050405020304" pitchFamily="18" charset="0"/>
              </a:rPr>
              <a:t>initial</a:t>
            </a:r>
            <a:r>
              <a:rPr lang="en-US" altLang="en-US" sz="1800" dirty="0">
                <a:cs typeface="Times New Roman" panose="02020603050405020304" pitchFamily="18" charset="0"/>
              </a:rPr>
              <a:t> = 5°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B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cs typeface="Times New Roman" panose="02020603050405020304" pitchFamily="18" charset="0"/>
              </a:rPr>
              <a:t> = 2.25 T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I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p</a:t>
            </a:r>
            <a:r>
              <a:rPr lang="en-US" altLang="en-US" sz="1800" dirty="0">
                <a:cs typeface="Times New Roman" panose="02020603050405020304" pitchFamily="18" charset="0"/>
              </a:rPr>
              <a:t> = 300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kA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 smtClean="0">
                <a:cs typeface="Times New Roman" panose="02020603050405020304" pitchFamily="18" charset="0"/>
              </a:rPr>
              <a:t>Continu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ECRH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vermogen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cs typeface="Times New Roman" panose="02020603050405020304" pitchFamily="18" charset="0"/>
              </a:rPr>
              <a:t>200 kW, t = 3-4 sec.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>
                <a:cs typeface="Times New Roman" panose="02020603050405020304" pitchFamily="18" charset="0"/>
              </a:rPr>
              <a:t>m/n = 2/1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mode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800" dirty="0" smtClean="0">
                <a:cs typeface="Times New Roman" panose="02020603050405020304" pitchFamily="18" charset="0"/>
              </a:rPr>
              <a:t>	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Regelaar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actief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gedurende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t </a:t>
            </a:r>
            <a:r>
              <a:rPr lang="en-US" altLang="en-US" sz="1800" dirty="0">
                <a:cs typeface="Times New Roman" panose="02020603050405020304" pitchFamily="18" charset="0"/>
              </a:rPr>
              <a:t>= 2-5 sec.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>
                <a:cs typeface="Times New Roman" panose="02020603050405020304" pitchFamily="18" charset="0"/>
              </a:rPr>
              <a:t>Mode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onderdrukt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op t </a:t>
            </a:r>
            <a:r>
              <a:rPr lang="en-US" altLang="en-US" sz="1800" dirty="0">
                <a:cs typeface="Times New Roman" panose="02020603050405020304" pitchFamily="18" charset="0"/>
              </a:rPr>
              <a:t>= 3.085 sec.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1800" dirty="0">
              <a:cs typeface="Times New Roman" panose="02020603050405020304" pitchFamily="18" charset="0"/>
            </a:endParaRPr>
          </a:p>
        </p:txBody>
      </p:sp>
      <p:sp>
        <p:nvSpPr>
          <p:cNvPr id="31755" name="Line 10"/>
          <p:cNvSpPr>
            <a:spLocks noChangeShapeType="1"/>
          </p:cNvSpPr>
          <p:nvPr/>
        </p:nvSpPr>
        <p:spPr bwMode="auto">
          <a:xfrm>
            <a:off x="2209800" y="3429000"/>
            <a:ext cx="2209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2667000" y="3200400"/>
            <a:ext cx="1219200" cy="276999"/>
          </a:xfrm>
          <a:prstGeom prst="rect">
            <a:avLst/>
          </a:prstGeom>
          <a:solidFill>
            <a:schemeClr val="tx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dirty="0" err="1" smtClean="0">
                <a:latin typeface="+mj-lt"/>
              </a:rPr>
              <a:t>Regelaar</a:t>
            </a:r>
            <a:r>
              <a:rPr lang="en-US" altLang="en-US" sz="1200" dirty="0" smtClean="0">
                <a:latin typeface="+mj-lt"/>
              </a:rPr>
              <a:t> </a:t>
            </a:r>
            <a:r>
              <a:rPr lang="en-US" altLang="en-US" sz="1200" dirty="0" err="1" smtClean="0">
                <a:latin typeface="+mj-lt"/>
              </a:rPr>
              <a:t>actief</a:t>
            </a:r>
            <a:endParaRPr lang="en-US" altLang="en-US" sz="1200" dirty="0">
              <a:latin typeface="+mj-lt"/>
            </a:endParaRP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3429000" y="2174875"/>
            <a:ext cx="1066800" cy="553998"/>
          </a:xfrm>
          <a:prstGeom prst="rect">
            <a:avLst/>
          </a:prstGeom>
          <a:solidFill>
            <a:schemeClr val="tx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dirty="0">
                <a:latin typeface="+mn-lt"/>
              </a:rPr>
              <a:t>2/1 mode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dirty="0" err="1" smtClean="0">
                <a:latin typeface="+mn-lt"/>
              </a:rPr>
              <a:t>onderdrukt</a:t>
            </a:r>
            <a:r>
              <a:rPr lang="en-US" altLang="en-US" sz="1200" dirty="0" smtClean="0">
                <a:latin typeface="+mn-lt"/>
              </a:rPr>
              <a:t> </a:t>
            </a:r>
            <a:endParaRPr lang="en-US" altLang="en-US" sz="1200" dirty="0">
              <a:latin typeface="+mn-lt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Experimentele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resultaten</a:t>
            </a:r>
            <a:r>
              <a:rPr lang="en-US" altLang="en-US" dirty="0" smtClean="0"/>
              <a:t>      </a:t>
            </a:r>
            <a:r>
              <a:rPr lang="en-US" altLang="en-US" sz="2400" b="0" dirty="0" err="1" smtClean="0"/>
              <a:t>Volledige</a:t>
            </a:r>
            <a:r>
              <a:rPr lang="en-US" altLang="en-US" sz="2400" b="0" dirty="0" smtClean="0"/>
              <a:t> </a:t>
            </a:r>
            <a:r>
              <a:rPr lang="en-US" altLang="en-US" sz="2400" b="0" dirty="0" err="1" smtClean="0"/>
              <a:t>onderdrukking</a:t>
            </a:r>
            <a:endParaRPr lang="en-US" altLang="en-US" sz="2400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3885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43000"/>
            <a:ext cx="6510338" cy="5181600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6705600" y="914400"/>
            <a:ext cx="2438400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l-GR" altLang="en-US" sz="1800" dirty="0">
                <a:cs typeface="Times New Roman" panose="02020603050405020304" pitchFamily="18" charset="0"/>
              </a:rPr>
              <a:t>θ</a:t>
            </a:r>
            <a:r>
              <a:rPr lang="en-US" altLang="en-US" sz="1800" baseline="-25000" dirty="0">
                <a:cs typeface="Times New Roman" panose="02020603050405020304" pitchFamily="18" charset="0"/>
              </a:rPr>
              <a:t>initial</a:t>
            </a:r>
            <a:r>
              <a:rPr lang="en-US" altLang="en-US" sz="1800" dirty="0">
                <a:cs typeface="Times New Roman" panose="02020603050405020304" pitchFamily="18" charset="0"/>
              </a:rPr>
              <a:t> = 5°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B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cs typeface="Times New Roman" panose="02020603050405020304" pitchFamily="18" charset="0"/>
              </a:rPr>
              <a:t> = 2.25-2.35 T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I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p</a:t>
            </a:r>
            <a:r>
              <a:rPr lang="en-US" altLang="en-US" sz="1800" dirty="0">
                <a:cs typeface="Times New Roman" panose="02020603050405020304" pitchFamily="18" charset="0"/>
              </a:rPr>
              <a:t> = 300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kA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 smtClean="0">
                <a:cs typeface="Times New Roman" panose="02020603050405020304" pitchFamily="18" charset="0"/>
              </a:rPr>
              <a:t>Geen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ECRH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smtClean="0">
                <a:cs typeface="Times New Roman" panose="02020603050405020304" pitchFamily="18" charset="0"/>
              </a:rPr>
              <a:t>m/n </a:t>
            </a:r>
            <a:r>
              <a:rPr lang="en-US" altLang="en-US" sz="1800" dirty="0">
                <a:cs typeface="Times New Roman" panose="02020603050405020304" pitchFamily="18" charset="0"/>
              </a:rPr>
              <a:t>= 2/1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mode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 smtClean="0">
                <a:cs typeface="Times New Roman" panose="02020603050405020304" pitchFamily="18" charset="0"/>
              </a:rPr>
              <a:t>Regelaar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actief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op t </a:t>
            </a:r>
            <a:r>
              <a:rPr lang="en-US" altLang="en-US" sz="1800" dirty="0">
                <a:cs typeface="Times New Roman" panose="02020603050405020304" pitchFamily="18" charset="0"/>
              </a:rPr>
              <a:t>= 2-5 sec.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smtClean="0">
                <a:cs typeface="Times New Roman" panose="02020603050405020304" pitchFamily="18" charset="0"/>
              </a:rPr>
              <a:t>Uitlijning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gehandhaafd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gedurende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Bt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cs typeface="Times New Roman" panose="02020603050405020304" pitchFamily="18" charset="0"/>
              </a:rPr>
              <a:t>ramp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en-US" sz="1800" dirty="0">
              <a:cs typeface="Times New Roman" panose="02020603050405020304" pitchFamily="18" charset="0"/>
            </a:endParaRPr>
          </a:p>
        </p:txBody>
      </p:sp>
      <p:sp>
        <p:nvSpPr>
          <p:cNvPr id="34827" name="Line 10"/>
          <p:cNvSpPr>
            <a:spLocks noChangeShapeType="1"/>
          </p:cNvSpPr>
          <p:nvPr/>
        </p:nvSpPr>
        <p:spPr bwMode="auto">
          <a:xfrm>
            <a:off x="2133600" y="3505200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4828" name="Text Box 11"/>
          <p:cNvSpPr txBox="1">
            <a:spLocks noChangeArrowheads="1"/>
          </p:cNvSpPr>
          <p:nvPr/>
        </p:nvSpPr>
        <p:spPr bwMode="auto">
          <a:xfrm>
            <a:off x="2667000" y="3276600"/>
            <a:ext cx="1219200" cy="276999"/>
          </a:xfrm>
          <a:prstGeom prst="rect">
            <a:avLst/>
          </a:prstGeom>
          <a:solidFill>
            <a:schemeClr val="tx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dirty="0" err="1" smtClean="0">
                <a:latin typeface="+mj-lt"/>
              </a:rPr>
              <a:t>Regelaar</a:t>
            </a:r>
            <a:r>
              <a:rPr lang="en-US" altLang="en-US" sz="1200" dirty="0" smtClean="0">
                <a:latin typeface="+mj-lt"/>
              </a:rPr>
              <a:t> </a:t>
            </a:r>
            <a:r>
              <a:rPr lang="en-US" altLang="en-US" sz="1200" dirty="0" err="1" smtClean="0">
                <a:latin typeface="+mj-lt"/>
              </a:rPr>
              <a:t>actief</a:t>
            </a:r>
            <a:endParaRPr lang="en-US" altLang="en-US" sz="1200" dirty="0">
              <a:latin typeface="+mj-lt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Experimentele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resultaten</a:t>
            </a:r>
            <a:r>
              <a:rPr lang="en-US" altLang="en-US" dirty="0" smtClean="0"/>
              <a:t> 	        </a:t>
            </a:r>
            <a:r>
              <a:rPr lang="en-US" altLang="en-US" sz="2400" b="0" dirty="0" smtClean="0"/>
              <a:t>Tracking experiment</a:t>
            </a:r>
            <a:endParaRPr lang="en-US" altLang="en-US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2983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6629400" cy="5181600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6705600" y="838200"/>
            <a:ext cx="24384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l-GR" altLang="en-US" sz="1800" dirty="0">
                <a:cs typeface="Times New Roman" panose="02020603050405020304" pitchFamily="18" charset="0"/>
              </a:rPr>
              <a:t>θ</a:t>
            </a:r>
            <a:r>
              <a:rPr lang="en-US" altLang="en-US" sz="1800" baseline="-25000" dirty="0">
                <a:cs typeface="Times New Roman" panose="02020603050405020304" pitchFamily="18" charset="0"/>
              </a:rPr>
              <a:t>initial</a:t>
            </a:r>
            <a:r>
              <a:rPr lang="en-US" altLang="en-US" sz="1800" dirty="0">
                <a:cs typeface="Times New Roman" panose="02020603050405020304" pitchFamily="18" charset="0"/>
              </a:rPr>
              <a:t> = 5°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B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cs typeface="Times New Roman" panose="02020603050405020304" pitchFamily="18" charset="0"/>
              </a:rPr>
              <a:t> = 2.25-2.15 T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I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p</a:t>
            </a:r>
            <a:r>
              <a:rPr lang="en-US" altLang="en-US" sz="1800" dirty="0">
                <a:cs typeface="Times New Roman" panose="02020603050405020304" pitchFamily="18" charset="0"/>
              </a:rPr>
              <a:t> = 300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kA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 smtClean="0">
                <a:cs typeface="Times New Roman" panose="02020603050405020304" pitchFamily="18" charset="0"/>
              </a:rPr>
              <a:t>Continu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ECRH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vermogen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cs typeface="Times New Roman" panose="02020603050405020304" pitchFamily="18" charset="0"/>
              </a:rPr>
              <a:t>200 kW, t = </a:t>
            </a:r>
            <a:r>
              <a:rPr lang="en-US" altLang="en-US" sz="1600" dirty="0">
                <a:cs typeface="Times New Roman" panose="02020603050405020304" pitchFamily="18" charset="0"/>
              </a:rPr>
              <a:t>2.3-4.3 sec.</a:t>
            </a:r>
            <a:r>
              <a:rPr lang="en-US" altLang="en-US" sz="18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smtClean="0">
                <a:cs typeface="Times New Roman" panose="02020603050405020304" pitchFamily="18" charset="0"/>
              </a:rPr>
              <a:t>m/n </a:t>
            </a:r>
            <a:r>
              <a:rPr lang="en-US" altLang="en-US" sz="1800" dirty="0">
                <a:cs typeface="Times New Roman" panose="02020603050405020304" pitchFamily="18" charset="0"/>
              </a:rPr>
              <a:t>= 2/1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mode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 smtClean="0">
                <a:cs typeface="Times New Roman" panose="02020603050405020304" pitchFamily="18" charset="0"/>
              </a:rPr>
              <a:t>Regelaar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cs typeface="Times New Roman" panose="02020603050405020304" pitchFamily="18" charset="0"/>
              </a:rPr>
              <a:t>actief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 op t </a:t>
            </a:r>
            <a:r>
              <a:rPr lang="en-US" altLang="en-US" sz="1800" dirty="0">
                <a:cs typeface="Times New Roman" panose="02020603050405020304" pitchFamily="18" charset="0"/>
              </a:rPr>
              <a:t>= 2-5 sec.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>
                <a:cs typeface="Times New Roman" panose="02020603050405020304" pitchFamily="18" charset="0"/>
              </a:rPr>
              <a:t>Uitlijning </a:t>
            </a:r>
            <a:r>
              <a:rPr lang="en-US" altLang="en-US" sz="1800" dirty="0" err="1">
                <a:cs typeface="Times New Roman" panose="02020603050405020304" pitchFamily="18" charset="0"/>
              </a:rPr>
              <a:t>gehandhaafd</a:t>
            </a:r>
            <a:r>
              <a:rPr lang="en-US" altLang="en-US" sz="1800" dirty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cs typeface="Times New Roman" panose="02020603050405020304" pitchFamily="18" charset="0"/>
              </a:rPr>
              <a:t>gedurende</a:t>
            </a:r>
            <a:r>
              <a:rPr lang="en-US" altLang="en-US" sz="1800" dirty="0"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cs typeface="Times New Roman" panose="02020603050405020304" pitchFamily="18" charset="0"/>
              </a:rPr>
              <a:t>Bt</a:t>
            </a:r>
            <a:r>
              <a:rPr lang="en-US" altLang="en-US" sz="1800" dirty="0">
                <a:cs typeface="Times New Roman" panose="02020603050405020304" pitchFamily="18" charset="0"/>
              </a:rPr>
              <a:t>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ramp</a:t>
            </a:r>
            <a:endParaRPr lang="en-US" altLang="en-US" sz="1800" dirty="0">
              <a:cs typeface="Times New Roman" panose="02020603050405020304" pitchFamily="18" charset="0"/>
            </a:endParaRPr>
          </a:p>
        </p:txBody>
      </p:sp>
      <p:sp>
        <p:nvSpPr>
          <p:cNvPr id="35851" name="Line 10"/>
          <p:cNvSpPr>
            <a:spLocks noChangeShapeType="1"/>
          </p:cNvSpPr>
          <p:nvPr/>
        </p:nvSpPr>
        <p:spPr bwMode="auto">
          <a:xfrm>
            <a:off x="2133600" y="3429000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5852" name="Text Box 11"/>
          <p:cNvSpPr txBox="1">
            <a:spLocks noChangeArrowheads="1"/>
          </p:cNvSpPr>
          <p:nvPr/>
        </p:nvSpPr>
        <p:spPr bwMode="auto">
          <a:xfrm>
            <a:off x="2667000" y="3257550"/>
            <a:ext cx="1219200" cy="276999"/>
          </a:xfrm>
          <a:prstGeom prst="rect">
            <a:avLst/>
          </a:prstGeom>
          <a:solidFill>
            <a:schemeClr val="tx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dirty="0" err="1" smtClean="0">
                <a:latin typeface="+mn-lt"/>
              </a:rPr>
              <a:t>Regelaar</a:t>
            </a:r>
            <a:r>
              <a:rPr lang="en-US" altLang="en-US" sz="1200" dirty="0" smtClean="0">
                <a:latin typeface="+mn-lt"/>
              </a:rPr>
              <a:t> </a:t>
            </a:r>
            <a:r>
              <a:rPr lang="en-US" altLang="en-US" sz="1200" dirty="0" err="1" smtClean="0">
                <a:latin typeface="+mn-lt"/>
              </a:rPr>
              <a:t>actief</a:t>
            </a:r>
            <a:endParaRPr lang="en-US" altLang="en-US" sz="1200" dirty="0">
              <a:latin typeface="+mn-lt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Experimentele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resultaten</a:t>
            </a:r>
            <a:r>
              <a:rPr lang="en-US" altLang="en-US" dirty="0" smtClean="0"/>
              <a:t> 	        </a:t>
            </a:r>
            <a:r>
              <a:rPr lang="en-US" altLang="en-US" sz="2400" b="0" dirty="0"/>
              <a:t>T</a:t>
            </a:r>
            <a:r>
              <a:rPr lang="en-US" altLang="en-US" sz="2400" b="0" dirty="0" smtClean="0"/>
              <a:t>racking experiment</a:t>
            </a:r>
            <a:endParaRPr lang="en-US" altLang="en-US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542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10"/>
          <a:stretch/>
        </p:blipFill>
        <p:spPr>
          <a:xfrm>
            <a:off x="76200" y="1143000"/>
            <a:ext cx="6770688" cy="1781944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Experimentele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resultaten</a:t>
            </a:r>
            <a:r>
              <a:rPr lang="en-US" altLang="en-US" dirty="0" smtClean="0"/>
              <a:t> 		    </a:t>
            </a:r>
            <a:r>
              <a:rPr lang="en-US" altLang="en-US" sz="2400" b="0" dirty="0" smtClean="0"/>
              <a:t>O-punt </a:t>
            </a:r>
            <a:r>
              <a:rPr lang="en-US" altLang="en-US" sz="2400" b="0" dirty="0" err="1" smtClean="0"/>
              <a:t>depositie</a:t>
            </a:r>
            <a:endParaRPr lang="en-US" altLang="en-US" b="0" dirty="0" smtClean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3"/>
          <a:stretch/>
        </p:blipFill>
        <p:spPr bwMode="auto">
          <a:xfrm>
            <a:off x="76200" y="2909664"/>
            <a:ext cx="6770688" cy="181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62000" y="3147169"/>
            <a:ext cx="1289720" cy="276999"/>
          </a:xfrm>
          <a:prstGeom prst="rect">
            <a:avLst/>
          </a:prstGeom>
          <a:solidFill>
            <a:schemeClr val="tx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dirty="0" err="1">
                <a:latin typeface="+mj-lt"/>
              </a:rPr>
              <a:t>Gyrotron</a:t>
            </a:r>
            <a:r>
              <a:rPr lang="en-US" altLang="en-US" sz="1200" dirty="0">
                <a:latin typeface="+mj-lt"/>
              </a:rPr>
              <a:t> power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0"/>
          <a:stretch/>
        </p:blipFill>
        <p:spPr>
          <a:xfrm>
            <a:off x="466908" y="4905086"/>
            <a:ext cx="4897180" cy="154016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3" name="Oval 7"/>
          <p:cNvSpPr>
            <a:spLocks noChangeArrowheads="1"/>
          </p:cNvSpPr>
          <p:nvPr/>
        </p:nvSpPr>
        <p:spPr bwMode="auto">
          <a:xfrm flipH="1">
            <a:off x="3013225" y="1323554"/>
            <a:ext cx="72008" cy="324498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H="1">
            <a:off x="2843807" y="4599939"/>
            <a:ext cx="178438" cy="305147"/>
          </a:xfrm>
          <a:prstGeom prst="line">
            <a:avLst/>
          </a:prstGeom>
          <a:noFill/>
          <a:ln w="3937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781800" y="1465263"/>
            <a:ext cx="2514600" cy="263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l-GR" altLang="en-US" sz="1800" dirty="0">
                <a:cs typeface="Times New Roman" panose="02020603050405020304" pitchFamily="18" charset="0"/>
              </a:rPr>
              <a:t>θ</a:t>
            </a:r>
            <a:r>
              <a:rPr lang="en-US" altLang="en-US" sz="1800" baseline="-25000" dirty="0">
                <a:cs typeface="Times New Roman" panose="02020603050405020304" pitchFamily="18" charset="0"/>
              </a:rPr>
              <a:t>fixed</a:t>
            </a:r>
            <a:r>
              <a:rPr lang="en-US" altLang="en-US" sz="1800" dirty="0">
                <a:cs typeface="Times New Roman" panose="02020603050405020304" pitchFamily="18" charset="0"/>
              </a:rPr>
              <a:t> = 10°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B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cs typeface="Times New Roman" panose="02020603050405020304" pitchFamily="18" charset="0"/>
              </a:rPr>
              <a:t> = 2.25 T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I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p</a:t>
            </a:r>
            <a:r>
              <a:rPr lang="en-US" altLang="en-US" sz="1800" dirty="0">
                <a:cs typeface="Times New Roman" panose="02020603050405020304" pitchFamily="18" charset="0"/>
              </a:rPr>
              <a:t> = 300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kA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700" dirty="0" smtClean="0">
                <a:cs typeface="Times New Roman" panose="02020603050405020304" pitchFamily="18" charset="0"/>
              </a:rPr>
              <a:t>ECRH </a:t>
            </a:r>
            <a:r>
              <a:rPr lang="en-US" altLang="en-US" sz="1700" dirty="0" err="1" smtClean="0">
                <a:cs typeface="Times New Roman" panose="02020603050405020304" pitchFamily="18" charset="0"/>
              </a:rPr>
              <a:t>modulatie</a:t>
            </a:r>
            <a:r>
              <a:rPr lang="en-US" altLang="en-US" sz="1700" dirty="0" smtClean="0"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700" dirty="0">
                <a:cs typeface="Times New Roman" panose="02020603050405020304" pitchFamily="18" charset="0"/>
              </a:rPr>
              <a:t>	200 kW – 70 kW,      t = 2-3 sec.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700" dirty="0" smtClean="0">
                <a:cs typeface="Times New Roman" panose="02020603050405020304" pitchFamily="18" charset="0"/>
              </a:rPr>
              <a:t>m/n </a:t>
            </a:r>
            <a:r>
              <a:rPr lang="en-US" altLang="en-US" sz="1700" dirty="0">
                <a:cs typeface="Times New Roman" panose="02020603050405020304" pitchFamily="18" charset="0"/>
              </a:rPr>
              <a:t>= 2/1 </a:t>
            </a:r>
            <a:r>
              <a:rPr lang="en-US" altLang="en-US" sz="1700" dirty="0" smtClean="0">
                <a:cs typeface="Times New Roman" panose="02020603050405020304" pitchFamily="18" charset="0"/>
              </a:rPr>
              <a:t>mode</a:t>
            </a:r>
            <a:endParaRPr lang="en-US" altLang="en-US" sz="1700" dirty="0"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853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7525" cy="792163"/>
          </a:xfrm>
        </p:spPr>
        <p:txBody>
          <a:bodyPr/>
          <a:lstStyle/>
          <a:p>
            <a:r>
              <a:rPr lang="nl-NL" altLang="en-US" dirty="0" smtClean="0"/>
              <a:t>Magnetische opsluiting 		 </a:t>
            </a:r>
            <a:r>
              <a:rPr lang="nl-NL" altLang="en-US" sz="2400" b="0" dirty="0" smtClean="0"/>
              <a:t>Lineaire geometrie</a:t>
            </a:r>
            <a:endParaRPr lang="en-GB" altLang="en-US" b="0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en-US" b="0" smtClean="0"/>
              <a:t>Ogenschijnlijk eenvoudig maar fundamenteel instabiel</a:t>
            </a:r>
          </a:p>
          <a:p>
            <a:r>
              <a:rPr lang="nl-NL" altLang="en-US" b="0" smtClean="0"/>
              <a:t>Eindverliezen</a:t>
            </a:r>
            <a:endParaRPr lang="en-GB" altLang="en-US" b="0" smtClean="0"/>
          </a:p>
        </p:txBody>
      </p:sp>
      <p:pic>
        <p:nvPicPr>
          <p:cNvPr id="1536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466407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10"/>
          <a:stretch/>
        </p:blipFill>
        <p:spPr>
          <a:xfrm>
            <a:off x="76200" y="1143000"/>
            <a:ext cx="6770688" cy="1781944"/>
          </a:xfr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6781800" y="1465263"/>
            <a:ext cx="2514600" cy="263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l-GR" altLang="en-US" sz="1800" dirty="0">
                <a:cs typeface="Times New Roman" panose="02020603050405020304" pitchFamily="18" charset="0"/>
              </a:rPr>
              <a:t>θ</a:t>
            </a:r>
            <a:r>
              <a:rPr lang="en-US" altLang="en-US" sz="1800" baseline="-25000" dirty="0">
                <a:cs typeface="Times New Roman" panose="02020603050405020304" pitchFamily="18" charset="0"/>
              </a:rPr>
              <a:t>fixed</a:t>
            </a:r>
            <a:r>
              <a:rPr lang="en-US" altLang="en-US" sz="1800" dirty="0">
                <a:cs typeface="Times New Roman" panose="02020603050405020304" pitchFamily="18" charset="0"/>
              </a:rPr>
              <a:t> = 10°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B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cs typeface="Times New Roman" panose="02020603050405020304" pitchFamily="18" charset="0"/>
              </a:rPr>
              <a:t> = 2.25 T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800" dirty="0" err="1">
                <a:cs typeface="Times New Roman" panose="02020603050405020304" pitchFamily="18" charset="0"/>
              </a:rPr>
              <a:t>I</a:t>
            </a:r>
            <a:r>
              <a:rPr lang="en-US" altLang="en-US" sz="1800" baseline="-25000" dirty="0" err="1">
                <a:cs typeface="Times New Roman" panose="02020603050405020304" pitchFamily="18" charset="0"/>
              </a:rPr>
              <a:t>p</a:t>
            </a:r>
            <a:r>
              <a:rPr lang="en-US" altLang="en-US" sz="1800" dirty="0">
                <a:cs typeface="Times New Roman" panose="02020603050405020304" pitchFamily="18" charset="0"/>
              </a:rPr>
              <a:t> = 300 </a:t>
            </a:r>
            <a:r>
              <a:rPr lang="en-US" altLang="en-US" sz="1800" dirty="0" smtClean="0">
                <a:cs typeface="Times New Roman" panose="02020603050405020304" pitchFamily="18" charset="0"/>
              </a:rPr>
              <a:t>kA</a:t>
            </a:r>
            <a:endParaRPr lang="en-US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700" dirty="0" smtClean="0">
                <a:cs typeface="Times New Roman" panose="02020603050405020304" pitchFamily="18" charset="0"/>
              </a:rPr>
              <a:t>ECRH </a:t>
            </a:r>
            <a:r>
              <a:rPr lang="en-US" altLang="en-US" sz="1700" dirty="0" err="1" smtClean="0">
                <a:cs typeface="Times New Roman" panose="02020603050405020304" pitchFamily="18" charset="0"/>
              </a:rPr>
              <a:t>modulatie</a:t>
            </a:r>
            <a:r>
              <a:rPr lang="en-US" altLang="en-US" sz="1700" dirty="0" smtClean="0"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700" dirty="0">
                <a:cs typeface="Times New Roman" panose="02020603050405020304" pitchFamily="18" charset="0"/>
              </a:rPr>
              <a:t>	200 kW – 70 kW,      t = 2-3 sec.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1700" dirty="0" smtClean="0">
                <a:cs typeface="Times New Roman" panose="02020603050405020304" pitchFamily="18" charset="0"/>
              </a:rPr>
              <a:t>m/n </a:t>
            </a:r>
            <a:r>
              <a:rPr lang="en-US" altLang="en-US" sz="1700" dirty="0">
                <a:cs typeface="Times New Roman" panose="02020603050405020304" pitchFamily="18" charset="0"/>
              </a:rPr>
              <a:t>= 2/1 </a:t>
            </a:r>
            <a:r>
              <a:rPr lang="en-US" altLang="en-US" sz="1700" dirty="0" smtClean="0">
                <a:cs typeface="Times New Roman" panose="02020603050405020304" pitchFamily="18" charset="0"/>
              </a:rPr>
              <a:t>mode</a:t>
            </a:r>
            <a:endParaRPr lang="en-US" altLang="en-US" sz="1700" dirty="0"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Experimentele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resultaten</a:t>
            </a:r>
            <a:r>
              <a:rPr lang="en-US" altLang="en-US" dirty="0" smtClean="0"/>
              <a:t> 		    </a:t>
            </a:r>
            <a:r>
              <a:rPr lang="en-US" altLang="en-US" sz="2400" b="0" dirty="0" smtClean="0"/>
              <a:t>O-punt </a:t>
            </a:r>
            <a:r>
              <a:rPr lang="en-US" altLang="en-US" sz="2400" b="0" dirty="0" err="1" smtClean="0"/>
              <a:t>depositie</a:t>
            </a:r>
            <a:endParaRPr lang="en-US" altLang="en-US" b="0" dirty="0" smtClean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3"/>
          <a:stretch/>
        </p:blipFill>
        <p:spPr bwMode="auto">
          <a:xfrm>
            <a:off x="76200" y="2909664"/>
            <a:ext cx="6770688" cy="181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62000" y="3147169"/>
            <a:ext cx="1289720" cy="276999"/>
          </a:xfrm>
          <a:prstGeom prst="rect">
            <a:avLst/>
          </a:prstGeom>
          <a:solidFill>
            <a:schemeClr val="tx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Trebuchet MS" panose="020B0603020202020204" pitchFamily="34" charset="0"/>
              <a:buChar char="◦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1200" dirty="0" err="1">
                <a:latin typeface="+mj-lt"/>
              </a:rPr>
              <a:t>Gyrotron</a:t>
            </a:r>
            <a:r>
              <a:rPr lang="en-US" altLang="en-US" sz="1200" dirty="0">
                <a:latin typeface="+mj-lt"/>
              </a:rPr>
              <a:t> power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8"/>
          <a:stretch/>
        </p:blipFill>
        <p:spPr>
          <a:xfrm>
            <a:off x="468313" y="4813160"/>
            <a:ext cx="4895775" cy="162554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84C9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2843807" y="4570424"/>
            <a:ext cx="835823" cy="298736"/>
          </a:xfrm>
          <a:prstGeom prst="line">
            <a:avLst/>
          </a:prstGeom>
          <a:noFill/>
          <a:ln w="3937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 flipH="1">
            <a:off x="3607623" y="1325442"/>
            <a:ext cx="72008" cy="324498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algn="ctr">
              <a:spcBef>
                <a:spcPct val="5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59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110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slandsuppres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836712"/>
            <a:ext cx="5256584" cy="4142155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Vragen?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3" name="TextBox 2"/>
          <p:cNvSpPr txBox="1"/>
          <p:nvPr/>
        </p:nvSpPr>
        <p:spPr>
          <a:xfrm>
            <a:off x="462859" y="5471265"/>
            <a:ext cx="842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Meer info: </a:t>
            </a:r>
            <a:r>
              <a:rPr lang="nl-NL" sz="1600" dirty="0"/>
              <a:t>B.A. Hennen et al. </a:t>
            </a:r>
            <a:r>
              <a:rPr lang="fr-FR" sz="1600" dirty="0" smtClean="0"/>
              <a:t>Plasma </a:t>
            </a:r>
            <a:r>
              <a:rPr lang="fr-FR" sz="1600" dirty="0"/>
              <a:t>Phys. Control. Fusion </a:t>
            </a:r>
            <a:r>
              <a:rPr lang="fr-FR" sz="1600" b="1" dirty="0"/>
              <a:t>52 </a:t>
            </a:r>
            <a:r>
              <a:rPr lang="fr-FR" sz="1600" dirty="0"/>
              <a:t>(2010) 104006 (20pp</a:t>
            </a:r>
            <a:r>
              <a:rPr lang="fr-FR" sz="1600" dirty="0" smtClean="0"/>
              <a:t>)</a:t>
            </a:r>
            <a:endParaRPr lang="nl-NL" sz="1600" dirty="0" smtClean="0"/>
          </a:p>
          <a:p>
            <a:r>
              <a:rPr lang="en-GB" sz="1600" dirty="0"/>
              <a:t>http://iopscience.iop.org/article/10.1088/0741-3335/52/10/104006/pdf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60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146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Toroidaal coordinatenstelsel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05824"/>
            <a:ext cx="5064544" cy="2627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8819" y="4365104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R: grote straal</a:t>
            </a:r>
          </a:p>
          <a:p>
            <a:r>
              <a:rPr lang="nl-NL" sz="2400" dirty="0" smtClean="0"/>
              <a:t>r: kleine straal</a:t>
            </a:r>
          </a:p>
          <a:p>
            <a:r>
              <a:rPr lang="el-GR" sz="2400" dirty="0" smtClean="0">
                <a:cs typeface="Arial" panose="020B0604020202020204" pitchFamily="34" charset="0"/>
              </a:rPr>
              <a:t>Φ</a:t>
            </a:r>
            <a:r>
              <a:rPr lang="nl-NL" sz="2400" dirty="0" smtClean="0">
                <a:cs typeface="Arial" panose="020B0604020202020204" pitchFamily="34" charset="0"/>
              </a:rPr>
              <a:t>: </a:t>
            </a:r>
            <a:r>
              <a:rPr lang="nl-NL" sz="2400" dirty="0" smtClean="0">
                <a:cs typeface="Arial" panose="020B0604020202020204" pitchFamily="34" charset="0"/>
              </a:rPr>
              <a:t>toroidale </a:t>
            </a:r>
            <a:r>
              <a:rPr lang="nl-NL" sz="2400" dirty="0" smtClean="0">
                <a:cs typeface="Arial" panose="020B0604020202020204" pitchFamily="34" charset="0"/>
              </a:rPr>
              <a:t>hoek</a:t>
            </a:r>
            <a:endParaRPr lang="nl-NL" sz="2400" dirty="0" smtClean="0"/>
          </a:p>
          <a:p>
            <a:r>
              <a:rPr lang="nl-NL" sz="2400" dirty="0" smtClean="0">
                <a:cs typeface="Arial" panose="020B0604020202020204" pitchFamily="34" charset="0"/>
              </a:rPr>
              <a:t>Θ: poloidale hoek</a:t>
            </a:r>
            <a:endParaRPr lang="en-GB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3082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812312"/>
            <a:ext cx="7994650" cy="3456384"/>
          </a:xfrm>
        </p:spPr>
        <p:txBody>
          <a:bodyPr/>
          <a:lstStyle/>
          <a:p>
            <a:pPr>
              <a:defRPr/>
            </a:pPr>
            <a:r>
              <a:rPr lang="nl-NL" b="0" dirty="0" smtClean="0"/>
              <a:t>Complexer maar instabiliteiten lijken beheersbaar. </a:t>
            </a:r>
            <a:endParaRPr lang="nl-NL" b="0" dirty="0"/>
          </a:p>
          <a:p>
            <a:pPr>
              <a:defRPr/>
            </a:pPr>
            <a:r>
              <a:rPr lang="nl-NL" b="0" dirty="0" smtClean="0"/>
              <a:t>Buiging en gradiënten in het magnetisch veld → lading scheiding → electrisch veld → deeltjesdrift naar de reactor </a:t>
            </a:r>
            <a:r>
              <a:rPr lang="nl-NL" b="0" dirty="0"/>
              <a:t>wand </a:t>
            </a:r>
            <a:r>
              <a:rPr lang="nl-NL" b="0" dirty="0" smtClean="0"/>
              <a:t>→ warmte verlies.</a:t>
            </a:r>
          </a:p>
          <a:p>
            <a:pPr>
              <a:defRPr/>
            </a:pPr>
            <a:endParaRPr lang="nl-NL" sz="1050" b="0" dirty="0"/>
          </a:p>
          <a:p>
            <a:pPr marL="0" indent="0">
              <a:buFontTx/>
              <a:buNone/>
              <a:defRPr/>
            </a:pPr>
            <a:r>
              <a:rPr lang="nl-NL" b="0" dirty="0" smtClean="0"/>
              <a:t>Oplossing: Poloidaal magneetveld aanbrengen</a:t>
            </a:r>
          </a:p>
          <a:p>
            <a:pPr marL="0" indent="0">
              <a:buFontTx/>
              <a:buNone/>
              <a:defRPr/>
            </a:pPr>
            <a:r>
              <a:rPr lang="nl-NL" b="0" dirty="0" smtClean="0"/>
              <a:t>Resultaat: Helisch magneetveld</a:t>
            </a:r>
          </a:p>
          <a:p>
            <a:pPr marL="0" indent="0">
              <a:buFontTx/>
              <a:buNone/>
              <a:defRPr/>
            </a:pPr>
            <a:endParaRPr lang="nl-NL" b="0" dirty="0"/>
          </a:p>
          <a:p>
            <a:pPr marL="0" indent="0">
              <a:buFontTx/>
              <a:buNone/>
              <a:defRPr/>
            </a:pPr>
            <a:endParaRPr lang="nl-NL" b="0" dirty="0" smtClean="0"/>
          </a:p>
          <a:p>
            <a:pPr marL="0" indent="0">
              <a:buFontTx/>
              <a:buNone/>
              <a:defRPr/>
            </a:pPr>
            <a:endParaRPr lang="nl-NL" b="0" dirty="0" smtClean="0"/>
          </a:p>
          <a:p>
            <a:pPr marL="0" indent="0">
              <a:buFontTx/>
              <a:buNone/>
              <a:defRPr/>
            </a:pPr>
            <a:endParaRPr lang="nl-NL" b="0" dirty="0"/>
          </a:p>
          <a:p>
            <a:pPr marL="0" indent="0">
              <a:buFontTx/>
              <a:buNone/>
              <a:defRPr/>
            </a:pPr>
            <a:r>
              <a:rPr lang="nl-NL" b="0" dirty="0"/>
              <a:t>	</a:t>
            </a:r>
            <a:endParaRPr lang="nl-NL" b="0" dirty="0" smtClean="0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altLang="en-US" dirty="0" smtClean="0"/>
              <a:t>Magnetische opsluiting 	        </a:t>
            </a:r>
            <a:r>
              <a:rPr lang="nl-NL" altLang="en-US" sz="2400" b="0" dirty="0" smtClean="0"/>
              <a:t>Toriodale geometrie</a:t>
            </a:r>
            <a:endParaRPr lang="en-GB" altLang="en-US" b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833" y="3693564"/>
            <a:ext cx="5669771" cy="225571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7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68312" y="-100013"/>
            <a:ext cx="8136135" cy="792163"/>
          </a:xfrm>
        </p:spPr>
        <p:txBody>
          <a:bodyPr/>
          <a:lstStyle/>
          <a:p>
            <a:r>
              <a:rPr lang="nl-NL" altLang="en-US" dirty="0" smtClean="0"/>
              <a:t>Magnetische opsluiting 	        </a:t>
            </a:r>
            <a:r>
              <a:rPr lang="nl-NL" altLang="en-US" sz="2400" b="0" dirty="0" smtClean="0"/>
              <a:t>Toriodale geometrie</a:t>
            </a:r>
            <a:endParaRPr lang="en-GB" altLang="en-US" b="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1196975"/>
            <a:ext cx="7994650" cy="39592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nl-NL" b="0" dirty="0" smtClean="0"/>
              <a:t>Stellarator (bijv. Wendelstein 7-X)</a:t>
            </a:r>
          </a:p>
          <a:p>
            <a:pPr marL="0" indent="0">
              <a:buFontTx/>
              <a:buNone/>
              <a:defRPr/>
            </a:pPr>
            <a:endParaRPr lang="nl-NL" b="0" dirty="0"/>
          </a:p>
          <a:p>
            <a:pPr>
              <a:defRPr/>
            </a:pPr>
            <a:r>
              <a:rPr lang="nl-NL" b="0" dirty="0" smtClean="0"/>
              <a:t>Helisch veld maken met externe spoelen</a:t>
            </a:r>
          </a:p>
        </p:txBody>
      </p:sp>
      <p:pic>
        <p:nvPicPr>
          <p:cNvPr id="1741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554288"/>
            <a:ext cx="5300663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WND Conferentie 2016                              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dec. 2016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altLang="en-US" smtClean="0"/>
              <a:t>PAGE </a:t>
            </a:r>
            <a:fld id="{CFCEDEE7-C997-4278-A306-773C57B8CC47}" type="slidenum">
              <a:rPr lang="nl-NL" altLang="en-US" smtClean="0"/>
              <a:pPr>
                <a:defRPr/>
              </a:pPr>
              <a:t>8</a:t>
            </a:fld>
            <a:endParaRPr lang="nl-N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e standard blue">
  <a:themeElements>
    <a:clrScheme name="TUe standard blue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TUe standard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Ue standard blue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TUe standard blue</Template>
  <TotalTime>5382</TotalTime>
  <Words>2343</Words>
  <Application>Microsoft Office PowerPoint</Application>
  <PresentationFormat>On-screen Show (4:3)</PresentationFormat>
  <Paragraphs>688</Paragraphs>
  <Slides>61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ＭＳ Ｐゴシック</vt:lpstr>
      <vt:lpstr>Algerian</vt:lpstr>
      <vt:lpstr>Arial</vt:lpstr>
      <vt:lpstr>Cambria Math</vt:lpstr>
      <vt:lpstr>Times New Roman</vt:lpstr>
      <vt:lpstr>Trebuchet MS</vt:lpstr>
      <vt:lpstr>Verdana</vt:lpstr>
      <vt:lpstr>Wingdings</vt:lpstr>
      <vt:lpstr>TUe standard blue</vt:lpstr>
      <vt:lpstr>Equation</vt:lpstr>
      <vt:lpstr>“Line of sight” techniek voor het observeren en controleren van magnetische instabiliteiten in een kernfusie reactor.</vt:lpstr>
      <vt:lpstr>Inhoud</vt:lpstr>
      <vt:lpstr>Kernfusie</vt:lpstr>
      <vt:lpstr>Lawson criterion</vt:lpstr>
      <vt:lpstr>Plasma opsluiting</vt:lpstr>
      <vt:lpstr>Magnetische opsluiting    Lineaire geometrie</vt:lpstr>
      <vt:lpstr>Toroidaal coordinatenstelsel</vt:lpstr>
      <vt:lpstr>Magnetische opsluiting          Toriodale geometrie</vt:lpstr>
      <vt:lpstr>Magnetische opsluiting          Toriodale geometrie</vt:lpstr>
      <vt:lpstr>Magnetische opsluiting          Toriodale geometrie</vt:lpstr>
      <vt:lpstr>Magnetische eilanden in tokamak plasma’s</vt:lpstr>
      <vt:lpstr>Magnetische eilanden in tokamak plasma’s</vt:lpstr>
      <vt:lpstr>Magnetische eilanden in tokamak plasma’s</vt:lpstr>
      <vt:lpstr>De uitdaging</vt:lpstr>
      <vt:lpstr>De uitdaging</vt:lpstr>
      <vt:lpstr>De oplossing</vt:lpstr>
      <vt:lpstr>Eiland stabiliseren</vt:lpstr>
      <vt:lpstr>Eiland detecteren        ECE diagnostiek</vt:lpstr>
      <vt:lpstr>Eiland detecteren       ECE diagnostiek</vt:lpstr>
      <vt:lpstr>Eiland detecteren       ECE diagnostiek</vt:lpstr>
      <vt:lpstr>Eiland detecteren       ECE diagnostiek</vt:lpstr>
      <vt:lpstr>Eiland detecteren       ECE diagnostiek</vt:lpstr>
      <vt:lpstr>Eiland localiseren           Algorithme in FPGA </vt:lpstr>
      <vt:lpstr>Eiland localiseren           Algorithme in FPGA </vt:lpstr>
      <vt:lpstr>Eiland localiseren           Algorithme in FPGA </vt:lpstr>
      <vt:lpstr>Eiland localiseren           Algorithme in FPGA </vt:lpstr>
      <vt:lpstr>Eiland localiseren           Algorithme in FPGA </vt:lpstr>
      <vt:lpstr>Eiland localiseren           Algorithme in FPGA </vt:lpstr>
      <vt:lpstr>Eiland volgen     </vt:lpstr>
      <vt:lpstr>Eiland volgen           Systeem eisen</vt:lpstr>
      <vt:lpstr>Eiland volgen          Launcher eisen</vt:lpstr>
      <vt:lpstr>Eiland volgen       Systeem ontwerp</vt:lpstr>
      <vt:lpstr>Eiland volgen       Systeem ontwerp</vt:lpstr>
      <vt:lpstr>Eiland volgen       Systeem ontwerp</vt:lpstr>
      <vt:lpstr>Eiland volgen       Systeem ontwerp</vt:lpstr>
      <vt:lpstr>Eiland volgen       Systeem ontwerp</vt:lpstr>
      <vt:lpstr>Eiland volgen</vt:lpstr>
      <vt:lpstr>Eiland stabiliseren</vt:lpstr>
      <vt:lpstr>Eiland stabiliseren             ECRH</vt:lpstr>
      <vt:lpstr>Eiland stabiliseren             ECRH</vt:lpstr>
      <vt:lpstr>Eiland stabiliseren        ECRH installatie</vt:lpstr>
      <vt:lpstr>Eiland stabiliseren              Actuator/sensor koppeling</vt:lpstr>
      <vt:lpstr>Eiland stabiliseren              Actuator/sensor koppeling</vt:lpstr>
      <vt:lpstr>Eiland stabiliseren          Line of sight principe</vt:lpstr>
      <vt:lpstr>Eiland stabiliseren          Line of sight principe</vt:lpstr>
      <vt:lpstr>Eiland stabiliseren          Line of sight principe</vt:lpstr>
      <vt:lpstr>Eiland stabiliseren          Line of sight principe</vt:lpstr>
      <vt:lpstr>Eiland stabiliseren          Line of sight principe</vt:lpstr>
      <vt:lpstr>Eiland stabiliseren          Line of sight principe</vt:lpstr>
      <vt:lpstr>Eiland stabiliseren          Line of sight principe</vt:lpstr>
      <vt:lpstr>Eiland stabiliseren</vt:lpstr>
      <vt:lpstr>Eiland stabiliseren                         Gyrotron regelen</vt:lpstr>
      <vt:lpstr>Eiland stabiliseren                         Gyrotron regelen</vt:lpstr>
      <vt:lpstr>Eiland stabiliseren                       Gyrotron regelen</vt:lpstr>
      <vt:lpstr>Experimentele resultaten   Zoek en onderdruk</vt:lpstr>
      <vt:lpstr>Experimentele resultaten      Volledige onderdrukking</vt:lpstr>
      <vt:lpstr>Experimentele resultaten          Tracking experiment</vt:lpstr>
      <vt:lpstr>Experimentele resultaten          Tracking experiment</vt:lpstr>
      <vt:lpstr>Experimentele resultaten       O-punt depositie</vt:lpstr>
      <vt:lpstr>Experimentele resultaten       O-punt depositie</vt:lpstr>
      <vt:lpstr>Vragen?</vt:lpstr>
    </vt:vector>
  </TitlesOfParts>
  <Company>TU/e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aspects of the launcher/gyrotron system</dc:title>
  <dc:creator>PNuij</dc:creator>
  <dc:description>Design by Volle Kracht_x000d_
Template by Orange Pepper BV_x000d_
Copyright 2008</dc:description>
  <cp:lastModifiedBy>Pieter Nuij</cp:lastModifiedBy>
  <cp:revision>308</cp:revision>
  <dcterms:created xsi:type="dcterms:W3CDTF">2010-05-28T07:45:39Z</dcterms:created>
  <dcterms:modified xsi:type="dcterms:W3CDTF">2016-12-16T22:17:08Z</dcterms:modified>
</cp:coreProperties>
</file>