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6" r:id="rId3"/>
    <p:sldId id="257" r:id="rId4"/>
    <p:sldId id="258" r:id="rId5"/>
    <p:sldId id="267" r:id="rId6"/>
    <p:sldId id="259" r:id="rId7"/>
    <p:sldId id="277" r:id="rId8"/>
    <p:sldId id="279" r:id="rId9"/>
    <p:sldId id="278" r:id="rId10"/>
    <p:sldId id="280" r:id="rId11"/>
    <p:sldId id="271" r:id="rId12"/>
    <p:sldId id="270" r:id="rId13"/>
    <p:sldId id="285" r:id="rId14"/>
    <p:sldId id="269" r:id="rId15"/>
    <p:sldId id="274" r:id="rId16"/>
    <p:sldId id="260" r:id="rId17"/>
    <p:sldId id="272" r:id="rId18"/>
    <p:sldId id="275" r:id="rId19"/>
    <p:sldId id="273" r:id="rId20"/>
    <p:sldId id="261" r:id="rId21"/>
    <p:sldId id="276" r:id="rId22"/>
    <p:sldId id="281" r:id="rId23"/>
    <p:sldId id="282" r:id="rId24"/>
    <p:sldId id="263" r:id="rId25"/>
    <p:sldId id="265" r:id="rId26"/>
    <p:sldId id="264" r:id="rId27"/>
    <p:sldId id="284" r:id="rId28"/>
    <p:sldId id="286" r:id="rId29"/>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4.wmf"/><Relationship Id="rId1" Type="http://schemas.openxmlformats.org/officeDocument/2006/relationships/image" Target="../media/image26.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C05FD4C5-6448-4467-BF97-93C6B8933B5D}" type="datetimeFigureOut">
              <a:rPr lang="nl-NL" smtClean="0"/>
              <a:pPr/>
              <a:t>16-1-2017</a:t>
            </a:fld>
            <a:endParaRPr lang="nl-NL"/>
          </a:p>
        </p:txBody>
      </p:sp>
      <p:sp>
        <p:nvSpPr>
          <p:cNvPr id="4" name="Tijdelijke aanduiding voor voettekst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03979468-CDBF-440E-B2D5-A55E3BE78898}"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023AD618-82B5-4BD5-973E-7B42ABB15F4F}" type="datetimeFigureOut">
              <a:rPr lang="nl-NL" smtClean="0"/>
              <a:pPr/>
              <a:t>16-1-2017</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2898420C-6B03-4037-9526-886731A7F5F5}"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Het verschil tussen de rechter en linker bossen is al moeilijk te zien, maar de echte verhouding tussen de Zeeman energie (analoog aan de bodemhoogtes) en de thermische energie variatie (analoog aan boomhoogte variatie) is een miljoen keer kleiner dan die in deze dia!  Het is dus onmogelijk om te meten.</a:t>
            </a:r>
          </a:p>
        </p:txBody>
      </p:sp>
      <p:sp>
        <p:nvSpPr>
          <p:cNvPr id="4" name="Tijdelijke aanduiding voor dianummer 3"/>
          <p:cNvSpPr>
            <a:spLocks noGrp="1"/>
          </p:cNvSpPr>
          <p:nvPr>
            <p:ph type="sldNum" sz="quarter" idx="10"/>
          </p:nvPr>
        </p:nvSpPr>
        <p:spPr/>
        <p:txBody>
          <a:bodyPr/>
          <a:lstStyle/>
          <a:p>
            <a:fld id="{2898420C-6B03-4037-9526-886731A7F5F5}" type="slidenum">
              <a:rPr lang="nl-NL" smtClean="0"/>
              <a:pPr/>
              <a:t>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349E0-D9F1-4A78-87F7-3E4B42349369}" type="slidenum">
              <a:rPr lang="en-US"/>
              <a:pPr eaLnBrk="1" hangingPunct="1"/>
              <a:t>11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endParaRPr lang="en-US"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898420C-6B03-4037-9526-886731A7F5F5}" type="slidenum">
              <a:rPr lang="nl-NL" smtClean="0"/>
              <a:pPr/>
              <a:t>17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8626E8B6-8CD3-46EF-9721-6E54C7F39F0C}" type="datetimeFigureOut">
              <a:rPr lang="en-US" smtClean="0"/>
              <a:pPr/>
              <a:t>1/16/2017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8626E8B6-8CD3-46EF-9721-6E54C7F39F0C}" type="datetimeFigureOut">
              <a:rPr lang="en-US" smtClean="0"/>
              <a:pPr/>
              <a:t>1/16/2017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8626E8B6-8CD3-46EF-9721-6E54C7F39F0C}" type="datetimeFigureOut">
              <a:rPr lang="en-US" smtClean="0"/>
              <a:pPr/>
              <a:t>1/16/2017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26E8B6-8CD3-46EF-9721-6E54C7F39F0C}" type="datetimeFigureOut">
              <a:rPr lang="en-US" smtClean="0"/>
              <a:pPr/>
              <a:t>1/16/2017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26E8B6-8CD3-46EF-9721-6E54C7F39F0C}" type="datetimeFigureOut">
              <a:rPr lang="en-US" smtClean="0"/>
              <a:pPr/>
              <a:t>1/16/2017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26E8B6-8CD3-46EF-9721-6E54C7F39F0C}" type="datetimeFigureOut">
              <a:rPr lang="en-US" smtClean="0"/>
              <a:pPr/>
              <a:t>1/16/2017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C70200BA-AF08-471B-826A-4438109BF27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6E8B6-8CD3-46EF-9721-6E54C7F39F0C}" type="datetimeFigureOut">
              <a:rPr lang="en-US" smtClean="0"/>
              <a:pPr/>
              <a:t>1/16/2017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00BA-AF08-471B-826A-4438109BF27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21.png"/><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2.png"/><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ninetoninekids.com/media/catalog/product/cache/3/image/9df78eab33525d08d6e5fb8d27136e95/f/e/ferm-living-love-birds-black-wall-sticker-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36889"/>
          <a:stretch>
            <a:fillRect/>
          </a:stretch>
        </p:blipFill>
        <p:spPr bwMode="auto">
          <a:xfrm>
            <a:off x="2456881" y="4232522"/>
            <a:ext cx="4468164" cy="26029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kstvak 3"/>
          <p:cNvSpPr txBox="1"/>
          <p:nvPr/>
        </p:nvSpPr>
        <p:spPr>
          <a:xfrm>
            <a:off x="0" y="0"/>
            <a:ext cx="9144000" cy="2492990"/>
          </a:xfrm>
          <a:prstGeom prst="rect">
            <a:avLst/>
          </a:prstGeom>
          <a:noFill/>
        </p:spPr>
        <p:txBody>
          <a:bodyPr wrap="square" rtlCol="0">
            <a:spAutoFit/>
          </a:bodyPr>
          <a:lstStyle/>
          <a:p>
            <a:pPr algn="ctr"/>
            <a:endParaRPr lang="nl-NL" sz="3600" dirty="0" smtClean="0"/>
          </a:p>
          <a:p>
            <a:pPr algn="ctr"/>
            <a:r>
              <a:rPr lang="nl-NL" sz="4800" dirty="0" smtClean="0"/>
              <a:t>Hoe vinden trekvogels de weg?</a:t>
            </a:r>
          </a:p>
          <a:p>
            <a:pPr algn="ctr"/>
            <a:endParaRPr lang="nl-NL" sz="3600" dirty="0" smtClean="0"/>
          </a:p>
          <a:p>
            <a:pPr algn="ctr"/>
            <a:r>
              <a:rPr lang="nl-NL" sz="3600" dirty="0" smtClean="0"/>
              <a:t>waarneming van het aardmagnetische veld</a:t>
            </a:r>
            <a:endParaRPr lang="nl-NL" sz="3600" dirty="0"/>
          </a:p>
        </p:txBody>
      </p:sp>
      <p:sp>
        <p:nvSpPr>
          <p:cNvPr id="5" name="Tekstvak 4"/>
          <p:cNvSpPr txBox="1"/>
          <p:nvPr/>
        </p:nvSpPr>
        <p:spPr>
          <a:xfrm>
            <a:off x="0" y="2930168"/>
            <a:ext cx="9144000" cy="1938992"/>
          </a:xfrm>
          <a:prstGeom prst="rect">
            <a:avLst/>
          </a:prstGeom>
          <a:noFill/>
        </p:spPr>
        <p:txBody>
          <a:bodyPr wrap="square" rtlCol="0">
            <a:spAutoFit/>
          </a:bodyPr>
          <a:lstStyle/>
          <a:p>
            <a:pPr algn="ctr"/>
            <a:r>
              <a:rPr lang="nl-NL" sz="2400" b="1" i="1" dirty="0" err="1" smtClean="0"/>
              <a:t>Forrest</a:t>
            </a:r>
            <a:r>
              <a:rPr lang="nl-NL" sz="2400" b="1" i="1" dirty="0" smtClean="0"/>
              <a:t> </a:t>
            </a:r>
            <a:r>
              <a:rPr lang="nl-NL" sz="2400" b="1" i="1" dirty="0" err="1" smtClean="0"/>
              <a:t>Bradbury</a:t>
            </a:r>
            <a:r>
              <a:rPr lang="nl-NL" sz="2400" i="1" dirty="0" smtClean="0"/>
              <a:t>,</a:t>
            </a:r>
          </a:p>
          <a:p>
            <a:pPr algn="ctr"/>
            <a:endParaRPr lang="nl-NL" sz="2400" i="1" dirty="0" smtClean="0"/>
          </a:p>
          <a:p>
            <a:pPr algn="ctr"/>
            <a:r>
              <a:rPr lang="nl-NL" sz="2400" i="1" dirty="0" smtClean="0"/>
              <a:t>Op basis van een bachelorscriptie door </a:t>
            </a:r>
            <a:r>
              <a:rPr lang="nl-NL" sz="2400" b="1" i="1" dirty="0" smtClean="0"/>
              <a:t>Kasper Nicholas</a:t>
            </a:r>
            <a:r>
              <a:rPr lang="nl-NL" sz="2400" i="1" dirty="0" smtClean="0"/>
              <a:t>,</a:t>
            </a:r>
          </a:p>
          <a:p>
            <a:pPr algn="ctr"/>
            <a:endParaRPr lang="nl-NL" sz="2400" i="1" dirty="0" smtClean="0"/>
          </a:p>
          <a:p>
            <a:pPr algn="ctr"/>
            <a:r>
              <a:rPr lang="nl-NL" sz="2400" i="1" dirty="0" smtClean="0"/>
              <a:t>Amsterdam </a:t>
            </a:r>
            <a:r>
              <a:rPr lang="nl-NL" sz="2400" i="1" dirty="0" err="1" smtClean="0"/>
              <a:t>University</a:t>
            </a:r>
            <a:r>
              <a:rPr lang="nl-NL" sz="2400" i="1" dirty="0" smtClean="0"/>
              <a:t> College</a:t>
            </a:r>
            <a:endParaRPr lang="nl-NL" sz="2400" i="1" dirty="0"/>
          </a:p>
        </p:txBody>
      </p:sp>
      <p:pic>
        <p:nvPicPr>
          <p:cNvPr id="7" name="Picture 2" descr="http://static.newworldencyclopedia.org/thumb/7/7f/Dipole_field.jpg/250px-Dipole_field.jpg&#10;https://en.wikipedia.org/wiki/Dipole"/>
          <p:cNvPicPr>
            <a:picLocks noChangeAspect="1" noChangeArrowheads="1"/>
          </p:cNvPicPr>
          <p:nvPr/>
        </p:nvPicPr>
        <p:blipFill>
          <a:blip r:embed="rId3" cstate="print"/>
          <a:srcRect l="12481" t="9103" r="12503" b="10322"/>
          <a:stretch>
            <a:fillRect/>
          </a:stretch>
        </p:blipFill>
        <p:spPr bwMode="auto">
          <a:xfrm>
            <a:off x="7000407" y="5044191"/>
            <a:ext cx="2143593" cy="1813809"/>
          </a:xfrm>
          <a:prstGeom prst="rect">
            <a:avLst/>
          </a:prstGeom>
          <a:noFill/>
        </p:spPr>
      </p:pic>
      <p:pic>
        <p:nvPicPr>
          <p:cNvPr id="8" name="Picture 3"/>
          <p:cNvPicPr>
            <a:picLocks noChangeAspect="1"/>
          </p:cNvPicPr>
          <p:nvPr/>
        </p:nvPicPr>
        <p:blipFill>
          <a:blip r:embed="rId4" cstate="print"/>
          <a:srcRect l="11773" t="24190" r="12866" b="13731"/>
          <a:stretch>
            <a:fillRect/>
          </a:stretch>
        </p:blipFill>
        <p:spPr>
          <a:xfrm>
            <a:off x="8492360" y="5415782"/>
            <a:ext cx="651640" cy="937726"/>
          </a:xfrm>
          <a:prstGeom prst="rect">
            <a:avLst/>
          </a:prstGeom>
        </p:spPr>
      </p:pic>
      <p:pic>
        <p:nvPicPr>
          <p:cNvPr id="11" name="Picture 2" descr="C:\_temp\intro2physics\exam1\LaTeXexams2014\auc-logo.png"/>
          <p:cNvPicPr>
            <a:picLocks noChangeAspect="1" noChangeArrowheads="1"/>
          </p:cNvPicPr>
          <p:nvPr/>
        </p:nvPicPr>
        <p:blipFill>
          <a:blip r:embed="rId5" cstate="print"/>
          <a:srcRect/>
          <a:stretch>
            <a:fillRect/>
          </a:stretch>
        </p:blipFill>
        <p:spPr bwMode="auto">
          <a:xfrm>
            <a:off x="613352" y="4667431"/>
            <a:ext cx="1333500" cy="2000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C:\_temp\capstones\Kasper\singtrip.png"/>
          <p:cNvPicPr>
            <a:picLocks noChangeAspect="1" noChangeArrowheads="1"/>
          </p:cNvPicPr>
          <p:nvPr/>
        </p:nvPicPr>
        <p:blipFill>
          <a:blip r:embed="rId2" cstate="print"/>
          <a:srcRect/>
          <a:stretch>
            <a:fillRect/>
          </a:stretch>
        </p:blipFill>
        <p:spPr bwMode="auto">
          <a:xfrm>
            <a:off x="4344746" y="1255633"/>
            <a:ext cx="4400550" cy="3559175"/>
          </a:xfrm>
          <a:prstGeom prst="rect">
            <a:avLst/>
          </a:prstGeom>
          <a:noFill/>
        </p:spPr>
      </p:pic>
      <p:sp>
        <p:nvSpPr>
          <p:cNvPr id="6" name="Tekstvak 5"/>
          <p:cNvSpPr txBox="1"/>
          <p:nvPr/>
        </p:nvSpPr>
        <p:spPr>
          <a:xfrm>
            <a:off x="0" y="0"/>
            <a:ext cx="9144000" cy="1200329"/>
          </a:xfrm>
          <a:prstGeom prst="rect">
            <a:avLst/>
          </a:prstGeom>
          <a:noFill/>
        </p:spPr>
        <p:txBody>
          <a:bodyPr wrap="square" rtlCol="0">
            <a:spAutoFit/>
          </a:bodyPr>
          <a:lstStyle/>
          <a:p>
            <a:pPr algn="ctr"/>
            <a:endParaRPr lang="nl-NL" sz="3600" dirty="0"/>
          </a:p>
          <a:p>
            <a:pPr algn="ctr"/>
            <a:r>
              <a:rPr lang="nl-NL" sz="3600" dirty="0" smtClean="0"/>
              <a:t>Hun truc?</a:t>
            </a:r>
            <a:r>
              <a:rPr lang="nl-NL" sz="2600" dirty="0" smtClean="0"/>
              <a:t>    </a:t>
            </a:r>
            <a:r>
              <a:rPr lang="nl-NL" sz="2200" dirty="0" smtClean="0"/>
              <a:t>twee spins, </a:t>
            </a:r>
            <a:r>
              <a:rPr lang="nl-NL" sz="2200" dirty="0" err="1" smtClean="0"/>
              <a:t>Pauli</a:t>
            </a:r>
            <a:r>
              <a:rPr lang="nl-NL" sz="2200" dirty="0" smtClean="0"/>
              <a:t> uitwisseling, singlet &amp; triplet toestanden</a:t>
            </a:r>
          </a:p>
        </p:txBody>
      </p:sp>
      <p:sp>
        <p:nvSpPr>
          <p:cNvPr id="26" name="Ovaal 25"/>
          <p:cNvSpPr/>
          <p:nvPr/>
        </p:nvSpPr>
        <p:spPr>
          <a:xfrm>
            <a:off x="7096544" y="4726136"/>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7" name="Ovaal 26"/>
          <p:cNvSpPr/>
          <p:nvPr/>
        </p:nvSpPr>
        <p:spPr>
          <a:xfrm>
            <a:off x="5442518" y="5077836"/>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8" name="Tekstvak 27"/>
          <p:cNvSpPr txBox="1"/>
          <p:nvPr/>
        </p:nvSpPr>
        <p:spPr>
          <a:xfrm rot="16200000">
            <a:off x="6446367" y="5749325"/>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29" name="Tekstvak 28"/>
          <p:cNvSpPr txBox="1"/>
          <p:nvPr/>
        </p:nvSpPr>
        <p:spPr>
          <a:xfrm rot="16200000">
            <a:off x="8100393" y="5397625"/>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cxnSp>
        <p:nvCxnSpPr>
          <p:cNvPr id="30" name="Rechte verbindingslijn met pijl 29"/>
          <p:cNvCxnSpPr/>
          <p:nvPr/>
        </p:nvCxnSpPr>
        <p:spPr>
          <a:xfrm flipH="1">
            <a:off x="3193366" y="5309792"/>
            <a:ext cx="0" cy="514236"/>
          </a:xfrm>
          <a:prstGeom prst="straightConnector1">
            <a:avLst/>
          </a:prstGeom>
          <a:ln w="19050">
            <a:solidFill>
              <a:srgbClr val="00B050"/>
            </a:solidFill>
            <a:prstDash val="sysDot"/>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2" name="Tekstvak 31"/>
          <p:cNvSpPr txBox="1"/>
          <p:nvPr/>
        </p:nvSpPr>
        <p:spPr>
          <a:xfrm>
            <a:off x="3217477" y="5281614"/>
            <a:ext cx="2492226" cy="523220"/>
          </a:xfrm>
          <a:prstGeom prst="rect">
            <a:avLst/>
          </a:prstGeom>
          <a:noFill/>
        </p:spPr>
        <p:txBody>
          <a:bodyPr wrap="square" rtlCol="0">
            <a:spAutoFit/>
          </a:bodyPr>
          <a:lstStyle/>
          <a:p>
            <a:r>
              <a:rPr lang="nl-NL" sz="2800" b="1" dirty="0" err="1" smtClean="0">
                <a:solidFill>
                  <a:srgbClr val="00B050"/>
                </a:solidFill>
              </a:rPr>
              <a:t>E</a:t>
            </a:r>
            <a:r>
              <a:rPr lang="nl-NL" sz="2800" b="1" baseline="-25000" dirty="0" err="1" smtClean="0">
                <a:solidFill>
                  <a:srgbClr val="00B050"/>
                </a:solidFill>
              </a:rPr>
              <a:t>Zeeman</a:t>
            </a:r>
            <a:r>
              <a:rPr lang="nl-NL" sz="2800" b="1" dirty="0" smtClean="0">
                <a:solidFill>
                  <a:srgbClr val="00B050"/>
                </a:solidFill>
              </a:rPr>
              <a:t> </a:t>
            </a:r>
            <a:r>
              <a:rPr lang="el-GR" sz="2800" b="1" dirty="0" smtClean="0">
                <a:solidFill>
                  <a:srgbClr val="00B050"/>
                </a:solidFill>
              </a:rPr>
              <a:t>≈</a:t>
            </a:r>
            <a:r>
              <a:rPr lang="nl-NL" sz="2800" b="1" dirty="0" smtClean="0">
                <a:solidFill>
                  <a:srgbClr val="00B050"/>
                </a:solidFill>
              </a:rPr>
              <a:t> 5neV</a:t>
            </a:r>
            <a:endParaRPr lang="nl-NL" sz="2800" b="1" dirty="0">
              <a:solidFill>
                <a:srgbClr val="00B050"/>
              </a:solidFill>
            </a:endParaRPr>
          </a:p>
        </p:txBody>
      </p:sp>
      <p:cxnSp>
        <p:nvCxnSpPr>
          <p:cNvPr id="33" name="Rechte verbindingslijn met pijl 32"/>
          <p:cNvCxnSpPr/>
          <p:nvPr/>
        </p:nvCxnSpPr>
        <p:spPr>
          <a:xfrm>
            <a:off x="5329066" y="2212558"/>
            <a:ext cx="16656" cy="1234024"/>
          </a:xfrm>
          <a:prstGeom prst="straightConnector1">
            <a:avLst/>
          </a:prstGeom>
          <a:ln w="76200">
            <a:solidFill>
              <a:srgbClr val="0070C0"/>
            </a:solidFill>
            <a:prstDash val="sysDot"/>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514131" y="5279268"/>
            <a:ext cx="2492226" cy="523220"/>
          </a:xfrm>
          <a:prstGeom prst="rect">
            <a:avLst/>
          </a:prstGeom>
          <a:noFill/>
        </p:spPr>
        <p:txBody>
          <a:bodyPr wrap="square" rtlCol="0">
            <a:spAutoFit/>
          </a:bodyPr>
          <a:lstStyle/>
          <a:p>
            <a:r>
              <a:rPr lang="nl-NL" sz="2800" b="1" dirty="0" smtClean="0">
                <a:solidFill>
                  <a:srgbClr val="0070C0"/>
                </a:solidFill>
              </a:rPr>
              <a:t>E</a:t>
            </a:r>
            <a:r>
              <a:rPr lang="nl-NL" sz="2800" b="1" baseline="-25000" dirty="0" smtClean="0">
                <a:solidFill>
                  <a:srgbClr val="0070C0"/>
                </a:solidFill>
              </a:rPr>
              <a:t>S-T</a:t>
            </a:r>
            <a:r>
              <a:rPr lang="nl-NL" sz="2800" b="1" dirty="0" smtClean="0">
                <a:solidFill>
                  <a:srgbClr val="0070C0"/>
                </a:solidFill>
              </a:rPr>
              <a:t> </a:t>
            </a:r>
            <a:r>
              <a:rPr lang="el-GR" sz="2800" b="1" dirty="0" smtClean="0">
                <a:solidFill>
                  <a:srgbClr val="0070C0"/>
                </a:solidFill>
              </a:rPr>
              <a:t>≈</a:t>
            </a:r>
            <a:r>
              <a:rPr lang="nl-NL" sz="2800" b="1" dirty="0" smtClean="0">
                <a:solidFill>
                  <a:srgbClr val="0070C0"/>
                </a:solidFill>
              </a:rPr>
              <a:t> </a:t>
            </a:r>
            <a:r>
              <a:rPr lang="nl-NL" sz="2800" b="1" dirty="0" err="1" smtClean="0">
                <a:solidFill>
                  <a:srgbClr val="0070C0"/>
                </a:solidFill>
              </a:rPr>
              <a:t>eV</a:t>
            </a:r>
            <a:endParaRPr lang="nl-NL" sz="2800" b="1" dirty="0">
              <a:solidFill>
                <a:srgbClr val="0070C0"/>
              </a:solidFill>
            </a:endParaRPr>
          </a:p>
        </p:txBody>
      </p:sp>
      <p:sp>
        <p:nvSpPr>
          <p:cNvPr id="36" name="Tekstvak 35"/>
          <p:cNvSpPr txBox="1"/>
          <p:nvPr/>
        </p:nvSpPr>
        <p:spPr>
          <a:xfrm>
            <a:off x="2129603" y="5290988"/>
            <a:ext cx="2492226" cy="523220"/>
          </a:xfrm>
          <a:prstGeom prst="rect">
            <a:avLst/>
          </a:prstGeom>
          <a:noFill/>
        </p:spPr>
        <p:txBody>
          <a:bodyPr wrap="square" rtlCol="0">
            <a:spAutoFit/>
          </a:bodyPr>
          <a:lstStyle/>
          <a:p>
            <a:r>
              <a:rPr lang="nl-NL" sz="2800" b="1" dirty="0" smtClean="0"/>
              <a:t>&gt;&gt;&gt;&gt;</a:t>
            </a:r>
            <a:endParaRPr lang="nl-NL" sz="2800" b="1" dirty="0"/>
          </a:p>
        </p:txBody>
      </p:sp>
      <p:graphicFrame>
        <p:nvGraphicFramePr>
          <p:cNvPr id="18" name="Tabel 17"/>
          <p:cNvGraphicFramePr>
            <a:graphicFrameLocks noGrp="1"/>
          </p:cNvGraphicFramePr>
          <p:nvPr/>
        </p:nvGraphicFramePr>
        <p:xfrm>
          <a:off x="314164" y="1797892"/>
          <a:ext cx="3934274" cy="2286000"/>
        </p:xfrm>
        <a:graphic>
          <a:graphicData uri="http://schemas.openxmlformats.org/drawingml/2006/table">
            <a:tbl>
              <a:tblPr firstRow="1" bandRow="1">
                <a:tableStyleId>{5C22544A-7EE6-4342-B048-85BDC9FD1C3A}</a:tableStyleId>
              </a:tblPr>
              <a:tblGrid>
                <a:gridCol w="1559633"/>
                <a:gridCol w="2374641"/>
              </a:tblGrid>
              <a:tr h="387409">
                <a:tc>
                  <a:txBody>
                    <a:bodyPr/>
                    <a:lstStyle/>
                    <a:p>
                      <a:r>
                        <a:rPr lang="nl-NL" sz="2400" dirty="0" smtClean="0"/>
                        <a:t>Naam</a:t>
                      </a:r>
                      <a:endParaRPr lang="nl-NL" sz="2400" dirty="0"/>
                    </a:p>
                  </a:txBody>
                  <a:tcPr/>
                </a:tc>
                <a:tc>
                  <a:txBody>
                    <a:bodyPr/>
                    <a:lstStyle/>
                    <a:p>
                      <a:r>
                        <a:rPr lang="nl-NL" sz="2400" dirty="0" smtClean="0"/>
                        <a:t>Spins als pijlen</a:t>
                      </a:r>
                      <a:endParaRPr lang="nl-NL" sz="2400" dirty="0"/>
                    </a:p>
                  </a:txBody>
                  <a:tcPr/>
                </a:tc>
              </a:tr>
              <a:tr h="387409">
                <a:tc>
                  <a:txBody>
                    <a:bodyPr/>
                    <a:lstStyle/>
                    <a:p>
                      <a:r>
                        <a:rPr lang="nl-NL" sz="2400" dirty="0" smtClean="0"/>
                        <a:t>Triplet (+)</a:t>
                      </a:r>
                      <a:endParaRPr lang="nl-NL" sz="2400" dirty="0"/>
                    </a:p>
                  </a:txBody>
                  <a:tcPr/>
                </a:tc>
                <a:tc>
                  <a:txBody>
                    <a:bodyPr/>
                    <a:lstStyle/>
                    <a:p>
                      <a:r>
                        <a:rPr lang="nl-NL" sz="2400" dirty="0" smtClean="0"/>
                        <a:t>↓↓</a:t>
                      </a:r>
                      <a:endParaRPr lang="nl-NL" sz="2400" dirty="0"/>
                    </a:p>
                  </a:txBody>
                  <a:tcPr/>
                </a:tc>
              </a:tr>
              <a:tr h="387409">
                <a:tc>
                  <a:txBody>
                    <a:bodyPr/>
                    <a:lstStyle/>
                    <a:p>
                      <a:r>
                        <a:rPr lang="nl-NL" sz="2400" dirty="0" smtClean="0"/>
                        <a:t>Triplet (0)</a:t>
                      </a:r>
                      <a:endParaRPr lang="nl-NL"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dirty="0" smtClean="0"/>
                        <a:t>(↑↓+↓↑)/√2</a:t>
                      </a:r>
                      <a:endParaRPr lang="nl-NL" sz="2400" dirty="0"/>
                    </a:p>
                  </a:txBody>
                  <a:tcPr/>
                </a:tc>
              </a:tr>
              <a:tr h="387409">
                <a:tc>
                  <a:txBody>
                    <a:bodyPr/>
                    <a:lstStyle/>
                    <a:p>
                      <a:r>
                        <a:rPr lang="nl-NL" sz="2400" dirty="0" smtClean="0"/>
                        <a:t>Triplet (-)</a:t>
                      </a:r>
                      <a:endParaRPr lang="nl-NL" sz="2400" dirty="0"/>
                    </a:p>
                  </a:txBody>
                  <a:tcPr/>
                </a:tc>
                <a:tc>
                  <a:txBody>
                    <a:bodyPr/>
                    <a:lstStyle/>
                    <a:p>
                      <a:r>
                        <a:rPr lang="nl-NL" sz="2400" dirty="0" smtClean="0"/>
                        <a:t>↑↑</a:t>
                      </a:r>
                      <a:endParaRPr lang="nl-NL" sz="2400" dirty="0"/>
                    </a:p>
                  </a:txBody>
                  <a:tcPr/>
                </a:tc>
              </a:tr>
              <a:tr h="387409">
                <a:tc>
                  <a:txBody>
                    <a:bodyPr/>
                    <a:lstStyle/>
                    <a:p>
                      <a:r>
                        <a:rPr lang="nl-NL" sz="2400" dirty="0" smtClean="0"/>
                        <a:t>Singlet</a:t>
                      </a:r>
                      <a:endParaRPr lang="nl-NL" sz="2400" dirty="0"/>
                    </a:p>
                  </a:txBody>
                  <a:tcPr/>
                </a:tc>
                <a:tc>
                  <a:txBody>
                    <a:bodyPr/>
                    <a:lstStyle/>
                    <a:p>
                      <a:r>
                        <a:rPr lang="nl-NL" sz="2400" dirty="0" smtClean="0"/>
                        <a:t>(↑↓−↓↑)/√2</a:t>
                      </a:r>
                      <a:endParaRPr lang="nl-NL" sz="2400" dirty="0"/>
                    </a:p>
                  </a:txBody>
                  <a:tcPr/>
                </a:tc>
              </a:tr>
            </a:tbl>
          </a:graphicData>
        </a:graphic>
      </p:graphicFrame>
      <p:sp>
        <p:nvSpPr>
          <p:cNvPr id="15" name="Tekstvak 14"/>
          <p:cNvSpPr txBox="1"/>
          <p:nvPr/>
        </p:nvSpPr>
        <p:spPr>
          <a:xfrm rot="20351762">
            <a:off x="5641126" y="3263701"/>
            <a:ext cx="2672862" cy="646331"/>
          </a:xfrm>
          <a:prstGeom prst="rect">
            <a:avLst/>
          </a:prstGeom>
          <a:noFill/>
        </p:spPr>
        <p:txBody>
          <a:bodyPr wrap="square" rtlCol="0">
            <a:spAutoFit/>
          </a:bodyPr>
          <a:lstStyle/>
          <a:p>
            <a:pPr algn="ctr"/>
            <a:r>
              <a:rPr lang="nl-NL" dirty="0" smtClean="0"/>
              <a:t>allebei in ruimtelijke grondtoestand</a:t>
            </a:r>
            <a:endParaRPr lang="nl-NL" dirty="0"/>
          </a:p>
        </p:txBody>
      </p:sp>
      <p:sp>
        <p:nvSpPr>
          <p:cNvPr id="16" name="Tekstvak 15"/>
          <p:cNvSpPr txBox="1"/>
          <p:nvPr/>
        </p:nvSpPr>
        <p:spPr>
          <a:xfrm rot="1314746">
            <a:off x="5512166" y="1629465"/>
            <a:ext cx="2672862" cy="646331"/>
          </a:xfrm>
          <a:prstGeom prst="rect">
            <a:avLst/>
          </a:prstGeom>
          <a:noFill/>
        </p:spPr>
        <p:txBody>
          <a:bodyPr wrap="square" rtlCol="0">
            <a:spAutoFit/>
          </a:bodyPr>
          <a:lstStyle/>
          <a:p>
            <a:pPr algn="ctr"/>
            <a:r>
              <a:rPr lang="nl-NL" dirty="0" smtClean="0"/>
              <a:t>mix van grond &amp; aangeslagen toestanden</a:t>
            </a:r>
            <a:endParaRPr lang="nl-NL" dirty="0"/>
          </a:p>
        </p:txBody>
      </p:sp>
      <p:cxnSp>
        <p:nvCxnSpPr>
          <p:cNvPr id="20" name="Rechte verbindingslijn met pijl 19"/>
          <p:cNvCxnSpPr/>
          <p:nvPr/>
        </p:nvCxnSpPr>
        <p:spPr>
          <a:xfrm>
            <a:off x="445251" y="4967479"/>
            <a:ext cx="16656" cy="1234024"/>
          </a:xfrm>
          <a:prstGeom prst="straightConnector1">
            <a:avLst/>
          </a:prstGeom>
          <a:ln w="76200">
            <a:solidFill>
              <a:srgbClr val="0070C0"/>
            </a:solidFill>
            <a:prstDash val="sysDot"/>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1"/>
                                        </p:tgtEl>
                                        <p:attrNameLst>
                                          <p:attrName>style.visibility</p:attrName>
                                        </p:attrNameLst>
                                      </p:cBhvr>
                                      <p:to>
                                        <p:strVal val="visible"/>
                                      </p:to>
                                    </p:set>
                                    <p:animEffect transition="in" filter="checkerboard(across)">
                                      <p:cBhvr>
                                        <p:cTn id="7" dur="500"/>
                                        <p:tgtEl>
                                          <p:spTgt spid="66561"/>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500"/>
                                        <p:tgtEl>
                                          <p:spTgt spid="35"/>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heckerboard(across)">
                                      <p:cBhvr>
                                        <p:cTn id="30" dur="500"/>
                                        <p:tgtEl>
                                          <p:spTgt spid="2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heckerboard(across)">
                                      <p:cBhvr>
                                        <p:cTn id="36" dur="500"/>
                                        <p:tgtEl>
                                          <p:spTgt spid="3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heckerboard(across)">
                                      <p:cBhvr>
                                        <p:cTn id="39" dur="500"/>
                                        <p:tgtEl>
                                          <p:spTgt spid="32"/>
                                        </p:tgtEl>
                                      </p:cBhvr>
                                    </p:animEffect>
                                  </p:childTnLst>
                                </p:cTn>
                              </p:par>
                              <p:par>
                                <p:cTn id="40" presetID="5" presetClass="entr" presetSubtype="1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P spid="35" grpId="0"/>
      <p:bldP spid="36"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iochimica et Biophysica Acta 1857 (2016) 1909–1916&#10;&#10;http://ars.els-cdn.com/content/image/1-s2.0-S0005272816306235-fx1.jpg&#10;&#10;Distance measurements in peridinin-chlorophyll a-protein by&#10;light-induced PELDOR spectroscopy. Analysis of triplet state localization&#10;&#10;Marilena Di Valentin a, Maria Giulia Dal Farra a, Laura Galazzo a, Marco Albertini a, Tim Schulte b,1,&#10;Eckhard Hofmann b, Donatella Carbonera a,⁎&#10;&#10;"/>
          <p:cNvPicPr>
            <a:picLocks noChangeAspect="1" noChangeArrowheads="1"/>
          </p:cNvPicPr>
          <p:nvPr/>
        </p:nvPicPr>
        <p:blipFill>
          <a:blip r:embed="rId3" cstate="print"/>
          <a:srcRect r="37267"/>
          <a:stretch>
            <a:fillRect/>
          </a:stretch>
        </p:blipFill>
        <p:spPr bwMode="auto">
          <a:xfrm>
            <a:off x="453759" y="3719310"/>
            <a:ext cx="3348984" cy="2877898"/>
          </a:xfrm>
          <a:prstGeom prst="rect">
            <a:avLst/>
          </a:prstGeom>
          <a:noFill/>
        </p:spPr>
      </p:pic>
      <p:sp>
        <p:nvSpPr>
          <p:cNvPr id="3080" name="TextBox 15"/>
          <p:cNvSpPr txBox="1">
            <a:spLocks noChangeArrowheads="1"/>
          </p:cNvSpPr>
          <p:nvPr/>
        </p:nvSpPr>
        <p:spPr bwMode="auto">
          <a:xfrm>
            <a:off x="22224" y="397549"/>
            <a:ext cx="9121775"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800" u="sng" dirty="0" smtClean="0">
                <a:latin typeface="+mj-lt"/>
              </a:rPr>
              <a:t>Voorbeeld #1:</a:t>
            </a:r>
            <a:r>
              <a:rPr lang="nl-NL" sz="2800" dirty="0" smtClean="0">
                <a:latin typeface="+mj-lt"/>
              </a:rPr>
              <a:t>  twee </a:t>
            </a:r>
            <a:r>
              <a:rPr lang="nl-NL" sz="2800" dirty="0" err="1" smtClean="0">
                <a:latin typeface="+mj-lt"/>
              </a:rPr>
              <a:t>electronen</a:t>
            </a:r>
            <a:r>
              <a:rPr lang="nl-NL" sz="2800" dirty="0" smtClean="0">
                <a:latin typeface="+mj-lt"/>
              </a:rPr>
              <a:t> in helium atoom</a:t>
            </a:r>
          </a:p>
          <a:p>
            <a:pPr eaLnBrk="1" hangingPunct="1"/>
            <a:endParaRPr lang="nl-NL" sz="800" dirty="0" smtClean="0">
              <a:latin typeface="+mj-lt"/>
            </a:endParaRPr>
          </a:p>
          <a:p>
            <a:pPr eaLnBrk="1" hangingPunct="1"/>
            <a:endParaRPr lang="nl-NL" sz="800" dirty="0" smtClean="0">
              <a:latin typeface="+mj-lt"/>
            </a:endParaRPr>
          </a:p>
          <a:p>
            <a:pPr eaLnBrk="1" hangingPunct="1"/>
            <a:endParaRPr lang="nl-NL" sz="800" dirty="0" smtClean="0">
              <a:latin typeface="+mj-lt"/>
            </a:endParaRPr>
          </a:p>
          <a:p>
            <a:pPr eaLnBrk="1" hangingPunct="1"/>
            <a:endParaRPr lang="nl-NL" sz="2800" dirty="0" smtClean="0">
              <a:latin typeface="+mj-lt"/>
            </a:endParaRPr>
          </a:p>
          <a:p>
            <a:pPr eaLnBrk="1" hangingPunct="1"/>
            <a:endParaRPr lang="nl-NL" sz="2800" dirty="0" smtClean="0">
              <a:latin typeface="+mj-lt"/>
            </a:endParaRPr>
          </a:p>
          <a:p>
            <a:pPr eaLnBrk="1" hangingPunct="1"/>
            <a:endParaRPr lang="nl-NL" sz="2800" dirty="0" smtClean="0">
              <a:latin typeface="+mj-lt"/>
            </a:endParaRPr>
          </a:p>
          <a:p>
            <a:pPr eaLnBrk="1" hangingPunct="1"/>
            <a:endParaRPr lang="nl-NL" sz="2800" dirty="0" smtClean="0">
              <a:latin typeface="+mj-lt"/>
            </a:endParaRPr>
          </a:p>
        </p:txBody>
      </p:sp>
      <p:pic>
        <p:nvPicPr>
          <p:cNvPr id="54274" name="Picture 2" descr="http://hyperphysics.phy-astr.gsu.edu/hbase/quantum/imgqua/heliumlev.gif&#10;&#10;http://hyperphysics.phy-astr.gsu.edu/hbase/quantum/helium.html&#10;"/>
          <p:cNvPicPr>
            <a:picLocks noChangeAspect="1" noChangeArrowheads="1"/>
          </p:cNvPicPr>
          <p:nvPr/>
        </p:nvPicPr>
        <p:blipFill>
          <a:blip r:embed="rId4" cstate="print"/>
          <a:srcRect r="15338"/>
          <a:stretch>
            <a:fillRect/>
          </a:stretch>
        </p:blipFill>
        <p:spPr bwMode="auto">
          <a:xfrm>
            <a:off x="4381987" y="1029373"/>
            <a:ext cx="4670894" cy="5318885"/>
          </a:xfrm>
          <a:prstGeom prst="rect">
            <a:avLst/>
          </a:prstGeom>
          <a:noFill/>
        </p:spPr>
      </p:pic>
      <p:pic>
        <p:nvPicPr>
          <p:cNvPr id="6146" name="Picture 2" descr="Molecules 17 04047 g001 1024&#10;http://www.mdpi.com/1420-3049/17/4/4047/htm&#10;Advanced Fluorescence Microscopy Techniques—FRAP, FLIP, FLAP, FRET and FLIM&#10;Hellen C. Ishikawa-Ankerhold, Richard Ankerhold, and Gregor P. C. Drummen"/>
          <p:cNvPicPr>
            <a:picLocks noChangeAspect="1" noChangeArrowheads="1"/>
          </p:cNvPicPr>
          <p:nvPr/>
        </p:nvPicPr>
        <p:blipFill>
          <a:blip r:embed="rId5" cstate="print"/>
          <a:srcRect t="8424" r="31986"/>
          <a:stretch>
            <a:fillRect/>
          </a:stretch>
        </p:blipFill>
        <p:spPr bwMode="auto">
          <a:xfrm>
            <a:off x="1" y="1120590"/>
            <a:ext cx="4021940" cy="1651641"/>
          </a:xfrm>
          <a:prstGeom prst="rect">
            <a:avLst/>
          </a:prstGeom>
          <a:noFill/>
        </p:spPr>
      </p:pic>
      <p:sp>
        <p:nvSpPr>
          <p:cNvPr id="10" name="Tekstvak 9"/>
          <p:cNvSpPr txBox="1"/>
          <p:nvPr/>
        </p:nvSpPr>
        <p:spPr>
          <a:xfrm>
            <a:off x="72570" y="2993597"/>
            <a:ext cx="4165600" cy="3785652"/>
          </a:xfrm>
          <a:prstGeom prst="rect">
            <a:avLst/>
          </a:prstGeom>
          <a:noFill/>
        </p:spPr>
        <p:txBody>
          <a:bodyPr wrap="square" rtlCol="0">
            <a:spAutoFit/>
          </a:bodyPr>
          <a:lstStyle/>
          <a:p>
            <a:r>
              <a:rPr lang="nl-NL" sz="2400" u="sng" dirty="0" smtClean="0"/>
              <a:t>Voorbeeld #2:</a:t>
            </a:r>
            <a:r>
              <a:rPr lang="nl-NL" sz="2400" dirty="0" smtClean="0"/>
              <a:t>  twee </a:t>
            </a:r>
            <a:r>
              <a:rPr lang="nl-NL" sz="2400" dirty="0" err="1" smtClean="0"/>
              <a:t>electronen</a:t>
            </a:r>
            <a:r>
              <a:rPr lang="nl-NL" sz="2400" dirty="0" smtClean="0"/>
              <a:t> als een radicaalpaar</a:t>
            </a:r>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pPr algn="ctr"/>
            <a:r>
              <a:rPr lang="nl-NL" sz="2400" dirty="0" smtClean="0"/>
              <a:t>soort chlorofyl proteïne</a:t>
            </a:r>
            <a:endParaRPr lang="nl-NL" sz="2400" dirty="0"/>
          </a:p>
        </p:txBody>
      </p:sp>
      <p:sp>
        <p:nvSpPr>
          <p:cNvPr id="12" name="Rechthoek 11"/>
          <p:cNvSpPr/>
          <p:nvPr/>
        </p:nvSpPr>
        <p:spPr>
          <a:xfrm>
            <a:off x="77549" y="2184428"/>
            <a:ext cx="764281" cy="442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smtClean="0">
                <a:solidFill>
                  <a:srgbClr val="00B0F0"/>
                </a:solidFill>
              </a:rPr>
              <a:t>licht</a:t>
            </a:r>
            <a:endParaRPr lang="nl-NL" sz="2400" b="1" dirty="0">
              <a:solidFill>
                <a:srgbClr val="00B0F0"/>
              </a:solidFill>
            </a:endParaRPr>
          </a:p>
        </p:txBody>
      </p:sp>
      <p:sp>
        <p:nvSpPr>
          <p:cNvPr id="15" name="Rechthoek 14"/>
          <p:cNvSpPr/>
          <p:nvPr/>
        </p:nvSpPr>
        <p:spPr>
          <a:xfrm>
            <a:off x="6995872" y="4513939"/>
            <a:ext cx="1785257" cy="108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6937816" y="4833216"/>
            <a:ext cx="1959428" cy="646331"/>
          </a:xfrm>
          <a:prstGeom prst="rect">
            <a:avLst/>
          </a:prstGeom>
          <a:noFill/>
        </p:spPr>
        <p:txBody>
          <a:bodyPr wrap="square" rtlCol="0">
            <a:spAutoFit/>
          </a:bodyPr>
          <a:lstStyle/>
          <a:p>
            <a:pPr algn="ctr"/>
            <a:r>
              <a:rPr lang="nl-NL" dirty="0" smtClean="0">
                <a:solidFill>
                  <a:srgbClr val="C00000"/>
                </a:solidFill>
              </a:rPr>
              <a:t>“spin triplet”, symmetrisch</a:t>
            </a:r>
            <a:endParaRPr lang="nl-NL" dirty="0">
              <a:solidFill>
                <a:srgbClr val="C00000"/>
              </a:solidFill>
            </a:endParaRPr>
          </a:p>
        </p:txBody>
      </p:sp>
      <p:sp>
        <p:nvSpPr>
          <p:cNvPr id="14" name="Tekstvak 13"/>
          <p:cNvSpPr txBox="1"/>
          <p:nvPr/>
        </p:nvSpPr>
        <p:spPr>
          <a:xfrm>
            <a:off x="5087284" y="4825962"/>
            <a:ext cx="1959428" cy="646331"/>
          </a:xfrm>
          <a:prstGeom prst="rect">
            <a:avLst/>
          </a:prstGeom>
          <a:noFill/>
        </p:spPr>
        <p:txBody>
          <a:bodyPr wrap="square" rtlCol="0">
            <a:spAutoFit/>
          </a:bodyPr>
          <a:lstStyle/>
          <a:p>
            <a:pPr algn="ctr"/>
            <a:r>
              <a:rPr lang="nl-NL" dirty="0" smtClean="0">
                <a:solidFill>
                  <a:srgbClr val="C00000"/>
                </a:solidFill>
              </a:rPr>
              <a:t>“spin singlet”, </a:t>
            </a:r>
          </a:p>
          <a:p>
            <a:pPr algn="ctr"/>
            <a:r>
              <a:rPr lang="nl-NL" dirty="0" err="1" smtClean="0">
                <a:solidFill>
                  <a:srgbClr val="C00000"/>
                </a:solidFill>
              </a:rPr>
              <a:t>anti-symmetrisch</a:t>
            </a:r>
            <a:endParaRPr lang="nl-NL" dirty="0">
              <a:solidFill>
                <a:srgbClr val="C00000"/>
              </a:solidFill>
            </a:endParaRPr>
          </a:p>
        </p:txBody>
      </p:sp>
      <p:sp>
        <p:nvSpPr>
          <p:cNvPr id="16" name="Tekstvak 15"/>
          <p:cNvSpPr txBox="1"/>
          <p:nvPr/>
        </p:nvSpPr>
        <p:spPr>
          <a:xfrm rot="16200000">
            <a:off x="2249694" y="3197168"/>
            <a:ext cx="4209153" cy="369332"/>
          </a:xfrm>
          <a:prstGeom prst="rect">
            <a:avLst/>
          </a:prstGeom>
          <a:noFill/>
        </p:spPr>
        <p:txBody>
          <a:bodyPr wrap="square" rtlCol="0">
            <a:spAutoFit/>
          </a:bodyPr>
          <a:lstStyle/>
          <a:p>
            <a:r>
              <a:rPr lang="nl-NL" i="1" dirty="0" smtClean="0">
                <a:effectLst>
                  <a:outerShdw blurRad="38100" dist="38100" dir="2700000" algn="tl">
                    <a:srgbClr val="000000">
                      <a:alpha val="43137"/>
                    </a:srgbClr>
                  </a:outerShdw>
                </a:effectLst>
              </a:rPr>
              <a:t>toestand </a:t>
            </a:r>
            <a:r>
              <a:rPr lang="nl-NL" i="1" dirty="0" err="1" smtClean="0">
                <a:effectLst>
                  <a:outerShdw blurRad="38100" dist="38100" dir="2700000" algn="tl">
                    <a:srgbClr val="000000">
                      <a:alpha val="43137"/>
                    </a:srgbClr>
                  </a:outerShdw>
                </a:effectLst>
              </a:rPr>
              <a:t>energies</a:t>
            </a:r>
            <a:r>
              <a:rPr lang="nl-NL" i="1" dirty="0" smtClean="0">
                <a:effectLst>
                  <a:outerShdw blurRad="38100" dist="38100" dir="2700000" algn="tl">
                    <a:srgbClr val="000000">
                      <a:alpha val="43137"/>
                    </a:srgbClr>
                  </a:outerShdw>
                </a:effectLst>
              </a:rPr>
              <a:t> voor helium </a:t>
            </a:r>
            <a:r>
              <a:rPr lang="nl-NL" i="1" dirty="0" err="1" smtClean="0">
                <a:effectLst>
                  <a:outerShdw blurRad="38100" dist="38100" dir="2700000" algn="tl">
                    <a:srgbClr val="000000">
                      <a:alpha val="43137"/>
                    </a:srgbClr>
                  </a:outerShdw>
                </a:effectLst>
              </a:rPr>
              <a:t>electronen</a:t>
            </a:r>
            <a:endParaRPr lang="nl-NL" i="1" dirty="0">
              <a:effectLst>
                <a:outerShdw blurRad="38100" dist="38100" dir="2700000" algn="tl">
                  <a:srgbClr val="000000">
                    <a:alpha val="43137"/>
                  </a:srgbClr>
                </a:outerShdw>
              </a:effectLst>
            </a:endParaRPr>
          </a:p>
        </p:txBody>
      </p:sp>
      <p:cxnSp>
        <p:nvCxnSpPr>
          <p:cNvPr id="18" name="Rechte verbindingslijn 17"/>
          <p:cNvCxnSpPr/>
          <p:nvPr/>
        </p:nvCxnSpPr>
        <p:spPr>
          <a:xfrm>
            <a:off x="0" y="2815771"/>
            <a:ext cx="4165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165595" y="2815771"/>
            <a:ext cx="0" cy="404222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checkerboard(across)">
                                      <p:cBhvr>
                                        <p:cTn id="10" dur="500"/>
                                        <p:tgtEl>
                                          <p:spTgt spid="6148"/>
                                        </p:tgtEl>
                                      </p:cBhvr>
                                    </p:animEffect>
                                  </p:childTnLst>
                                </p:cTn>
                              </p:par>
                              <p:par>
                                <p:cTn id="11" presetID="5"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Figuur van Prigodin et al, Synthetic Metals 2006.&#10;"/>
          <p:cNvPicPr>
            <a:picLocks noChangeAspect="1"/>
          </p:cNvPicPr>
          <p:nvPr/>
        </p:nvPicPr>
        <p:blipFill>
          <a:blip r:embed="rId2" cstate="print">
            <a:extLst>
              <a:ext uri="{28A0092B-C50C-407E-A947-70E740481C1C}">
                <a14:useLocalDpi xmlns="" xmlns:a14="http://schemas.microsoft.com/office/drawing/2010/main" val="0"/>
              </a:ext>
            </a:extLst>
          </a:blip>
          <a:srcRect l="13953" t="4591" r="11628" b="4625"/>
          <a:stretch>
            <a:fillRect/>
          </a:stretch>
        </p:blipFill>
        <p:spPr>
          <a:xfrm>
            <a:off x="5630220" y="1407038"/>
            <a:ext cx="2859315" cy="3556273"/>
          </a:xfrm>
          <a:prstGeom prst="rect">
            <a:avLst/>
          </a:prstGeom>
        </p:spPr>
      </p:pic>
      <p:sp>
        <p:nvSpPr>
          <p:cNvPr id="26" name="Rechthoek 25"/>
          <p:cNvSpPr/>
          <p:nvPr/>
        </p:nvSpPr>
        <p:spPr>
          <a:xfrm>
            <a:off x="6457539" y="4179541"/>
            <a:ext cx="2249715" cy="8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p:cNvSpPr/>
          <p:nvPr/>
        </p:nvSpPr>
        <p:spPr>
          <a:xfrm>
            <a:off x="6726052" y="1378289"/>
            <a:ext cx="1908630" cy="119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0" y="581260"/>
            <a:ext cx="9144000" cy="3231654"/>
          </a:xfrm>
          <a:prstGeom prst="rect">
            <a:avLst/>
          </a:prstGeom>
          <a:noFill/>
        </p:spPr>
        <p:txBody>
          <a:bodyPr wrap="square" rtlCol="0">
            <a:spAutoFit/>
          </a:bodyPr>
          <a:lstStyle/>
          <a:p>
            <a:pPr lvl="1">
              <a:lnSpc>
                <a:spcPct val="150000"/>
              </a:lnSpc>
            </a:pPr>
            <a:r>
              <a:rPr lang="nl-NL" sz="2800" u="sng" dirty="0" smtClean="0"/>
              <a:t>Extra voorbeeld:</a:t>
            </a:r>
            <a:r>
              <a:rPr lang="nl-NL" sz="2800" dirty="0" smtClean="0"/>
              <a:t>   twee spins met extern magnetische veld</a:t>
            </a:r>
          </a:p>
          <a:p>
            <a:pPr lvl="1">
              <a:lnSpc>
                <a:spcPct val="150000"/>
              </a:lnSpc>
            </a:pPr>
            <a:endParaRPr lang="nl-NL" sz="1200" dirty="0" smtClean="0"/>
          </a:p>
          <a:p>
            <a:pPr lvl="1">
              <a:lnSpc>
                <a:spcPct val="150000"/>
              </a:lnSpc>
            </a:pPr>
            <a:endParaRPr lang="nl-NL" sz="1200" dirty="0" smtClean="0"/>
          </a:p>
          <a:p>
            <a:pPr lvl="1">
              <a:lnSpc>
                <a:spcPct val="150000"/>
              </a:lnSpc>
            </a:pPr>
            <a:endParaRPr lang="nl-NL" sz="1200" dirty="0" smtClean="0"/>
          </a:p>
          <a:p>
            <a:pPr lvl="1">
              <a:lnSpc>
                <a:spcPct val="150000"/>
              </a:lnSpc>
            </a:pPr>
            <a:endParaRPr lang="nl-NL" sz="1200" dirty="0" smtClean="0"/>
          </a:p>
          <a:p>
            <a:pPr lvl="1">
              <a:lnSpc>
                <a:spcPct val="150000"/>
              </a:lnSpc>
            </a:pPr>
            <a:r>
              <a:rPr lang="nl-NL" sz="2400" dirty="0" smtClean="0"/>
              <a:t>		        </a:t>
            </a:r>
            <a:r>
              <a:rPr lang="nl-NL" sz="6000" dirty="0" smtClean="0"/>
              <a:t>+          =</a:t>
            </a:r>
          </a:p>
        </p:txBody>
      </p:sp>
      <p:sp>
        <p:nvSpPr>
          <p:cNvPr id="9" name="TextBox 5" descr="Figuur van Prigodin et al, Synthetic Metals 2006.&#10;&#10;Anomalous room temperature magnetoresistance in organic semiconductors"/>
          <p:cNvSpPr txBox="1"/>
          <p:nvPr/>
        </p:nvSpPr>
        <p:spPr>
          <a:xfrm>
            <a:off x="9326880" y="2511948"/>
            <a:ext cx="2618377" cy="2585323"/>
          </a:xfrm>
          <a:prstGeom prst="rect">
            <a:avLst/>
          </a:prstGeom>
          <a:noFill/>
        </p:spPr>
        <p:txBody>
          <a:bodyPr wrap="square" rtlCol="0">
            <a:spAutoFit/>
          </a:bodyPr>
          <a:lstStyle/>
          <a:p>
            <a:r>
              <a:rPr lang="nl-NL" dirty="0" smtClean="0">
                <a:latin typeface="Times New Roman" panose="02020603050405020304" pitchFamily="18" charset="0"/>
                <a:cs typeface="Times New Roman" panose="02020603050405020304" pitchFamily="18" charset="0"/>
              </a:rPr>
              <a:t>Figuur van:</a:t>
            </a:r>
          </a:p>
          <a:p>
            <a:endParaRPr lang="nl-NL" dirty="0" smtClean="0">
              <a:latin typeface="Times New Roman" panose="02020603050405020304" pitchFamily="18" charset="0"/>
              <a:cs typeface="Times New Roman" panose="02020603050405020304" pitchFamily="18" charset="0"/>
            </a:endParaRPr>
          </a:p>
          <a:p>
            <a:r>
              <a:rPr lang="nl-NL" dirty="0" smtClean="0">
                <a:latin typeface="Times New Roman" panose="02020603050405020304" pitchFamily="18" charset="0"/>
                <a:cs typeface="Times New Roman" panose="02020603050405020304" pitchFamily="18" charset="0"/>
              </a:rPr>
              <a:t> </a:t>
            </a:r>
            <a:r>
              <a:rPr lang="nl-NL" dirty="0" err="1" smtClean="0">
                <a:latin typeface="Times New Roman" panose="02020603050405020304" pitchFamily="18" charset="0"/>
                <a:cs typeface="Times New Roman" panose="02020603050405020304" pitchFamily="18" charset="0"/>
              </a:rPr>
              <a:t>Prigodin</a:t>
            </a:r>
            <a:r>
              <a:rPr lang="nl-NL" dirty="0" smtClean="0">
                <a:latin typeface="Times New Roman" panose="02020603050405020304" pitchFamily="18" charset="0"/>
                <a:cs typeface="Times New Roman" panose="02020603050405020304" pitchFamily="18" charset="0"/>
              </a:rPr>
              <a:t> et al, </a:t>
            </a:r>
            <a:r>
              <a:rPr lang="nl-NL" dirty="0" err="1" smtClean="0">
                <a:latin typeface="Times New Roman" panose="02020603050405020304" pitchFamily="18" charset="0"/>
                <a:cs typeface="Times New Roman" panose="02020603050405020304" pitchFamily="18" charset="0"/>
              </a:rPr>
              <a:t>Synthetic</a:t>
            </a:r>
            <a:r>
              <a:rPr lang="nl-NL" dirty="0" smtClean="0">
                <a:latin typeface="Times New Roman" panose="02020603050405020304" pitchFamily="18" charset="0"/>
                <a:cs typeface="Times New Roman" panose="02020603050405020304" pitchFamily="18" charset="0"/>
              </a:rPr>
              <a:t> </a:t>
            </a:r>
            <a:r>
              <a:rPr lang="nl-NL" dirty="0" err="1" smtClean="0">
                <a:latin typeface="Times New Roman" panose="02020603050405020304" pitchFamily="18" charset="0"/>
                <a:cs typeface="Times New Roman" panose="02020603050405020304" pitchFamily="18" charset="0"/>
              </a:rPr>
              <a:t>Metals</a:t>
            </a:r>
            <a:r>
              <a:rPr lang="nl-NL" dirty="0" smtClean="0">
                <a:latin typeface="Times New Roman" panose="02020603050405020304" pitchFamily="18" charset="0"/>
                <a:cs typeface="Times New Roman" panose="02020603050405020304" pitchFamily="18" charset="0"/>
              </a:rPr>
              <a:t> 2006.</a:t>
            </a:r>
          </a:p>
          <a:p>
            <a:endParaRPr lang="nl-NL" dirty="0" smtClean="0">
              <a:latin typeface="Times New Roman" panose="02020603050405020304" pitchFamily="18" charset="0"/>
              <a:cs typeface="Times New Roman" panose="02020603050405020304" pitchFamily="18" charset="0"/>
            </a:endParaRPr>
          </a:p>
          <a:p>
            <a:r>
              <a:rPr lang="nl-NL" dirty="0" err="1" smtClean="0">
                <a:latin typeface="Times New Roman" panose="02020603050405020304" pitchFamily="18" charset="0"/>
                <a:cs typeface="Times New Roman" panose="02020603050405020304" pitchFamily="18" charset="0"/>
              </a:rPr>
              <a:t>Anomalous</a:t>
            </a:r>
            <a:r>
              <a:rPr lang="nl-NL" dirty="0" smtClean="0">
                <a:latin typeface="Times New Roman" panose="02020603050405020304" pitchFamily="18" charset="0"/>
                <a:cs typeface="Times New Roman" panose="02020603050405020304" pitchFamily="18" charset="0"/>
              </a:rPr>
              <a:t> room </a:t>
            </a:r>
            <a:r>
              <a:rPr lang="nl-NL" dirty="0" err="1" smtClean="0">
                <a:latin typeface="Times New Roman" panose="02020603050405020304" pitchFamily="18" charset="0"/>
                <a:cs typeface="Times New Roman" panose="02020603050405020304" pitchFamily="18" charset="0"/>
              </a:rPr>
              <a:t>temperature</a:t>
            </a:r>
            <a:r>
              <a:rPr lang="nl-NL" dirty="0" smtClean="0">
                <a:latin typeface="Times New Roman" panose="02020603050405020304" pitchFamily="18" charset="0"/>
                <a:cs typeface="Times New Roman" panose="02020603050405020304" pitchFamily="18" charset="0"/>
              </a:rPr>
              <a:t> </a:t>
            </a:r>
            <a:r>
              <a:rPr lang="nl-NL" dirty="0" err="1" smtClean="0">
                <a:latin typeface="Times New Roman" panose="02020603050405020304" pitchFamily="18" charset="0"/>
                <a:cs typeface="Times New Roman" panose="02020603050405020304" pitchFamily="18" charset="0"/>
              </a:rPr>
              <a:t>magnetoresistance</a:t>
            </a:r>
            <a:r>
              <a:rPr lang="nl-NL" dirty="0" smtClean="0">
                <a:latin typeface="Times New Roman" panose="02020603050405020304" pitchFamily="18" charset="0"/>
                <a:cs typeface="Times New Roman" panose="02020603050405020304" pitchFamily="18" charset="0"/>
              </a:rPr>
              <a:t> in </a:t>
            </a:r>
            <a:r>
              <a:rPr lang="nl-NL" dirty="0" err="1" smtClean="0">
                <a:latin typeface="Times New Roman" panose="02020603050405020304" pitchFamily="18" charset="0"/>
                <a:cs typeface="Times New Roman" panose="02020603050405020304" pitchFamily="18" charset="0"/>
              </a:rPr>
              <a:t>organic</a:t>
            </a:r>
            <a:r>
              <a:rPr lang="nl-NL" dirty="0" smtClean="0">
                <a:latin typeface="Times New Roman" panose="02020603050405020304" pitchFamily="18" charset="0"/>
                <a:cs typeface="Times New Roman" panose="02020603050405020304" pitchFamily="18" charset="0"/>
              </a:rPr>
              <a:t> semiconductors</a:t>
            </a:r>
            <a:endParaRPr lang="nl-NL" dirty="0">
              <a:latin typeface="Times New Roman" panose="02020603050405020304" pitchFamily="18" charset="0"/>
              <a:cs typeface="Times New Roman" panose="02020603050405020304" pitchFamily="18" charset="0"/>
            </a:endParaRPr>
          </a:p>
        </p:txBody>
      </p:sp>
      <p:sp>
        <p:nvSpPr>
          <p:cNvPr id="28" name="Rechthoek 27"/>
          <p:cNvSpPr/>
          <p:nvPr/>
        </p:nvSpPr>
        <p:spPr>
          <a:xfrm>
            <a:off x="8119395" y="3330475"/>
            <a:ext cx="1095858" cy="3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solidFill>
                  <a:schemeClr val="tx1"/>
                </a:solidFill>
              </a:rPr>
              <a:t>Zeeman</a:t>
            </a:r>
            <a:endParaRPr lang="nl-NL" dirty="0">
              <a:solidFill>
                <a:schemeClr val="tx1"/>
              </a:solidFill>
            </a:endParaRPr>
          </a:p>
        </p:txBody>
      </p:sp>
      <p:sp>
        <p:nvSpPr>
          <p:cNvPr id="29" name="Rechthoek 28"/>
          <p:cNvSpPr/>
          <p:nvPr/>
        </p:nvSpPr>
        <p:spPr>
          <a:xfrm>
            <a:off x="8112141" y="2931343"/>
            <a:ext cx="1095858" cy="3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solidFill>
                  <a:schemeClr val="tx1"/>
                </a:solidFill>
              </a:rPr>
              <a:t>Zeeman</a:t>
            </a:r>
            <a:endParaRPr lang="nl-NL" dirty="0">
              <a:solidFill>
                <a:schemeClr val="tx1"/>
              </a:solidFill>
            </a:endParaRPr>
          </a:p>
        </p:txBody>
      </p:sp>
      <p:sp>
        <p:nvSpPr>
          <p:cNvPr id="30" name="Tekstvak 29"/>
          <p:cNvSpPr txBox="1"/>
          <p:nvPr/>
        </p:nvSpPr>
        <p:spPr>
          <a:xfrm rot="18393770">
            <a:off x="5595279" y="3531997"/>
            <a:ext cx="2250250" cy="369332"/>
          </a:xfrm>
          <a:prstGeom prst="rect">
            <a:avLst/>
          </a:prstGeom>
          <a:noFill/>
        </p:spPr>
        <p:txBody>
          <a:bodyPr wrap="square" rtlCol="0">
            <a:spAutoFit/>
          </a:bodyPr>
          <a:lstStyle/>
          <a:p>
            <a:r>
              <a:rPr lang="en-US" dirty="0" smtClean="0">
                <a:solidFill>
                  <a:srgbClr val="0070C0"/>
                </a:solidFill>
              </a:rPr>
              <a:t>singlet</a:t>
            </a:r>
            <a:endParaRPr lang="en-US" dirty="0">
              <a:solidFill>
                <a:srgbClr val="0070C0"/>
              </a:solidFill>
            </a:endParaRPr>
          </a:p>
        </p:txBody>
      </p:sp>
      <p:sp>
        <p:nvSpPr>
          <p:cNvPr id="31" name="Tekstvak 30"/>
          <p:cNvSpPr txBox="1"/>
          <p:nvPr/>
        </p:nvSpPr>
        <p:spPr>
          <a:xfrm rot="2752709">
            <a:off x="5805770" y="2367280"/>
            <a:ext cx="2250250" cy="369332"/>
          </a:xfrm>
          <a:prstGeom prst="rect">
            <a:avLst/>
          </a:prstGeom>
          <a:noFill/>
        </p:spPr>
        <p:txBody>
          <a:bodyPr wrap="square" rtlCol="0">
            <a:spAutoFit/>
          </a:bodyPr>
          <a:lstStyle/>
          <a:p>
            <a:r>
              <a:rPr lang="en-US" dirty="0" smtClean="0">
                <a:solidFill>
                  <a:srgbClr val="0070C0"/>
                </a:solidFill>
              </a:rPr>
              <a:t>triplets</a:t>
            </a:r>
            <a:endParaRPr lang="en-US" dirty="0">
              <a:solidFill>
                <a:srgbClr val="0070C0"/>
              </a:solidFill>
            </a:endParaRPr>
          </a:p>
        </p:txBody>
      </p:sp>
      <p:sp>
        <p:nvSpPr>
          <p:cNvPr id="32" name="Tekstvak 31"/>
          <p:cNvSpPr txBox="1"/>
          <p:nvPr/>
        </p:nvSpPr>
        <p:spPr>
          <a:xfrm>
            <a:off x="5355355" y="4771163"/>
            <a:ext cx="317964" cy="369332"/>
          </a:xfrm>
          <a:prstGeom prst="rect">
            <a:avLst/>
          </a:prstGeom>
          <a:noFill/>
        </p:spPr>
        <p:txBody>
          <a:bodyPr wrap="square" rtlCol="0">
            <a:spAutoFit/>
          </a:bodyPr>
          <a:lstStyle/>
          <a:p>
            <a:r>
              <a:rPr lang="en-US" b="1" dirty="0" smtClean="0">
                <a:solidFill>
                  <a:srgbClr val="0070C0"/>
                </a:solidFill>
              </a:rPr>
              <a:t>S</a:t>
            </a:r>
            <a:endParaRPr lang="en-US" b="1" dirty="0">
              <a:solidFill>
                <a:srgbClr val="0070C0"/>
              </a:solidFill>
            </a:endParaRPr>
          </a:p>
        </p:txBody>
      </p:sp>
      <p:sp>
        <p:nvSpPr>
          <p:cNvPr id="33" name="Tekstvak 32"/>
          <p:cNvSpPr txBox="1"/>
          <p:nvPr/>
        </p:nvSpPr>
        <p:spPr>
          <a:xfrm>
            <a:off x="5377574" y="1703239"/>
            <a:ext cx="441335" cy="369332"/>
          </a:xfrm>
          <a:prstGeom prst="rect">
            <a:avLst/>
          </a:prstGeom>
          <a:noFill/>
        </p:spPr>
        <p:txBody>
          <a:bodyPr wrap="square" rtlCol="0">
            <a:spAutoFit/>
          </a:bodyPr>
          <a:lstStyle/>
          <a:p>
            <a:r>
              <a:rPr lang="en-US" b="1" dirty="0" smtClean="0">
                <a:solidFill>
                  <a:srgbClr val="0070C0"/>
                </a:solidFill>
              </a:rPr>
              <a:t>T</a:t>
            </a:r>
            <a:r>
              <a:rPr lang="en-US" b="1" baseline="-25000" dirty="0" smtClean="0">
                <a:solidFill>
                  <a:srgbClr val="0070C0"/>
                </a:solidFill>
              </a:rPr>
              <a:t>0</a:t>
            </a:r>
            <a:endParaRPr lang="en-US" b="1" baseline="-25000" dirty="0">
              <a:solidFill>
                <a:srgbClr val="0070C0"/>
              </a:solidFill>
            </a:endParaRPr>
          </a:p>
        </p:txBody>
      </p:sp>
      <p:sp>
        <p:nvSpPr>
          <p:cNvPr id="34" name="Tekstvak 33"/>
          <p:cNvSpPr txBox="1"/>
          <p:nvPr/>
        </p:nvSpPr>
        <p:spPr>
          <a:xfrm>
            <a:off x="5370766" y="1347203"/>
            <a:ext cx="441335" cy="369332"/>
          </a:xfrm>
          <a:prstGeom prst="rect">
            <a:avLst/>
          </a:prstGeom>
          <a:noFill/>
        </p:spPr>
        <p:txBody>
          <a:bodyPr wrap="square" rtlCol="0">
            <a:spAutoFit/>
          </a:bodyPr>
          <a:lstStyle/>
          <a:p>
            <a:r>
              <a:rPr lang="en-US" b="1" dirty="0" smtClean="0">
                <a:solidFill>
                  <a:srgbClr val="0070C0"/>
                </a:solidFill>
              </a:rPr>
              <a:t>T</a:t>
            </a:r>
            <a:r>
              <a:rPr lang="en-US" b="1" baseline="-25000" dirty="0" smtClean="0">
                <a:solidFill>
                  <a:srgbClr val="0070C0"/>
                </a:solidFill>
              </a:rPr>
              <a:t>+</a:t>
            </a:r>
            <a:endParaRPr lang="en-US" b="1" baseline="-25000" dirty="0">
              <a:solidFill>
                <a:srgbClr val="0070C0"/>
              </a:solidFill>
            </a:endParaRPr>
          </a:p>
        </p:txBody>
      </p:sp>
      <p:sp>
        <p:nvSpPr>
          <p:cNvPr id="35" name="Tekstvak 34"/>
          <p:cNvSpPr txBox="1"/>
          <p:nvPr/>
        </p:nvSpPr>
        <p:spPr>
          <a:xfrm>
            <a:off x="5384834" y="2130959"/>
            <a:ext cx="441335" cy="369332"/>
          </a:xfrm>
          <a:prstGeom prst="rect">
            <a:avLst/>
          </a:prstGeom>
          <a:noFill/>
        </p:spPr>
        <p:txBody>
          <a:bodyPr wrap="square" rtlCol="0">
            <a:spAutoFit/>
          </a:bodyPr>
          <a:lstStyle/>
          <a:p>
            <a:r>
              <a:rPr lang="en-US" b="1" dirty="0" smtClean="0">
                <a:solidFill>
                  <a:srgbClr val="0070C0"/>
                </a:solidFill>
              </a:rPr>
              <a:t>T</a:t>
            </a:r>
            <a:r>
              <a:rPr lang="en-US" b="1" baseline="-25000" dirty="0" smtClean="0">
                <a:solidFill>
                  <a:srgbClr val="0070C0"/>
                </a:solidFill>
              </a:rPr>
              <a:t>-</a:t>
            </a:r>
            <a:endParaRPr lang="en-US" b="1" baseline="-25000" dirty="0">
              <a:solidFill>
                <a:srgbClr val="0070C0"/>
              </a:solidFill>
            </a:endParaRPr>
          </a:p>
        </p:txBody>
      </p:sp>
      <p:cxnSp>
        <p:nvCxnSpPr>
          <p:cNvPr id="20" name="Rechte verbindingslijn met pijl 19"/>
          <p:cNvCxnSpPr/>
          <p:nvPr/>
        </p:nvCxnSpPr>
        <p:spPr>
          <a:xfrm flipV="1">
            <a:off x="4014378" y="2710703"/>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2925810" y="2681670"/>
            <a:ext cx="1625602" cy="1015663"/>
          </a:xfrm>
          <a:prstGeom prst="rect">
            <a:avLst/>
          </a:prstGeom>
          <a:noFill/>
        </p:spPr>
        <p:txBody>
          <a:bodyPr wrap="square" rtlCol="0">
            <a:spAutoFit/>
          </a:bodyPr>
          <a:lstStyle/>
          <a:p>
            <a:r>
              <a:rPr lang="nl-NL" sz="6000" b="1" dirty="0" err="1" smtClean="0">
                <a:solidFill>
                  <a:srgbClr val="00B050"/>
                </a:solidFill>
              </a:rPr>
              <a:t>B</a:t>
            </a:r>
            <a:r>
              <a:rPr lang="nl-NL" sz="3600" b="1" baseline="-25000" dirty="0" err="1" smtClean="0">
                <a:solidFill>
                  <a:srgbClr val="00B050"/>
                </a:solidFill>
              </a:rPr>
              <a:t>ext</a:t>
            </a:r>
            <a:endParaRPr lang="nl-NL" sz="3600" b="1" baseline="-25000" dirty="0">
              <a:solidFill>
                <a:srgbClr val="00B050"/>
              </a:solidFill>
            </a:endParaRPr>
          </a:p>
        </p:txBody>
      </p:sp>
      <p:pic>
        <p:nvPicPr>
          <p:cNvPr id="63489" name="Picture 1" descr="C:\_temp\capstones\Kasper\singtrip.png"/>
          <p:cNvPicPr>
            <a:picLocks noChangeAspect="1" noChangeArrowheads="1"/>
          </p:cNvPicPr>
          <p:nvPr/>
        </p:nvPicPr>
        <p:blipFill>
          <a:blip r:embed="rId3" cstate="print"/>
          <a:srcRect/>
          <a:stretch>
            <a:fillRect/>
          </a:stretch>
        </p:blipFill>
        <p:spPr bwMode="auto">
          <a:xfrm>
            <a:off x="79143" y="2231328"/>
            <a:ext cx="2402794" cy="1943385"/>
          </a:xfrm>
          <a:prstGeom prst="rect">
            <a:avLst/>
          </a:prstGeom>
          <a:noFill/>
        </p:spPr>
      </p:pic>
      <p:sp>
        <p:nvSpPr>
          <p:cNvPr id="19" name="Ovaal 18"/>
          <p:cNvSpPr/>
          <p:nvPr/>
        </p:nvSpPr>
        <p:spPr>
          <a:xfrm>
            <a:off x="7096544" y="4726136"/>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1" name="Ovaal 20"/>
          <p:cNvSpPr/>
          <p:nvPr/>
        </p:nvSpPr>
        <p:spPr>
          <a:xfrm>
            <a:off x="5442518" y="5077836"/>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2" name="Tekstvak 21"/>
          <p:cNvSpPr txBox="1"/>
          <p:nvPr/>
        </p:nvSpPr>
        <p:spPr>
          <a:xfrm rot="16200000">
            <a:off x="6446367" y="5749325"/>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24" name="Tekstvak 23"/>
          <p:cNvSpPr txBox="1"/>
          <p:nvPr/>
        </p:nvSpPr>
        <p:spPr>
          <a:xfrm rot="16200000">
            <a:off x="8100393" y="4947691"/>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graphicFrame>
        <p:nvGraphicFramePr>
          <p:cNvPr id="25" name="Tabel 24"/>
          <p:cNvGraphicFramePr>
            <a:graphicFrameLocks noGrp="1"/>
          </p:cNvGraphicFramePr>
          <p:nvPr/>
        </p:nvGraphicFramePr>
        <p:xfrm>
          <a:off x="241605" y="4862289"/>
          <a:ext cx="2951554" cy="1828800"/>
        </p:xfrm>
        <a:graphic>
          <a:graphicData uri="http://schemas.openxmlformats.org/drawingml/2006/table">
            <a:tbl>
              <a:tblPr firstRow="1" bandRow="1">
                <a:tableStyleId>{5C22544A-7EE6-4342-B048-85BDC9FD1C3A}</a:tableStyleId>
              </a:tblPr>
              <a:tblGrid>
                <a:gridCol w="1170061"/>
                <a:gridCol w="1781493"/>
              </a:tblGrid>
              <a:tr h="343614">
                <a:tc>
                  <a:txBody>
                    <a:bodyPr/>
                    <a:lstStyle/>
                    <a:p>
                      <a:r>
                        <a:rPr lang="nl-NL" sz="1800" dirty="0" smtClean="0"/>
                        <a:t>Naam</a:t>
                      </a:r>
                      <a:endParaRPr lang="nl-NL" sz="1800" dirty="0"/>
                    </a:p>
                  </a:txBody>
                  <a:tcPr/>
                </a:tc>
                <a:tc>
                  <a:txBody>
                    <a:bodyPr/>
                    <a:lstStyle/>
                    <a:p>
                      <a:r>
                        <a:rPr lang="nl-NL" sz="1800" dirty="0" smtClean="0"/>
                        <a:t>Spins als pijlen</a:t>
                      </a:r>
                      <a:endParaRPr lang="nl-NL" sz="1800" dirty="0"/>
                    </a:p>
                  </a:txBody>
                  <a:tcPr/>
                </a:tc>
              </a:tr>
              <a:tr h="343614">
                <a:tc>
                  <a:txBody>
                    <a:bodyPr/>
                    <a:lstStyle/>
                    <a:p>
                      <a:r>
                        <a:rPr lang="nl-NL" sz="1800" dirty="0" smtClean="0"/>
                        <a:t>Triplet (+)</a:t>
                      </a:r>
                      <a:endParaRPr lang="nl-NL" sz="1800" dirty="0"/>
                    </a:p>
                  </a:txBody>
                  <a:tcPr/>
                </a:tc>
                <a:tc>
                  <a:txBody>
                    <a:bodyPr/>
                    <a:lstStyle/>
                    <a:p>
                      <a:r>
                        <a:rPr lang="nl-NL" sz="1800" dirty="0" smtClean="0"/>
                        <a:t>↓↓</a:t>
                      </a:r>
                      <a:endParaRPr lang="nl-NL" sz="1800" dirty="0"/>
                    </a:p>
                  </a:txBody>
                  <a:tcPr/>
                </a:tc>
              </a:tr>
              <a:tr h="343614">
                <a:tc>
                  <a:txBody>
                    <a:bodyPr/>
                    <a:lstStyle/>
                    <a:p>
                      <a:r>
                        <a:rPr lang="nl-NL" sz="1800" dirty="0" smtClean="0"/>
                        <a:t>Triplet (0)</a:t>
                      </a:r>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(↑↓+↓↑)/√2</a:t>
                      </a:r>
                      <a:endParaRPr lang="nl-NL" sz="1800" dirty="0"/>
                    </a:p>
                  </a:txBody>
                  <a:tcPr/>
                </a:tc>
              </a:tr>
              <a:tr h="343614">
                <a:tc>
                  <a:txBody>
                    <a:bodyPr/>
                    <a:lstStyle/>
                    <a:p>
                      <a:r>
                        <a:rPr lang="nl-NL" sz="1800" dirty="0" smtClean="0"/>
                        <a:t>Triplet (-)</a:t>
                      </a:r>
                      <a:endParaRPr lang="nl-NL" sz="1800" dirty="0"/>
                    </a:p>
                  </a:txBody>
                  <a:tcPr/>
                </a:tc>
                <a:tc>
                  <a:txBody>
                    <a:bodyPr/>
                    <a:lstStyle/>
                    <a:p>
                      <a:r>
                        <a:rPr lang="nl-NL" sz="1800" dirty="0" smtClean="0"/>
                        <a:t>↑↑</a:t>
                      </a:r>
                      <a:endParaRPr lang="nl-NL" sz="1800" dirty="0"/>
                    </a:p>
                  </a:txBody>
                  <a:tcPr/>
                </a:tc>
              </a:tr>
              <a:tr h="343614">
                <a:tc>
                  <a:txBody>
                    <a:bodyPr/>
                    <a:lstStyle/>
                    <a:p>
                      <a:r>
                        <a:rPr lang="nl-NL" sz="1800" dirty="0" smtClean="0"/>
                        <a:t>Singlet</a:t>
                      </a:r>
                      <a:endParaRPr lang="nl-NL" sz="1800" dirty="0"/>
                    </a:p>
                  </a:txBody>
                  <a:tcPr/>
                </a:tc>
                <a:tc>
                  <a:txBody>
                    <a:bodyPr/>
                    <a:lstStyle/>
                    <a:p>
                      <a:r>
                        <a:rPr lang="nl-NL" sz="1800" dirty="0" smtClean="0"/>
                        <a:t>(↑↓−↓↑)/√2</a:t>
                      </a:r>
                      <a:endParaRPr lang="nl-NL" sz="1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heckerboard(across)">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checkerboard(across)">
                                      <p:cBhvr>
                                        <p:cTn id="45" dur="500"/>
                                        <p:tgtEl>
                                          <p:spTgt spid="3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checkerboard(across)">
                                      <p:cBhvr>
                                        <p:cTn id="48" dur="500"/>
                                        <p:tgtEl>
                                          <p:spTgt spid="3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checkerboard(across)">
                                      <p:cBhvr>
                                        <p:cTn id="51" dur="500"/>
                                        <p:tgtEl>
                                          <p:spTgt spid="32"/>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checkerboard(across)">
                                      <p:cBhvr>
                                        <p:cTn id="54" dur="500"/>
                                        <p:tgtEl>
                                          <p:spTgt spid="3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checkerboard(across)">
                                      <p:cBhvr>
                                        <p:cTn id="57" dur="500"/>
                                        <p:tgtEl>
                                          <p:spTgt spid="34"/>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5" presetClass="entr" presetSubtype="1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 grpId="0"/>
      <p:bldP spid="28" grpId="0" animBg="1"/>
      <p:bldP spid="29" grpId="0" animBg="1"/>
      <p:bldP spid="30" grpId="0"/>
      <p:bldP spid="31" grpId="0"/>
      <p:bldP spid="32" grpId="0"/>
      <p:bldP spid="33" grpId="0"/>
      <p:bldP spid="34" grpId="0"/>
      <p:bldP spid="35" grpId="0"/>
      <p:bldP spid="23" grpId="0"/>
      <p:bldP spid="19" grpId="0" animBg="1"/>
      <p:bldP spid="21" grpId="0" animBg="1"/>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0" y="287336"/>
            <a:ext cx="9144000" cy="1569660"/>
          </a:xfrm>
          <a:prstGeom prst="rect">
            <a:avLst/>
          </a:prstGeom>
          <a:noFill/>
        </p:spPr>
        <p:txBody>
          <a:bodyPr wrap="square" rtlCol="0">
            <a:spAutoFit/>
          </a:bodyPr>
          <a:lstStyle/>
          <a:p>
            <a:pPr>
              <a:lnSpc>
                <a:spcPct val="150000"/>
              </a:lnSpc>
            </a:pPr>
            <a:r>
              <a:rPr lang="nl-NL" sz="3200" dirty="0" smtClean="0"/>
              <a:t>Meerdere opties:</a:t>
            </a:r>
          </a:p>
          <a:p>
            <a:pPr>
              <a:lnSpc>
                <a:spcPct val="150000"/>
              </a:lnSpc>
            </a:pPr>
            <a:r>
              <a:rPr lang="nl-NL" sz="3200" dirty="0" smtClean="0"/>
              <a:t>       </a:t>
            </a:r>
            <a:r>
              <a:rPr lang="nl-NL" sz="3200" u="sng" dirty="0" err="1" smtClean="0"/>
              <a:t>electron-electron</a:t>
            </a:r>
            <a:r>
              <a:rPr lang="nl-NL" sz="3200" dirty="0" smtClean="0"/>
              <a:t> of </a:t>
            </a:r>
            <a:r>
              <a:rPr lang="nl-NL" sz="3200" u="sng" dirty="0" err="1" smtClean="0"/>
              <a:t>kern-electron</a:t>
            </a:r>
            <a:r>
              <a:rPr lang="nl-NL" sz="3200" dirty="0" smtClean="0"/>
              <a:t> singlet/</a:t>
            </a:r>
            <a:r>
              <a:rPr lang="nl-NL" sz="3200" dirty="0" err="1" smtClean="0"/>
              <a:t>triplets</a:t>
            </a:r>
            <a:endParaRPr lang="nl-NL" sz="3200" dirty="0" smtClean="0"/>
          </a:p>
        </p:txBody>
      </p:sp>
      <p:sp>
        <p:nvSpPr>
          <p:cNvPr id="25" name="Rechthoek 24"/>
          <p:cNvSpPr/>
          <p:nvPr/>
        </p:nvSpPr>
        <p:spPr>
          <a:xfrm>
            <a:off x="216270" y="4304707"/>
            <a:ext cx="3680482" cy="2369880"/>
          </a:xfrm>
          <a:prstGeom prst="rect">
            <a:avLst/>
          </a:prstGeom>
          <a:ln>
            <a:solidFill>
              <a:schemeClr val="tx1"/>
            </a:solidFill>
          </a:ln>
        </p:spPr>
        <p:txBody>
          <a:bodyPr wrap="square">
            <a:spAutoFit/>
          </a:bodyPr>
          <a:lstStyle/>
          <a:p>
            <a:r>
              <a:rPr lang="nl-NL" sz="2800" dirty="0" smtClean="0"/>
              <a:t>Notatie:</a:t>
            </a:r>
          </a:p>
          <a:p>
            <a:endParaRPr lang="nl-NL" sz="2400" dirty="0" smtClean="0"/>
          </a:p>
          <a:p>
            <a:r>
              <a:rPr lang="nl-NL" sz="2400" u="sng" dirty="0" smtClean="0"/>
              <a:t>spin</a:t>
            </a:r>
            <a:r>
              <a:rPr lang="nl-NL" sz="2400" dirty="0" smtClean="0"/>
              <a:t>	</a:t>
            </a:r>
            <a:r>
              <a:rPr lang="nl-NL" sz="2400" u="sng" dirty="0" smtClean="0"/>
              <a:t>omhoog</a:t>
            </a:r>
            <a:r>
              <a:rPr lang="nl-NL" sz="2400" dirty="0" smtClean="0"/>
              <a:t>       </a:t>
            </a:r>
            <a:r>
              <a:rPr lang="nl-NL" sz="2400" u="sng" dirty="0" smtClean="0"/>
              <a:t>omlaag</a:t>
            </a:r>
          </a:p>
          <a:p>
            <a:r>
              <a:rPr lang="nl-NL" sz="2400" dirty="0" smtClean="0"/>
              <a:t>kern	       k	    	</a:t>
            </a:r>
            <a:r>
              <a:rPr lang="nl-NL" sz="2400" dirty="0" err="1" smtClean="0"/>
              <a:t>K</a:t>
            </a:r>
            <a:endParaRPr lang="nl-NL" sz="2400" dirty="0" smtClean="0"/>
          </a:p>
          <a:p>
            <a:r>
              <a:rPr lang="nl-NL" sz="2400" dirty="0" smtClean="0"/>
              <a:t>eerste	       e	     	</a:t>
            </a:r>
            <a:r>
              <a:rPr lang="nl-NL" sz="2400" dirty="0" err="1" smtClean="0"/>
              <a:t>E</a:t>
            </a:r>
            <a:endParaRPr lang="nl-NL" sz="2400" dirty="0" smtClean="0"/>
          </a:p>
          <a:p>
            <a:r>
              <a:rPr lang="nl-NL" sz="2400" dirty="0" smtClean="0"/>
              <a:t>tweede       t	     	</a:t>
            </a:r>
            <a:r>
              <a:rPr lang="nl-NL" sz="2400" dirty="0" err="1" smtClean="0"/>
              <a:t>T</a:t>
            </a:r>
            <a:r>
              <a:rPr lang="nl-NL" sz="2400" dirty="0" smtClean="0"/>
              <a:t> </a:t>
            </a:r>
            <a:endParaRPr lang="nl-NL" sz="2400" dirty="0"/>
          </a:p>
        </p:txBody>
      </p:sp>
      <p:pic>
        <p:nvPicPr>
          <p:cNvPr id="60417" name="Picture 1" descr="C:\_temp\capstones\Kasper\hyperfijn.png"/>
          <p:cNvPicPr>
            <a:picLocks noChangeAspect="1" noChangeArrowheads="1"/>
          </p:cNvPicPr>
          <p:nvPr/>
        </p:nvPicPr>
        <p:blipFill>
          <a:blip r:embed="rId2" cstate="print"/>
          <a:srcRect/>
          <a:stretch>
            <a:fillRect/>
          </a:stretch>
        </p:blipFill>
        <p:spPr bwMode="auto">
          <a:xfrm>
            <a:off x="7680961" y="4817846"/>
            <a:ext cx="1286507" cy="1850239"/>
          </a:xfrm>
          <a:prstGeom prst="rect">
            <a:avLst/>
          </a:prstGeom>
          <a:noFill/>
        </p:spPr>
      </p:pic>
      <p:pic>
        <p:nvPicPr>
          <p:cNvPr id="60418" name="Picture 2" descr="C:\_temp\capstones\Kasper\pauli.png"/>
          <p:cNvPicPr>
            <a:picLocks noChangeAspect="1" noChangeArrowheads="1"/>
          </p:cNvPicPr>
          <p:nvPr/>
        </p:nvPicPr>
        <p:blipFill>
          <a:blip r:embed="rId3" cstate="print"/>
          <a:srcRect/>
          <a:stretch>
            <a:fillRect/>
          </a:stretch>
        </p:blipFill>
        <p:spPr bwMode="auto">
          <a:xfrm>
            <a:off x="5229854" y="4932626"/>
            <a:ext cx="2290122" cy="1925374"/>
          </a:xfrm>
          <a:prstGeom prst="rect">
            <a:avLst/>
          </a:prstGeom>
          <a:noFill/>
        </p:spPr>
      </p:pic>
      <p:graphicFrame>
        <p:nvGraphicFramePr>
          <p:cNvPr id="24" name="Tabel 23"/>
          <p:cNvGraphicFramePr>
            <a:graphicFrameLocks noGrp="1"/>
          </p:cNvGraphicFramePr>
          <p:nvPr/>
        </p:nvGraphicFramePr>
        <p:xfrm>
          <a:off x="2489980" y="1899136"/>
          <a:ext cx="6217921" cy="3010493"/>
        </p:xfrm>
        <a:graphic>
          <a:graphicData uri="http://schemas.openxmlformats.org/drawingml/2006/table">
            <a:tbl>
              <a:tblPr firstRow="1" bandRow="1">
                <a:tableStyleId>{5C22544A-7EE6-4342-B048-85BDC9FD1C3A}</a:tableStyleId>
              </a:tblPr>
              <a:tblGrid>
                <a:gridCol w="1554480"/>
                <a:gridCol w="2366795"/>
                <a:gridCol w="1139562"/>
                <a:gridCol w="1157084"/>
              </a:tblGrid>
              <a:tr h="1044221">
                <a:tc>
                  <a:txBody>
                    <a:bodyPr/>
                    <a:lstStyle/>
                    <a:p>
                      <a:endParaRPr lang="nl-NL" sz="2800" dirty="0" smtClean="0"/>
                    </a:p>
                    <a:p>
                      <a:r>
                        <a:rPr lang="nl-NL" sz="2800" dirty="0" smtClean="0"/>
                        <a:t>Naam</a:t>
                      </a:r>
                      <a:endParaRPr lang="nl-NL" sz="2800" dirty="0"/>
                    </a:p>
                  </a:txBody>
                  <a:tcPr/>
                </a:tc>
                <a:tc>
                  <a:txBody>
                    <a:bodyPr/>
                    <a:lstStyle/>
                    <a:p>
                      <a:endParaRPr lang="nl-NL" sz="2800" dirty="0" smtClean="0"/>
                    </a:p>
                    <a:p>
                      <a:r>
                        <a:rPr lang="nl-NL" sz="2800" dirty="0" smtClean="0"/>
                        <a:t>Pijlen</a:t>
                      </a:r>
                      <a:endParaRPr lang="nl-NL" sz="2800" dirty="0"/>
                    </a:p>
                  </a:txBody>
                  <a:tcPr/>
                </a:tc>
                <a:tc>
                  <a:txBody>
                    <a:bodyPr/>
                    <a:lstStyle/>
                    <a:p>
                      <a:r>
                        <a:rPr lang="nl-NL" sz="2800" dirty="0" err="1" smtClean="0"/>
                        <a:t>e-e</a:t>
                      </a:r>
                      <a:r>
                        <a:rPr lang="nl-NL" sz="2800" dirty="0" smtClean="0"/>
                        <a:t> paar</a:t>
                      </a:r>
                      <a:endParaRPr lang="nl-NL" sz="2800" dirty="0"/>
                    </a:p>
                  </a:txBody>
                  <a:tcPr/>
                </a:tc>
                <a:tc>
                  <a:txBody>
                    <a:bodyPr/>
                    <a:lstStyle/>
                    <a:p>
                      <a:r>
                        <a:rPr lang="nl-NL" sz="2800" dirty="0" err="1" smtClean="0"/>
                        <a:t>kern</a:t>
                      </a:r>
                      <a:r>
                        <a:rPr lang="nl-NL" sz="2800" baseline="0" dirty="0" err="1" smtClean="0"/>
                        <a:t>-e</a:t>
                      </a:r>
                      <a:r>
                        <a:rPr lang="nl-NL" sz="2800" baseline="0" dirty="0" smtClean="0"/>
                        <a:t> paar</a:t>
                      </a:r>
                      <a:endParaRPr lang="nl-NL" sz="2800" dirty="0"/>
                    </a:p>
                  </a:txBody>
                  <a:tcPr/>
                </a:tc>
              </a:tr>
              <a:tr h="491568">
                <a:tc>
                  <a:txBody>
                    <a:bodyPr/>
                    <a:lstStyle/>
                    <a:p>
                      <a:r>
                        <a:rPr lang="nl-NL" sz="2400" dirty="0" smtClean="0"/>
                        <a:t>Triplet (+)</a:t>
                      </a:r>
                      <a:endParaRPr lang="nl-NL" sz="2400" dirty="0"/>
                    </a:p>
                  </a:txBody>
                  <a:tcPr/>
                </a:tc>
                <a:tc>
                  <a:txBody>
                    <a:bodyPr/>
                    <a:lstStyle/>
                    <a:p>
                      <a:r>
                        <a:rPr lang="nl-NL" sz="2400" dirty="0" smtClean="0"/>
                        <a:t>↓↓</a:t>
                      </a:r>
                      <a:endParaRPr lang="nl-NL" sz="2400" dirty="0"/>
                    </a:p>
                  </a:txBody>
                  <a:tcPr/>
                </a:tc>
                <a:tc>
                  <a:txBody>
                    <a:bodyPr/>
                    <a:lstStyle/>
                    <a:p>
                      <a:r>
                        <a:rPr lang="nl-NL" sz="2400" dirty="0" smtClean="0"/>
                        <a:t>ET</a:t>
                      </a:r>
                      <a:endParaRPr lang="nl-NL" sz="2400" dirty="0"/>
                    </a:p>
                  </a:txBody>
                  <a:tcPr/>
                </a:tc>
                <a:tc>
                  <a:txBody>
                    <a:bodyPr/>
                    <a:lstStyle/>
                    <a:p>
                      <a:r>
                        <a:rPr lang="nl-NL" sz="2400" dirty="0" smtClean="0"/>
                        <a:t>KE</a:t>
                      </a:r>
                      <a:endParaRPr lang="nl-NL" sz="2400" dirty="0"/>
                    </a:p>
                  </a:txBody>
                  <a:tcPr/>
                </a:tc>
              </a:tr>
              <a:tr h="491568">
                <a:tc>
                  <a:txBody>
                    <a:bodyPr/>
                    <a:lstStyle/>
                    <a:p>
                      <a:r>
                        <a:rPr lang="nl-NL" sz="2400" dirty="0" smtClean="0"/>
                        <a:t>Triplet (0)</a:t>
                      </a:r>
                      <a:endParaRPr lang="nl-NL"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dirty="0" smtClean="0"/>
                        <a:t>(↑↓+↓↑)/√2</a:t>
                      </a:r>
                      <a:endParaRPr lang="nl-NL"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dirty="0" err="1" smtClean="0"/>
                        <a:t>eT</a:t>
                      </a:r>
                      <a:r>
                        <a:rPr lang="nl-NL" sz="2400" dirty="0" smtClean="0"/>
                        <a:t>+Et</a:t>
                      </a:r>
                    </a:p>
                  </a:txBody>
                  <a:tcPr/>
                </a:tc>
                <a:tc>
                  <a:txBody>
                    <a:bodyPr/>
                    <a:lstStyle/>
                    <a:p>
                      <a:r>
                        <a:rPr lang="nl-NL" sz="2400" dirty="0" err="1" smtClean="0"/>
                        <a:t>kE</a:t>
                      </a:r>
                      <a:r>
                        <a:rPr lang="nl-NL" sz="2400" dirty="0" smtClean="0"/>
                        <a:t>+</a:t>
                      </a:r>
                      <a:r>
                        <a:rPr lang="nl-NL" sz="2400" dirty="0" err="1" smtClean="0"/>
                        <a:t>Ke</a:t>
                      </a:r>
                      <a:endParaRPr lang="nl-NL" sz="2400" dirty="0"/>
                    </a:p>
                  </a:txBody>
                  <a:tcPr/>
                </a:tc>
              </a:tr>
              <a:tr h="491568">
                <a:tc>
                  <a:txBody>
                    <a:bodyPr/>
                    <a:lstStyle/>
                    <a:p>
                      <a:r>
                        <a:rPr lang="nl-NL" sz="2400" dirty="0" smtClean="0"/>
                        <a:t>Triplet (-)</a:t>
                      </a:r>
                      <a:endParaRPr lang="nl-NL" sz="2400" dirty="0"/>
                    </a:p>
                  </a:txBody>
                  <a:tcPr/>
                </a:tc>
                <a:tc>
                  <a:txBody>
                    <a:bodyPr/>
                    <a:lstStyle/>
                    <a:p>
                      <a:r>
                        <a:rPr lang="nl-NL" sz="2400" dirty="0" smtClean="0"/>
                        <a:t>↑↑</a:t>
                      </a:r>
                      <a:endParaRPr lang="nl-NL" sz="2400" dirty="0"/>
                    </a:p>
                  </a:txBody>
                  <a:tcPr/>
                </a:tc>
                <a:tc>
                  <a:txBody>
                    <a:bodyPr/>
                    <a:lstStyle/>
                    <a:p>
                      <a:r>
                        <a:rPr lang="nl-NL" sz="2400" dirty="0" smtClean="0"/>
                        <a:t>et</a:t>
                      </a:r>
                      <a:endParaRPr lang="nl-NL" sz="2400" dirty="0"/>
                    </a:p>
                  </a:txBody>
                  <a:tcPr/>
                </a:tc>
                <a:tc>
                  <a:txBody>
                    <a:bodyPr/>
                    <a:lstStyle/>
                    <a:p>
                      <a:r>
                        <a:rPr lang="nl-NL" sz="2400" dirty="0" err="1" smtClean="0"/>
                        <a:t>ke</a:t>
                      </a:r>
                      <a:endParaRPr lang="nl-NL" sz="2400" dirty="0"/>
                    </a:p>
                  </a:txBody>
                  <a:tcPr/>
                </a:tc>
              </a:tr>
              <a:tr h="491568">
                <a:tc>
                  <a:txBody>
                    <a:bodyPr/>
                    <a:lstStyle/>
                    <a:p>
                      <a:r>
                        <a:rPr lang="nl-NL" sz="2400" dirty="0" smtClean="0"/>
                        <a:t>Singlet</a:t>
                      </a:r>
                      <a:endParaRPr lang="nl-NL" sz="2400" dirty="0"/>
                    </a:p>
                  </a:txBody>
                  <a:tcPr/>
                </a:tc>
                <a:tc>
                  <a:txBody>
                    <a:bodyPr/>
                    <a:lstStyle/>
                    <a:p>
                      <a:r>
                        <a:rPr lang="nl-NL" sz="2400" dirty="0" smtClean="0"/>
                        <a:t>(↑↓-↓↑)/√2</a:t>
                      </a:r>
                      <a:endParaRPr lang="nl-NL" sz="2400" dirty="0"/>
                    </a:p>
                  </a:txBody>
                  <a:tcPr/>
                </a:tc>
                <a:tc>
                  <a:txBody>
                    <a:bodyPr/>
                    <a:lstStyle/>
                    <a:p>
                      <a:r>
                        <a:rPr lang="nl-NL" sz="2400" dirty="0" err="1" smtClean="0"/>
                        <a:t>eT-Et</a:t>
                      </a:r>
                      <a:endParaRPr lang="nl-NL" sz="2400" dirty="0"/>
                    </a:p>
                  </a:txBody>
                  <a:tcPr/>
                </a:tc>
                <a:tc>
                  <a:txBody>
                    <a:bodyPr/>
                    <a:lstStyle/>
                    <a:p>
                      <a:r>
                        <a:rPr lang="nl-NL" sz="2400" dirty="0" err="1" smtClean="0"/>
                        <a:t>kE-Ke</a:t>
                      </a:r>
                      <a:endParaRPr lang="nl-NL"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809" y="2683396"/>
            <a:ext cx="6242961" cy="3912326"/>
          </a:xfrm>
          <a:prstGeom prst="rect">
            <a:avLst/>
          </a:prstGeom>
          <a:noFill/>
          <a:ln>
            <a:noFill/>
          </a:ln>
        </p:spPr>
      </p:pic>
      <p:sp>
        <p:nvSpPr>
          <p:cNvPr id="5" name="Tekstvak 4"/>
          <p:cNvSpPr txBox="1"/>
          <p:nvPr/>
        </p:nvSpPr>
        <p:spPr>
          <a:xfrm>
            <a:off x="6415307" y="6030243"/>
            <a:ext cx="2539999" cy="646331"/>
          </a:xfrm>
          <a:prstGeom prst="rect">
            <a:avLst/>
          </a:prstGeom>
          <a:noFill/>
          <a:ln>
            <a:solidFill>
              <a:schemeClr val="tx1"/>
            </a:solidFill>
          </a:ln>
        </p:spPr>
        <p:txBody>
          <a:bodyPr wrap="square" rtlCol="0">
            <a:spAutoFit/>
          </a:bodyPr>
          <a:lstStyle/>
          <a:p>
            <a:pPr algn="ctr"/>
            <a:r>
              <a:rPr lang="nl-NL" dirty="0" smtClean="0"/>
              <a:t>Figuur van </a:t>
            </a:r>
            <a:r>
              <a:rPr lang="nl-NL" dirty="0" err="1" smtClean="0"/>
              <a:t>Ritz</a:t>
            </a:r>
            <a:r>
              <a:rPr lang="nl-NL" dirty="0" smtClean="0"/>
              <a:t> et al </a:t>
            </a:r>
          </a:p>
          <a:p>
            <a:pPr algn="ctr"/>
            <a:r>
              <a:rPr lang="nl-NL" dirty="0" err="1" smtClean="0"/>
              <a:t>Biophysical</a:t>
            </a:r>
            <a:r>
              <a:rPr lang="nl-NL" dirty="0" smtClean="0"/>
              <a:t> Journal 2000</a:t>
            </a:r>
            <a:endParaRPr lang="nl-NL" dirty="0"/>
          </a:p>
        </p:txBody>
      </p:sp>
      <p:sp>
        <p:nvSpPr>
          <p:cNvPr id="8" name="Tekstvak 7"/>
          <p:cNvSpPr txBox="1"/>
          <p:nvPr/>
        </p:nvSpPr>
        <p:spPr>
          <a:xfrm>
            <a:off x="205104" y="-9267"/>
            <a:ext cx="6587582" cy="4493538"/>
          </a:xfrm>
          <a:prstGeom prst="rect">
            <a:avLst/>
          </a:prstGeom>
          <a:noFill/>
          <a:ln>
            <a:noFill/>
          </a:ln>
        </p:spPr>
        <p:txBody>
          <a:bodyPr wrap="square" rtlCol="0">
            <a:spAutoFit/>
          </a:bodyPr>
          <a:lstStyle/>
          <a:p>
            <a:r>
              <a:rPr lang="nl-NL" sz="3600" u="sng" dirty="0" smtClean="0"/>
              <a:t>Radicaalpaar proces en navigatie:</a:t>
            </a:r>
          </a:p>
          <a:p>
            <a:endParaRPr lang="nl-NL" sz="2400" b="1" dirty="0" smtClean="0"/>
          </a:p>
          <a:p>
            <a:endParaRPr lang="nl-NL" sz="1000" b="1" dirty="0" smtClean="0"/>
          </a:p>
          <a:p>
            <a:endParaRPr lang="nl-NL" sz="1000" b="1" dirty="0" smtClean="0"/>
          </a:p>
          <a:p>
            <a:r>
              <a:rPr lang="nl-NL" sz="2400" b="1" dirty="0" smtClean="0"/>
              <a:t>Singlet </a:t>
            </a:r>
            <a:r>
              <a:rPr lang="nl-NL" sz="2400" b="1" dirty="0" err="1" smtClean="0"/>
              <a:t>electron</a:t>
            </a:r>
            <a:r>
              <a:rPr lang="nl-NL" sz="2400" b="1" dirty="0" smtClean="0"/>
              <a:t> paar + blauw licht </a:t>
            </a:r>
          </a:p>
          <a:p>
            <a:r>
              <a:rPr lang="nl-NL" sz="1000" b="1" dirty="0" smtClean="0"/>
              <a:t>      </a:t>
            </a:r>
          </a:p>
          <a:p>
            <a:endParaRPr lang="nl-NL" sz="2400" b="1" dirty="0" smtClean="0"/>
          </a:p>
          <a:p>
            <a:endParaRPr lang="nl-NL" sz="2400" b="1" dirty="0" smtClean="0"/>
          </a:p>
          <a:p>
            <a:r>
              <a:rPr lang="nl-NL" sz="2400" b="1" dirty="0" smtClean="0"/>
              <a:t>Aangeslagen singlet</a:t>
            </a:r>
          </a:p>
          <a:p>
            <a:endParaRPr lang="nl-NL" sz="2400" b="1" dirty="0" smtClean="0"/>
          </a:p>
          <a:p>
            <a:endParaRPr lang="nl-NL" sz="2800" b="1" dirty="0" smtClean="0"/>
          </a:p>
          <a:p>
            <a:pPr lvl="3"/>
            <a:r>
              <a:rPr lang="nl-NL" sz="2400" b="1" dirty="0" smtClean="0"/>
              <a:t>	=  (snel en </a:t>
            </a:r>
            <a:r>
              <a:rPr lang="nl-NL" sz="2400" b="1" dirty="0" err="1" smtClean="0"/>
              <a:t>adiabatisch</a:t>
            </a:r>
            <a:r>
              <a:rPr lang="nl-NL" sz="2400" b="1" dirty="0" smtClean="0"/>
              <a:t>)</a:t>
            </a:r>
          </a:p>
          <a:p>
            <a:pPr lvl="3"/>
            <a:endParaRPr lang="nl-NL" sz="2400" b="1" dirty="0" smtClean="0"/>
          </a:p>
        </p:txBody>
      </p:sp>
      <p:pic>
        <p:nvPicPr>
          <p:cNvPr id="10" name="Picture 4" descr="Biochimica et Biophysica Acta 1857 (2016) 1909–1916&#10;&#10;http://ars.els-cdn.com/content/image/1-s2.0-S0005272816306235-fx1.jpg&#10;&#10;Distance measurements in peridinin-chlorophyll a-protein by&#10;light-induced PELDOR spectroscopy. Analysis of triplet state localization&#10;&#10;Marilena Di Valentin a, Maria Giulia Dal Farra a, Laura Galazzo a, Marco Albertini a, Tim Schulte b,1,&#10;Eckhard Hofmann b, Donatella Carbonera a,⁎&#10;&#10;"/>
          <p:cNvPicPr>
            <a:picLocks noChangeAspect="1" noChangeArrowheads="1"/>
          </p:cNvPicPr>
          <p:nvPr/>
        </p:nvPicPr>
        <p:blipFill>
          <a:blip r:embed="rId3" cstate="print"/>
          <a:srcRect r="37267"/>
          <a:stretch>
            <a:fillRect/>
          </a:stretch>
        </p:blipFill>
        <p:spPr bwMode="auto">
          <a:xfrm>
            <a:off x="6900126" y="2522341"/>
            <a:ext cx="1886413" cy="1621060"/>
          </a:xfrm>
          <a:prstGeom prst="rect">
            <a:avLst/>
          </a:prstGeom>
          <a:noFill/>
        </p:spPr>
      </p:pic>
      <p:sp>
        <p:nvSpPr>
          <p:cNvPr id="11" name="Tekstvak 10"/>
          <p:cNvSpPr txBox="1"/>
          <p:nvPr/>
        </p:nvSpPr>
        <p:spPr>
          <a:xfrm>
            <a:off x="5921171" y="3958314"/>
            <a:ext cx="3860839" cy="369332"/>
          </a:xfrm>
          <a:prstGeom prst="rect">
            <a:avLst/>
          </a:prstGeom>
          <a:noFill/>
        </p:spPr>
        <p:txBody>
          <a:bodyPr wrap="square" rtlCol="0">
            <a:spAutoFit/>
          </a:bodyPr>
          <a:lstStyle/>
          <a:p>
            <a:pPr algn="ctr"/>
            <a:r>
              <a:rPr lang="nl-NL" dirty="0" smtClean="0"/>
              <a:t>soort chlorofyl proteïne</a:t>
            </a:r>
            <a:endParaRPr lang="nl-NL" dirty="0"/>
          </a:p>
        </p:txBody>
      </p:sp>
      <p:pic>
        <p:nvPicPr>
          <p:cNvPr id="12" name="Content Placeholder 4"/>
          <p:cNvPicPr>
            <a:picLocks noChangeAspect="1"/>
          </p:cNvPicPr>
          <p:nvPr/>
        </p:nvPicPr>
        <p:blipFill>
          <a:blip r:embed="rId2" cstate="print">
            <a:extLst>
              <a:ext uri="{28A0092B-C50C-407E-A947-70E740481C1C}">
                <a14:useLocalDpi xmlns="" xmlns:a14="http://schemas.microsoft.com/office/drawing/2010/main" val="0"/>
              </a:ext>
            </a:extLst>
          </a:blip>
          <a:srcRect l="10840" t="19151" r="83580" b="57106"/>
          <a:stretch>
            <a:fillRect/>
          </a:stretch>
        </p:blipFill>
        <p:spPr bwMode="auto">
          <a:xfrm>
            <a:off x="812799" y="1611083"/>
            <a:ext cx="348343" cy="928914"/>
          </a:xfrm>
          <a:prstGeom prst="rect">
            <a:avLst/>
          </a:prstGeom>
          <a:noFill/>
          <a:ln>
            <a:noFill/>
          </a:ln>
        </p:spPr>
      </p:pic>
      <p:sp>
        <p:nvSpPr>
          <p:cNvPr id="13" name="Rechthoek 12"/>
          <p:cNvSpPr/>
          <p:nvPr/>
        </p:nvSpPr>
        <p:spPr>
          <a:xfrm>
            <a:off x="507995" y="571252"/>
            <a:ext cx="6364514" cy="369332"/>
          </a:xfrm>
          <a:prstGeom prst="rect">
            <a:avLst/>
          </a:prstGeom>
        </p:spPr>
        <p:txBody>
          <a:bodyPr wrap="square">
            <a:spAutoFit/>
          </a:bodyPr>
          <a:lstStyle/>
          <a:p>
            <a:r>
              <a:rPr lang="en-US" dirty="0" smtClean="0"/>
              <a:t>(K. </a:t>
            </a:r>
            <a:r>
              <a:rPr lang="en-US" dirty="0" err="1" smtClean="0"/>
              <a:t>Schulten</a:t>
            </a:r>
            <a:r>
              <a:rPr lang="en-US" dirty="0" smtClean="0"/>
              <a:t> et al  </a:t>
            </a:r>
            <a:r>
              <a:rPr lang="en-US" i="1" dirty="0" smtClean="0"/>
              <a:t>Z. Phys. Chem. 1978)</a:t>
            </a:r>
            <a:endParaRPr lang="nl-NL" dirty="0"/>
          </a:p>
        </p:txBody>
      </p:sp>
      <p:pic>
        <p:nvPicPr>
          <p:cNvPr id="14" name="Picture 1" descr="C:\_temp\capstones\Kasper\singtrip.png"/>
          <p:cNvPicPr>
            <a:picLocks noChangeAspect="1" noChangeArrowheads="1"/>
          </p:cNvPicPr>
          <p:nvPr/>
        </p:nvPicPr>
        <p:blipFill>
          <a:blip r:embed="rId4" cstate="print"/>
          <a:srcRect/>
          <a:stretch>
            <a:fillRect/>
          </a:stretch>
        </p:blipFill>
        <p:spPr bwMode="auto">
          <a:xfrm>
            <a:off x="6697664" y="271901"/>
            <a:ext cx="2402794" cy="1943385"/>
          </a:xfrm>
          <a:prstGeom prst="rect">
            <a:avLst/>
          </a:prstGeom>
          <a:noFill/>
        </p:spPr>
      </p:pic>
      <p:pic>
        <p:nvPicPr>
          <p:cNvPr id="15" name="Picture 2" descr="https://www.cebglobal.com/blogs/innovation-in-big-data/light-bulb-blue/ "/>
          <p:cNvPicPr>
            <a:picLocks noChangeAspect="1" noChangeArrowheads="1"/>
          </p:cNvPicPr>
          <p:nvPr/>
        </p:nvPicPr>
        <p:blipFill>
          <a:blip r:embed="rId5" cstate="print"/>
          <a:srcRect l="47010"/>
          <a:stretch>
            <a:fillRect/>
          </a:stretch>
        </p:blipFill>
        <p:spPr bwMode="auto">
          <a:xfrm>
            <a:off x="310154" y="1620034"/>
            <a:ext cx="487013" cy="5716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checkerboard(across)">
                                      <p:cBhvr>
                                        <p:cTn id="16" dur="500"/>
                                        <p:tgtEl>
                                          <p:spTgt spid="8">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checkerboard(across)">
                                      <p:cBhvr>
                                        <p:cTn id="19" dur="500"/>
                                        <p:tgtEl>
                                          <p:spTgt spid="8">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checkerboard(across)">
                                      <p:cBhvr>
                                        <p:cTn id="22" dur="500"/>
                                        <p:tgtEl>
                                          <p:spTgt spid="8">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animEffect transition="in" filter="checkerboard(across)">
                                      <p:cBhvr>
                                        <p:cTn id="25" dur="500"/>
                                        <p:tgtEl>
                                          <p:spTgt spid="8">
                                            <p:txEl>
                                              <p:pRg st="11" end="11"/>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ochimica et Biophysica Acta 1857 (2016) 1909–1916&#10;&#10;http://ars.els-cdn.com/content/image/1-s2.0-S0005272816306235-fx1.jpg&#10;&#10;Distance measurements in peridinin-chlorophyll a-protein by&#10;light-induced PELDOR spectroscopy. Analysis of triplet state localization&#10;&#10;Marilena Di Valentin a, Maria Giulia Dal Farra a, Laura Galazzo a, Marco Albertini a, Tim Schulte b,1,&#10;Eckhard Hofmann b, Donatella Carbonera a,⁎&#10;&#10;"/>
          <p:cNvPicPr>
            <a:picLocks noChangeAspect="1" noChangeArrowheads="1"/>
          </p:cNvPicPr>
          <p:nvPr/>
        </p:nvPicPr>
        <p:blipFill>
          <a:blip r:embed="rId2" cstate="print"/>
          <a:srcRect r="37267"/>
          <a:stretch>
            <a:fillRect/>
          </a:stretch>
        </p:blipFill>
        <p:spPr bwMode="auto">
          <a:xfrm>
            <a:off x="771469" y="5004284"/>
            <a:ext cx="1886413" cy="1621060"/>
          </a:xfrm>
          <a:prstGeom prst="rect">
            <a:avLst/>
          </a:prstGeom>
          <a:noFill/>
        </p:spPr>
      </p:pic>
      <p:sp>
        <p:nvSpPr>
          <p:cNvPr id="5" name="Tekstvak 4"/>
          <p:cNvSpPr txBox="1"/>
          <p:nvPr/>
        </p:nvSpPr>
        <p:spPr>
          <a:xfrm>
            <a:off x="-207486" y="6440257"/>
            <a:ext cx="3860839" cy="369332"/>
          </a:xfrm>
          <a:prstGeom prst="rect">
            <a:avLst/>
          </a:prstGeom>
          <a:noFill/>
        </p:spPr>
        <p:txBody>
          <a:bodyPr wrap="square" rtlCol="0">
            <a:spAutoFit/>
          </a:bodyPr>
          <a:lstStyle/>
          <a:p>
            <a:pPr algn="ctr"/>
            <a:r>
              <a:rPr lang="nl-NL" dirty="0" smtClean="0"/>
              <a:t>soort chlorofyl proteïne</a:t>
            </a:r>
            <a:endParaRPr lang="nl-NL" dirty="0"/>
          </a:p>
        </p:txBody>
      </p:sp>
      <p:sp>
        <p:nvSpPr>
          <p:cNvPr id="8" name="Tekstvak 7"/>
          <p:cNvSpPr txBox="1"/>
          <p:nvPr/>
        </p:nvSpPr>
        <p:spPr>
          <a:xfrm>
            <a:off x="3446580" y="163629"/>
            <a:ext cx="5697420" cy="6647974"/>
          </a:xfrm>
          <a:prstGeom prst="rect">
            <a:avLst/>
          </a:prstGeom>
          <a:noFill/>
        </p:spPr>
        <p:txBody>
          <a:bodyPr wrap="square" rtlCol="0">
            <a:spAutoFit/>
          </a:bodyPr>
          <a:lstStyle/>
          <a:p>
            <a:r>
              <a:rPr lang="nl-NL" sz="2400" b="1" i="1" dirty="0" smtClean="0">
                <a:solidFill>
                  <a:schemeClr val="accent4">
                    <a:lumMod val="75000"/>
                  </a:schemeClr>
                </a:solidFill>
              </a:rPr>
              <a:t>Wat zou gebeuren als de afstand groot is?</a:t>
            </a:r>
          </a:p>
          <a:p>
            <a:endParaRPr lang="nl-NL" sz="2400" dirty="0" smtClean="0"/>
          </a:p>
          <a:p>
            <a:r>
              <a:rPr lang="nl-NL" sz="2400" u="sng" dirty="0" smtClean="0"/>
              <a:t>het eenvoudigste model:  </a:t>
            </a:r>
          </a:p>
          <a:p>
            <a:r>
              <a:rPr lang="nl-NL" sz="2400" dirty="0" smtClean="0"/>
              <a:t>twee </a:t>
            </a:r>
            <a:r>
              <a:rPr lang="nl-NL" sz="2400" dirty="0" err="1" smtClean="0"/>
              <a:t>electronen</a:t>
            </a:r>
            <a:r>
              <a:rPr lang="nl-NL" sz="2400" dirty="0" smtClean="0"/>
              <a:t> als een radicaalpaar, </a:t>
            </a:r>
          </a:p>
          <a:p>
            <a:r>
              <a:rPr lang="nl-NL" sz="2400" dirty="0" smtClean="0"/>
              <a:t>één met en één zonder kern spin interactie</a:t>
            </a:r>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r>
              <a:rPr lang="nl-NL" dirty="0" smtClean="0"/>
              <a:t>Dit idee is van </a:t>
            </a:r>
            <a:r>
              <a:rPr lang="nl-NL" dirty="0" err="1" smtClean="0"/>
              <a:t>Timmel</a:t>
            </a:r>
            <a:r>
              <a:rPr lang="nl-NL" dirty="0" smtClean="0"/>
              <a:t> et al </a:t>
            </a:r>
            <a:r>
              <a:rPr lang="nl-NL" dirty="0" err="1" smtClean="0"/>
              <a:t>Molecular</a:t>
            </a:r>
            <a:r>
              <a:rPr lang="nl-NL" dirty="0" smtClean="0"/>
              <a:t> </a:t>
            </a:r>
            <a:r>
              <a:rPr lang="nl-NL" dirty="0" err="1" smtClean="0"/>
              <a:t>Physics</a:t>
            </a:r>
            <a:r>
              <a:rPr lang="nl-NL" dirty="0" smtClean="0"/>
              <a:t> 1998</a:t>
            </a:r>
          </a:p>
        </p:txBody>
      </p:sp>
      <p:pic>
        <p:nvPicPr>
          <p:cNvPr id="9"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632" y="1"/>
            <a:ext cx="2918245" cy="1828800"/>
          </a:xfrm>
          <a:prstGeom prst="rect">
            <a:avLst/>
          </a:prstGeom>
          <a:noFill/>
          <a:ln>
            <a:noFill/>
          </a:ln>
        </p:spPr>
      </p:pic>
      <p:sp>
        <p:nvSpPr>
          <p:cNvPr id="22" name="Ovaal 21"/>
          <p:cNvSpPr/>
          <p:nvPr/>
        </p:nvSpPr>
        <p:spPr>
          <a:xfrm>
            <a:off x="3536094" y="4147314"/>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e,E</a:t>
            </a:r>
          </a:p>
          <a:p>
            <a:pPr algn="ctr"/>
            <a:r>
              <a:rPr lang="nl-NL" dirty="0" smtClean="0"/>
              <a:t>eerste </a:t>
            </a:r>
            <a:r>
              <a:rPr lang="nl-NL" dirty="0" err="1" smtClean="0"/>
              <a:t>electron</a:t>
            </a:r>
            <a:endParaRPr lang="nl-NL" dirty="0"/>
          </a:p>
        </p:txBody>
      </p:sp>
      <p:sp>
        <p:nvSpPr>
          <p:cNvPr id="23" name="Ovaal 22"/>
          <p:cNvSpPr/>
          <p:nvPr/>
        </p:nvSpPr>
        <p:spPr>
          <a:xfrm>
            <a:off x="6670910" y="2020698"/>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t,T</a:t>
            </a:r>
          </a:p>
          <a:p>
            <a:pPr algn="ctr"/>
            <a:r>
              <a:rPr lang="nl-NL" dirty="0" smtClean="0"/>
              <a:t>tweede </a:t>
            </a:r>
            <a:r>
              <a:rPr lang="nl-NL" dirty="0" err="1" smtClean="0"/>
              <a:t>electron</a:t>
            </a:r>
            <a:endParaRPr lang="nl-NL" dirty="0"/>
          </a:p>
        </p:txBody>
      </p:sp>
      <p:sp>
        <p:nvSpPr>
          <p:cNvPr id="24" name="Ovaal 23"/>
          <p:cNvSpPr/>
          <p:nvPr/>
        </p:nvSpPr>
        <p:spPr>
          <a:xfrm>
            <a:off x="3575919" y="3891720"/>
            <a:ext cx="900000" cy="90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k,K</a:t>
            </a:r>
          </a:p>
          <a:p>
            <a:pPr algn="ctr"/>
            <a:r>
              <a:rPr lang="nl-NL" dirty="0" smtClean="0"/>
              <a:t>kern</a:t>
            </a:r>
            <a:endParaRPr lang="nl-NL" dirty="0"/>
          </a:p>
        </p:txBody>
      </p:sp>
      <p:sp>
        <p:nvSpPr>
          <p:cNvPr id="25" name="Tekstvak 24"/>
          <p:cNvSpPr txBox="1"/>
          <p:nvPr/>
        </p:nvSpPr>
        <p:spPr>
          <a:xfrm rot="19302546">
            <a:off x="4601253" y="3564712"/>
            <a:ext cx="2686929" cy="369332"/>
          </a:xfrm>
          <a:prstGeom prst="rect">
            <a:avLst/>
          </a:prstGeom>
          <a:noFill/>
        </p:spPr>
        <p:txBody>
          <a:bodyPr wrap="square" rtlCol="0">
            <a:spAutoFit/>
          </a:bodyPr>
          <a:lstStyle/>
          <a:p>
            <a:pPr algn="ctr"/>
            <a:r>
              <a:rPr lang="nl-NL" dirty="0" smtClean="0"/>
              <a:t>grote afstand</a:t>
            </a:r>
            <a:endParaRPr lang="nl-NL" dirty="0"/>
          </a:p>
        </p:txBody>
      </p:sp>
      <p:cxnSp>
        <p:nvCxnSpPr>
          <p:cNvPr id="27" name="Rechte verbindingslijn met pijl 26"/>
          <p:cNvCxnSpPr/>
          <p:nvPr/>
        </p:nvCxnSpPr>
        <p:spPr>
          <a:xfrm flipV="1">
            <a:off x="5431254" y="3452172"/>
            <a:ext cx="1195754" cy="97067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340438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cs typeface="Arial" charset="0"/>
              </a:rPr>
              <a:t/>
            </a:r>
            <a:br>
              <a:rPr kumimoji="0" lang="nl-NL" sz="1800" b="0" i="0" u="none" strike="noStrike" cap="none" normalizeH="0" baseline="0" smtClean="0">
                <a:ln>
                  <a:noFill/>
                </a:ln>
                <a:solidFill>
                  <a:schemeClr val="tx1"/>
                </a:solidFill>
                <a:effectLst/>
                <a:latin typeface="Arial" charset="0"/>
                <a:cs typeface="Arial" charset="0"/>
              </a:rPr>
            </a:br>
            <a:endParaRPr kumimoji="0" lang="nl-NL" sz="1800" b="0" i="0" u="none" strike="noStrike" cap="none" normalizeH="0" baseline="0" smtClean="0">
              <a:ln>
                <a:noFill/>
              </a:ln>
              <a:solidFill>
                <a:schemeClr val="tx1"/>
              </a:solidFill>
              <a:effectLst/>
              <a:latin typeface="Arial" charset="0"/>
              <a:cs typeface="Arial" charset="0"/>
            </a:endParaRPr>
          </a:p>
        </p:txBody>
      </p:sp>
      <p:sp>
        <p:nvSpPr>
          <p:cNvPr id="32" name="Rechthoek 31"/>
          <p:cNvSpPr/>
          <p:nvPr/>
        </p:nvSpPr>
        <p:spPr>
          <a:xfrm>
            <a:off x="5885550" y="4368588"/>
            <a:ext cx="2852050" cy="1846659"/>
          </a:xfrm>
          <a:prstGeom prst="rect">
            <a:avLst/>
          </a:prstGeom>
          <a:ln>
            <a:solidFill>
              <a:schemeClr val="tx1"/>
            </a:solidFill>
          </a:ln>
        </p:spPr>
        <p:txBody>
          <a:bodyPr wrap="square">
            <a:spAutoFit/>
          </a:bodyPr>
          <a:lstStyle/>
          <a:p>
            <a:r>
              <a:rPr lang="nl-NL" sz="2400" dirty="0" smtClean="0"/>
              <a:t>Notatie:</a:t>
            </a:r>
          </a:p>
          <a:p>
            <a:endParaRPr lang="nl-NL" dirty="0" smtClean="0"/>
          </a:p>
          <a:p>
            <a:r>
              <a:rPr lang="nl-NL" u="sng" dirty="0" smtClean="0"/>
              <a:t>spin</a:t>
            </a:r>
            <a:r>
              <a:rPr lang="nl-NL" dirty="0" smtClean="0"/>
              <a:t>	</a:t>
            </a:r>
            <a:r>
              <a:rPr lang="nl-NL" u="sng" dirty="0" smtClean="0"/>
              <a:t>omhoog</a:t>
            </a:r>
            <a:r>
              <a:rPr lang="nl-NL" dirty="0" smtClean="0"/>
              <a:t>	</a:t>
            </a:r>
            <a:r>
              <a:rPr lang="nl-NL" u="sng" dirty="0" smtClean="0"/>
              <a:t>omlaag</a:t>
            </a:r>
          </a:p>
          <a:p>
            <a:r>
              <a:rPr lang="nl-NL" dirty="0" smtClean="0"/>
              <a:t>kern	     k	     </a:t>
            </a:r>
            <a:r>
              <a:rPr lang="nl-NL" dirty="0" err="1" smtClean="0"/>
              <a:t>K</a:t>
            </a:r>
            <a:endParaRPr lang="nl-NL" dirty="0" smtClean="0"/>
          </a:p>
          <a:p>
            <a:r>
              <a:rPr lang="nl-NL" dirty="0" smtClean="0"/>
              <a:t>eerste	     e	     </a:t>
            </a:r>
            <a:r>
              <a:rPr lang="nl-NL" dirty="0" err="1" smtClean="0"/>
              <a:t>E</a:t>
            </a:r>
            <a:endParaRPr lang="nl-NL" dirty="0" smtClean="0"/>
          </a:p>
          <a:p>
            <a:r>
              <a:rPr lang="nl-NL" dirty="0" smtClean="0"/>
              <a:t>tweede	     t	     </a:t>
            </a:r>
            <a:r>
              <a:rPr lang="nl-NL" dirty="0" err="1" smtClean="0"/>
              <a:t>T</a:t>
            </a:r>
            <a:r>
              <a:rPr lang="nl-NL" dirty="0" smtClean="0"/>
              <a:t> </a:t>
            </a:r>
            <a:endParaRPr lang="nl-NL" dirty="0"/>
          </a:p>
        </p:txBody>
      </p:sp>
      <p:cxnSp>
        <p:nvCxnSpPr>
          <p:cNvPr id="34" name="Rechte verbindingslijn met pijl 33"/>
          <p:cNvCxnSpPr/>
          <p:nvPr/>
        </p:nvCxnSpPr>
        <p:spPr>
          <a:xfrm flipV="1">
            <a:off x="4484913" y="2177149"/>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p:nvPr/>
        </p:nvCxnSpPr>
        <p:spPr>
          <a:xfrm flipV="1">
            <a:off x="5014677" y="2169895"/>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flipV="1">
            <a:off x="5558955" y="2177155"/>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3396345" y="2148116"/>
            <a:ext cx="1625602" cy="1015663"/>
          </a:xfrm>
          <a:prstGeom prst="rect">
            <a:avLst/>
          </a:prstGeom>
          <a:noFill/>
        </p:spPr>
        <p:txBody>
          <a:bodyPr wrap="square" rtlCol="0">
            <a:spAutoFit/>
          </a:bodyPr>
          <a:lstStyle/>
          <a:p>
            <a:r>
              <a:rPr lang="nl-NL" sz="6000" b="1" dirty="0" err="1" smtClean="0">
                <a:solidFill>
                  <a:srgbClr val="00B050"/>
                </a:solidFill>
              </a:rPr>
              <a:t>B</a:t>
            </a:r>
            <a:r>
              <a:rPr lang="nl-NL" sz="3600" b="1" baseline="-25000" dirty="0" err="1" smtClean="0">
                <a:solidFill>
                  <a:srgbClr val="00B050"/>
                </a:solidFill>
              </a:rPr>
              <a:t>ext</a:t>
            </a:r>
            <a:endParaRPr lang="nl-NL" sz="3600" b="1" baseline="-25000" dirty="0">
              <a:solidFill>
                <a:srgbClr val="00B050"/>
              </a:solidFill>
            </a:endParaRPr>
          </a:p>
        </p:txBody>
      </p:sp>
      <p:sp>
        <p:nvSpPr>
          <p:cNvPr id="20" name="Ovaal 19"/>
          <p:cNvSpPr/>
          <p:nvPr/>
        </p:nvSpPr>
        <p:spPr>
          <a:xfrm>
            <a:off x="58056" y="711202"/>
            <a:ext cx="3396343" cy="638629"/>
          </a:xfrm>
          <a:prstGeom prst="ellipse">
            <a:avLst/>
          </a:prstGeom>
          <a:no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p>
        </p:txBody>
      </p:sp>
      <p:pic>
        <p:nvPicPr>
          <p:cNvPr id="26" name="Picture 1" descr="C:\_temp\capstones\Kasper\singtrip.png"/>
          <p:cNvPicPr>
            <a:picLocks noChangeAspect="1" noChangeArrowheads="1"/>
          </p:cNvPicPr>
          <p:nvPr/>
        </p:nvPicPr>
        <p:blipFill>
          <a:blip r:embed="rId4" cstate="print"/>
          <a:srcRect/>
          <a:stretch>
            <a:fillRect/>
          </a:stretch>
        </p:blipFill>
        <p:spPr bwMode="auto">
          <a:xfrm>
            <a:off x="485535" y="2463552"/>
            <a:ext cx="2402794" cy="19433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heckerboard(across)">
                                      <p:cBhvr>
                                        <p:cTn id="7" dur="500"/>
                                        <p:tgtEl>
                                          <p:spTgt spid="8">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checkerboard(across)">
                                      <p:cBhvr>
                                        <p:cTn id="10" dur="500"/>
                                        <p:tgtEl>
                                          <p:spTgt spid="8">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checkerboard(across)">
                                      <p:cBhvr>
                                        <p:cTn id="13" dur="500"/>
                                        <p:tgtEl>
                                          <p:spTgt spid="8">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17" end="17"/>
                                            </p:txEl>
                                          </p:spTgt>
                                        </p:tgtEl>
                                        <p:attrNameLst>
                                          <p:attrName>style.visibility</p:attrName>
                                        </p:attrNameLst>
                                      </p:cBhvr>
                                      <p:to>
                                        <p:strVal val="visible"/>
                                      </p:to>
                                    </p:set>
                                    <p:animEffect transition="in" filter="checkerboard(across)">
                                      <p:cBhvr>
                                        <p:cTn id="16" dur="500"/>
                                        <p:tgtEl>
                                          <p:spTgt spid="8">
                                            <p:txEl>
                                              <p:pRg st="17" end="17"/>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par>
                                <p:cTn id="29" presetID="5" presetClass="entr" presetSubtype="1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heckerboard(across)">
                                      <p:cBhvr>
                                        <p:cTn id="31" dur="500"/>
                                        <p:tgtEl>
                                          <p:spTgt spid="27"/>
                                        </p:tgtEl>
                                      </p:cBhvr>
                                    </p:animEffect>
                                  </p:childTnLst>
                                </p:cTn>
                              </p:par>
                              <p:par>
                                <p:cTn id="32" presetID="5"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par>
                                <p:cTn id="35" presetID="5" presetClass="entr" presetSubtype="1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checkerboard(across)">
                                      <p:cBhvr>
                                        <p:cTn id="37" dur="500"/>
                                        <p:tgtEl>
                                          <p:spTgt spid="35"/>
                                        </p:tgtEl>
                                      </p:cBhvr>
                                    </p:animEffect>
                                  </p:childTnLst>
                                </p:cTn>
                              </p:par>
                              <p:par>
                                <p:cTn id="38" presetID="5" presetClass="entr" presetSubtype="1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checkerboard(across)">
                                      <p:cBhvr>
                                        <p:cTn id="40" dur="500"/>
                                        <p:tgtEl>
                                          <p:spTgt spid="3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heckerboard(across)">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0341" y="422031"/>
            <a:ext cx="1645826" cy="830997"/>
          </a:xfrm>
          <a:prstGeom prst="rect">
            <a:avLst/>
          </a:prstGeom>
          <a:noFill/>
        </p:spPr>
        <p:txBody>
          <a:bodyPr wrap="square" rtlCol="0">
            <a:spAutoFit/>
          </a:bodyPr>
          <a:lstStyle/>
          <a:p>
            <a:pPr algn="ctr"/>
            <a:r>
              <a:rPr lang="nl-NL" sz="2400" dirty="0" smtClean="0"/>
              <a:t>hyperfijn</a:t>
            </a:r>
          </a:p>
          <a:p>
            <a:pPr algn="ctr"/>
            <a:r>
              <a:rPr lang="nl-NL" sz="2400" dirty="0" smtClean="0"/>
              <a:t>toestanden</a:t>
            </a:r>
            <a:endParaRPr lang="nl-NL" sz="2400" dirty="0"/>
          </a:p>
        </p:txBody>
      </p:sp>
      <p:sp>
        <p:nvSpPr>
          <p:cNvPr id="4" name="Tekstvak 3"/>
          <p:cNvSpPr txBox="1"/>
          <p:nvPr/>
        </p:nvSpPr>
        <p:spPr>
          <a:xfrm>
            <a:off x="1547332" y="53915"/>
            <a:ext cx="1674167" cy="1200329"/>
          </a:xfrm>
          <a:prstGeom prst="rect">
            <a:avLst/>
          </a:prstGeom>
          <a:noFill/>
        </p:spPr>
        <p:txBody>
          <a:bodyPr wrap="square" rtlCol="0">
            <a:spAutoFit/>
          </a:bodyPr>
          <a:lstStyle/>
          <a:p>
            <a:pPr algn="ctr"/>
            <a:r>
              <a:rPr lang="nl-NL" sz="2400" dirty="0" smtClean="0"/>
              <a:t>plus </a:t>
            </a:r>
          </a:p>
          <a:p>
            <a:pPr algn="ctr"/>
            <a:r>
              <a:rPr lang="nl-NL" sz="2400" dirty="0" smtClean="0"/>
              <a:t>1</a:t>
            </a:r>
            <a:r>
              <a:rPr lang="nl-NL" sz="2400" baseline="30000" dirty="0" smtClean="0"/>
              <a:t>e</a:t>
            </a:r>
            <a:r>
              <a:rPr lang="nl-NL" sz="2400" dirty="0" smtClean="0"/>
              <a:t> </a:t>
            </a:r>
            <a:r>
              <a:rPr lang="nl-NL" sz="2400" dirty="0" err="1" smtClean="0"/>
              <a:t>electron</a:t>
            </a:r>
            <a:endParaRPr lang="nl-NL" sz="2400" dirty="0" smtClean="0"/>
          </a:p>
          <a:p>
            <a:pPr algn="ctr"/>
            <a:r>
              <a:rPr lang="nl-NL" sz="2400" dirty="0" smtClean="0"/>
              <a:t>Zeeman</a:t>
            </a:r>
            <a:endParaRPr lang="nl-NL" sz="2400" dirty="0"/>
          </a:p>
        </p:txBody>
      </p:sp>
      <p:sp>
        <p:nvSpPr>
          <p:cNvPr id="5" name="Tekstvak 4"/>
          <p:cNvSpPr txBox="1"/>
          <p:nvPr/>
        </p:nvSpPr>
        <p:spPr>
          <a:xfrm>
            <a:off x="2993989" y="51567"/>
            <a:ext cx="1732754" cy="1200329"/>
          </a:xfrm>
          <a:prstGeom prst="rect">
            <a:avLst/>
          </a:prstGeom>
          <a:noFill/>
        </p:spPr>
        <p:txBody>
          <a:bodyPr wrap="square" rtlCol="0">
            <a:spAutoFit/>
          </a:bodyPr>
          <a:lstStyle/>
          <a:p>
            <a:pPr algn="ctr"/>
            <a:r>
              <a:rPr lang="nl-NL" sz="2400" dirty="0" smtClean="0"/>
              <a:t>plus </a:t>
            </a:r>
          </a:p>
          <a:p>
            <a:pPr algn="ctr"/>
            <a:r>
              <a:rPr lang="nl-NL" sz="2400" dirty="0" smtClean="0"/>
              <a:t>2</a:t>
            </a:r>
            <a:r>
              <a:rPr lang="nl-NL" sz="2400" baseline="30000" dirty="0" smtClean="0"/>
              <a:t>e</a:t>
            </a:r>
            <a:r>
              <a:rPr lang="nl-NL" sz="2400" dirty="0" smtClean="0"/>
              <a:t> </a:t>
            </a:r>
            <a:r>
              <a:rPr lang="nl-NL" sz="2400" dirty="0" err="1" smtClean="0"/>
              <a:t>electron</a:t>
            </a:r>
            <a:endParaRPr lang="nl-NL" sz="2400" dirty="0" smtClean="0"/>
          </a:p>
          <a:p>
            <a:pPr algn="ctr"/>
            <a:r>
              <a:rPr lang="nl-NL" sz="2400" dirty="0" smtClean="0"/>
              <a:t>Zeeman</a:t>
            </a:r>
            <a:endParaRPr lang="nl-NL" sz="2400" dirty="0"/>
          </a:p>
        </p:txBody>
      </p:sp>
      <p:sp>
        <p:nvSpPr>
          <p:cNvPr id="6" name="Tekstvak 5"/>
          <p:cNvSpPr txBox="1"/>
          <p:nvPr/>
        </p:nvSpPr>
        <p:spPr>
          <a:xfrm>
            <a:off x="4665733" y="414987"/>
            <a:ext cx="1488878" cy="830997"/>
          </a:xfrm>
          <a:prstGeom prst="rect">
            <a:avLst/>
          </a:prstGeom>
          <a:noFill/>
        </p:spPr>
        <p:txBody>
          <a:bodyPr wrap="square" rtlCol="0">
            <a:spAutoFit/>
          </a:bodyPr>
          <a:lstStyle/>
          <a:p>
            <a:pPr algn="ctr"/>
            <a:r>
              <a:rPr lang="nl-NL" sz="2400" dirty="0" smtClean="0"/>
              <a:t>eigen energieën</a:t>
            </a:r>
            <a:endParaRPr lang="nl-NL" sz="2400" dirty="0"/>
          </a:p>
        </p:txBody>
      </p:sp>
      <p:cxnSp>
        <p:nvCxnSpPr>
          <p:cNvPr id="8" name="Rechte verbindingslijn 7"/>
          <p:cNvCxnSpPr/>
          <p:nvPr/>
        </p:nvCxnSpPr>
        <p:spPr>
          <a:xfrm>
            <a:off x="450117" y="2532183"/>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461837" y="6103107"/>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1882705" y="2529835"/>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894425" y="6100759"/>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880357" y="2077311"/>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1880357" y="2991731"/>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1842814" y="2124220"/>
            <a:ext cx="0" cy="829994"/>
          </a:xfrm>
          <a:prstGeom prst="straightConnector1">
            <a:avLst/>
          </a:prstGeom>
          <a:ln w="25400">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3329361" y="2991731"/>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327013" y="2539207"/>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3327013" y="3453627"/>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3289470" y="2586116"/>
            <a:ext cx="0" cy="829994"/>
          </a:xfrm>
          <a:prstGeom prst="straightConnector1">
            <a:avLst/>
          </a:prstGeom>
          <a:ln w="25400">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3327013" y="2074963"/>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3324665" y="1622439"/>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3287122" y="1669348"/>
            <a:ext cx="0" cy="829994"/>
          </a:xfrm>
          <a:prstGeom prst="straightConnector1">
            <a:avLst/>
          </a:prstGeom>
          <a:ln w="25400">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3327013" y="5648235"/>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3327013" y="6562655"/>
            <a:ext cx="1055077"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a:off x="3289470" y="5695144"/>
            <a:ext cx="0" cy="829994"/>
          </a:xfrm>
          <a:prstGeom prst="straightConnector1">
            <a:avLst/>
          </a:prstGeom>
          <a:ln w="25400">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405530" y="2586116"/>
            <a:ext cx="0" cy="3491127"/>
          </a:xfrm>
          <a:prstGeom prst="straightConnector1">
            <a:avLst/>
          </a:prstGeom>
          <a:ln w="25400">
            <a:solidFill>
              <a:srgbClr val="C0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84349" y="4037426"/>
            <a:ext cx="2321226" cy="954107"/>
          </a:xfrm>
          <a:prstGeom prst="rect">
            <a:avLst/>
          </a:prstGeom>
          <a:noFill/>
        </p:spPr>
        <p:txBody>
          <a:bodyPr wrap="square" rtlCol="0">
            <a:spAutoFit/>
          </a:bodyPr>
          <a:lstStyle/>
          <a:p>
            <a:r>
              <a:rPr lang="nl-NL" sz="2800" b="1" dirty="0" smtClean="0">
                <a:solidFill>
                  <a:srgbClr val="C00000"/>
                </a:solidFill>
              </a:rPr>
              <a:t>a   hyperfijn</a:t>
            </a:r>
          </a:p>
          <a:p>
            <a:r>
              <a:rPr lang="nl-NL" sz="2800" b="1" dirty="0" smtClean="0">
                <a:solidFill>
                  <a:srgbClr val="C00000"/>
                </a:solidFill>
              </a:rPr>
              <a:t>      </a:t>
            </a:r>
            <a:r>
              <a:rPr lang="nl-NL" sz="2200" b="1" dirty="0" smtClean="0">
                <a:solidFill>
                  <a:srgbClr val="C00000"/>
                </a:solidFill>
              </a:rPr>
              <a:t>(micro </a:t>
            </a:r>
            <a:r>
              <a:rPr lang="nl-NL" sz="2200" b="1" dirty="0" err="1" smtClean="0">
                <a:solidFill>
                  <a:srgbClr val="C00000"/>
                </a:solidFill>
              </a:rPr>
              <a:t>eV</a:t>
            </a:r>
            <a:r>
              <a:rPr lang="nl-NL" sz="2200" b="1" dirty="0" smtClean="0">
                <a:solidFill>
                  <a:srgbClr val="C00000"/>
                </a:solidFill>
              </a:rPr>
              <a:t>)</a:t>
            </a:r>
            <a:endParaRPr lang="nl-NL" sz="2200" b="1" dirty="0">
              <a:solidFill>
                <a:srgbClr val="C00000"/>
              </a:solidFill>
            </a:endParaRPr>
          </a:p>
        </p:txBody>
      </p:sp>
      <p:sp>
        <p:nvSpPr>
          <p:cNvPr id="34" name="Tekstvak 33"/>
          <p:cNvSpPr txBox="1"/>
          <p:nvPr/>
        </p:nvSpPr>
        <p:spPr>
          <a:xfrm>
            <a:off x="2965941" y="5821714"/>
            <a:ext cx="436099" cy="523220"/>
          </a:xfrm>
          <a:prstGeom prst="rect">
            <a:avLst/>
          </a:prstGeom>
          <a:noFill/>
        </p:spPr>
        <p:txBody>
          <a:bodyPr wrap="square" rtlCol="0">
            <a:spAutoFit/>
          </a:bodyPr>
          <a:lstStyle/>
          <a:p>
            <a:r>
              <a:rPr lang="nl-NL" sz="2800" b="1" dirty="0" smtClean="0">
                <a:solidFill>
                  <a:srgbClr val="00B050"/>
                </a:solidFill>
              </a:rPr>
              <a:t>b</a:t>
            </a:r>
            <a:endParaRPr lang="nl-NL" sz="2800" b="1" dirty="0">
              <a:solidFill>
                <a:srgbClr val="00B050"/>
              </a:solidFill>
            </a:endParaRPr>
          </a:p>
        </p:txBody>
      </p:sp>
      <p:graphicFrame>
        <p:nvGraphicFramePr>
          <p:cNvPr id="35" name="Object 34"/>
          <p:cNvGraphicFramePr>
            <a:graphicFrameLocks noChangeAspect="1"/>
          </p:cNvGraphicFramePr>
          <p:nvPr/>
        </p:nvGraphicFramePr>
        <p:xfrm>
          <a:off x="4510088" y="1317625"/>
          <a:ext cx="1866900" cy="5419725"/>
        </p:xfrm>
        <a:graphic>
          <a:graphicData uri="http://schemas.openxmlformats.org/presentationml/2006/ole">
            <p:oleObj spid="_x0000_s13313" name="Vergelijking" r:id="rId3" imgW="1523880" imgH="4419360" progId="Equation.3">
              <p:embed/>
            </p:oleObj>
          </a:graphicData>
        </a:graphic>
      </p:graphicFrame>
      <p:sp>
        <p:nvSpPr>
          <p:cNvPr id="36" name="Tekstvak 35"/>
          <p:cNvSpPr txBox="1"/>
          <p:nvPr/>
        </p:nvSpPr>
        <p:spPr>
          <a:xfrm>
            <a:off x="6365612" y="-37537"/>
            <a:ext cx="2778387" cy="461665"/>
          </a:xfrm>
          <a:prstGeom prst="rect">
            <a:avLst/>
          </a:prstGeom>
          <a:noFill/>
        </p:spPr>
        <p:txBody>
          <a:bodyPr wrap="square" rtlCol="0">
            <a:spAutoFit/>
          </a:bodyPr>
          <a:lstStyle/>
          <a:p>
            <a:pPr algn="ctr"/>
            <a:r>
              <a:rPr lang="nl-NL" sz="2400" dirty="0" smtClean="0"/>
              <a:t>limiet:  </a:t>
            </a:r>
            <a:r>
              <a:rPr lang="nl-NL" sz="2400" b="1" dirty="0" smtClean="0">
                <a:solidFill>
                  <a:srgbClr val="C00000"/>
                </a:solidFill>
              </a:rPr>
              <a:t>a</a:t>
            </a:r>
            <a:r>
              <a:rPr lang="nl-NL" sz="2400" dirty="0" smtClean="0"/>
              <a:t> </a:t>
            </a:r>
            <a:r>
              <a:rPr lang="nl-NL" sz="2400" b="1" dirty="0" smtClean="0"/>
              <a:t>&gt;&gt;</a:t>
            </a:r>
            <a:r>
              <a:rPr lang="nl-NL" sz="2400" dirty="0" smtClean="0"/>
              <a:t> </a:t>
            </a:r>
            <a:r>
              <a:rPr lang="nl-NL" sz="2400" b="1" dirty="0" smtClean="0">
                <a:solidFill>
                  <a:srgbClr val="00B050"/>
                </a:solidFill>
              </a:rPr>
              <a:t>b</a:t>
            </a:r>
          </a:p>
        </p:txBody>
      </p:sp>
      <p:graphicFrame>
        <p:nvGraphicFramePr>
          <p:cNvPr id="13314" name="Object 2"/>
          <p:cNvGraphicFramePr>
            <a:graphicFrameLocks noChangeAspect="1"/>
          </p:cNvGraphicFramePr>
          <p:nvPr/>
        </p:nvGraphicFramePr>
        <p:xfrm>
          <a:off x="6616543" y="1322388"/>
          <a:ext cx="839787" cy="5419725"/>
        </p:xfrm>
        <a:graphic>
          <a:graphicData uri="http://schemas.openxmlformats.org/presentationml/2006/ole">
            <p:oleObj spid="_x0000_s13314" name="Vergelijking" r:id="rId4" imgW="685800" imgH="4419360" progId="Equation.3">
              <p:embed/>
            </p:oleObj>
          </a:graphicData>
        </a:graphic>
      </p:graphicFrame>
      <p:sp>
        <p:nvSpPr>
          <p:cNvPr id="38" name="Tekstvak 37"/>
          <p:cNvSpPr txBox="1"/>
          <p:nvPr/>
        </p:nvSpPr>
        <p:spPr>
          <a:xfrm>
            <a:off x="2963593" y="2710338"/>
            <a:ext cx="436099" cy="523220"/>
          </a:xfrm>
          <a:prstGeom prst="rect">
            <a:avLst/>
          </a:prstGeom>
          <a:noFill/>
        </p:spPr>
        <p:txBody>
          <a:bodyPr wrap="square" rtlCol="0">
            <a:spAutoFit/>
          </a:bodyPr>
          <a:lstStyle/>
          <a:p>
            <a:r>
              <a:rPr lang="nl-NL" sz="2800" b="1" dirty="0" smtClean="0">
                <a:solidFill>
                  <a:srgbClr val="00B050"/>
                </a:solidFill>
              </a:rPr>
              <a:t>b</a:t>
            </a:r>
            <a:endParaRPr lang="nl-NL" sz="2800" b="1" dirty="0">
              <a:solidFill>
                <a:srgbClr val="00B050"/>
              </a:solidFill>
            </a:endParaRPr>
          </a:p>
        </p:txBody>
      </p:sp>
      <p:sp>
        <p:nvSpPr>
          <p:cNvPr id="39" name="Tekstvak 38"/>
          <p:cNvSpPr txBox="1"/>
          <p:nvPr/>
        </p:nvSpPr>
        <p:spPr>
          <a:xfrm>
            <a:off x="2961245" y="1807638"/>
            <a:ext cx="436099" cy="523220"/>
          </a:xfrm>
          <a:prstGeom prst="rect">
            <a:avLst/>
          </a:prstGeom>
          <a:noFill/>
        </p:spPr>
        <p:txBody>
          <a:bodyPr wrap="square" rtlCol="0">
            <a:spAutoFit/>
          </a:bodyPr>
          <a:lstStyle/>
          <a:p>
            <a:r>
              <a:rPr lang="nl-NL" sz="2800" b="1" dirty="0" smtClean="0">
                <a:solidFill>
                  <a:srgbClr val="00B050"/>
                </a:solidFill>
              </a:rPr>
              <a:t>b</a:t>
            </a:r>
            <a:endParaRPr lang="nl-NL" sz="2800" b="1" dirty="0">
              <a:solidFill>
                <a:srgbClr val="00B050"/>
              </a:solidFill>
            </a:endParaRPr>
          </a:p>
        </p:txBody>
      </p:sp>
      <p:sp>
        <p:nvSpPr>
          <p:cNvPr id="40" name="Tekstvak 39"/>
          <p:cNvSpPr txBox="1"/>
          <p:nvPr/>
        </p:nvSpPr>
        <p:spPr>
          <a:xfrm>
            <a:off x="1509893" y="2255466"/>
            <a:ext cx="436099" cy="523220"/>
          </a:xfrm>
          <a:prstGeom prst="rect">
            <a:avLst/>
          </a:prstGeom>
          <a:noFill/>
        </p:spPr>
        <p:txBody>
          <a:bodyPr wrap="square" rtlCol="0">
            <a:spAutoFit/>
          </a:bodyPr>
          <a:lstStyle/>
          <a:p>
            <a:r>
              <a:rPr lang="nl-NL" sz="2800" b="1" dirty="0" smtClean="0">
                <a:solidFill>
                  <a:srgbClr val="00B050"/>
                </a:solidFill>
              </a:rPr>
              <a:t>b</a:t>
            </a:r>
            <a:endParaRPr lang="nl-NL" sz="2800" b="1" dirty="0">
              <a:solidFill>
                <a:srgbClr val="00B050"/>
              </a:solidFill>
            </a:endParaRPr>
          </a:p>
        </p:txBody>
      </p:sp>
      <p:sp>
        <p:nvSpPr>
          <p:cNvPr id="41" name="Tekstvak 40"/>
          <p:cNvSpPr txBox="1"/>
          <p:nvPr/>
        </p:nvSpPr>
        <p:spPr>
          <a:xfrm>
            <a:off x="6492225" y="412639"/>
            <a:ext cx="1488878" cy="830997"/>
          </a:xfrm>
          <a:prstGeom prst="rect">
            <a:avLst/>
          </a:prstGeom>
          <a:noFill/>
        </p:spPr>
        <p:txBody>
          <a:bodyPr wrap="square" rtlCol="0">
            <a:spAutoFit/>
          </a:bodyPr>
          <a:lstStyle/>
          <a:p>
            <a:pPr algn="ctr"/>
            <a:r>
              <a:rPr lang="nl-NL" sz="2400" dirty="0" smtClean="0"/>
              <a:t>eigen energieën</a:t>
            </a:r>
            <a:endParaRPr lang="nl-NL" sz="2400" dirty="0"/>
          </a:p>
        </p:txBody>
      </p:sp>
      <p:sp>
        <p:nvSpPr>
          <p:cNvPr id="42" name="Tekstvak 41"/>
          <p:cNvSpPr txBox="1"/>
          <p:nvPr/>
        </p:nvSpPr>
        <p:spPr>
          <a:xfrm>
            <a:off x="7587180" y="536903"/>
            <a:ext cx="1613087" cy="461665"/>
          </a:xfrm>
          <a:prstGeom prst="rect">
            <a:avLst/>
          </a:prstGeom>
          <a:noFill/>
        </p:spPr>
        <p:txBody>
          <a:bodyPr wrap="square" rtlCol="0">
            <a:spAutoFit/>
          </a:bodyPr>
          <a:lstStyle/>
          <a:p>
            <a:pPr algn="ctr"/>
            <a:r>
              <a:rPr lang="nl-NL" sz="2400" dirty="0" smtClean="0"/>
              <a:t>toestanden</a:t>
            </a:r>
            <a:endParaRPr lang="nl-NL" sz="2400" dirty="0"/>
          </a:p>
        </p:txBody>
      </p:sp>
      <p:cxnSp>
        <p:nvCxnSpPr>
          <p:cNvPr id="44" name="Rechte verbindingslijn 43"/>
          <p:cNvCxnSpPr/>
          <p:nvPr/>
        </p:nvCxnSpPr>
        <p:spPr>
          <a:xfrm>
            <a:off x="6527409"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kstvak 44"/>
          <p:cNvSpPr txBox="1"/>
          <p:nvPr/>
        </p:nvSpPr>
        <p:spPr>
          <a:xfrm>
            <a:off x="7540272" y="1252025"/>
            <a:ext cx="1786605" cy="5509200"/>
          </a:xfrm>
          <a:prstGeom prst="rect">
            <a:avLst/>
          </a:prstGeom>
          <a:noFill/>
        </p:spPr>
        <p:txBody>
          <a:bodyPr wrap="square" rtlCol="0">
            <a:spAutoFit/>
          </a:bodyPr>
          <a:lstStyle/>
          <a:p>
            <a:r>
              <a:rPr lang="nl-NL" sz="2400" dirty="0" smtClean="0"/>
              <a:t>KET</a:t>
            </a:r>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r>
              <a:rPr lang="nl-NL" sz="2400" dirty="0" smtClean="0"/>
              <a:t>  </a:t>
            </a:r>
            <a:r>
              <a:rPr lang="nl-NL" sz="2400" b="1" dirty="0" smtClean="0">
                <a:solidFill>
                  <a:srgbClr val="7030A0"/>
                </a:solidFill>
              </a:rPr>
              <a:t>en</a:t>
            </a:r>
            <a:r>
              <a:rPr lang="nl-NL" sz="2400" dirty="0" smtClean="0"/>
              <a:t>  </a:t>
            </a:r>
            <a:r>
              <a:rPr lang="nl-NL" sz="2400" dirty="0" err="1" smtClean="0"/>
              <a:t>keT</a:t>
            </a:r>
            <a:endParaRPr lang="nl-NL" sz="2400" dirty="0" smtClean="0"/>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endParaRPr lang="nl-NL" sz="2400" dirty="0" smtClean="0"/>
          </a:p>
          <a:p>
            <a:endParaRPr lang="nl-NL" sz="2400" dirty="0" smtClean="0"/>
          </a:p>
          <a:p>
            <a:endParaRPr lang="nl-NL" sz="2400" dirty="0" smtClean="0"/>
          </a:p>
          <a:p>
            <a:endParaRPr lang="nl-NL" sz="2400" dirty="0" smtClean="0"/>
          </a:p>
          <a:p>
            <a:endParaRPr lang="nl-NL" sz="1200" dirty="0" smtClean="0"/>
          </a:p>
          <a:p>
            <a:endParaRPr lang="nl-NL" sz="2400" dirty="0" smtClean="0"/>
          </a:p>
          <a:p>
            <a:r>
              <a:rPr lang="nl-NL" sz="2400" dirty="0" smtClean="0"/>
              <a:t>   (</a:t>
            </a:r>
            <a:r>
              <a:rPr lang="nl-NL" sz="2400" dirty="0" err="1" smtClean="0"/>
              <a:t>kET-KeT</a:t>
            </a:r>
            <a:r>
              <a:rPr lang="nl-NL" sz="2400" dirty="0" smtClean="0"/>
              <a:t>)</a:t>
            </a:r>
          </a:p>
          <a:p>
            <a:endParaRPr lang="nl-NL" sz="1200" dirty="0" smtClean="0"/>
          </a:p>
          <a:p>
            <a:endParaRPr lang="nl-NL" sz="1600" dirty="0" smtClean="0"/>
          </a:p>
          <a:p>
            <a:r>
              <a:rPr lang="nl-NL" sz="2400" dirty="0" smtClean="0"/>
              <a:t>   (</a:t>
            </a:r>
            <a:r>
              <a:rPr lang="nl-NL" sz="2400" dirty="0" err="1" smtClean="0"/>
              <a:t>kEt-Ket</a:t>
            </a:r>
            <a:r>
              <a:rPr lang="nl-NL" sz="2400" dirty="0" smtClean="0"/>
              <a:t>)</a:t>
            </a:r>
          </a:p>
        </p:txBody>
      </p:sp>
      <p:cxnSp>
        <p:nvCxnSpPr>
          <p:cNvPr id="47" name="Rechte verbindingslijn met pijl 46"/>
          <p:cNvCxnSpPr>
            <a:stCxn id="39" idx="1"/>
          </p:cNvCxnSpPr>
          <p:nvPr/>
        </p:nvCxnSpPr>
        <p:spPr>
          <a:xfrm>
            <a:off x="2961245" y="2069248"/>
            <a:ext cx="203986" cy="420734"/>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flipV="1">
            <a:off x="2954215" y="2573347"/>
            <a:ext cx="205200" cy="421200"/>
          </a:xfrm>
          <a:prstGeom prst="straightConnector1">
            <a:avLst/>
          </a:prstGeom>
          <a:ln w="38100">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4656406" y="2368091"/>
            <a:ext cx="1856934" cy="369332"/>
          </a:xfrm>
          <a:prstGeom prst="rect">
            <a:avLst/>
          </a:prstGeom>
          <a:noFill/>
        </p:spPr>
        <p:txBody>
          <a:bodyPr wrap="square" rtlCol="0">
            <a:spAutoFit/>
          </a:bodyPr>
          <a:lstStyle/>
          <a:p>
            <a:pPr algn="ctr"/>
            <a:r>
              <a:rPr lang="nl-NL" b="1" dirty="0" smtClean="0">
                <a:solidFill>
                  <a:srgbClr val="7030A0"/>
                </a:solidFill>
              </a:rPr>
              <a:t>( ontaarding = 2 )</a:t>
            </a:r>
            <a:endParaRPr lang="nl-NL" b="1" dirty="0">
              <a:solidFill>
                <a:srgbClr val="7030A0"/>
              </a:solidFill>
            </a:endParaRPr>
          </a:p>
        </p:txBody>
      </p:sp>
      <p:graphicFrame>
        <p:nvGraphicFramePr>
          <p:cNvPr id="52" name="Object 51"/>
          <p:cNvGraphicFramePr>
            <a:graphicFrameLocks noChangeAspect="1"/>
          </p:cNvGraphicFramePr>
          <p:nvPr/>
        </p:nvGraphicFramePr>
        <p:xfrm>
          <a:off x="7575739" y="1833099"/>
          <a:ext cx="266700" cy="406400"/>
        </p:xfrm>
        <a:graphic>
          <a:graphicData uri="http://schemas.openxmlformats.org/presentationml/2006/ole">
            <p:oleObj spid="_x0000_s13315" name="Vergelijking" r:id="rId5" imgW="266400" imgH="406080" progId="Equation.3">
              <p:embed/>
            </p:oleObj>
          </a:graphicData>
        </a:graphic>
      </p:graphicFrame>
      <p:graphicFrame>
        <p:nvGraphicFramePr>
          <p:cNvPr id="13316" name="Object 4"/>
          <p:cNvGraphicFramePr>
            <a:graphicFrameLocks noChangeAspect="1"/>
          </p:cNvGraphicFramePr>
          <p:nvPr/>
        </p:nvGraphicFramePr>
        <p:xfrm>
          <a:off x="7565990" y="2920801"/>
          <a:ext cx="266700" cy="406400"/>
        </p:xfrm>
        <a:graphic>
          <a:graphicData uri="http://schemas.openxmlformats.org/presentationml/2006/ole">
            <p:oleObj spid="_x0000_s13316" name="Vergelijking" r:id="rId6" imgW="266400" imgH="406080" progId="Equation.3">
              <p:embed/>
            </p:oleObj>
          </a:graphicData>
        </a:graphic>
      </p:graphicFrame>
      <p:graphicFrame>
        <p:nvGraphicFramePr>
          <p:cNvPr id="13317" name="Object 5"/>
          <p:cNvGraphicFramePr>
            <a:graphicFrameLocks noChangeAspect="1"/>
          </p:cNvGraphicFramePr>
          <p:nvPr/>
        </p:nvGraphicFramePr>
        <p:xfrm>
          <a:off x="7570533" y="5457242"/>
          <a:ext cx="266700" cy="406400"/>
        </p:xfrm>
        <a:graphic>
          <a:graphicData uri="http://schemas.openxmlformats.org/presentationml/2006/ole">
            <p:oleObj spid="_x0000_s13317" name="Vergelijking" r:id="rId7" imgW="266400" imgH="406080" progId="Equation.3">
              <p:embed/>
            </p:oleObj>
          </a:graphicData>
        </a:graphic>
      </p:graphicFrame>
      <p:graphicFrame>
        <p:nvGraphicFramePr>
          <p:cNvPr id="13318" name="Object 6"/>
          <p:cNvGraphicFramePr>
            <a:graphicFrameLocks noChangeAspect="1"/>
          </p:cNvGraphicFramePr>
          <p:nvPr/>
        </p:nvGraphicFramePr>
        <p:xfrm>
          <a:off x="7575295" y="6292717"/>
          <a:ext cx="266700" cy="406400"/>
        </p:xfrm>
        <a:graphic>
          <a:graphicData uri="http://schemas.openxmlformats.org/presentationml/2006/ole">
            <p:oleObj spid="_x0000_s13318" name="Vergelijking" r:id="rId8" imgW="266400" imgH="406080" progId="Equation.3">
              <p:embed/>
            </p:oleObj>
          </a:graphicData>
        </a:graphic>
      </p:graphicFrame>
      <p:cxnSp>
        <p:nvCxnSpPr>
          <p:cNvPr id="56" name="Rechte verbindingslijn met pijl 55"/>
          <p:cNvCxnSpPr/>
          <p:nvPr/>
        </p:nvCxnSpPr>
        <p:spPr>
          <a:xfrm>
            <a:off x="2780674" y="3906160"/>
            <a:ext cx="0" cy="829994"/>
          </a:xfrm>
          <a:prstGeom prst="straightConnector1">
            <a:avLst/>
          </a:prstGeom>
          <a:ln w="25400">
            <a:solidFill>
              <a:srgbClr val="00B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7" name="Tekstvak 56"/>
          <p:cNvSpPr txBox="1"/>
          <p:nvPr/>
        </p:nvSpPr>
        <p:spPr>
          <a:xfrm>
            <a:off x="2457145" y="4032730"/>
            <a:ext cx="1861637" cy="1015663"/>
          </a:xfrm>
          <a:prstGeom prst="rect">
            <a:avLst/>
          </a:prstGeom>
          <a:noFill/>
        </p:spPr>
        <p:txBody>
          <a:bodyPr wrap="square" rtlCol="0">
            <a:spAutoFit/>
          </a:bodyPr>
          <a:lstStyle/>
          <a:p>
            <a:r>
              <a:rPr lang="nl-NL" sz="2800" b="1" dirty="0" smtClean="0">
                <a:solidFill>
                  <a:srgbClr val="00B050"/>
                </a:solidFill>
              </a:rPr>
              <a:t>b   Zeeman</a:t>
            </a:r>
          </a:p>
          <a:p>
            <a:r>
              <a:rPr lang="nl-NL" sz="3200" b="1" dirty="0" smtClean="0">
                <a:solidFill>
                  <a:srgbClr val="C00000"/>
                </a:solidFill>
              </a:rPr>
              <a:t>     </a:t>
            </a:r>
            <a:r>
              <a:rPr lang="nl-NL" sz="2200" b="1" dirty="0" smtClean="0">
                <a:solidFill>
                  <a:srgbClr val="00B050"/>
                </a:solidFill>
              </a:rPr>
              <a:t>(nano </a:t>
            </a:r>
            <a:r>
              <a:rPr lang="nl-NL" sz="2200" b="1" dirty="0" err="1" smtClean="0">
                <a:solidFill>
                  <a:srgbClr val="00B050"/>
                </a:solidFill>
              </a:rPr>
              <a:t>eV</a:t>
            </a:r>
            <a:r>
              <a:rPr lang="nl-NL" sz="2200" b="1" dirty="0" smtClean="0">
                <a:solidFill>
                  <a:srgbClr val="00B050"/>
                </a:solidFill>
              </a:rPr>
              <a:t>)</a:t>
            </a:r>
            <a:endParaRPr lang="nl-NL" sz="2200" b="1" dirty="0">
              <a:solidFill>
                <a:srgbClr val="00B050"/>
              </a:solidFill>
            </a:endParaRPr>
          </a:p>
        </p:txBody>
      </p:sp>
      <p:cxnSp>
        <p:nvCxnSpPr>
          <p:cNvPr id="58" name="Rechte verbindingslijn 57"/>
          <p:cNvCxnSpPr/>
          <p:nvPr/>
        </p:nvCxnSpPr>
        <p:spPr>
          <a:xfrm flipH="1">
            <a:off x="0" y="1322366"/>
            <a:ext cx="9144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flipH="1" flipV="1">
            <a:off x="6527409" y="365760"/>
            <a:ext cx="261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319" name="Picture 7" descr="C:\_temp\capstones\Kasper\eenvoudigste.png"/>
          <p:cNvPicPr>
            <a:picLocks noChangeAspect="1" noChangeArrowheads="1"/>
          </p:cNvPicPr>
          <p:nvPr/>
        </p:nvPicPr>
        <p:blipFill>
          <a:blip r:embed="rId9" cstate="print"/>
          <a:srcRect r="-3127" b="-2776"/>
          <a:stretch>
            <a:fillRect/>
          </a:stretch>
        </p:blipFill>
        <p:spPr bwMode="auto">
          <a:xfrm>
            <a:off x="4445391" y="3840481"/>
            <a:ext cx="2011680" cy="1561514"/>
          </a:xfrm>
          <a:prstGeom prst="rect">
            <a:avLst/>
          </a:prstGeom>
          <a:noFill/>
          <a:ln w="25400">
            <a:solidFill>
              <a:schemeClr val="bg1">
                <a:lumMod val="75000"/>
              </a:schemeClr>
            </a:solidFill>
          </a:ln>
        </p:spPr>
      </p:pic>
      <p:sp>
        <p:nvSpPr>
          <p:cNvPr id="50" name="Tekstvak 49"/>
          <p:cNvSpPr txBox="1"/>
          <p:nvPr/>
        </p:nvSpPr>
        <p:spPr>
          <a:xfrm>
            <a:off x="-29028" y="6092575"/>
            <a:ext cx="2321226" cy="369332"/>
          </a:xfrm>
          <a:prstGeom prst="rect">
            <a:avLst/>
          </a:prstGeom>
          <a:noFill/>
        </p:spPr>
        <p:txBody>
          <a:bodyPr wrap="square" rtlCol="0">
            <a:spAutoFit/>
          </a:bodyPr>
          <a:lstStyle/>
          <a:p>
            <a:r>
              <a:rPr lang="nl-NL" b="1" dirty="0" smtClean="0">
                <a:solidFill>
                  <a:srgbClr val="C00000"/>
                </a:solidFill>
              </a:rPr>
              <a:t>hyperfijn singlet</a:t>
            </a:r>
            <a:endParaRPr lang="nl-NL" b="1" dirty="0">
              <a:solidFill>
                <a:srgbClr val="C00000"/>
              </a:solidFill>
            </a:endParaRPr>
          </a:p>
        </p:txBody>
      </p:sp>
      <p:sp>
        <p:nvSpPr>
          <p:cNvPr id="53" name="Tekstvak 52"/>
          <p:cNvSpPr txBox="1"/>
          <p:nvPr/>
        </p:nvSpPr>
        <p:spPr>
          <a:xfrm>
            <a:off x="-36282" y="2108485"/>
            <a:ext cx="2321226" cy="369332"/>
          </a:xfrm>
          <a:prstGeom prst="rect">
            <a:avLst/>
          </a:prstGeom>
          <a:noFill/>
        </p:spPr>
        <p:txBody>
          <a:bodyPr wrap="square" rtlCol="0">
            <a:spAutoFit/>
          </a:bodyPr>
          <a:lstStyle/>
          <a:p>
            <a:r>
              <a:rPr lang="nl-NL" b="1" dirty="0" smtClean="0">
                <a:solidFill>
                  <a:srgbClr val="C00000"/>
                </a:solidFill>
              </a:rPr>
              <a:t>hyperfijn </a:t>
            </a:r>
            <a:r>
              <a:rPr lang="nl-NL" b="1" dirty="0" err="1" smtClean="0">
                <a:solidFill>
                  <a:srgbClr val="C00000"/>
                </a:solidFill>
              </a:rPr>
              <a:t>triplets</a:t>
            </a:r>
            <a:endParaRPr lang="nl-NL"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par>
                                <p:cTn id="23" presetID="5" presetClass="entr" presetSubtype="1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heckerboard(across)">
                                      <p:cBhvr>
                                        <p:cTn id="25" dur="500"/>
                                        <p:tgtEl>
                                          <p:spTgt spid="5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checkerboard(across)">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par>
                                <p:cTn id="34" presetID="5"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par>
                                <p:cTn id="37" presetID="5"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par>
                                <p:cTn id="40" presetID="5"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par>
                                <p:cTn id="43" presetID="5"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heckerboard(across)">
                                      <p:cBhvr>
                                        <p:cTn id="45" dur="500"/>
                                        <p:tgtEl>
                                          <p:spTgt spid="22"/>
                                        </p:tgtEl>
                                      </p:cBhvr>
                                    </p:animEffect>
                                  </p:childTnLst>
                                </p:cTn>
                              </p:par>
                              <p:par>
                                <p:cTn id="46" presetID="5" presetClass="entr" presetSubtype="1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par>
                                <p:cTn id="49" presetID="5" presetClass="entr" presetSubtype="1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heckerboard(across)">
                                      <p:cBhvr>
                                        <p:cTn id="51" dur="500"/>
                                        <p:tgtEl>
                                          <p:spTgt spid="25"/>
                                        </p:tgtEl>
                                      </p:cBhvr>
                                    </p:animEffect>
                                  </p:childTnLst>
                                </p:cTn>
                              </p:par>
                              <p:par>
                                <p:cTn id="52" presetID="5" presetClass="entr" presetSubtype="1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checkerboard(across)">
                                      <p:cBhvr>
                                        <p:cTn id="54" dur="500"/>
                                        <p:tgtEl>
                                          <p:spTgt spid="27"/>
                                        </p:tgtEl>
                                      </p:cBhvr>
                                    </p:animEffect>
                                  </p:childTnLst>
                                </p:cTn>
                              </p:par>
                              <p:par>
                                <p:cTn id="55" presetID="5" presetClass="entr" presetSubtype="1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par>
                                <p:cTn id="58" presetID="5" presetClass="entr" presetSubtype="1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heckerboard(across)">
                                      <p:cBhvr>
                                        <p:cTn id="60" dur="500"/>
                                        <p:tgtEl>
                                          <p:spTgt spid="29"/>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checkerboard(across)">
                                      <p:cBhvr>
                                        <p:cTn id="63" dur="500"/>
                                        <p:tgtEl>
                                          <p:spTgt spid="34"/>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checkerboard(across)">
                                      <p:cBhvr>
                                        <p:cTn id="66" dur="500"/>
                                        <p:tgtEl>
                                          <p:spTgt spid="3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checkerboard(across)">
                                      <p:cBhvr>
                                        <p:cTn id="69" dur="500"/>
                                        <p:tgtEl>
                                          <p:spTgt spid="39"/>
                                        </p:tgtEl>
                                      </p:cBhvr>
                                    </p:animEffect>
                                  </p:childTnLst>
                                </p:cTn>
                              </p:par>
                              <p:par>
                                <p:cTn id="70" presetID="5" presetClass="entr" presetSubtype="1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checkerboard(across)">
                                      <p:cBhvr>
                                        <p:cTn id="72" dur="500"/>
                                        <p:tgtEl>
                                          <p:spTgt spid="47"/>
                                        </p:tgtEl>
                                      </p:cBhvr>
                                    </p:animEffect>
                                  </p:childTnLst>
                                </p:cTn>
                              </p:par>
                              <p:par>
                                <p:cTn id="73" presetID="5" presetClass="entr" presetSubtype="1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checkerboard(across)">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checkerboard(across)">
                                      <p:cBhvr>
                                        <p:cTn id="80" dur="500"/>
                                        <p:tgtEl>
                                          <p:spTgt spid="6"/>
                                        </p:tgtEl>
                                      </p:cBhvr>
                                    </p:animEffect>
                                  </p:childTnLst>
                                </p:cTn>
                              </p:par>
                              <p:par>
                                <p:cTn id="81" presetID="5" presetClass="entr" presetSubtype="1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checkerboard(across)">
                                      <p:cBhvr>
                                        <p:cTn id="83" dur="500"/>
                                        <p:tgtEl>
                                          <p:spTgt spid="3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checkerboard(across)">
                                      <p:cBhvr>
                                        <p:cTn id="86" dur="500"/>
                                        <p:tgtEl>
                                          <p:spTgt spid="51"/>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checkerboard(across)">
                                      <p:cBhvr>
                                        <p:cTn id="91" dur="500"/>
                                        <p:tgtEl>
                                          <p:spTgt spid="36"/>
                                        </p:tgtEl>
                                      </p:cBhvr>
                                    </p:animEffect>
                                  </p:childTnLst>
                                </p:cTn>
                              </p:par>
                              <p:par>
                                <p:cTn id="92" presetID="5" presetClass="entr" presetSubtype="10" fill="hold" nodeType="withEffect">
                                  <p:stCondLst>
                                    <p:cond delay="0"/>
                                  </p:stCondLst>
                                  <p:childTnLst>
                                    <p:set>
                                      <p:cBhvr>
                                        <p:cTn id="93" dur="1" fill="hold">
                                          <p:stCondLst>
                                            <p:cond delay="0"/>
                                          </p:stCondLst>
                                        </p:cTn>
                                        <p:tgtEl>
                                          <p:spTgt spid="13314"/>
                                        </p:tgtEl>
                                        <p:attrNameLst>
                                          <p:attrName>style.visibility</p:attrName>
                                        </p:attrNameLst>
                                      </p:cBhvr>
                                      <p:to>
                                        <p:strVal val="visible"/>
                                      </p:to>
                                    </p:set>
                                    <p:animEffect transition="in" filter="checkerboard(across)">
                                      <p:cBhvr>
                                        <p:cTn id="94" dur="500"/>
                                        <p:tgtEl>
                                          <p:spTgt spid="13314"/>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checkerboard(across)">
                                      <p:cBhvr>
                                        <p:cTn id="97" dur="500"/>
                                        <p:tgtEl>
                                          <p:spTgt spid="41"/>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checkerboard(across)">
                                      <p:cBhvr>
                                        <p:cTn id="100" dur="500"/>
                                        <p:tgtEl>
                                          <p:spTgt spid="42"/>
                                        </p:tgtEl>
                                      </p:cBhvr>
                                    </p:animEffect>
                                  </p:childTnLst>
                                </p:cTn>
                              </p:par>
                              <p:par>
                                <p:cTn id="101" presetID="5" presetClass="entr" presetSubtype="10"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checkerboard(across)">
                                      <p:cBhvr>
                                        <p:cTn id="103" dur="500"/>
                                        <p:tgtEl>
                                          <p:spTgt spid="44"/>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checkerboard(across)">
                                      <p:cBhvr>
                                        <p:cTn id="106" dur="500"/>
                                        <p:tgtEl>
                                          <p:spTgt spid="45"/>
                                        </p:tgtEl>
                                      </p:cBhvr>
                                    </p:animEffect>
                                  </p:childTnLst>
                                </p:cTn>
                              </p:par>
                              <p:par>
                                <p:cTn id="107" presetID="5" presetClass="entr" presetSubtype="10"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checkerboard(across)">
                                      <p:cBhvr>
                                        <p:cTn id="109" dur="500"/>
                                        <p:tgtEl>
                                          <p:spTgt spid="52"/>
                                        </p:tgtEl>
                                      </p:cBhvr>
                                    </p:animEffect>
                                  </p:childTnLst>
                                </p:cTn>
                              </p:par>
                              <p:par>
                                <p:cTn id="110" presetID="5" presetClass="entr" presetSubtype="10" fill="hold" nodeType="withEffect">
                                  <p:stCondLst>
                                    <p:cond delay="0"/>
                                  </p:stCondLst>
                                  <p:childTnLst>
                                    <p:set>
                                      <p:cBhvr>
                                        <p:cTn id="111" dur="1" fill="hold">
                                          <p:stCondLst>
                                            <p:cond delay="0"/>
                                          </p:stCondLst>
                                        </p:cTn>
                                        <p:tgtEl>
                                          <p:spTgt spid="13316"/>
                                        </p:tgtEl>
                                        <p:attrNameLst>
                                          <p:attrName>style.visibility</p:attrName>
                                        </p:attrNameLst>
                                      </p:cBhvr>
                                      <p:to>
                                        <p:strVal val="visible"/>
                                      </p:to>
                                    </p:set>
                                    <p:animEffect transition="in" filter="checkerboard(across)">
                                      <p:cBhvr>
                                        <p:cTn id="112" dur="500"/>
                                        <p:tgtEl>
                                          <p:spTgt spid="13316"/>
                                        </p:tgtEl>
                                      </p:cBhvr>
                                    </p:animEffect>
                                  </p:childTnLst>
                                </p:cTn>
                              </p:par>
                              <p:par>
                                <p:cTn id="113" presetID="5" presetClass="entr" presetSubtype="10" fill="hold" nodeType="withEffect">
                                  <p:stCondLst>
                                    <p:cond delay="0"/>
                                  </p:stCondLst>
                                  <p:childTnLst>
                                    <p:set>
                                      <p:cBhvr>
                                        <p:cTn id="114" dur="1" fill="hold">
                                          <p:stCondLst>
                                            <p:cond delay="0"/>
                                          </p:stCondLst>
                                        </p:cTn>
                                        <p:tgtEl>
                                          <p:spTgt spid="13317"/>
                                        </p:tgtEl>
                                        <p:attrNameLst>
                                          <p:attrName>style.visibility</p:attrName>
                                        </p:attrNameLst>
                                      </p:cBhvr>
                                      <p:to>
                                        <p:strVal val="visible"/>
                                      </p:to>
                                    </p:set>
                                    <p:animEffect transition="in" filter="checkerboard(across)">
                                      <p:cBhvr>
                                        <p:cTn id="115" dur="500"/>
                                        <p:tgtEl>
                                          <p:spTgt spid="13317"/>
                                        </p:tgtEl>
                                      </p:cBhvr>
                                    </p:animEffect>
                                  </p:childTnLst>
                                </p:cTn>
                              </p:par>
                              <p:par>
                                <p:cTn id="116" presetID="5" presetClass="entr" presetSubtype="10" fill="hold" nodeType="withEffect">
                                  <p:stCondLst>
                                    <p:cond delay="0"/>
                                  </p:stCondLst>
                                  <p:childTnLst>
                                    <p:set>
                                      <p:cBhvr>
                                        <p:cTn id="117" dur="1" fill="hold">
                                          <p:stCondLst>
                                            <p:cond delay="0"/>
                                          </p:stCondLst>
                                        </p:cTn>
                                        <p:tgtEl>
                                          <p:spTgt spid="13318"/>
                                        </p:tgtEl>
                                        <p:attrNameLst>
                                          <p:attrName>style.visibility</p:attrName>
                                        </p:attrNameLst>
                                      </p:cBhvr>
                                      <p:to>
                                        <p:strVal val="visible"/>
                                      </p:to>
                                    </p:set>
                                    <p:animEffect transition="in" filter="checkerboard(across)">
                                      <p:cBhvr>
                                        <p:cTn id="118" dur="500"/>
                                        <p:tgtEl>
                                          <p:spTgt spid="13318"/>
                                        </p:tgtEl>
                                      </p:cBhvr>
                                    </p:animEffect>
                                  </p:childTnLst>
                                </p:cTn>
                              </p:par>
                              <p:par>
                                <p:cTn id="119" presetID="5" presetClass="entr" presetSubtype="1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checkerboard(across)">
                                      <p:cBhvr>
                                        <p:cTn id="12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6" grpId="0"/>
      <p:bldP spid="38" grpId="0"/>
      <p:bldP spid="39" grpId="0"/>
      <p:bldP spid="40" grpId="0"/>
      <p:bldP spid="41" grpId="0"/>
      <p:bldP spid="42" grpId="0"/>
      <p:bldP spid="45" grpId="0"/>
      <p:bldP spid="51"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kstvak 42"/>
          <p:cNvSpPr txBox="1"/>
          <p:nvPr/>
        </p:nvSpPr>
        <p:spPr>
          <a:xfrm>
            <a:off x="7540272" y="1252025"/>
            <a:ext cx="1786605" cy="5509200"/>
          </a:xfrm>
          <a:prstGeom prst="rect">
            <a:avLst/>
          </a:prstGeom>
          <a:noFill/>
        </p:spPr>
        <p:txBody>
          <a:bodyPr wrap="square" rtlCol="0">
            <a:spAutoFit/>
          </a:bodyPr>
          <a:lstStyle/>
          <a:p>
            <a:r>
              <a:rPr lang="nl-NL" sz="2400" dirty="0" smtClean="0"/>
              <a:t>KET</a:t>
            </a:r>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r>
              <a:rPr lang="nl-NL" sz="2400" dirty="0" smtClean="0"/>
              <a:t>  </a:t>
            </a:r>
            <a:r>
              <a:rPr lang="nl-NL" sz="2400" b="1" dirty="0" smtClean="0">
                <a:solidFill>
                  <a:srgbClr val="7030A0"/>
                </a:solidFill>
              </a:rPr>
              <a:t>en</a:t>
            </a:r>
            <a:r>
              <a:rPr lang="nl-NL" sz="2400" dirty="0" smtClean="0"/>
              <a:t>  </a:t>
            </a:r>
            <a:r>
              <a:rPr lang="nl-NL" sz="2400" dirty="0" err="1" smtClean="0"/>
              <a:t>keT</a:t>
            </a:r>
            <a:endParaRPr lang="nl-NL" sz="2400" dirty="0" smtClean="0"/>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endParaRPr lang="nl-NL" sz="2400" dirty="0" smtClean="0"/>
          </a:p>
          <a:p>
            <a:endParaRPr lang="nl-NL" sz="2400" dirty="0" smtClean="0"/>
          </a:p>
          <a:p>
            <a:endParaRPr lang="nl-NL" sz="2400" dirty="0" smtClean="0"/>
          </a:p>
          <a:p>
            <a:endParaRPr lang="nl-NL" sz="2400" dirty="0" smtClean="0"/>
          </a:p>
          <a:p>
            <a:endParaRPr lang="nl-NL" sz="1200" dirty="0" smtClean="0"/>
          </a:p>
          <a:p>
            <a:endParaRPr lang="nl-NL" sz="2400" dirty="0" smtClean="0"/>
          </a:p>
          <a:p>
            <a:r>
              <a:rPr lang="nl-NL" sz="2400" dirty="0" smtClean="0"/>
              <a:t>   (</a:t>
            </a:r>
            <a:r>
              <a:rPr lang="nl-NL" sz="2400" dirty="0" err="1" smtClean="0"/>
              <a:t>kET-KeT</a:t>
            </a:r>
            <a:r>
              <a:rPr lang="nl-NL" sz="2400" dirty="0" smtClean="0"/>
              <a:t>)</a:t>
            </a:r>
          </a:p>
          <a:p>
            <a:endParaRPr lang="nl-NL" sz="1200" dirty="0" smtClean="0"/>
          </a:p>
          <a:p>
            <a:endParaRPr lang="nl-NL" sz="1600" dirty="0" smtClean="0"/>
          </a:p>
          <a:p>
            <a:r>
              <a:rPr lang="nl-NL" sz="2400" dirty="0" smtClean="0"/>
              <a:t>   (</a:t>
            </a:r>
            <a:r>
              <a:rPr lang="nl-NL" sz="2400" dirty="0" err="1" smtClean="0"/>
              <a:t>kEt-Ket</a:t>
            </a:r>
            <a:r>
              <a:rPr lang="nl-NL" sz="2400" dirty="0" smtClean="0"/>
              <a:t>)</a:t>
            </a:r>
          </a:p>
        </p:txBody>
      </p:sp>
      <p:cxnSp>
        <p:nvCxnSpPr>
          <p:cNvPr id="95" name="Rechte verbindingslijn 94"/>
          <p:cNvCxnSpPr/>
          <p:nvPr/>
        </p:nvCxnSpPr>
        <p:spPr>
          <a:xfrm>
            <a:off x="8589979" y="668929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p:nvCxnSpPr>
        <p:spPr>
          <a:xfrm>
            <a:off x="8118271" y="5898276"/>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4" name="Content Placeholder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1719" y="10842"/>
            <a:ext cx="4939084" cy="3095215"/>
          </a:xfrm>
          <a:prstGeom prst="rect">
            <a:avLst/>
          </a:prstGeom>
          <a:noFill/>
          <a:ln>
            <a:noFill/>
          </a:ln>
        </p:spPr>
      </p:pic>
      <p:sp>
        <p:nvSpPr>
          <p:cNvPr id="91" name="Rechthoek 90"/>
          <p:cNvSpPr/>
          <p:nvPr/>
        </p:nvSpPr>
        <p:spPr>
          <a:xfrm>
            <a:off x="3142285" y="1821531"/>
            <a:ext cx="1763544" cy="118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p:nvSpPr>
        <p:spPr>
          <a:xfrm>
            <a:off x="174169" y="1872327"/>
            <a:ext cx="1524000" cy="1204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p:cNvSpPr txBox="1"/>
          <p:nvPr/>
        </p:nvSpPr>
        <p:spPr>
          <a:xfrm>
            <a:off x="6365612" y="-37537"/>
            <a:ext cx="2778387" cy="461665"/>
          </a:xfrm>
          <a:prstGeom prst="rect">
            <a:avLst/>
          </a:prstGeom>
          <a:noFill/>
        </p:spPr>
        <p:txBody>
          <a:bodyPr wrap="square" rtlCol="0">
            <a:spAutoFit/>
          </a:bodyPr>
          <a:lstStyle/>
          <a:p>
            <a:pPr algn="ctr"/>
            <a:r>
              <a:rPr lang="nl-NL" sz="2400" dirty="0" smtClean="0"/>
              <a:t>limiet:  </a:t>
            </a:r>
            <a:r>
              <a:rPr lang="nl-NL" sz="2400" b="1" dirty="0" smtClean="0">
                <a:solidFill>
                  <a:srgbClr val="C00000"/>
                </a:solidFill>
              </a:rPr>
              <a:t>a</a:t>
            </a:r>
            <a:r>
              <a:rPr lang="nl-NL" sz="2400" dirty="0" smtClean="0"/>
              <a:t> </a:t>
            </a:r>
            <a:r>
              <a:rPr lang="nl-NL" sz="2400" b="1" dirty="0" smtClean="0"/>
              <a:t>&gt;&gt;</a:t>
            </a:r>
            <a:r>
              <a:rPr lang="nl-NL" sz="2400" dirty="0" smtClean="0"/>
              <a:t> </a:t>
            </a:r>
            <a:r>
              <a:rPr lang="nl-NL" sz="2400" b="1" dirty="0" smtClean="0">
                <a:solidFill>
                  <a:srgbClr val="00B050"/>
                </a:solidFill>
              </a:rPr>
              <a:t>b</a:t>
            </a:r>
          </a:p>
        </p:txBody>
      </p:sp>
      <p:sp>
        <p:nvSpPr>
          <p:cNvPr id="41" name="Tekstvak 40"/>
          <p:cNvSpPr txBox="1"/>
          <p:nvPr/>
        </p:nvSpPr>
        <p:spPr>
          <a:xfrm>
            <a:off x="6492225" y="412639"/>
            <a:ext cx="1488878" cy="830997"/>
          </a:xfrm>
          <a:prstGeom prst="rect">
            <a:avLst/>
          </a:prstGeom>
          <a:noFill/>
        </p:spPr>
        <p:txBody>
          <a:bodyPr wrap="square" rtlCol="0">
            <a:spAutoFit/>
          </a:bodyPr>
          <a:lstStyle/>
          <a:p>
            <a:pPr algn="ctr"/>
            <a:r>
              <a:rPr lang="nl-NL" sz="2400" dirty="0" smtClean="0"/>
              <a:t>eigen energieën</a:t>
            </a:r>
            <a:endParaRPr lang="nl-NL" sz="2400" dirty="0"/>
          </a:p>
        </p:txBody>
      </p:sp>
      <p:sp>
        <p:nvSpPr>
          <p:cNvPr id="42" name="Tekstvak 41"/>
          <p:cNvSpPr txBox="1"/>
          <p:nvPr/>
        </p:nvSpPr>
        <p:spPr>
          <a:xfrm>
            <a:off x="7587180" y="536903"/>
            <a:ext cx="1613087" cy="461665"/>
          </a:xfrm>
          <a:prstGeom prst="rect">
            <a:avLst/>
          </a:prstGeom>
          <a:noFill/>
        </p:spPr>
        <p:txBody>
          <a:bodyPr wrap="square" rtlCol="0">
            <a:spAutoFit/>
          </a:bodyPr>
          <a:lstStyle/>
          <a:p>
            <a:pPr algn="ctr"/>
            <a:r>
              <a:rPr lang="nl-NL" sz="2400" dirty="0" smtClean="0"/>
              <a:t>toestanden</a:t>
            </a:r>
            <a:endParaRPr lang="nl-NL" sz="2400" dirty="0"/>
          </a:p>
        </p:txBody>
      </p:sp>
      <p:cxnSp>
        <p:nvCxnSpPr>
          <p:cNvPr id="44" name="Rechte verbindingslijn 43"/>
          <p:cNvCxnSpPr/>
          <p:nvPr/>
        </p:nvCxnSpPr>
        <p:spPr>
          <a:xfrm>
            <a:off x="6527409"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flipH="1" flipV="1">
            <a:off x="6527409" y="365760"/>
            <a:ext cx="261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flipH="1" flipV="1">
            <a:off x="6527408" y="1320036"/>
            <a:ext cx="261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4768948" y="5669277"/>
            <a:ext cx="1674050" cy="954107"/>
          </a:xfrm>
          <a:prstGeom prst="rect">
            <a:avLst/>
          </a:prstGeom>
          <a:noFill/>
        </p:spPr>
        <p:txBody>
          <a:bodyPr wrap="square" rtlCol="0">
            <a:spAutoFit/>
          </a:bodyPr>
          <a:lstStyle/>
          <a:p>
            <a:pPr algn="r"/>
            <a:r>
              <a:rPr lang="nl-NL" sz="2800" b="1" dirty="0" smtClean="0">
                <a:solidFill>
                  <a:srgbClr val="C00000"/>
                </a:solidFill>
              </a:rPr>
              <a:t>hyperfijn</a:t>
            </a:r>
          </a:p>
          <a:p>
            <a:pPr algn="r"/>
            <a:r>
              <a:rPr lang="nl-NL" sz="2800" b="1" dirty="0" smtClean="0">
                <a:solidFill>
                  <a:srgbClr val="C00000"/>
                </a:solidFill>
              </a:rPr>
              <a:t>singlets</a:t>
            </a:r>
            <a:endParaRPr lang="nl-NL" sz="2800" b="1" dirty="0">
              <a:solidFill>
                <a:srgbClr val="C00000"/>
              </a:solidFill>
            </a:endParaRPr>
          </a:p>
        </p:txBody>
      </p:sp>
      <p:sp>
        <p:nvSpPr>
          <p:cNvPr id="53" name="Tekstvak 52"/>
          <p:cNvSpPr txBox="1"/>
          <p:nvPr/>
        </p:nvSpPr>
        <p:spPr>
          <a:xfrm>
            <a:off x="4780668" y="2079589"/>
            <a:ext cx="1674050" cy="954107"/>
          </a:xfrm>
          <a:prstGeom prst="rect">
            <a:avLst/>
          </a:prstGeom>
          <a:noFill/>
        </p:spPr>
        <p:txBody>
          <a:bodyPr wrap="square" rtlCol="0">
            <a:spAutoFit/>
          </a:bodyPr>
          <a:lstStyle/>
          <a:p>
            <a:pPr algn="r"/>
            <a:r>
              <a:rPr lang="nl-NL" sz="2800" b="1" dirty="0" smtClean="0">
                <a:solidFill>
                  <a:srgbClr val="C00000"/>
                </a:solidFill>
              </a:rPr>
              <a:t>hyperfijn</a:t>
            </a:r>
          </a:p>
          <a:p>
            <a:pPr algn="r"/>
            <a:r>
              <a:rPr lang="nl-NL" sz="2800" b="1" dirty="0" err="1" smtClean="0">
                <a:solidFill>
                  <a:srgbClr val="C00000"/>
                </a:solidFill>
              </a:rPr>
              <a:t>triplets</a:t>
            </a:r>
            <a:endParaRPr lang="nl-NL" sz="2800" b="1" dirty="0">
              <a:solidFill>
                <a:srgbClr val="C00000"/>
              </a:solidFill>
            </a:endParaRPr>
          </a:p>
        </p:txBody>
      </p:sp>
      <p:sp>
        <p:nvSpPr>
          <p:cNvPr id="55" name="Tekstvak 54"/>
          <p:cNvSpPr txBox="1"/>
          <p:nvPr/>
        </p:nvSpPr>
        <p:spPr>
          <a:xfrm>
            <a:off x="46898" y="1796354"/>
            <a:ext cx="1674050" cy="1384995"/>
          </a:xfrm>
          <a:prstGeom prst="rect">
            <a:avLst/>
          </a:prstGeom>
          <a:noFill/>
        </p:spPr>
        <p:txBody>
          <a:bodyPr wrap="square" rtlCol="0">
            <a:spAutoFit/>
          </a:bodyPr>
          <a:lstStyle/>
          <a:p>
            <a:pPr algn="ctr"/>
            <a:r>
              <a:rPr lang="nl-NL" sz="2800" b="1" dirty="0" err="1" smtClean="0">
                <a:solidFill>
                  <a:srgbClr val="0070C0"/>
                </a:solidFill>
              </a:rPr>
              <a:t>electron</a:t>
            </a:r>
            <a:endParaRPr lang="nl-NL" sz="2800" b="1" dirty="0" smtClean="0">
              <a:solidFill>
                <a:srgbClr val="0070C0"/>
              </a:solidFill>
            </a:endParaRPr>
          </a:p>
          <a:p>
            <a:pPr algn="ctr"/>
            <a:r>
              <a:rPr lang="nl-NL" sz="2800" b="1" dirty="0" err="1" smtClean="0">
                <a:solidFill>
                  <a:srgbClr val="0070C0"/>
                </a:solidFill>
              </a:rPr>
              <a:t>electron</a:t>
            </a:r>
            <a:endParaRPr lang="nl-NL" sz="2800" b="1" dirty="0" smtClean="0">
              <a:solidFill>
                <a:srgbClr val="0070C0"/>
              </a:solidFill>
            </a:endParaRPr>
          </a:p>
          <a:p>
            <a:pPr algn="ctr"/>
            <a:r>
              <a:rPr lang="nl-NL" sz="2800" b="1" dirty="0" smtClean="0">
                <a:solidFill>
                  <a:srgbClr val="0070C0"/>
                </a:solidFill>
              </a:rPr>
              <a:t>singlets?</a:t>
            </a:r>
            <a:endParaRPr lang="nl-NL" sz="2800" b="1" dirty="0">
              <a:solidFill>
                <a:srgbClr val="0070C0"/>
              </a:solidFill>
            </a:endParaRPr>
          </a:p>
        </p:txBody>
      </p:sp>
      <p:sp>
        <p:nvSpPr>
          <p:cNvPr id="59" name="Tekstvak 58"/>
          <p:cNvSpPr txBox="1"/>
          <p:nvPr/>
        </p:nvSpPr>
        <p:spPr>
          <a:xfrm>
            <a:off x="3159134" y="1779492"/>
            <a:ext cx="1674050" cy="1384995"/>
          </a:xfrm>
          <a:prstGeom prst="rect">
            <a:avLst/>
          </a:prstGeom>
          <a:noFill/>
        </p:spPr>
        <p:txBody>
          <a:bodyPr wrap="square" rtlCol="0">
            <a:spAutoFit/>
          </a:bodyPr>
          <a:lstStyle/>
          <a:p>
            <a:pPr algn="ctr"/>
            <a:r>
              <a:rPr lang="nl-NL" sz="2800" b="1" dirty="0" err="1" smtClean="0">
                <a:solidFill>
                  <a:srgbClr val="FFC000"/>
                </a:solidFill>
              </a:rPr>
              <a:t>electron</a:t>
            </a:r>
            <a:endParaRPr lang="nl-NL" sz="2800" b="1" dirty="0" smtClean="0">
              <a:solidFill>
                <a:srgbClr val="FFC000"/>
              </a:solidFill>
            </a:endParaRPr>
          </a:p>
          <a:p>
            <a:pPr algn="ctr"/>
            <a:r>
              <a:rPr lang="nl-NL" sz="2800" b="1" dirty="0" err="1" smtClean="0">
                <a:solidFill>
                  <a:srgbClr val="FFC000"/>
                </a:solidFill>
              </a:rPr>
              <a:t>electron</a:t>
            </a:r>
            <a:endParaRPr lang="nl-NL" sz="2800" b="1" dirty="0" smtClean="0">
              <a:solidFill>
                <a:srgbClr val="FFC000"/>
              </a:solidFill>
            </a:endParaRPr>
          </a:p>
          <a:p>
            <a:pPr algn="ctr"/>
            <a:r>
              <a:rPr lang="nl-NL" sz="2800" b="1" dirty="0" err="1" smtClean="0">
                <a:solidFill>
                  <a:srgbClr val="FFC000"/>
                </a:solidFill>
              </a:rPr>
              <a:t>triplets</a:t>
            </a:r>
            <a:r>
              <a:rPr lang="nl-NL" sz="2800" b="1" dirty="0" smtClean="0">
                <a:solidFill>
                  <a:srgbClr val="FFC000"/>
                </a:solidFill>
              </a:rPr>
              <a:t>?</a:t>
            </a:r>
            <a:endParaRPr lang="nl-NL" sz="2800" b="1" dirty="0">
              <a:solidFill>
                <a:srgbClr val="FFC000"/>
              </a:solidFill>
            </a:endParaRPr>
          </a:p>
        </p:txBody>
      </p:sp>
      <p:cxnSp>
        <p:nvCxnSpPr>
          <p:cNvPr id="60" name="Rechte verbindingslijn 59"/>
          <p:cNvCxnSpPr/>
          <p:nvPr/>
        </p:nvCxnSpPr>
        <p:spPr>
          <a:xfrm>
            <a:off x="8720593" y="2233482"/>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7840473" y="277978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a:off x="8831359" y="279150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p:nvCxnSpPr>
        <p:spPr>
          <a:xfrm>
            <a:off x="8088797" y="3337810"/>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graphicFrame>
        <p:nvGraphicFramePr>
          <p:cNvPr id="31753" name="Object 9"/>
          <p:cNvGraphicFramePr>
            <a:graphicFrameLocks noChangeAspect="1"/>
          </p:cNvGraphicFramePr>
          <p:nvPr/>
        </p:nvGraphicFramePr>
        <p:xfrm>
          <a:off x="274638" y="4241131"/>
          <a:ext cx="3500437" cy="1460500"/>
        </p:xfrm>
        <a:graphic>
          <a:graphicData uri="http://schemas.openxmlformats.org/presentationml/2006/ole">
            <p:oleObj spid="_x0000_s31753" name="Vergelijking" r:id="rId5" imgW="1701720" imgH="711000" progId="Equation.3">
              <p:embed/>
            </p:oleObj>
          </a:graphicData>
        </a:graphic>
      </p:graphicFrame>
      <p:graphicFrame>
        <p:nvGraphicFramePr>
          <p:cNvPr id="86" name="Object 85"/>
          <p:cNvGraphicFramePr>
            <a:graphicFrameLocks noChangeAspect="1"/>
          </p:cNvGraphicFramePr>
          <p:nvPr/>
        </p:nvGraphicFramePr>
        <p:xfrm>
          <a:off x="7575739" y="1833099"/>
          <a:ext cx="266700" cy="406400"/>
        </p:xfrm>
        <a:graphic>
          <a:graphicData uri="http://schemas.openxmlformats.org/presentationml/2006/ole">
            <p:oleObj spid="_x0000_s31754" name="Vergelijking" r:id="rId6" imgW="266400" imgH="406080" progId="Equation.3">
              <p:embed/>
            </p:oleObj>
          </a:graphicData>
        </a:graphic>
      </p:graphicFrame>
      <p:graphicFrame>
        <p:nvGraphicFramePr>
          <p:cNvPr id="87" name="Object 4"/>
          <p:cNvGraphicFramePr>
            <a:graphicFrameLocks noChangeAspect="1"/>
          </p:cNvGraphicFramePr>
          <p:nvPr/>
        </p:nvGraphicFramePr>
        <p:xfrm>
          <a:off x="7565990" y="2920801"/>
          <a:ext cx="266700" cy="406400"/>
        </p:xfrm>
        <a:graphic>
          <a:graphicData uri="http://schemas.openxmlformats.org/presentationml/2006/ole">
            <p:oleObj spid="_x0000_s31755" name="Vergelijking" r:id="rId7" imgW="266400" imgH="406080" progId="Equation.3">
              <p:embed/>
            </p:oleObj>
          </a:graphicData>
        </a:graphic>
      </p:graphicFrame>
      <p:graphicFrame>
        <p:nvGraphicFramePr>
          <p:cNvPr id="88" name="Object 5"/>
          <p:cNvGraphicFramePr>
            <a:graphicFrameLocks noChangeAspect="1"/>
          </p:cNvGraphicFramePr>
          <p:nvPr/>
        </p:nvGraphicFramePr>
        <p:xfrm>
          <a:off x="7570533" y="5457242"/>
          <a:ext cx="266700" cy="406400"/>
        </p:xfrm>
        <a:graphic>
          <a:graphicData uri="http://schemas.openxmlformats.org/presentationml/2006/ole">
            <p:oleObj spid="_x0000_s31756" name="Vergelijking" r:id="rId8" imgW="266400" imgH="406080" progId="Equation.3">
              <p:embed/>
            </p:oleObj>
          </a:graphicData>
        </a:graphic>
      </p:graphicFrame>
      <p:graphicFrame>
        <p:nvGraphicFramePr>
          <p:cNvPr id="89" name="Object 6"/>
          <p:cNvGraphicFramePr>
            <a:graphicFrameLocks noChangeAspect="1"/>
          </p:cNvGraphicFramePr>
          <p:nvPr/>
        </p:nvGraphicFramePr>
        <p:xfrm>
          <a:off x="7575295" y="6292717"/>
          <a:ext cx="266700" cy="406400"/>
        </p:xfrm>
        <a:graphic>
          <a:graphicData uri="http://schemas.openxmlformats.org/presentationml/2006/ole">
            <p:oleObj spid="_x0000_s31757" name="Vergelijking" r:id="rId9" imgW="266400" imgH="406080" progId="Equation.3">
              <p:embed/>
            </p:oleObj>
          </a:graphicData>
        </a:graphic>
      </p:graphicFrame>
      <p:cxnSp>
        <p:nvCxnSpPr>
          <p:cNvPr id="47" name="Rechte verbindingslijn met pijl 46"/>
          <p:cNvCxnSpPr/>
          <p:nvPr/>
        </p:nvCxnSpPr>
        <p:spPr>
          <a:xfrm flipV="1">
            <a:off x="5515429" y="3773721"/>
            <a:ext cx="885371" cy="754743"/>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flipV="1">
            <a:off x="5515429" y="3991435"/>
            <a:ext cx="914400" cy="537029"/>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p:nvPr/>
        </p:nvCxnSpPr>
        <p:spPr>
          <a:xfrm flipV="1">
            <a:off x="5515429" y="3672121"/>
            <a:ext cx="812800" cy="856343"/>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flipV="1">
            <a:off x="5529943" y="3889835"/>
            <a:ext cx="870857" cy="638629"/>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p:cNvCxnSpPr/>
          <p:nvPr/>
        </p:nvCxnSpPr>
        <p:spPr>
          <a:xfrm>
            <a:off x="5537198" y="4506694"/>
            <a:ext cx="776514" cy="384628"/>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74" name="Rechte verbindingslijn met pijl 73"/>
          <p:cNvCxnSpPr/>
          <p:nvPr/>
        </p:nvCxnSpPr>
        <p:spPr>
          <a:xfrm>
            <a:off x="5529944" y="4528468"/>
            <a:ext cx="624117" cy="47897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81" name="Vrije vorm 80"/>
          <p:cNvSpPr/>
          <p:nvPr/>
        </p:nvSpPr>
        <p:spPr>
          <a:xfrm>
            <a:off x="1001485" y="3135086"/>
            <a:ext cx="4528458" cy="1378857"/>
          </a:xfrm>
          <a:custGeom>
            <a:avLst/>
            <a:gdLst>
              <a:gd name="connsiteX0" fmla="*/ 0 w 4528458"/>
              <a:gd name="connsiteY0" fmla="*/ 0 h 1712686"/>
              <a:gd name="connsiteX1" fmla="*/ 1088572 w 4528458"/>
              <a:gd name="connsiteY1" fmla="*/ 841829 h 1712686"/>
              <a:gd name="connsiteX2" fmla="*/ 4528458 w 4528458"/>
              <a:gd name="connsiteY2" fmla="*/ 1712686 h 1712686"/>
              <a:gd name="connsiteX3" fmla="*/ 4528458 w 4528458"/>
              <a:gd name="connsiteY3" fmla="*/ 1712686 h 1712686"/>
            </a:gdLst>
            <a:ahLst/>
            <a:cxnLst>
              <a:cxn ang="0">
                <a:pos x="connsiteX0" y="connsiteY0"/>
              </a:cxn>
              <a:cxn ang="0">
                <a:pos x="connsiteX1" y="connsiteY1"/>
              </a:cxn>
              <a:cxn ang="0">
                <a:pos x="connsiteX2" y="connsiteY2"/>
              </a:cxn>
              <a:cxn ang="0">
                <a:pos x="connsiteX3" y="connsiteY3"/>
              </a:cxn>
            </a:cxnLst>
            <a:rect l="l" t="t" r="r" b="b"/>
            <a:pathLst>
              <a:path w="4528458" h="1712686">
                <a:moveTo>
                  <a:pt x="0" y="0"/>
                </a:moveTo>
                <a:cubicBezTo>
                  <a:pt x="166914" y="278190"/>
                  <a:pt x="333829" y="556381"/>
                  <a:pt x="1088572" y="841829"/>
                </a:cubicBezTo>
                <a:cubicBezTo>
                  <a:pt x="1843315" y="1127277"/>
                  <a:pt x="4528458" y="1712686"/>
                  <a:pt x="4528458" y="1712686"/>
                </a:cubicBezTo>
                <a:lnTo>
                  <a:pt x="4528458" y="1712686"/>
                </a:lnTo>
              </a:path>
            </a:pathLst>
          </a:custGeom>
          <a:ln w="25400">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aphicFrame>
        <p:nvGraphicFramePr>
          <p:cNvPr id="31758" name="Object 14"/>
          <p:cNvGraphicFramePr>
            <a:graphicFrameLocks noChangeAspect="1"/>
          </p:cNvGraphicFramePr>
          <p:nvPr/>
        </p:nvGraphicFramePr>
        <p:xfrm>
          <a:off x="280789" y="6285578"/>
          <a:ext cx="1044575" cy="417513"/>
        </p:xfrm>
        <a:graphic>
          <a:graphicData uri="http://schemas.openxmlformats.org/presentationml/2006/ole">
            <p:oleObj spid="_x0000_s31758" name="Vergelijking" r:id="rId10" imgW="507960" imgH="203040" progId="Equation.3">
              <p:embed/>
            </p:oleObj>
          </a:graphicData>
        </a:graphic>
      </p:graphicFrame>
      <p:sp>
        <p:nvSpPr>
          <p:cNvPr id="80" name="Tekstvak 79"/>
          <p:cNvSpPr txBox="1"/>
          <p:nvPr/>
        </p:nvSpPr>
        <p:spPr>
          <a:xfrm>
            <a:off x="1070139" y="6027189"/>
            <a:ext cx="3487337" cy="830997"/>
          </a:xfrm>
          <a:prstGeom prst="rect">
            <a:avLst/>
          </a:prstGeom>
          <a:solidFill>
            <a:schemeClr val="bg1"/>
          </a:solidFill>
        </p:spPr>
        <p:txBody>
          <a:bodyPr wrap="square" rtlCol="0">
            <a:spAutoFit/>
          </a:bodyPr>
          <a:lstStyle/>
          <a:p>
            <a:r>
              <a:rPr lang="nl-NL" sz="4800" b="1" dirty="0" smtClean="0">
                <a:solidFill>
                  <a:srgbClr val="0070C0"/>
                </a:solidFill>
                <a:effectLst>
                  <a:outerShdw blurRad="38100" dist="38100" dir="2700000" algn="tl">
                    <a:srgbClr val="000000">
                      <a:alpha val="43137"/>
                    </a:srgbClr>
                  </a:outerShdw>
                </a:effectLst>
              </a:rPr>
              <a:t>o</a:t>
            </a:r>
            <a:r>
              <a:rPr lang="nl-NL" sz="4800" b="1" dirty="0" smtClean="0">
                <a:solidFill>
                  <a:srgbClr val="FFC000"/>
                </a:solidFill>
                <a:effectLst>
                  <a:outerShdw blurRad="38100" dist="38100" dir="2700000" algn="tl">
                    <a:srgbClr val="000000">
                      <a:alpha val="43137"/>
                    </a:srgbClr>
                  </a:outerShdw>
                </a:effectLst>
              </a:rPr>
              <a:t>s</a:t>
            </a:r>
            <a:r>
              <a:rPr lang="nl-NL" sz="4800" b="1" dirty="0" smtClean="0">
                <a:solidFill>
                  <a:srgbClr val="0070C0"/>
                </a:solidFill>
                <a:effectLst>
                  <a:outerShdw blurRad="38100" dist="38100" dir="2700000" algn="tl">
                    <a:srgbClr val="000000">
                      <a:alpha val="43137"/>
                    </a:srgbClr>
                  </a:outerShdw>
                </a:effectLst>
              </a:rPr>
              <a:t>c</a:t>
            </a:r>
            <a:r>
              <a:rPr lang="nl-NL" sz="4800" b="1" dirty="0" smtClean="0">
                <a:solidFill>
                  <a:srgbClr val="FFC000"/>
                </a:solidFill>
                <a:effectLst>
                  <a:outerShdw blurRad="38100" dist="38100" dir="2700000" algn="tl">
                    <a:srgbClr val="000000">
                      <a:alpha val="43137"/>
                    </a:srgbClr>
                  </a:outerShdw>
                </a:effectLst>
              </a:rPr>
              <a:t>i</a:t>
            </a:r>
            <a:r>
              <a:rPr lang="nl-NL" sz="4800" b="1" dirty="0" smtClean="0">
                <a:solidFill>
                  <a:srgbClr val="0070C0"/>
                </a:solidFill>
                <a:effectLst>
                  <a:outerShdw blurRad="38100" dist="38100" dir="2700000" algn="tl">
                    <a:srgbClr val="000000">
                      <a:alpha val="43137"/>
                    </a:srgbClr>
                  </a:outerShdw>
                </a:effectLst>
              </a:rPr>
              <a:t>l</a:t>
            </a:r>
            <a:r>
              <a:rPr lang="nl-NL" sz="4800" b="1" dirty="0" smtClean="0">
                <a:solidFill>
                  <a:srgbClr val="FFC000"/>
                </a:solidFill>
                <a:effectLst>
                  <a:outerShdw blurRad="38100" dist="38100" dir="2700000" algn="tl">
                    <a:srgbClr val="000000">
                      <a:alpha val="43137"/>
                    </a:srgbClr>
                  </a:outerShdw>
                </a:effectLst>
              </a:rPr>
              <a:t>l</a:t>
            </a:r>
            <a:r>
              <a:rPr lang="nl-NL" sz="4800" b="1" dirty="0" smtClean="0">
                <a:solidFill>
                  <a:srgbClr val="0070C0"/>
                </a:solidFill>
                <a:effectLst>
                  <a:outerShdw blurRad="38100" dist="38100" dir="2700000" algn="tl">
                    <a:srgbClr val="000000">
                      <a:alpha val="43137"/>
                    </a:srgbClr>
                  </a:outerShdw>
                </a:effectLst>
              </a:rPr>
              <a:t>a</a:t>
            </a:r>
            <a:r>
              <a:rPr lang="nl-NL" sz="4800" b="1" dirty="0" smtClean="0">
                <a:solidFill>
                  <a:srgbClr val="FFC000"/>
                </a:solidFill>
                <a:effectLst>
                  <a:outerShdw blurRad="38100" dist="38100" dir="2700000" algn="tl">
                    <a:srgbClr val="000000">
                      <a:alpha val="43137"/>
                    </a:srgbClr>
                  </a:outerShdw>
                </a:effectLst>
              </a:rPr>
              <a:t>t</a:t>
            </a:r>
            <a:r>
              <a:rPr lang="nl-NL" sz="4800" b="1" dirty="0" smtClean="0">
                <a:solidFill>
                  <a:srgbClr val="0070C0"/>
                </a:solidFill>
                <a:effectLst>
                  <a:outerShdw blurRad="38100" dist="38100" dir="2700000" algn="tl">
                    <a:srgbClr val="000000">
                      <a:alpha val="43137"/>
                    </a:srgbClr>
                  </a:outerShdw>
                </a:effectLst>
              </a:rPr>
              <a:t>i</a:t>
            </a:r>
            <a:r>
              <a:rPr lang="nl-NL" sz="4800" b="1" dirty="0" smtClean="0">
                <a:solidFill>
                  <a:srgbClr val="FFC000"/>
                </a:solidFill>
                <a:effectLst>
                  <a:outerShdw blurRad="38100" dist="38100" dir="2700000" algn="tl">
                    <a:srgbClr val="000000">
                      <a:alpha val="43137"/>
                    </a:srgbClr>
                  </a:outerShdw>
                </a:effectLst>
              </a:rPr>
              <a:t>e</a:t>
            </a:r>
            <a:endParaRPr lang="nl-NL" sz="4800" b="1" dirty="0">
              <a:solidFill>
                <a:srgbClr val="FFC000"/>
              </a:solidFill>
              <a:effectLst>
                <a:outerShdw blurRad="38100" dist="38100" dir="2700000" algn="tl">
                  <a:srgbClr val="000000">
                    <a:alpha val="43137"/>
                  </a:srgbClr>
                </a:outerShdw>
              </a:effectLst>
            </a:endParaRPr>
          </a:p>
        </p:txBody>
      </p:sp>
      <p:sp>
        <p:nvSpPr>
          <p:cNvPr id="82" name="Tekstvak 81"/>
          <p:cNvSpPr txBox="1"/>
          <p:nvPr/>
        </p:nvSpPr>
        <p:spPr>
          <a:xfrm>
            <a:off x="246743" y="5675086"/>
            <a:ext cx="4368800" cy="461665"/>
          </a:xfrm>
          <a:prstGeom prst="rect">
            <a:avLst/>
          </a:prstGeom>
          <a:noFill/>
        </p:spPr>
        <p:txBody>
          <a:bodyPr wrap="square" rtlCol="0">
            <a:spAutoFit/>
          </a:bodyPr>
          <a:lstStyle/>
          <a:p>
            <a:r>
              <a:rPr lang="nl-NL" sz="2400" u="sng" dirty="0" smtClean="0"/>
              <a:t>Singlet fractie als functie van tijd?</a:t>
            </a:r>
            <a:endParaRPr lang="nl-NL" sz="2400" u="sng" dirty="0"/>
          </a:p>
        </p:txBody>
      </p:sp>
      <p:cxnSp>
        <p:nvCxnSpPr>
          <p:cNvPr id="92" name="Rechte verbindingslijn 91"/>
          <p:cNvCxnSpPr/>
          <p:nvPr/>
        </p:nvCxnSpPr>
        <p:spPr>
          <a:xfrm>
            <a:off x="8103751" y="224074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p:nvCxnSpPr>
        <p:spPr>
          <a:xfrm>
            <a:off x="8648029" y="333655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p:nvCxnSpPr>
        <p:spPr>
          <a:xfrm>
            <a:off x="7849759" y="1696470"/>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p:cNvCxnSpPr/>
          <p:nvPr/>
        </p:nvCxnSpPr>
        <p:spPr>
          <a:xfrm>
            <a:off x="7813477" y="3895344"/>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p:nvCxnSpPr>
        <p:spPr>
          <a:xfrm>
            <a:off x="8667213" y="590990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p:nvCxnSpPr>
        <p:spPr>
          <a:xfrm>
            <a:off x="8100399" y="6709434"/>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graphicFrame>
        <p:nvGraphicFramePr>
          <p:cNvPr id="31759" name="Object 15"/>
          <p:cNvGraphicFramePr>
            <a:graphicFrameLocks noChangeAspect="1"/>
          </p:cNvGraphicFramePr>
          <p:nvPr/>
        </p:nvGraphicFramePr>
        <p:xfrm>
          <a:off x="6616700" y="1322388"/>
          <a:ext cx="839788" cy="5419725"/>
        </p:xfrm>
        <a:graphic>
          <a:graphicData uri="http://schemas.openxmlformats.org/presentationml/2006/ole">
            <p:oleObj spid="_x0000_s31759" name="Vergelijking" r:id="rId11" imgW="685800" imgH="44193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heckerboard(across)">
                                      <p:cBhvr>
                                        <p:cTn id="7" dur="500"/>
                                        <p:tgtEl>
                                          <p:spTgt spid="60"/>
                                        </p:tgtEl>
                                      </p:cBhvr>
                                    </p:animEffect>
                                  </p:childTnLst>
                                </p:cTn>
                              </p:par>
                              <p:par>
                                <p:cTn id="8" presetID="5"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checkerboard(across)">
                                      <p:cBhvr>
                                        <p:cTn id="10" dur="500"/>
                                        <p:tgtEl>
                                          <p:spTgt spid="62"/>
                                        </p:tgtEl>
                                      </p:cBhvr>
                                    </p:animEffect>
                                  </p:childTnLst>
                                </p:cTn>
                              </p:par>
                              <p:par>
                                <p:cTn id="11" presetID="5" presetClass="entr" presetSubtype="1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checkerboard(across)">
                                      <p:cBhvr>
                                        <p:cTn id="13" dur="500"/>
                                        <p:tgtEl>
                                          <p:spTgt spid="63"/>
                                        </p:tgtEl>
                                      </p:cBhvr>
                                    </p:animEffect>
                                  </p:childTnLst>
                                </p:cTn>
                              </p:par>
                              <p:par>
                                <p:cTn id="14" presetID="5" presetClass="entr" presetSubtype="1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checkerboard(across)">
                                      <p:cBhvr>
                                        <p:cTn id="16" dur="500"/>
                                        <p:tgtEl>
                                          <p:spTgt spid="65"/>
                                        </p:tgtEl>
                                      </p:cBhvr>
                                    </p:animEffect>
                                  </p:childTnLst>
                                </p:cTn>
                              </p:par>
                              <p:par>
                                <p:cTn id="17" presetID="5"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heckerboard(across)">
                                      <p:cBhvr>
                                        <p:cTn id="19" dur="500"/>
                                        <p:tgtEl>
                                          <p:spTgt spid="47"/>
                                        </p:tgtEl>
                                      </p:cBhvr>
                                    </p:animEffect>
                                  </p:childTnLst>
                                </p:cTn>
                              </p:par>
                              <p:par>
                                <p:cTn id="20" presetID="5" presetClass="entr" presetSubtype="1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heckerboard(across)">
                                      <p:cBhvr>
                                        <p:cTn id="22" dur="500"/>
                                        <p:tgtEl>
                                          <p:spTgt spid="49"/>
                                        </p:tgtEl>
                                      </p:cBhvr>
                                    </p:animEffect>
                                  </p:childTnLst>
                                </p:cTn>
                              </p:par>
                              <p:par>
                                <p:cTn id="23" presetID="5"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heckerboard(across)">
                                      <p:cBhvr>
                                        <p:cTn id="25" dur="500"/>
                                        <p:tgtEl>
                                          <p:spTgt spid="52"/>
                                        </p:tgtEl>
                                      </p:cBhvr>
                                    </p:animEffect>
                                  </p:childTnLst>
                                </p:cTn>
                              </p:par>
                              <p:par>
                                <p:cTn id="26" presetID="5" presetClass="entr" presetSubtype="1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checkerboard(across)">
                                      <p:cBhvr>
                                        <p:cTn id="28" dur="500"/>
                                        <p:tgtEl>
                                          <p:spTgt spid="5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checkerboard(across)">
                                      <p:cBhvr>
                                        <p:cTn id="31" dur="500"/>
                                        <p:tgtEl>
                                          <p:spTgt spid="81"/>
                                        </p:tgtEl>
                                      </p:cBhvr>
                                    </p:animEffect>
                                  </p:childTnLst>
                                </p:cTn>
                              </p:par>
                              <p:par>
                                <p:cTn id="32" presetID="5" presetClass="entr" presetSubtype="1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checkerboard(across)">
                                      <p:cBhvr>
                                        <p:cTn id="34" dur="500"/>
                                        <p:tgtEl>
                                          <p:spTgt spid="72"/>
                                        </p:tgtEl>
                                      </p:cBhvr>
                                    </p:animEffect>
                                  </p:childTnLst>
                                </p:cTn>
                              </p:par>
                              <p:par>
                                <p:cTn id="35" presetID="5" presetClass="entr" presetSubtype="1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checkerboard(across)">
                                      <p:cBhvr>
                                        <p:cTn id="37" dur="500"/>
                                        <p:tgtEl>
                                          <p:spTgt spid="74"/>
                                        </p:tgtEl>
                                      </p:cBhvr>
                                    </p:animEffect>
                                  </p:childTnLst>
                                </p:cTn>
                              </p:par>
                              <p:par>
                                <p:cTn id="38" presetID="5" presetClass="entr" presetSubtype="1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checkerboard(across)">
                                      <p:cBhvr>
                                        <p:cTn id="40" dur="500"/>
                                        <p:tgtEl>
                                          <p:spTgt spid="98"/>
                                        </p:tgtEl>
                                      </p:cBhvr>
                                    </p:animEffect>
                                  </p:childTnLst>
                                </p:cTn>
                              </p:par>
                              <p:par>
                                <p:cTn id="41" presetID="5" presetClass="entr" presetSubtype="1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checkerboard(across)">
                                      <p:cBhvr>
                                        <p:cTn id="43" dur="500"/>
                                        <p:tgtEl>
                                          <p:spTgt spid="9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checkerboard(across)">
                                      <p:cBhvr>
                                        <p:cTn id="48" dur="500"/>
                                        <p:tgtEl>
                                          <p:spTgt spid="95"/>
                                        </p:tgtEl>
                                      </p:cBhvr>
                                    </p:animEffect>
                                  </p:childTnLst>
                                </p:cTn>
                              </p:par>
                              <p:par>
                                <p:cTn id="49" presetID="5" presetClass="entr" presetSubtype="1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checkerboard(across)">
                                      <p:cBhvr>
                                        <p:cTn id="51" dur="500"/>
                                        <p:tgtEl>
                                          <p:spTgt spid="94"/>
                                        </p:tgtEl>
                                      </p:cBhvr>
                                    </p:animEffect>
                                  </p:childTnLst>
                                </p:cTn>
                              </p:par>
                              <p:par>
                                <p:cTn id="52" presetID="5" presetClass="entr" presetSubtype="1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checkerboard(across)">
                                      <p:cBhvr>
                                        <p:cTn id="54" dur="500"/>
                                        <p:tgtEl>
                                          <p:spTgt spid="93"/>
                                        </p:tgtEl>
                                      </p:cBhvr>
                                    </p:animEffect>
                                  </p:childTnLst>
                                </p:cTn>
                              </p:par>
                              <p:par>
                                <p:cTn id="55" presetID="5" presetClass="entr" presetSubtype="1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checkerboard(across)">
                                      <p:cBhvr>
                                        <p:cTn id="57" dur="500"/>
                                        <p:tgtEl>
                                          <p:spTgt spid="97"/>
                                        </p:tgtEl>
                                      </p:cBhvr>
                                    </p:animEffect>
                                  </p:childTnLst>
                                </p:cTn>
                              </p:par>
                              <p:par>
                                <p:cTn id="58" presetID="5" presetClass="entr" presetSubtype="10"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checkerboard(across)">
                                      <p:cBhvr>
                                        <p:cTn id="60" dur="500"/>
                                        <p:tgtEl>
                                          <p:spTgt spid="92"/>
                                        </p:tgtEl>
                                      </p:cBhvr>
                                    </p:animEffect>
                                  </p:childTnLst>
                                </p:cTn>
                              </p:par>
                              <p:par>
                                <p:cTn id="61" presetID="5" presetClass="entr" presetSubtype="1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checkerboard(across)">
                                      <p:cBhvr>
                                        <p:cTn id="63" dur="500"/>
                                        <p:tgtEl>
                                          <p:spTgt spid="96"/>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31753"/>
                                        </p:tgtEl>
                                        <p:attrNameLst>
                                          <p:attrName>style.visibility</p:attrName>
                                        </p:attrNameLst>
                                      </p:cBhvr>
                                      <p:to>
                                        <p:strVal val="visible"/>
                                      </p:to>
                                    </p:set>
                                    <p:animEffect transition="in" filter="checkerboard(across)">
                                      <p:cBhvr>
                                        <p:cTn id="68" dur="500"/>
                                        <p:tgtEl>
                                          <p:spTgt spid="31753"/>
                                        </p:tgtEl>
                                      </p:cBhvr>
                                    </p:animEffect>
                                  </p:childTnLst>
                                </p:cTn>
                              </p:par>
                              <p:par>
                                <p:cTn id="69" presetID="5" presetClass="entr" presetSubtype="10" fill="hold" nodeType="withEffect">
                                  <p:stCondLst>
                                    <p:cond delay="0"/>
                                  </p:stCondLst>
                                  <p:childTnLst>
                                    <p:set>
                                      <p:cBhvr>
                                        <p:cTn id="70" dur="1" fill="hold">
                                          <p:stCondLst>
                                            <p:cond delay="0"/>
                                          </p:stCondLst>
                                        </p:cTn>
                                        <p:tgtEl>
                                          <p:spTgt spid="31758"/>
                                        </p:tgtEl>
                                        <p:attrNameLst>
                                          <p:attrName>style.visibility</p:attrName>
                                        </p:attrNameLst>
                                      </p:cBhvr>
                                      <p:to>
                                        <p:strVal val="visible"/>
                                      </p:to>
                                    </p:set>
                                    <p:animEffect transition="in" filter="checkerboard(across)">
                                      <p:cBhvr>
                                        <p:cTn id="71" dur="500"/>
                                        <p:tgtEl>
                                          <p:spTgt spid="31758"/>
                                        </p:tgtEl>
                                      </p:cBhvr>
                                    </p:animEffect>
                                  </p:childTnLst>
                                </p:cTn>
                              </p:par>
                              <p:par>
                                <p:cTn id="72" presetID="5" presetClass="entr" presetSubtype="10"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checkerboard(across)">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checkerboard(across)">
                                      <p:cBhvr>
                                        <p:cTn id="7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nvGraphicFramePr>
        <p:xfrm>
          <a:off x="5548180" y="257043"/>
          <a:ext cx="3369305" cy="6495464"/>
        </p:xfrm>
        <a:graphic>
          <a:graphicData uri="http://schemas.openxmlformats.org/presentationml/2006/ole">
            <p:oleObj spid="_x0000_s34818" name="Vergelijking" r:id="rId3" imgW="2463480" imgH="4749480" progId="Equation.3">
              <p:embed/>
            </p:oleObj>
          </a:graphicData>
        </a:graphic>
      </p:graphicFrame>
      <p:sp>
        <p:nvSpPr>
          <p:cNvPr id="15" name="Tekstvak 14"/>
          <p:cNvSpPr txBox="1"/>
          <p:nvPr/>
        </p:nvSpPr>
        <p:spPr>
          <a:xfrm>
            <a:off x="134815" y="391160"/>
            <a:ext cx="5309381" cy="5940088"/>
          </a:xfrm>
          <a:prstGeom prst="rect">
            <a:avLst/>
          </a:prstGeom>
          <a:noFill/>
        </p:spPr>
        <p:txBody>
          <a:bodyPr wrap="square" rtlCol="0">
            <a:spAutoFit/>
          </a:bodyPr>
          <a:lstStyle/>
          <a:p>
            <a:r>
              <a:rPr lang="nl-NL" sz="3200" u="sng" dirty="0" err="1" smtClean="0">
                <a:sym typeface="Wingdings" pitchFamily="2" charset="2"/>
              </a:rPr>
              <a:t>Kasper’s</a:t>
            </a:r>
            <a:r>
              <a:rPr lang="nl-NL" sz="3200" u="sng" dirty="0" smtClean="0">
                <a:sym typeface="Wingdings" pitchFamily="2" charset="2"/>
              </a:rPr>
              <a:t> afl</a:t>
            </a:r>
            <a:r>
              <a:rPr lang="nl-NL" sz="3200" u="sng" dirty="0" smtClean="0"/>
              <a:t>eidingen</a:t>
            </a:r>
          </a:p>
          <a:p>
            <a:endParaRPr lang="nl-NL" sz="2400" dirty="0" smtClean="0"/>
          </a:p>
          <a:p>
            <a:r>
              <a:rPr lang="nl-NL" dirty="0" smtClean="0"/>
              <a:t>           “dichtheidsmatrix” :  </a:t>
            </a:r>
          </a:p>
          <a:p>
            <a:r>
              <a:rPr lang="nl-NL" dirty="0" smtClean="0"/>
              <a:t>              -	vertelt over kansen van eigenschappen</a:t>
            </a:r>
          </a:p>
          <a:p>
            <a:r>
              <a:rPr lang="nl-NL" dirty="0" smtClean="0"/>
              <a:t>	in een beperkt systeem binnen een </a:t>
            </a:r>
          </a:p>
          <a:p>
            <a:r>
              <a:rPr lang="nl-NL" dirty="0" smtClean="0"/>
              <a:t>	omgeving die bestaat uit interacties 	tussen meerdere deeltjes</a:t>
            </a:r>
          </a:p>
          <a:p>
            <a:r>
              <a:rPr lang="nl-NL" dirty="0" smtClean="0"/>
              <a:t>              -	zuivere toestand = superpositie van</a:t>
            </a:r>
          </a:p>
          <a:p>
            <a:r>
              <a:rPr lang="nl-NL" dirty="0" smtClean="0"/>
              <a:t>	eigenfuncties van een beperkt systeem</a:t>
            </a:r>
          </a:p>
          <a:p>
            <a:r>
              <a:rPr lang="nl-NL" dirty="0" smtClean="0"/>
              <a:t>              -	gemengde toestand = ingewikkelde 	toestand waarbij de eigenfuncties van het 	beperkte systeem niet voldoende zijn omdat</a:t>
            </a:r>
          </a:p>
          <a:p>
            <a:r>
              <a:rPr lang="nl-NL" dirty="0" smtClean="0"/>
              <a:t>	het “verstrengeld” met de omgeving is</a:t>
            </a:r>
          </a:p>
          <a:p>
            <a:endParaRPr lang="nl-NL" dirty="0" smtClean="0"/>
          </a:p>
          <a:p>
            <a:endParaRPr lang="nl-NL" dirty="0" smtClean="0"/>
          </a:p>
          <a:p>
            <a:r>
              <a:rPr lang="nl-NL" dirty="0" smtClean="0"/>
              <a:t>           Radicaalpaar “Singlet fractie”</a:t>
            </a:r>
          </a:p>
          <a:p>
            <a:endParaRPr lang="nl-NL" dirty="0" smtClean="0"/>
          </a:p>
          <a:p>
            <a:endParaRPr lang="nl-NL" dirty="0" smtClean="0"/>
          </a:p>
          <a:p>
            <a:r>
              <a:rPr lang="nl-NL" dirty="0" smtClean="0"/>
              <a:t>           “Singlet product” :  als fractie van het totaal</a:t>
            </a:r>
          </a:p>
          <a:p>
            <a:r>
              <a:rPr lang="nl-NL" dirty="0" smtClean="0"/>
              <a:t> </a:t>
            </a:r>
            <a:endParaRPr lang="nl-NL" dirty="0"/>
          </a:p>
        </p:txBody>
      </p:sp>
      <p:graphicFrame>
        <p:nvGraphicFramePr>
          <p:cNvPr id="34820" name="Object 4"/>
          <p:cNvGraphicFramePr>
            <a:graphicFrameLocks noChangeAspect="1"/>
          </p:cNvGraphicFramePr>
          <p:nvPr/>
        </p:nvGraphicFramePr>
        <p:xfrm>
          <a:off x="279033" y="1273517"/>
          <a:ext cx="417512" cy="277813"/>
        </p:xfrm>
        <a:graphic>
          <a:graphicData uri="http://schemas.openxmlformats.org/presentationml/2006/ole">
            <p:oleObj spid="_x0000_s34820" name="Vergelijking" r:id="rId4" imgW="304560" imgH="203040" progId="Equation.3">
              <p:embed/>
            </p:oleObj>
          </a:graphicData>
        </a:graphic>
      </p:graphicFrame>
      <p:graphicFrame>
        <p:nvGraphicFramePr>
          <p:cNvPr id="34821" name="Object 5"/>
          <p:cNvGraphicFramePr>
            <a:graphicFrameLocks noChangeAspect="1"/>
          </p:cNvGraphicFramePr>
          <p:nvPr/>
        </p:nvGraphicFramePr>
        <p:xfrm>
          <a:off x="305678" y="4840299"/>
          <a:ext cx="400050" cy="277812"/>
        </p:xfrm>
        <a:graphic>
          <a:graphicData uri="http://schemas.openxmlformats.org/presentationml/2006/ole">
            <p:oleObj spid="_x0000_s34821" name="Vergelijking" r:id="rId5" imgW="291960" imgH="203040" progId="Equation.3">
              <p:embed/>
            </p:oleObj>
          </a:graphicData>
        </a:graphic>
      </p:graphicFrame>
      <p:graphicFrame>
        <p:nvGraphicFramePr>
          <p:cNvPr id="34822" name="Object 6"/>
          <p:cNvGraphicFramePr>
            <a:graphicFrameLocks noChangeAspect="1"/>
          </p:cNvGraphicFramePr>
          <p:nvPr/>
        </p:nvGraphicFramePr>
        <p:xfrm>
          <a:off x="340508" y="5658234"/>
          <a:ext cx="314325" cy="312737"/>
        </p:xfrm>
        <a:graphic>
          <a:graphicData uri="http://schemas.openxmlformats.org/presentationml/2006/ole">
            <p:oleObj spid="_x0000_s34822" name="Vergelijking" r:id="rId6" imgW="228600" imgH="2286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Rechte verbindingslijn 70"/>
          <p:cNvCxnSpPr/>
          <p:nvPr/>
        </p:nvCxnSpPr>
        <p:spPr>
          <a:xfrm>
            <a:off x="2921813" y="3337810"/>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2373288" y="1252025"/>
            <a:ext cx="1786605" cy="5509200"/>
          </a:xfrm>
          <a:prstGeom prst="rect">
            <a:avLst/>
          </a:prstGeom>
          <a:noFill/>
        </p:spPr>
        <p:txBody>
          <a:bodyPr wrap="square" rtlCol="0">
            <a:spAutoFit/>
          </a:bodyPr>
          <a:lstStyle/>
          <a:p>
            <a:r>
              <a:rPr lang="nl-NL" sz="2400" dirty="0" smtClean="0"/>
              <a:t>KET</a:t>
            </a:r>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r>
              <a:rPr lang="nl-NL" sz="2400" dirty="0" smtClean="0"/>
              <a:t>  </a:t>
            </a:r>
            <a:r>
              <a:rPr lang="nl-NL" sz="2400" b="1" dirty="0" smtClean="0">
                <a:solidFill>
                  <a:srgbClr val="7030A0"/>
                </a:solidFill>
              </a:rPr>
              <a:t>en</a:t>
            </a:r>
            <a:r>
              <a:rPr lang="nl-NL" sz="2400" dirty="0" smtClean="0"/>
              <a:t>  </a:t>
            </a:r>
            <a:r>
              <a:rPr lang="nl-NL" sz="2400" dirty="0" err="1" smtClean="0"/>
              <a:t>keT</a:t>
            </a:r>
            <a:endParaRPr lang="nl-NL" sz="2400" dirty="0" smtClean="0"/>
          </a:p>
          <a:p>
            <a:endParaRPr lang="nl-NL" sz="1200" dirty="0" smtClean="0"/>
          </a:p>
          <a:p>
            <a:r>
              <a:rPr lang="nl-NL" sz="2400" dirty="0" smtClean="0"/>
              <a:t>   (</a:t>
            </a:r>
            <a:r>
              <a:rPr lang="nl-NL" sz="2400" dirty="0" err="1" smtClean="0"/>
              <a:t>kEt</a:t>
            </a:r>
            <a:r>
              <a:rPr lang="nl-NL" sz="2400" dirty="0" smtClean="0"/>
              <a:t>+</a:t>
            </a:r>
            <a:r>
              <a:rPr lang="nl-NL" sz="2400" dirty="0" err="1" smtClean="0"/>
              <a:t>Ket</a:t>
            </a:r>
            <a:r>
              <a:rPr lang="nl-NL" sz="2400" dirty="0" smtClean="0"/>
              <a:t>)</a:t>
            </a:r>
          </a:p>
          <a:p>
            <a:endParaRPr lang="nl-NL" sz="1200" dirty="0" smtClean="0"/>
          </a:p>
          <a:p>
            <a:r>
              <a:rPr lang="nl-NL" sz="2400" dirty="0" err="1" smtClean="0"/>
              <a:t>ket</a:t>
            </a:r>
            <a:endParaRPr lang="nl-NL" sz="2400" dirty="0" smtClean="0"/>
          </a:p>
          <a:p>
            <a:endParaRPr lang="nl-NL" sz="2400" dirty="0" smtClean="0"/>
          </a:p>
          <a:p>
            <a:endParaRPr lang="nl-NL" sz="2400" dirty="0" smtClean="0"/>
          </a:p>
          <a:p>
            <a:endParaRPr lang="nl-NL" sz="2400" dirty="0" smtClean="0"/>
          </a:p>
          <a:p>
            <a:endParaRPr lang="nl-NL" sz="1200" dirty="0" smtClean="0"/>
          </a:p>
          <a:p>
            <a:endParaRPr lang="nl-NL" sz="2400" dirty="0" smtClean="0"/>
          </a:p>
          <a:p>
            <a:r>
              <a:rPr lang="nl-NL" sz="2400" dirty="0" smtClean="0"/>
              <a:t>   (</a:t>
            </a:r>
            <a:r>
              <a:rPr lang="nl-NL" sz="2400" dirty="0" err="1" smtClean="0"/>
              <a:t>kET-KeT</a:t>
            </a:r>
            <a:r>
              <a:rPr lang="nl-NL" sz="2400" dirty="0" smtClean="0"/>
              <a:t>)</a:t>
            </a:r>
          </a:p>
          <a:p>
            <a:endParaRPr lang="nl-NL" sz="1200" dirty="0" smtClean="0"/>
          </a:p>
          <a:p>
            <a:endParaRPr lang="nl-NL" sz="1600" dirty="0" smtClean="0"/>
          </a:p>
          <a:p>
            <a:r>
              <a:rPr lang="nl-NL" sz="2400" dirty="0" smtClean="0"/>
              <a:t>   (</a:t>
            </a:r>
            <a:r>
              <a:rPr lang="nl-NL" sz="2400" dirty="0" err="1" smtClean="0"/>
              <a:t>kEt-Ket</a:t>
            </a:r>
            <a:r>
              <a:rPr lang="nl-NL" sz="2400" dirty="0" smtClean="0"/>
              <a:t>)</a:t>
            </a:r>
          </a:p>
        </p:txBody>
      </p:sp>
      <p:cxnSp>
        <p:nvCxnSpPr>
          <p:cNvPr id="68" name="Rechte verbindingslijn 67"/>
          <p:cNvCxnSpPr/>
          <p:nvPr/>
        </p:nvCxnSpPr>
        <p:spPr>
          <a:xfrm>
            <a:off x="3553609" y="2233482"/>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sp>
        <p:nvSpPr>
          <p:cNvPr id="36" name="Tekstvak 35"/>
          <p:cNvSpPr txBox="1"/>
          <p:nvPr/>
        </p:nvSpPr>
        <p:spPr>
          <a:xfrm>
            <a:off x="1155086" y="-37537"/>
            <a:ext cx="2778387" cy="461665"/>
          </a:xfrm>
          <a:prstGeom prst="rect">
            <a:avLst/>
          </a:prstGeom>
          <a:noFill/>
        </p:spPr>
        <p:txBody>
          <a:bodyPr wrap="square" rtlCol="0">
            <a:spAutoFit/>
          </a:bodyPr>
          <a:lstStyle/>
          <a:p>
            <a:pPr algn="ctr"/>
            <a:r>
              <a:rPr lang="nl-NL" sz="2400" dirty="0" smtClean="0"/>
              <a:t>limiet:  </a:t>
            </a:r>
            <a:r>
              <a:rPr lang="nl-NL" sz="2400" b="1" dirty="0" smtClean="0">
                <a:solidFill>
                  <a:srgbClr val="C00000"/>
                </a:solidFill>
              </a:rPr>
              <a:t>a</a:t>
            </a:r>
            <a:r>
              <a:rPr lang="nl-NL" sz="2400" dirty="0" smtClean="0"/>
              <a:t> </a:t>
            </a:r>
            <a:r>
              <a:rPr lang="nl-NL" sz="2400" b="1" dirty="0" smtClean="0"/>
              <a:t>&gt;&gt;</a:t>
            </a:r>
            <a:r>
              <a:rPr lang="nl-NL" sz="2400" dirty="0" smtClean="0"/>
              <a:t> </a:t>
            </a:r>
            <a:r>
              <a:rPr lang="nl-NL" sz="2400" b="1" dirty="0" smtClean="0">
                <a:solidFill>
                  <a:srgbClr val="00B050"/>
                </a:solidFill>
              </a:rPr>
              <a:t>b</a:t>
            </a:r>
          </a:p>
        </p:txBody>
      </p:sp>
      <p:sp>
        <p:nvSpPr>
          <p:cNvPr id="41" name="Tekstvak 40"/>
          <p:cNvSpPr txBox="1"/>
          <p:nvPr/>
        </p:nvSpPr>
        <p:spPr>
          <a:xfrm>
            <a:off x="1281699" y="412639"/>
            <a:ext cx="1488878" cy="830997"/>
          </a:xfrm>
          <a:prstGeom prst="rect">
            <a:avLst/>
          </a:prstGeom>
          <a:noFill/>
        </p:spPr>
        <p:txBody>
          <a:bodyPr wrap="square" rtlCol="0">
            <a:spAutoFit/>
          </a:bodyPr>
          <a:lstStyle/>
          <a:p>
            <a:pPr algn="ctr"/>
            <a:r>
              <a:rPr lang="nl-NL" sz="2400" dirty="0" smtClean="0"/>
              <a:t>eigen energieën</a:t>
            </a:r>
            <a:endParaRPr lang="nl-NL" sz="2400" dirty="0"/>
          </a:p>
        </p:txBody>
      </p:sp>
      <p:sp>
        <p:nvSpPr>
          <p:cNvPr id="42" name="Tekstvak 41"/>
          <p:cNvSpPr txBox="1"/>
          <p:nvPr/>
        </p:nvSpPr>
        <p:spPr>
          <a:xfrm>
            <a:off x="2376654" y="536903"/>
            <a:ext cx="1613087" cy="461665"/>
          </a:xfrm>
          <a:prstGeom prst="rect">
            <a:avLst/>
          </a:prstGeom>
          <a:noFill/>
        </p:spPr>
        <p:txBody>
          <a:bodyPr wrap="square" rtlCol="0">
            <a:spAutoFit/>
          </a:bodyPr>
          <a:lstStyle/>
          <a:p>
            <a:pPr algn="ctr"/>
            <a:r>
              <a:rPr lang="nl-NL" sz="2400" dirty="0" smtClean="0"/>
              <a:t>toestanden</a:t>
            </a:r>
            <a:endParaRPr lang="nl-NL" sz="2400" dirty="0"/>
          </a:p>
        </p:txBody>
      </p:sp>
      <p:cxnSp>
        <p:nvCxnSpPr>
          <p:cNvPr id="44" name="Rechte verbindingslijn 43"/>
          <p:cNvCxnSpPr/>
          <p:nvPr/>
        </p:nvCxnSpPr>
        <p:spPr>
          <a:xfrm>
            <a:off x="131688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flipH="1" flipV="1">
            <a:off x="1316883" y="365760"/>
            <a:ext cx="261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flipH="1" flipV="1">
            <a:off x="1316882" y="1320036"/>
            <a:ext cx="5463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339980" y="5669277"/>
            <a:ext cx="1674050" cy="830997"/>
          </a:xfrm>
          <a:prstGeom prst="rect">
            <a:avLst/>
          </a:prstGeom>
          <a:noFill/>
        </p:spPr>
        <p:txBody>
          <a:bodyPr wrap="square" rtlCol="0">
            <a:spAutoFit/>
          </a:bodyPr>
          <a:lstStyle/>
          <a:p>
            <a:pPr algn="r"/>
            <a:r>
              <a:rPr lang="nl-NL" sz="2400" b="1" dirty="0" smtClean="0">
                <a:solidFill>
                  <a:srgbClr val="C00000"/>
                </a:solidFill>
              </a:rPr>
              <a:t>hyperfijn</a:t>
            </a:r>
          </a:p>
          <a:p>
            <a:pPr algn="r"/>
            <a:r>
              <a:rPr lang="nl-NL" sz="2400" b="1" dirty="0" smtClean="0">
                <a:solidFill>
                  <a:srgbClr val="C00000"/>
                </a:solidFill>
              </a:rPr>
              <a:t>singlets</a:t>
            </a:r>
            <a:endParaRPr lang="nl-NL" sz="2400" b="1" dirty="0">
              <a:solidFill>
                <a:srgbClr val="C00000"/>
              </a:solidFill>
            </a:endParaRPr>
          </a:p>
        </p:txBody>
      </p:sp>
      <p:sp>
        <p:nvSpPr>
          <p:cNvPr id="53" name="Tekstvak 52"/>
          <p:cNvSpPr txBox="1"/>
          <p:nvPr/>
        </p:nvSpPr>
        <p:spPr>
          <a:xfrm>
            <a:off x="-328260" y="2079589"/>
            <a:ext cx="1674050" cy="830997"/>
          </a:xfrm>
          <a:prstGeom prst="rect">
            <a:avLst/>
          </a:prstGeom>
          <a:noFill/>
        </p:spPr>
        <p:txBody>
          <a:bodyPr wrap="square" rtlCol="0">
            <a:spAutoFit/>
          </a:bodyPr>
          <a:lstStyle/>
          <a:p>
            <a:pPr algn="r"/>
            <a:r>
              <a:rPr lang="nl-NL" sz="2400" b="1" dirty="0" smtClean="0">
                <a:solidFill>
                  <a:srgbClr val="C00000"/>
                </a:solidFill>
              </a:rPr>
              <a:t>hyperfijn</a:t>
            </a:r>
          </a:p>
          <a:p>
            <a:pPr algn="r"/>
            <a:r>
              <a:rPr lang="nl-NL" sz="2400" b="1" dirty="0" err="1" smtClean="0">
                <a:solidFill>
                  <a:srgbClr val="C00000"/>
                </a:solidFill>
              </a:rPr>
              <a:t>triplets</a:t>
            </a:r>
            <a:endParaRPr lang="nl-NL" sz="2400" b="1" dirty="0">
              <a:solidFill>
                <a:srgbClr val="C00000"/>
              </a:solidFill>
            </a:endParaRPr>
          </a:p>
        </p:txBody>
      </p:sp>
      <p:pic>
        <p:nvPicPr>
          <p:cNvPr id="31752" name="Picture 8"/>
          <p:cNvPicPr>
            <a:picLocks noChangeAspect="1" noChangeArrowheads="1"/>
          </p:cNvPicPr>
          <p:nvPr/>
        </p:nvPicPr>
        <p:blipFill>
          <a:blip r:embed="rId3" cstate="print"/>
          <a:srcRect l="50645" t="41667" r="25818" b="9921"/>
          <a:stretch>
            <a:fillRect/>
          </a:stretch>
        </p:blipFill>
        <p:spPr bwMode="auto">
          <a:xfrm>
            <a:off x="7416799" y="4860666"/>
            <a:ext cx="1727201" cy="1997334"/>
          </a:xfrm>
          <a:prstGeom prst="rect">
            <a:avLst/>
          </a:prstGeom>
          <a:noFill/>
          <a:ln w="9525">
            <a:noFill/>
            <a:miter lim="800000"/>
            <a:headEnd/>
            <a:tailEnd/>
          </a:ln>
        </p:spPr>
      </p:pic>
      <p:sp>
        <p:nvSpPr>
          <p:cNvPr id="38" name="Tekstvak 37"/>
          <p:cNvSpPr txBox="1"/>
          <p:nvPr/>
        </p:nvSpPr>
        <p:spPr>
          <a:xfrm>
            <a:off x="3868614" y="239305"/>
            <a:ext cx="2983947" cy="6647974"/>
          </a:xfrm>
          <a:prstGeom prst="rect">
            <a:avLst/>
          </a:prstGeom>
          <a:noFill/>
        </p:spPr>
        <p:txBody>
          <a:bodyPr wrap="square" rtlCol="0">
            <a:spAutoFit/>
          </a:bodyPr>
          <a:lstStyle/>
          <a:p>
            <a:pPr algn="ctr"/>
            <a:r>
              <a:rPr lang="nl-NL" sz="2200" dirty="0" smtClean="0">
                <a:solidFill>
                  <a:srgbClr val="0070C0"/>
                </a:solidFill>
              </a:rPr>
              <a:t>fase verschillen moeten gelijk blijven voor een pure singlet toestand</a:t>
            </a:r>
            <a:endParaRPr lang="nl-NL" sz="2400" dirty="0" smtClean="0">
              <a:solidFill>
                <a:srgbClr val="0070C0"/>
              </a:solidFill>
            </a:endParaRPr>
          </a:p>
          <a:p>
            <a:pPr algn="ctr"/>
            <a:endParaRPr lang="nl-NL" sz="1200" dirty="0" smtClean="0">
              <a:solidFill>
                <a:srgbClr val="0070C0"/>
              </a:solidFill>
            </a:endParaRPr>
          </a:p>
          <a:p>
            <a:pPr algn="ctr"/>
            <a:endParaRPr lang="nl-NL" sz="1200" dirty="0" smtClean="0">
              <a:solidFill>
                <a:srgbClr val="0070C0"/>
              </a:solidFill>
            </a:endParaRPr>
          </a:p>
          <a:p>
            <a:pPr algn="ctr"/>
            <a:endParaRPr lang="nl-NL" sz="1200" dirty="0" smtClean="0">
              <a:solidFill>
                <a:srgbClr val="0070C0"/>
              </a:solidFill>
            </a:endParaRPr>
          </a:p>
          <a:p>
            <a:pPr algn="ctr"/>
            <a:r>
              <a:rPr lang="nl-NL" sz="2400" b="1" dirty="0" smtClean="0">
                <a:solidFill>
                  <a:srgbClr val="0070C0"/>
                </a:solidFill>
              </a:rPr>
              <a:t>		</a:t>
            </a:r>
            <a:r>
              <a:rPr lang="nl-NL" sz="2400" b="1" dirty="0" err="1" smtClean="0">
                <a:solidFill>
                  <a:srgbClr val="0070C0"/>
                </a:solidFill>
              </a:rPr>
              <a:t>eT</a:t>
            </a:r>
            <a:endParaRPr lang="nl-NL" sz="2400" b="1" dirty="0" smtClean="0">
              <a:solidFill>
                <a:srgbClr val="0070C0"/>
              </a:solidFill>
            </a:endParaRPr>
          </a:p>
          <a:p>
            <a:pPr algn="ctr"/>
            <a:endParaRPr lang="nl-NL" sz="1200" b="1" dirty="0" smtClean="0">
              <a:solidFill>
                <a:srgbClr val="0070C0"/>
              </a:solidFill>
            </a:endParaRPr>
          </a:p>
          <a:p>
            <a:pPr algn="ctr"/>
            <a:r>
              <a:rPr lang="nl-NL" sz="2400" b="1" dirty="0" smtClean="0">
                <a:solidFill>
                  <a:srgbClr val="0070C0"/>
                </a:solidFill>
              </a:rPr>
              <a:t>  Et		</a:t>
            </a:r>
            <a:r>
              <a:rPr lang="nl-NL" sz="2400" b="1" dirty="0" err="1" smtClean="0">
                <a:solidFill>
                  <a:srgbClr val="0070C0"/>
                </a:solidFill>
              </a:rPr>
              <a:t>eT</a:t>
            </a:r>
            <a:endParaRPr lang="nl-NL" sz="2400" b="1" dirty="0" smtClean="0">
              <a:solidFill>
                <a:srgbClr val="0070C0"/>
              </a:solidFill>
            </a:endParaRPr>
          </a:p>
          <a:p>
            <a:pPr algn="ctr"/>
            <a:endParaRPr lang="nl-NL" sz="1200" b="1" dirty="0" smtClean="0">
              <a:solidFill>
                <a:srgbClr val="0070C0"/>
              </a:solidFill>
            </a:endParaRPr>
          </a:p>
          <a:p>
            <a:pPr algn="ctr"/>
            <a:r>
              <a:rPr lang="nl-NL" sz="2400" b="1" dirty="0" smtClean="0">
                <a:solidFill>
                  <a:srgbClr val="0070C0"/>
                </a:solidFill>
              </a:rPr>
              <a:t>Et		    </a:t>
            </a:r>
          </a:p>
          <a:p>
            <a:pPr algn="ctr"/>
            <a:endParaRPr lang="nl-NL" sz="2400" b="1" dirty="0" smtClean="0">
              <a:solidFill>
                <a:srgbClr val="0070C0"/>
              </a:solidFill>
            </a:endParaRPr>
          </a:p>
          <a:p>
            <a:pPr algn="ctr"/>
            <a:endParaRPr lang="nl-NL" sz="2400" b="1" dirty="0" smtClean="0">
              <a:solidFill>
                <a:srgbClr val="0070C0"/>
              </a:solidFill>
            </a:endParaRPr>
          </a:p>
          <a:p>
            <a:pPr algn="ctr"/>
            <a:endParaRPr lang="nl-NL" sz="2400" b="1" dirty="0" smtClean="0">
              <a:solidFill>
                <a:srgbClr val="0070C0"/>
              </a:solidFill>
            </a:endParaRPr>
          </a:p>
          <a:p>
            <a:pPr algn="ctr"/>
            <a:endParaRPr lang="nl-NL" sz="2400" b="1" dirty="0" smtClean="0">
              <a:solidFill>
                <a:srgbClr val="0070C0"/>
              </a:solidFill>
            </a:endParaRPr>
          </a:p>
          <a:p>
            <a:pPr algn="ctr"/>
            <a:endParaRPr lang="nl-NL" sz="2400" b="1" dirty="0" smtClean="0">
              <a:solidFill>
                <a:srgbClr val="0070C0"/>
              </a:solidFill>
            </a:endParaRPr>
          </a:p>
          <a:p>
            <a:pPr algn="ctr"/>
            <a:endParaRPr lang="nl-NL" sz="1200" b="1" dirty="0" smtClean="0">
              <a:solidFill>
                <a:srgbClr val="0070C0"/>
              </a:solidFill>
            </a:endParaRPr>
          </a:p>
          <a:p>
            <a:pPr algn="ctr"/>
            <a:endParaRPr lang="nl-NL" sz="1200" b="1" dirty="0" smtClean="0">
              <a:solidFill>
                <a:srgbClr val="0070C0"/>
              </a:solidFill>
            </a:endParaRPr>
          </a:p>
          <a:p>
            <a:pPr algn="ctr"/>
            <a:r>
              <a:rPr lang="nl-NL" sz="2400" b="1" dirty="0" smtClean="0">
                <a:solidFill>
                  <a:srgbClr val="0070C0"/>
                </a:solidFill>
              </a:rPr>
              <a:t>		</a:t>
            </a:r>
            <a:r>
              <a:rPr lang="nl-NL" sz="2400" b="1" dirty="0" err="1" smtClean="0">
                <a:solidFill>
                  <a:srgbClr val="0070C0"/>
                </a:solidFill>
              </a:rPr>
              <a:t>eT</a:t>
            </a:r>
            <a:endParaRPr lang="nl-NL" sz="2400" b="1" dirty="0" smtClean="0">
              <a:solidFill>
                <a:srgbClr val="0070C0"/>
              </a:solidFill>
            </a:endParaRPr>
          </a:p>
          <a:p>
            <a:pPr algn="ctr"/>
            <a:endParaRPr lang="nl-NL" sz="1200" b="1" dirty="0" smtClean="0">
              <a:solidFill>
                <a:srgbClr val="0070C0"/>
              </a:solidFill>
            </a:endParaRPr>
          </a:p>
          <a:p>
            <a:pPr algn="ctr"/>
            <a:endParaRPr lang="nl-NL" sz="1200" b="1" dirty="0" smtClean="0">
              <a:solidFill>
                <a:srgbClr val="0070C0"/>
              </a:solidFill>
            </a:endParaRPr>
          </a:p>
          <a:p>
            <a:pPr algn="ctr"/>
            <a:endParaRPr lang="nl-NL" sz="1200" b="1" dirty="0" smtClean="0">
              <a:solidFill>
                <a:srgbClr val="0070C0"/>
              </a:solidFill>
            </a:endParaRPr>
          </a:p>
          <a:p>
            <a:pPr algn="ctr"/>
            <a:r>
              <a:rPr lang="nl-NL" sz="2400" b="1" dirty="0" smtClean="0">
                <a:solidFill>
                  <a:srgbClr val="0070C0"/>
                </a:solidFill>
              </a:rPr>
              <a:t>Et		    </a:t>
            </a:r>
          </a:p>
        </p:txBody>
      </p:sp>
      <p:cxnSp>
        <p:nvCxnSpPr>
          <p:cNvPr id="39" name="Rechte verbindingslijn 38"/>
          <p:cNvCxnSpPr/>
          <p:nvPr/>
        </p:nvCxnSpPr>
        <p:spPr>
          <a:xfrm>
            <a:off x="2936767" y="224074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3481045" y="333655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2951287" y="5898276"/>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3422995" y="6689292"/>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74" name="Object 73"/>
          <p:cNvGraphicFramePr>
            <a:graphicFrameLocks noChangeAspect="1"/>
          </p:cNvGraphicFramePr>
          <p:nvPr/>
        </p:nvGraphicFramePr>
        <p:xfrm>
          <a:off x="2408755" y="1833099"/>
          <a:ext cx="266700" cy="406400"/>
        </p:xfrm>
        <a:graphic>
          <a:graphicData uri="http://schemas.openxmlformats.org/presentationml/2006/ole">
            <p:oleObj spid="_x0000_s32776" name="Vergelijking" r:id="rId4" imgW="266400" imgH="406080" progId="Equation.3">
              <p:embed/>
            </p:oleObj>
          </a:graphicData>
        </a:graphic>
      </p:graphicFrame>
      <p:graphicFrame>
        <p:nvGraphicFramePr>
          <p:cNvPr id="76" name="Object 4"/>
          <p:cNvGraphicFramePr>
            <a:graphicFrameLocks noChangeAspect="1"/>
          </p:cNvGraphicFramePr>
          <p:nvPr/>
        </p:nvGraphicFramePr>
        <p:xfrm>
          <a:off x="2399006" y="2920801"/>
          <a:ext cx="266700" cy="406400"/>
        </p:xfrm>
        <a:graphic>
          <a:graphicData uri="http://schemas.openxmlformats.org/presentationml/2006/ole">
            <p:oleObj spid="_x0000_s32777" name="Vergelijking" r:id="rId5" imgW="266400" imgH="406080" progId="Equation.3">
              <p:embed/>
            </p:oleObj>
          </a:graphicData>
        </a:graphic>
      </p:graphicFrame>
      <p:graphicFrame>
        <p:nvGraphicFramePr>
          <p:cNvPr id="79" name="Object 5"/>
          <p:cNvGraphicFramePr>
            <a:graphicFrameLocks noChangeAspect="1"/>
          </p:cNvGraphicFramePr>
          <p:nvPr/>
        </p:nvGraphicFramePr>
        <p:xfrm>
          <a:off x="2403549" y="5457242"/>
          <a:ext cx="266700" cy="406400"/>
        </p:xfrm>
        <a:graphic>
          <a:graphicData uri="http://schemas.openxmlformats.org/presentationml/2006/ole">
            <p:oleObj spid="_x0000_s32778" name="Vergelijking" r:id="rId6" imgW="266400" imgH="406080" progId="Equation.3">
              <p:embed/>
            </p:oleObj>
          </a:graphicData>
        </a:graphic>
      </p:graphicFrame>
      <p:graphicFrame>
        <p:nvGraphicFramePr>
          <p:cNvPr id="81" name="Object 6"/>
          <p:cNvGraphicFramePr>
            <a:graphicFrameLocks noChangeAspect="1"/>
          </p:cNvGraphicFramePr>
          <p:nvPr/>
        </p:nvGraphicFramePr>
        <p:xfrm>
          <a:off x="2408311" y="6292717"/>
          <a:ext cx="266700" cy="406400"/>
        </p:xfrm>
        <a:graphic>
          <a:graphicData uri="http://schemas.openxmlformats.org/presentationml/2006/ole">
            <p:oleObj spid="_x0000_s32779" name="Vergelijking" r:id="rId7" imgW="266400" imgH="406080" progId="Equation.3">
              <p:embed/>
            </p:oleObj>
          </a:graphicData>
        </a:graphic>
      </p:graphicFrame>
      <p:cxnSp>
        <p:nvCxnSpPr>
          <p:cNvPr id="82" name="Rechte verbindingslijn 81"/>
          <p:cNvCxnSpPr/>
          <p:nvPr/>
        </p:nvCxnSpPr>
        <p:spPr>
          <a:xfrm>
            <a:off x="2682775" y="1696470"/>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2646493" y="3895344"/>
            <a:ext cx="198332" cy="0"/>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p:nvCxnSpPr>
        <p:spPr>
          <a:xfrm>
            <a:off x="395121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5413833" y="1320800"/>
            <a:ext cx="0" cy="553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a:off x="6865255" y="1088577"/>
            <a:ext cx="2090067" cy="954107"/>
          </a:xfrm>
          <a:prstGeom prst="rect">
            <a:avLst/>
          </a:prstGeom>
          <a:noFill/>
        </p:spPr>
        <p:txBody>
          <a:bodyPr wrap="square" rtlCol="0">
            <a:spAutoFit/>
          </a:bodyPr>
          <a:lstStyle/>
          <a:p>
            <a:r>
              <a:rPr lang="nl-NL" sz="2800" b="1" dirty="0" smtClean="0">
                <a:solidFill>
                  <a:srgbClr val="00B050"/>
                </a:solidFill>
              </a:rPr>
              <a:t>langzame oscillaties</a:t>
            </a:r>
            <a:endParaRPr lang="nl-NL" sz="2800" b="1" dirty="0">
              <a:solidFill>
                <a:srgbClr val="00B050"/>
              </a:solidFill>
            </a:endParaRPr>
          </a:p>
        </p:txBody>
      </p:sp>
      <p:sp>
        <p:nvSpPr>
          <p:cNvPr id="94" name="Tekstvak 93"/>
          <p:cNvSpPr txBox="1"/>
          <p:nvPr/>
        </p:nvSpPr>
        <p:spPr>
          <a:xfrm>
            <a:off x="6836223" y="2547244"/>
            <a:ext cx="2090067" cy="954107"/>
          </a:xfrm>
          <a:prstGeom prst="rect">
            <a:avLst/>
          </a:prstGeom>
          <a:noFill/>
        </p:spPr>
        <p:txBody>
          <a:bodyPr wrap="square" rtlCol="0">
            <a:spAutoFit/>
          </a:bodyPr>
          <a:lstStyle/>
          <a:p>
            <a:r>
              <a:rPr lang="nl-NL" sz="2800" b="1" dirty="0" smtClean="0">
                <a:solidFill>
                  <a:srgbClr val="C00000"/>
                </a:solidFill>
              </a:rPr>
              <a:t>snelle</a:t>
            </a:r>
          </a:p>
          <a:p>
            <a:r>
              <a:rPr lang="nl-NL" sz="2800" b="1" dirty="0" smtClean="0">
                <a:solidFill>
                  <a:srgbClr val="C00000"/>
                </a:solidFill>
              </a:rPr>
              <a:t>oscillaties</a:t>
            </a:r>
            <a:endParaRPr lang="nl-NL" sz="2800" b="1" dirty="0">
              <a:solidFill>
                <a:srgbClr val="C00000"/>
              </a:solidFill>
            </a:endParaRPr>
          </a:p>
        </p:txBody>
      </p:sp>
      <p:sp>
        <p:nvSpPr>
          <p:cNvPr id="95" name="Vrije vorm 94"/>
          <p:cNvSpPr/>
          <p:nvPr/>
        </p:nvSpPr>
        <p:spPr>
          <a:xfrm rot="21112472">
            <a:off x="6531424" y="1915887"/>
            <a:ext cx="585409" cy="551543"/>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508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00B050"/>
              </a:solidFill>
            </a:endParaRPr>
          </a:p>
        </p:txBody>
      </p:sp>
      <p:sp>
        <p:nvSpPr>
          <p:cNvPr id="96" name="Vrije vorm 95"/>
          <p:cNvSpPr/>
          <p:nvPr/>
        </p:nvSpPr>
        <p:spPr>
          <a:xfrm rot="20858999">
            <a:off x="4956658" y="2460165"/>
            <a:ext cx="413639" cy="551543"/>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508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00B050"/>
              </a:solidFill>
            </a:endParaRPr>
          </a:p>
        </p:txBody>
      </p:sp>
      <p:sp>
        <p:nvSpPr>
          <p:cNvPr id="97" name="Vrije vorm 96"/>
          <p:cNvSpPr/>
          <p:nvPr/>
        </p:nvSpPr>
        <p:spPr>
          <a:xfrm>
            <a:off x="4804264" y="2815761"/>
            <a:ext cx="362835" cy="3541498"/>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254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C00000"/>
              </a:solidFill>
            </a:endParaRPr>
          </a:p>
        </p:txBody>
      </p:sp>
      <p:sp>
        <p:nvSpPr>
          <p:cNvPr id="98" name="Vrije vorm 97"/>
          <p:cNvSpPr/>
          <p:nvPr/>
        </p:nvSpPr>
        <p:spPr>
          <a:xfrm>
            <a:off x="6379036" y="2126349"/>
            <a:ext cx="362835" cy="3389077"/>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254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C00000"/>
              </a:solidFill>
            </a:endParaRPr>
          </a:p>
        </p:txBody>
      </p:sp>
      <p:sp>
        <p:nvSpPr>
          <p:cNvPr id="99" name="Vrije vorm 98"/>
          <p:cNvSpPr/>
          <p:nvPr/>
        </p:nvSpPr>
        <p:spPr>
          <a:xfrm>
            <a:off x="4637356" y="3287469"/>
            <a:ext cx="210427" cy="3156867"/>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254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C00000"/>
              </a:solidFill>
            </a:endParaRPr>
          </a:p>
        </p:txBody>
      </p:sp>
      <p:sp>
        <p:nvSpPr>
          <p:cNvPr id="100" name="Vrije vorm 99"/>
          <p:cNvSpPr/>
          <p:nvPr/>
        </p:nvSpPr>
        <p:spPr>
          <a:xfrm>
            <a:off x="6299213" y="2801254"/>
            <a:ext cx="174156" cy="2670632"/>
          </a:xfrm>
          <a:custGeom>
            <a:avLst/>
            <a:gdLst>
              <a:gd name="connsiteX0" fmla="*/ 29028 w 585409"/>
              <a:gd name="connsiteY0" fmla="*/ 551543 h 551543"/>
              <a:gd name="connsiteX1" fmla="*/ 580571 w 585409"/>
              <a:gd name="connsiteY1" fmla="*/ 203200 h 551543"/>
              <a:gd name="connsiteX2" fmla="*/ 0 w 585409"/>
              <a:gd name="connsiteY2" fmla="*/ 0 h 551543"/>
            </a:gdLst>
            <a:ahLst/>
            <a:cxnLst>
              <a:cxn ang="0">
                <a:pos x="connsiteX0" y="connsiteY0"/>
              </a:cxn>
              <a:cxn ang="0">
                <a:pos x="connsiteX1" y="connsiteY1"/>
              </a:cxn>
              <a:cxn ang="0">
                <a:pos x="connsiteX2" y="connsiteY2"/>
              </a:cxn>
            </a:cxnLst>
            <a:rect l="l" t="t" r="r" b="b"/>
            <a:pathLst>
              <a:path w="585409" h="551543">
                <a:moveTo>
                  <a:pt x="29028" y="551543"/>
                </a:moveTo>
                <a:cubicBezTo>
                  <a:pt x="307218" y="423333"/>
                  <a:pt x="585409" y="295124"/>
                  <a:pt x="580571" y="203200"/>
                </a:cubicBezTo>
                <a:cubicBezTo>
                  <a:pt x="575733" y="111276"/>
                  <a:pt x="0" y="0"/>
                  <a:pt x="0" y="0"/>
                </a:cubicBezTo>
              </a:path>
            </a:pathLst>
          </a:custGeom>
          <a:ln w="254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C00000"/>
              </a:solidFill>
            </a:endParaRPr>
          </a:p>
        </p:txBody>
      </p:sp>
      <p:cxnSp>
        <p:nvCxnSpPr>
          <p:cNvPr id="101" name="Rechte verbindingslijn 100"/>
          <p:cNvCxnSpPr/>
          <p:nvPr/>
        </p:nvCxnSpPr>
        <p:spPr>
          <a:xfrm>
            <a:off x="677423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hthoek 103"/>
          <p:cNvSpPr/>
          <p:nvPr/>
        </p:nvSpPr>
        <p:spPr>
          <a:xfrm>
            <a:off x="6774877" y="5681114"/>
            <a:ext cx="668773" cy="523220"/>
          </a:xfrm>
          <a:prstGeom prst="rect">
            <a:avLst/>
          </a:prstGeom>
        </p:spPr>
        <p:txBody>
          <a:bodyPr wrap="none">
            <a:spAutoFit/>
          </a:bodyPr>
          <a:lstStyle/>
          <a:p>
            <a:r>
              <a:rPr lang="nl-NL" sz="2800" b="1" i="1" dirty="0" smtClean="0"/>
              <a:t>P</a:t>
            </a:r>
            <a:r>
              <a:rPr lang="nl-NL" sz="2800" b="1" i="1" baseline="30000" dirty="0" smtClean="0"/>
              <a:t>S</a:t>
            </a:r>
            <a:r>
              <a:rPr lang="nl-NL" sz="2800" b="1" dirty="0" smtClean="0"/>
              <a:t>=</a:t>
            </a:r>
            <a:endParaRPr lang="nl-NL" sz="2800" baseline="30000" dirty="0"/>
          </a:p>
        </p:txBody>
      </p:sp>
      <p:cxnSp>
        <p:nvCxnSpPr>
          <p:cNvPr id="105" name="Rechte verbindingslijn 104"/>
          <p:cNvCxnSpPr/>
          <p:nvPr/>
        </p:nvCxnSpPr>
        <p:spPr>
          <a:xfrm flipH="1">
            <a:off x="6778171" y="3979814"/>
            <a:ext cx="2365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kstvak 106"/>
          <p:cNvSpPr txBox="1"/>
          <p:nvPr/>
        </p:nvSpPr>
        <p:spPr>
          <a:xfrm>
            <a:off x="6749143" y="3997448"/>
            <a:ext cx="2438400" cy="830997"/>
          </a:xfrm>
          <a:prstGeom prst="rect">
            <a:avLst/>
          </a:prstGeom>
          <a:noFill/>
        </p:spPr>
        <p:txBody>
          <a:bodyPr wrap="square" rtlCol="0">
            <a:spAutoFit/>
          </a:bodyPr>
          <a:lstStyle/>
          <a:p>
            <a:pPr algn="ctr"/>
            <a:r>
              <a:rPr lang="nl-NL" sz="2400" b="1" dirty="0" smtClean="0"/>
              <a:t>Singlet </a:t>
            </a:r>
            <a:r>
              <a:rPr lang="nl-NL" sz="2400" b="1" u="sng" dirty="0" smtClean="0"/>
              <a:t>projectiematrix</a:t>
            </a:r>
            <a:endParaRPr lang="nl-NL" sz="2400" b="1" dirty="0" smtClean="0">
              <a:solidFill>
                <a:srgbClr val="00B050"/>
              </a:solidFill>
            </a:endParaRPr>
          </a:p>
        </p:txBody>
      </p:sp>
      <p:sp>
        <p:nvSpPr>
          <p:cNvPr id="54" name="Tekstvak 53"/>
          <p:cNvSpPr txBox="1"/>
          <p:nvPr/>
        </p:nvSpPr>
        <p:spPr>
          <a:xfrm>
            <a:off x="7031103" y="3353407"/>
            <a:ext cx="2737017" cy="523220"/>
          </a:xfrm>
          <a:prstGeom prst="rect">
            <a:avLst/>
          </a:prstGeom>
          <a:noFill/>
        </p:spPr>
        <p:txBody>
          <a:bodyPr wrap="square" rtlCol="0">
            <a:spAutoFit/>
          </a:bodyPr>
          <a:lstStyle/>
          <a:p>
            <a:r>
              <a:rPr lang="el-GR" sz="2800" b="1" dirty="0" smtClean="0">
                <a:solidFill>
                  <a:srgbClr val="C00000"/>
                </a:solidFill>
              </a:rPr>
              <a:t>ω</a:t>
            </a:r>
            <a:r>
              <a:rPr lang="nl-NL" sz="2800" b="1" baseline="-25000" dirty="0" smtClean="0">
                <a:solidFill>
                  <a:srgbClr val="C00000"/>
                </a:solidFill>
              </a:rPr>
              <a:t>a</a:t>
            </a:r>
            <a:r>
              <a:rPr lang="nl-NL" sz="2800" dirty="0" smtClean="0">
                <a:solidFill>
                  <a:srgbClr val="C00000"/>
                </a:solidFill>
              </a:rPr>
              <a:t> </a:t>
            </a:r>
            <a:r>
              <a:rPr lang="nl-NL" sz="2800" b="1" dirty="0" smtClean="0">
                <a:solidFill>
                  <a:srgbClr val="C00000"/>
                </a:solidFill>
              </a:rPr>
              <a:t>≈ a/</a:t>
            </a:r>
            <a:r>
              <a:rPr lang="az-Cyrl-AZ" sz="2800" b="1" dirty="0" smtClean="0">
                <a:solidFill>
                  <a:srgbClr val="C00000"/>
                </a:solidFill>
              </a:rPr>
              <a:t>ћ</a:t>
            </a:r>
            <a:endParaRPr lang="nl-NL" sz="2800" b="1" baseline="-25000" dirty="0" smtClean="0">
              <a:solidFill>
                <a:srgbClr val="C00000"/>
              </a:solidFill>
            </a:endParaRPr>
          </a:p>
        </p:txBody>
      </p:sp>
      <p:sp>
        <p:nvSpPr>
          <p:cNvPr id="55" name="Tekstvak 54"/>
          <p:cNvSpPr txBox="1"/>
          <p:nvPr/>
        </p:nvSpPr>
        <p:spPr>
          <a:xfrm>
            <a:off x="7198017" y="1865725"/>
            <a:ext cx="2737017" cy="523220"/>
          </a:xfrm>
          <a:prstGeom prst="rect">
            <a:avLst/>
          </a:prstGeom>
          <a:noFill/>
        </p:spPr>
        <p:txBody>
          <a:bodyPr wrap="square" rtlCol="0">
            <a:spAutoFit/>
          </a:bodyPr>
          <a:lstStyle/>
          <a:p>
            <a:r>
              <a:rPr lang="el-GR" sz="2800" b="1" dirty="0" smtClean="0">
                <a:solidFill>
                  <a:srgbClr val="00B050"/>
                </a:solidFill>
              </a:rPr>
              <a:t>ω</a:t>
            </a:r>
            <a:r>
              <a:rPr lang="nl-NL" sz="2800" b="1" baseline="-25000" dirty="0" smtClean="0">
                <a:solidFill>
                  <a:srgbClr val="00B050"/>
                </a:solidFill>
              </a:rPr>
              <a:t>b</a:t>
            </a:r>
            <a:r>
              <a:rPr lang="nl-NL" sz="2800" dirty="0" smtClean="0">
                <a:solidFill>
                  <a:srgbClr val="00B050"/>
                </a:solidFill>
              </a:rPr>
              <a:t> </a:t>
            </a:r>
            <a:r>
              <a:rPr lang="nl-NL" sz="2800" b="1" dirty="0" smtClean="0">
                <a:solidFill>
                  <a:srgbClr val="00B050"/>
                </a:solidFill>
              </a:rPr>
              <a:t>≈ b/</a:t>
            </a:r>
            <a:r>
              <a:rPr lang="az-Cyrl-AZ" sz="2800" b="1" dirty="0" smtClean="0">
                <a:solidFill>
                  <a:srgbClr val="00B050"/>
                </a:solidFill>
              </a:rPr>
              <a:t>ћ</a:t>
            </a:r>
            <a:endParaRPr lang="nl-NL" sz="2800" b="1" baseline="-25000" dirty="0" smtClean="0">
              <a:solidFill>
                <a:srgbClr val="00B050"/>
              </a:solidFill>
            </a:endParaRPr>
          </a:p>
        </p:txBody>
      </p:sp>
      <p:cxnSp>
        <p:nvCxnSpPr>
          <p:cNvPr id="59" name="Rechte verbindingslijn 58"/>
          <p:cNvCxnSpPr/>
          <p:nvPr/>
        </p:nvCxnSpPr>
        <p:spPr>
          <a:xfrm flipH="1">
            <a:off x="6778171" y="2521129"/>
            <a:ext cx="2365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2673489" y="277978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3664375" y="279150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a:off x="3500229" y="5909906"/>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2933415" y="6709434"/>
            <a:ext cx="180000" cy="0"/>
          </a:xfrm>
          <a:prstGeom prst="line">
            <a:avLst/>
          </a:prstGeom>
          <a:ln w="203200"/>
        </p:spPr>
        <p:style>
          <a:lnRef idx="1">
            <a:schemeClr val="accent1"/>
          </a:lnRef>
          <a:fillRef idx="0">
            <a:schemeClr val="accent1"/>
          </a:fillRef>
          <a:effectRef idx="0">
            <a:schemeClr val="accent1"/>
          </a:effectRef>
          <a:fontRef idx="minor">
            <a:schemeClr val="tx1"/>
          </a:fontRef>
        </p:style>
      </p:cxnSp>
      <p:graphicFrame>
        <p:nvGraphicFramePr>
          <p:cNvPr id="32780" name="Object 12"/>
          <p:cNvGraphicFramePr>
            <a:graphicFrameLocks noChangeAspect="1"/>
          </p:cNvGraphicFramePr>
          <p:nvPr/>
        </p:nvGraphicFramePr>
        <p:xfrm>
          <a:off x="1391660" y="1322388"/>
          <a:ext cx="839788" cy="5419725"/>
        </p:xfrm>
        <a:graphic>
          <a:graphicData uri="http://schemas.openxmlformats.org/presentationml/2006/ole">
            <p:oleObj spid="_x0000_s32780" name="Vergelijking" r:id="rId8" imgW="685800" imgH="44193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checkerboard(across)">
                                      <p:cBhvr>
                                        <p:cTn id="7" dur="500"/>
                                        <p:tgtEl>
                                          <p:spTgt spid="317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checkerboard(across)">
                                      <p:cBhvr>
                                        <p:cTn id="10" dur="500"/>
                                        <p:tgtEl>
                                          <p:spTgt spid="104"/>
                                        </p:tgtEl>
                                      </p:cBhvr>
                                    </p:animEffect>
                                  </p:childTnLst>
                                </p:cTn>
                              </p:par>
                              <p:par>
                                <p:cTn id="11" presetID="5" presetClass="entr" presetSubtype="1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checkerboard(across)">
                                      <p:cBhvr>
                                        <p:cTn id="13" dur="500"/>
                                        <p:tgtEl>
                                          <p:spTgt spid="10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checkerboard(across)">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checkerboard(across)">
                                      <p:cBhvr>
                                        <p:cTn id="21" dur="500"/>
                                        <p:tgtEl>
                                          <p:spTgt spid="9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checkerboard(across)">
                                      <p:cBhvr>
                                        <p:cTn id="24" dur="500"/>
                                        <p:tgtEl>
                                          <p:spTgt spid="9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checkerboard(across)">
                                      <p:cBhvr>
                                        <p:cTn id="27" dur="500"/>
                                        <p:tgtEl>
                                          <p:spTgt spid="9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checkerboard(across)">
                                      <p:cBhvr>
                                        <p:cTn id="30" dur="500"/>
                                        <p:tgtEl>
                                          <p:spTgt spid="9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checkerboard(across)">
                                      <p:cBhvr>
                                        <p:cTn id="33" dur="500"/>
                                        <p:tgtEl>
                                          <p:spTgt spid="55"/>
                                        </p:tgtEl>
                                      </p:cBhvr>
                                    </p:animEffect>
                                  </p:childTnLst>
                                </p:cTn>
                              </p:par>
                              <p:par>
                                <p:cTn id="34" presetID="5" presetClass="entr" presetSubtype="1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checkerboard(across)">
                                      <p:cBhvr>
                                        <p:cTn id="36" dur="500"/>
                                        <p:tgtEl>
                                          <p:spTgt spid="5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checkerboard(across)">
                                      <p:cBhvr>
                                        <p:cTn id="39" dur="500"/>
                                        <p:tgtEl>
                                          <p:spTgt spid="99"/>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checkerboard(across)">
                                      <p:cBhvr>
                                        <p:cTn id="42" dur="500"/>
                                        <p:tgtEl>
                                          <p:spTgt spid="9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checkerboard(across)">
                                      <p:cBhvr>
                                        <p:cTn id="45" dur="500"/>
                                        <p:tgtEl>
                                          <p:spTgt spid="10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checkerboard(across)">
                                      <p:cBhvr>
                                        <p:cTn id="48" dur="500"/>
                                        <p:tgtEl>
                                          <p:spTgt spid="9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checkerboard(across)">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animBg="1"/>
      <p:bldP spid="96" grpId="0" animBg="1"/>
      <p:bldP spid="97" grpId="0" animBg="1"/>
      <p:bldP spid="98" grpId="0" animBg="1"/>
      <p:bldP spid="99" grpId="0" animBg="1"/>
      <p:bldP spid="100" grpId="0" animBg="1"/>
      <p:bldP spid="104" grpId="0"/>
      <p:bldP spid="107"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ninetoninekids.com/media/catalog/product/cache/3/image/9df78eab33525d08d6e5fb8d27136e95/f/e/ferm-living-love-birds-black-wall-sticker-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36889"/>
          <a:stretch>
            <a:fillRect/>
          </a:stretch>
        </p:blipFill>
        <p:spPr bwMode="auto">
          <a:xfrm>
            <a:off x="2456881" y="4232522"/>
            <a:ext cx="4468164" cy="26029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vak 1"/>
          <p:cNvSpPr txBox="1"/>
          <p:nvPr/>
        </p:nvSpPr>
        <p:spPr>
          <a:xfrm>
            <a:off x="0" y="0"/>
            <a:ext cx="9144000" cy="1200329"/>
          </a:xfrm>
          <a:prstGeom prst="rect">
            <a:avLst/>
          </a:prstGeom>
          <a:noFill/>
        </p:spPr>
        <p:txBody>
          <a:bodyPr wrap="square" rtlCol="0">
            <a:spAutoFit/>
          </a:bodyPr>
          <a:lstStyle/>
          <a:p>
            <a:pPr algn="ctr"/>
            <a:endParaRPr lang="nl-NL" sz="3600" dirty="0"/>
          </a:p>
          <a:p>
            <a:pPr algn="ctr"/>
            <a:r>
              <a:rPr lang="nl-NL" sz="3600" dirty="0" smtClean="0"/>
              <a:t>Dank</a:t>
            </a:r>
            <a:endParaRPr lang="nl-NL" sz="2800" dirty="0" smtClean="0"/>
          </a:p>
        </p:txBody>
      </p:sp>
      <p:pic>
        <p:nvPicPr>
          <p:cNvPr id="67586" name="Picture 2" descr="C:\_temp\intro2physics\exam1\LaTeXexams2014\auc-logo.png"/>
          <p:cNvPicPr>
            <a:picLocks noChangeAspect="1" noChangeArrowheads="1"/>
          </p:cNvPicPr>
          <p:nvPr/>
        </p:nvPicPr>
        <p:blipFill>
          <a:blip r:embed="rId3" cstate="print"/>
          <a:srcRect/>
          <a:stretch>
            <a:fillRect/>
          </a:stretch>
        </p:blipFill>
        <p:spPr bwMode="auto">
          <a:xfrm>
            <a:off x="613352" y="4667431"/>
            <a:ext cx="1333500" cy="2000250"/>
          </a:xfrm>
          <a:prstGeom prst="rect">
            <a:avLst/>
          </a:prstGeom>
          <a:noFill/>
        </p:spPr>
      </p:pic>
      <p:sp>
        <p:nvSpPr>
          <p:cNvPr id="6" name="Tekstvak 5"/>
          <p:cNvSpPr txBox="1"/>
          <p:nvPr/>
        </p:nvSpPr>
        <p:spPr>
          <a:xfrm>
            <a:off x="211015" y="1392699"/>
            <a:ext cx="8932986" cy="3108543"/>
          </a:xfrm>
          <a:prstGeom prst="rect">
            <a:avLst/>
          </a:prstGeom>
          <a:noFill/>
        </p:spPr>
        <p:txBody>
          <a:bodyPr wrap="square" rtlCol="0">
            <a:spAutoFit/>
          </a:bodyPr>
          <a:lstStyle/>
          <a:p>
            <a:pPr>
              <a:buFont typeface="Arial" pitchFamily="34" charset="0"/>
              <a:buChar char="•"/>
            </a:pPr>
            <a:r>
              <a:rPr lang="nl-NL" sz="2800" dirty="0" smtClean="0"/>
              <a:t>  Kasper Nicholas</a:t>
            </a:r>
            <a:r>
              <a:rPr lang="nl-NL" dirty="0" smtClean="0"/>
              <a:t>			Alumnus AUC (nu student aan de TU Delft)</a:t>
            </a:r>
          </a:p>
          <a:p>
            <a:pPr>
              <a:buFont typeface="Arial" pitchFamily="34" charset="0"/>
              <a:buChar char="•"/>
            </a:pPr>
            <a:r>
              <a:rPr lang="nl-NL" sz="2800" dirty="0" smtClean="0"/>
              <a:t>  Ben v Linden </a:t>
            </a:r>
            <a:r>
              <a:rPr lang="nl-NL" sz="2800" dirty="0" err="1" smtClean="0"/>
              <a:t>vd</a:t>
            </a:r>
            <a:r>
              <a:rPr lang="nl-NL" sz="2800" dirty="0" smtClean="0"/>
              <a:t> </a:t>
            </a:r>
            <a:r>
              <a:rPr lang="nl-NL" sz="2800" dirty="0" err="1" smtClean="0"/>
              <a:t>Heuvell</a:t>
            </a:r>
            <a:r>
              <a:rPr lang="nl-NL" dirty="0" smtClean="0"/>
              <a:t>	Hoogleraar Universiteit van Amsterdam</a:t>
            </a:r>
          </a:p>
          <a:p>
            <a:pPr>
              <a:buFont typeface="Arial" pitchFamily="34" charset="0"/>
              <a:buChar char="•"/>
            </a:pPr>
            <a:r>
              <a:rPr lang="nl-NL" sz="2800" dirty="0" smtClean="0"/>
              <a:t>  </a:t>
            </a:r>
            <a:r>
              <a:rPr lang="nl-NL" sz="2800" dirty="0" err="1" smtClean="0"/>
              <a:t>Onne</a:t>
            </a:r>
            <a:r>
              <a:rPr lang="nl-NL" sz="2800" dirty="0" smtClean="0"/>
              <a:t> </a:t>
            </a:r>
            <a:r>
              <a:rPr lang="nl-NL" sz="2800" dirty="0" err="1" smtClean="0"/>
              <a:t>Slooten</a:t>
            </a:r>
            <a:r>
              <a:rPr lang="nl-NL" dirty="0" smtClean="0"/>
              <a:t> 			Leraar bij </a:t>
            </a:r>
            <a:r>
              <a:rPr lang="nl-NL" dirty="0" err="1" smtClean="0"/>
              <a:t>Mendel</a:t>
            </a:r>
            <a:r>
              <a:rPr lang="nl-NL" dirty="0" smtClean="0"/>
              <a:t> College</a:t>
            </a:r>
          </a:p>
          <a:p>
            <a:pPr>
              <a:buFont typeface="Arial" pitchFamily="34" charset="0"/>
              <a:buChar char="•"/>
            </a:pPr>
            <a:r>
              <a:rPr lang="nl-NL" sz="2800" dirty="0" smtClean="0"/>
              <a:t>  Heleen de </a:t>
            </a:r>
            <a:r>
              <a:rPr lang="nl-NL" sz="2800" dirty="0" err="1" smtClean="0"/>
              <a:t>Coninck</a:t>
            </a:r>
            <a:r>
              <a:rPr lang="nl-NL" dirty="0" smtClean="0"/>
              <a:t>		UHD bij Radboud Universiteit</a:t>
            </a:r>
          </a:p>
          <a:p>
            <a:pPr>
              <a:buFont typeface="Arial" pitchFamily="34" charset="0"/>
              <a:buChar char="•"/>
            </a:pPr>
            <a:r>
              <a:rPr lang="nl-NL" sz="2800" dirty="0" smtClean="0"/>
              <a:t>  Michiel van </a:t>
            </a:r>
            <a:r>
              <a:rPr lang="nl-NL" sz="2800" dirty="0" err="1" smtClean="0"/>
              <a:t>Drunen</a:t>
            </a:r>
            <a:r>
              <a:rPr lang="nl-NL" dirty="0" smtClean="0"/>
              <a:t>		</a:t>
            </a:r>
            <a:r>
              <a:rPr lang="nl-NL" dirty="0" err="1" smtClean="0"/>
              <a:t>Head</a:t>
            </a:r>
            <a:r>
              <a:rPr lang="nl-NL" dirty="0" smtClean="0"/>
              <a:t> of Sciences bij AUC</a:t>
            </a:r>
          </a:p>
          <a:p>
            <a:pPr>
              <a:buFont typeface="Arial" pitchFamily="34" charset="0"/>
              <a:buChar char="•"/>
            </a:pPr>
            <a:r>
              <a:rPr lang="nl-NL" sz="2800" dirty="0" smtClean="0"/>
              <a:t>  </a:t>
            </a:r>
            <a:r>
              <a:rPr lang="nl-NL" sz="2800" dirty="0" err="1" smtClean="0"/>
              <a:t>Eloy</a:t>
            </a:r>
            <a:r>
              <a:rPr lang="nl-NL" sz="2800" dirty="0" smtClean="0"/>
              <a:t> de Jong</a:t>
            </a:r>
            <a:r>
              <a:rPr lang="nl-NL" dirty="0" smtClean="0"/>
              <a:t>			Alumnus AUC (nu student aan de UvA)</a:t>
            </a:r>
          </a:p>
          <a:p>
            <a:pPr>
              <a:buFont typeface="Arial" pitchFamily="34" charset="0"/>
              <a:buChar char="•"/>
            </a:pPr>
            <a:r>
              <a:rPr lang="nl-NL" sz="2800" dirty="0" smtClean="0"/>
              <a:t>  Sebastian de </a:t>
            </a:r>
            <a:r>
              <a:rPr lang="nl-NL" sz="2800" dirty="0" err="1" smtClean="0"/>
              <a:t>Haro</a:t>
            </a:r>
            <a:r>
              <a:rPr lang="nl-NL" sz="2800" dirty="0" smtClean="0"/>
              <a:t> Olle</a:t>
            </a:r>
            <a:r>
              <a:rPr lang="nl-NL" dirty="0" smtClean="0"/>
              <a:t>		Docent bij AUC</a:t>
            </a:r>
            <a:endParaRPr lang="nl-NL" dirty="0"/>
          </a:p>
        </p:txBody>
      </p:sp>
      <p:pic>
        <p:nvPicPr>
          <p:cNvPr id="7" name="Picture 2" descr="http://static.newworldencyclopedia.org/thumb/7/7f/Dipole_field.jpg/250px-Dipole_field.jpg&#10;https://en.wikipedia.org/wiki/Dipole"/>
          <p:cNvPicPr>
            <a:picLocks noChangeAspect="1" noChangeArrowheads="1"/>
          </p:cNvPicPr>
          <p:nvPr/>
        </p:nvPicPr>
        <p:blipFill>
          <a:blip r:embed="rId4" cstate="print"/>
          <a:srcRect l="12481" t="9103" r="12503" b="10322"/>
          <a:stretch>
            <a:fillRect/>
          </a:stretch>
        </p:blipFill>
        <p:spPr bwMode="auto">
          <a:xfrm>
            <a:off x="7000407" y="5044191"/>
            <a:ext cx="2143593" cy="1813809"/>
          </a:xfrm>
          <a:prstGeom prst="rect">
            <a:avLst/>
          </a:prstGeom>
          <a:noFill/>
        </p:spPr>
      </p:pic>
      <p:pic>
        <p:nvPicPr>
          <p:cNvPr id="8" name="Picture 3"/>
          <p:cNvPicPr>
            <a:picLocks noChangeAspect="1"/>
          </p:cNvPicPr>
          <p:nvPr/>
        </p:nvPicPr>
        <p:blipFill>
          <a:blip r:embed="rId5" cstate="print"/>
          <a:srcRect l="11773" t="24190" r="12866" b="13731"/>
          <a:stretch>
            <a:fillRect/>
          </a:stretch>
        </p:blipFill>
        <p:spPr>
          <a:xfrm>
            <a:off x="8492360" y="5415782"/>
            <a:ext cx="651640" cy="9377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t="2940"/>
          <a:stretch>
            <a:fillRect/>
          </a:stretch>
        </p:blipFill>
        <p:spPr bwMode="auto">
          <a:xfrm>
            <a:off x="70299" y="0"/>
            <a:ext cx="7047946" cy="4286955"/>
          </a:xfrm>
          <a:prstGeom prst="rect">
            <a:avLst/>
          </a:prstGeom>
          <a:noFill/>
          <a:ln>
            <a:noFill/>
          </a:ln>
        </p:spPr>
      </p:pic>
      <p:sp>
        <p:nvSpPr>
          <p:cNvPr id="9" name="Rechthoek 8"/>
          <p:cNvSpPr/>
          <p:nvPr/>
        </p:nvSpPr>
        <p:spPr>
          <a:xfrm>
            <a:off x="2200122" y="1661986"/>
            <a:ext cx="2249715" cy="8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met pijl 4"/>
          <p:cNvCxnSpPr/>
          <p:nvPr/>
        </p:nvCxnSpPr>
        <p:spPr>
          <a:xfrm>
            <a:off x="1983511" y="1941358"/>
            <a:ext cx="942535" cy="0"/>
          </a:xfrm>
          <a:prstGeom prst="straightConnector1">
            <a:avLst/>
          </a:prstGeom>
          <a:ln w="127000">
            <a:solidFill>
              <a:srgbClr val="C00000"/>
            </a:solidFill>
            <a:headEnd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a:off x="2965922" y="1939010"/>
            <a:ext cx="1800000" cy="0"/>
          </a:xfrm>
          <a:prstGeom prst="straightConnector1">
            <a:avLst/>
          </a:prstGeom>
          <a:ln w="127000">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a:off x="1981163" y="2361050"/>
            <a:ext cx="942535" cy="0"/>
          </a:xfrm>
          <a:prstGeom prst="straightConnector1">
            <a:avLst/>
          </a:prstGeom>
          <a:ln w="635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2963574" y="2358702"/>
            <a:ext cx="1800000" cy="0"/>
          </a:xfrm>
          <a:prstGeom prst="straightConnector1">
            <a:avLst/>
          </a:prstGeom>
          <a:ln w="635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1068531" y="2691536"/>
            <a:ext cx="352288" cy="830997"/>
          </a:xfrm>
          <a:prstGeom prst="rect">
            <a:avLst/>
          </a:prstGeom>
          <a:noFill/>
        </p:spPr>
        <p:txBody>
          <a:bodyPr wrap="square" rtlCol="0">
            <a:spAutoFit/>
          </a:bodyPr>
          <a:lstStyle/>
          <a:p>
            <a:pPr algn="ctr"/>
            <a:r>
              <a:rPr lang="nl-NL" sz="4800" b="1" dirty="0" smtClean="0">
                <a:solidFill>
                  <a:srgbClr val="00B0F0"/>
                </a:solidFill>
              </a:rPr>
              <a:t>k</a:t>
            </a:r>
          </a:p>
        </p:txBody>
      </p:sp>
      <p:graphicFrame>
        <p:nvGraphicFramePr>
          <p:cNvPr id="14" name="Object 13"/>
          <p:cNvGraphicFramePr>
            <a:graphicFrameLocks noChangeAspect="1"/>
          </p:cNvGraphicFramePr>
          <p:nvPr/>
        </p:nvGraphicFramePr>
        <p:xfrm>
          <a:off x="198194" y="4131078"/>
          <a:ext cx="4906892" cy="1650731"/>
        </p:xfrm>
        <a:graphic>
          <a:graphicData uri="http://schemas.openxmlformats.org/presentationml/2006/ole">
            <p:oleObj spid="_x0000_s12289" name="Vergelijking" r:id="rId4" imgW="1473120" imgH="495000" progId="Equation.3">
              <p:embed/>
            </p:oleObj>
          </a:graphicData>
        </a:graphic>
      </p:graphicFrame>
      <p:sp>
        <p:nvSpPr>
          <p:cNvPr id="17" name="Tekstvak 16"/>
          <p:cNvSpPr txBox="1"/>
          <p:nvPr/>
        </p:nvSpPr>
        <p:spPr>
          <a:xfrm>
            <a:off x="2451853" y="51429"/>
            <a:ext cx="6692147" cy="1754326"/>
          </a:xfrm>
          <a:prstGeom prst="rect">
            <a:avLst/>
          </a:prstGeom>
          <a:noFill/>
        </p:spPr>
        <p:txBody>
          <a:bodyPr wrap="square" rtlCol="0">
            <a:spAutoFit/>
          </a:bodyPr>
          <a:lstStyle/>
          <a:p>
            <a:r>
              <a:rPr lang="nl-NL" sz="2400" dirty="0" smtClean="0">
                <a:solidFill>
                  <a:schemeClr val="accent4">
                    <a:lumMod val="75000"/>
                  </a:schemeClr>
                </a:solidFill>
              </a:rPr>
              <a:t>vermenging tussen hyperfijn gesplitste niveaus is veel sneller dan tussen Zeeman gesplitste niveaus !</a:t>
            </a:r>
            <a:r>
              <a:rPr lang="nl-NL" sz="2400" b="1" dirty="0" smtClean="0">
                <a:solidFill>
                  <a:schemeClr val="accent4">
                    <a:lumMod val="75000"/>
                  </a:schemeClr>
                </a:solidFill>
              </a:rPr>
              <a:t> </a:t>
            </a:r>
          </a:p>
          <a:p>
            <a:endParaRPr lang="nl-NL" sz="1200" b="1" dirty="0" smtClean="0">
              <a:solidFill>
                <a:srgbClr val="C00000"/>
              </a:solidFill>
            </a:endParaRPr>
          </a:p>
          <a:p>
            <a:r>
              <a:rPr lang="el-GR" sz="4800" b="1" dirty="0" smtClean="0">
                <a:solidFill>
                  <a:srgbClr val="C00000"/>
                </a:solidFill>
              </a:rPr>
              <a:t>ω</a:t>
            </a:r>
            <a:r>
              <a:rPr lang="nl-NL" sz="4800" b="1" baseline="-25000" dirty="0" smtClean="0">
                <a:solidFill>
                  <a:srgbClr val="C00000"/>
                </a:solidFill>
              </a:rPr>
              <a:t>a</a:t>
            </a:r>
            <a:r>
              <a:rPr lang="nl-NL" sz="4800" dirty="0" smtClean="0"/>
              <a:t> </a:t>
            </a:r>
            <a:r>
              <a:rPr lang="nl-NL" sz="4800" b="1" dirty="0" smtClean="0"/>
              <a:t>&gt;&gt;</a:t>
            </a:r>
            <a:r>
              <a:rPr lang="nl-NL" sz="4800" dirty="0" smtClean="0"/>
              <a:t> </a:t>
            </a:r>
            <a:r>
              <a:rPr lang="el-GR" sz="4800" b="1" dirty="0" smtClean="0">
                <a:solidFill>
                  <a:srgbClr val="00B050"/>
                </a:solidFill>
              </a:rPr>
              <a:t>ω</a:t>
            </a:r>
            <a:r>
              <a:rPr lang="nl-NL" sz="4800" b="1" baseline="-25000" dirty="0" smtClean="0">
                <a:solidFill>
                  <a:srgbClr val="00B050"/>
                </a:solidFill>
              </a:rPr>
              <a:t>b</a:t>
            </a:r>
          </a:p>
        </p:txBody>
      </p:sp>
      <p:sp>
        <p:nvSpPr>
          <p:cNvPr id="19" name="Tekstvak 18"/>
          <p:cNvSpPr txBox="1"/>
          <p:nvPr/>
        </p:nvSpPr>
        <p:spPr>
          <a:xfrm>
            <a:off x="5300651" y="2703256"/>
            <a:ext cx="352288" cy="830997"/>
          </a:xfrm>
          <a:prstGeom prst="rect">
            <a:avLst/>
          </a:prstGeom>
          <a:noFill/>
        </p:spPr>
        <p:txBody>
          <a:bodyPr wrap="square" rtlCol="0">
            <a:spAutoFit/>
          </a:bodyPr>
          <a:lstStyle/>
          <a:p>
            <a:pPr algn="ctr"/>
            <a:r>
              <a:rPr lang="nl-NL" sz="4800" b="1" dirty="0" smtClean="0">
                <a:solidFill>
                  <a:srgbClr val="00B0F0"/>
                </a:solidFill>
              </a:rPr>
              <a:t>k</a:t>
            </a:r>
          </a:p>
        </p:txBody>
      </p:sp>
      <p:sp>
        <p:nvSpPr>
          <p:cNvPr id="20" name="Tekstvak 19"/>
          <p:cNvSpPr txBox="1"/>
          <p:nvPr/>
        </p:nvSpPr>
        <p:spPr>
          <a:xfrm>
            <a:off x="6845752" y="1969391"/>
            <a:ext cx="2298248" cy="830997"/>
          </a:xfrm>
          <a:prstGeom prst="rect">
            <a:avLst/>
          </a:prstGeom>
          <a:noFill/>
        </p:spPr>
        <p:txBody>
          <a:bodyPr wrap="square" rtlCol="0">
            <a:spAutoFit/>
          </a:bodyPr>
          <a:lstStyle/>
          <a:p>
            <a:pPr algn="ctr"/>
            <a:r>
              <a:rPr lang="nl-NL" sz="2400" b="1" dirty="0" smtClean="0">
                <a:solidFill>
                  <a:srgbClr val="00B0F0"/>
                </a:solidFill>
              </a:rPr>
              <a:t>“k” is nu de vervalsnelheid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cstate="print">
            <a:extLst>
              <a:ext uri="{28A0092B-C50C-407E-A947-70E740481C1C}">
                <a14:useLocalDpi xmlns="" xmlns:a14="http://schemas.microsoft.com/office/drawing/2010/main" val="0"/>
              </a:ext>
            </a:extLst>
          </a:blip>
          <a:srcRect t="2940"/>
          <a:stretch>
            <a:fillRect/>
          </a:stretch>
        </p:blipFill>
        <p:spPr bwMode="auto">
          <a:xfrm>
            <a:off x="70299" y="0"/>
            <a:ext cx="7047946" cy="4286955"/>
          </a:xfrm>
          <a:prstGeom prst="rect">
            <a:avLst/>
          </a:prstGeom>
          <a:noFill/>
          <a:ln>
            <a:noFill/>
          </a:ln>
        </p:spPr>
      </p:pic>
      <p:sp>
        <p:nvSpPr>
          <p:cNvPr id="9" name="Rechthoek 8"/>
          <p:cNvSpPr/>
          <p:nvPr/>
        </p:nvSpPr>
        <p:spPr>
          <a:xfrm>
            <a:off x="2200122" y="1661986"/>
            <a:ext cx="2249715" cy="841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met pijl 4"/>
          <p:cNvCxnSpPr/>
          <p:nvPr/>
        </p:nvCxnSpPr>
        <p:spPr>
          <a:xfrm>
            <a:off x="1983511" y="1941358"/>
            <a:ext cx="942535" cy="0"/>
          </a:xfrm>
          <a:prstGeom prst="straightConnector1">
            <a:avLst/>
          </a:prstGeom>
          <a:ln w="127000">
            <a:solidFill>
              <a:srgbClr val="C00000"/>
            </a:solidFill>
            <a:headEnd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a:off x="1981163" y="2361050"/>
            <a:ext cx="942535" cy="0"/>
          </a:xfrm>
          <a:prstGeom prst="straightConnector1">
            <a:avLst/>
          </a:prstGeom>
          <a:ln w="635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86146" y="4185064"/>
            <a:ext cx="9057854" cy="2677656"/>
          </a:xfrm>
          <a:prstGeom prst="rect">
            <a:avLst/>
          </a:prstGeom>
          <a:noFill/>
        </p:spPr>
        <p:txBody>
          <a:bodyPr wrap="square" rtlCol="0">
            <a:spAutoFit/>
          </a:bodyPr>
          <a:lstStyle/>
          <a:p>
            <a:pPr>
              <a:lnSpc>
                <a:spcPct val="150000"/>
              </a:lnSpc>
            </a:pPr>
            <a:r>
              <a:rPr lang="nl-NL" sz="2800" b="1" u="sng" dirty="0" smtClean="0"/>
              <a:t>Mogelijke Snelheden</a:t>
            </a:r>
            <a:r>
              <a:rPr lang="nl-NL" sz="2800" b="1" dirty="0" smtClean="0"/>
              <a:t>	</a:t>
            </a:r>
            <a:r>
              <a:rPr lang="nl-NL" sz="2800" b="1" u="sng" dirty="0" smtClean="0"/>
              <a:t>Singlet Product Fractie</a:t>
            </a:r>
          </a:p>
          <a:p>
            <a:pPr>
              <a:lnSpc>
                <a:spcPct val="150000"/>
              </a:lnSpc>
            </a:pPr>
            <a:r>
              <a:rPr lang="nl-NL" sz="2800" b="1" dirty="0" smtClean="0">
                <a:solidFill>
                  <a:srgbClr val="00B0F0"/>
                </a:solidFill>
              </a:rPr>
              <a:t>	 k</a:t>
            </a:r>
            <a:r>
              <a:rPr lang="nl-NL" sz="2800" b="1" dirty="0" smtClean="0"/>
              <a:t>   &gt;&gt; </a:t>
            </a:r>
            <a:r>
              <a:rPr lang="el-GR" sz="2800" b="1" dirty="0" smtClean="0">
                <a:solidFill>
                  <a:srgbClr val="C00000"/>
                </a:solidFill>
              </a:rPr>
              <a:t>ω</a:t>
            </a:r>
            <a:r>
              <a:rPr lang="nl-NL" sz="2800" b="1" baseline="-25000" dirty="0" smtClean="0">
                <a:solidFill>
                  <a:srgbClr val="C00000"/>
                </a:solidFill>
              </a:rPr>
              <a:t>a</a:t>
            </a:r>
            <a:r>
              <a:rPr lang="nl-NL" sz="2800" dirty="0" smtClean="0"/>
              <a:t> </a:t>
            </a:r>
            <a:r>
              <a:rPr lang="nl-NL" sz="2800" b="1" dirty="0" smtClean="0"/>
              <a:t>&gt;&gt;</a:t>
            </a:r>
            <a:r>
              <a:rPr lang="nl-NL" sz="2800" dirty="0" smtClean="0"/>
              <a:t> </a:t>
            </a:r>
            <a:r>
              <a:rPr lang="el-GR" sz="2800" b="1" dirty="0" smtClean="0">
                <a:solidFill>
                  <a:srgbClr val="00B050"/>
                </a:solidFill>
              </a:rPr>
              <a:t>ω</a:t>
            </a:r>
            <a:r>
              <a:rPr lang="nl-NL" sz="2800" b="1" baseline="-25000" dirty="0" smtClean="0">
                <a:solidFill>
                  <a:srgbClr val="00B050"/>
                </a:solidFill>
              </a:rPr>
              <a:t>b </a:t>
            </a:r>
            <a:r>
              <a:rPr lang="nl-NL" sz="2800" b="1" dirty="0" smtClean="0">
                <a:solidFill>
                  <a:srgbClr val="00B050"/>
                </a:solidFill>
              </a:rPr>
              <a:t>	</a:t>
            </a:r>
            <a:r>
              <a:rPr lang="nl-NL" sz="2800" b="1" dirty="0" smtClean="0"/>
              <a:t>100%</a:t>
            </a:r>
            <a:r>
              <a:rPr lang="nl-NL" sz="2800" dirty="0" smtClean="0"/>
              <a:t>    </a:t>
            </a:r>
            <a:r>
              <a:rPr lang="nl-NL" sz="2400" dirty="0" smtClean="0"/>
              <a:t>(alles is nog coherent)</a:t>
            </a:r>
            <a:endParaRPr lang="nl-NL" sz="2400" b="1" dirty="0" smtClean="0"/>
          </a:p>
          <a:p>
            <a:pPr>
              <a:lnSpc>
                <a:spcPct val="150000"/>
              </a:lnSpc>
            </a:pPr>
            <a:r>
              <a:rPr lang="nl-NL" sz="2800" b="1" dirty="0" smtClean="0">
                <a:solidFill>
                  <a:srgbClr val="C00000"/>
                </a:solidFill>
              </a:rPr>
              <a:t>	</a:t>
            </a:r>
            <a:r>
              <a:rPr lang="el-GR" sz="2800" b="1" dirty="0" smtClean="0">
                <a:solidFill>
                  <a:srgbClr val="C00000"/>
                </a:solidFill>
              </a:rPr>
              <a:t> ω</a:t>
            </a:r>
            <a:r>
              <a:rPr lang="nl-NL" sz="2800" b="1" baseline="-25000" dirty="0" smtClean="0">
                <a:solidFill>
                  <a:srgbClr val="C00000"/>
                </a:solidFill>
              </a:rPr>
              <a:t>a</a:t>
            </a:r>
            <a:r>
              <a:rPr lang="nl-NL" sz="2800" dirty="0" smtClean="0"/>
              <a:t> </a:t>
            </a:r>
            <a:r>
              <a:rPr lang="nl-NL" sz="2800" b="1" dirty="0" smtClean="0"/>
              <a:t>&gt;&gt;</a:t>
            </a:r>
            <a:r>
              <a:rPr lang="nl-NL" sz="2800" dirty="0" smtClean="0"/>
              <a:t>  </a:t>
            </a:r>
            <a:r>
              <a:rPr lang="nl-NL" sz="2800" b="1" dirty="0" smtClean="0">
                <a:solidFill>
                  <a:srgbClr val="00B0F0"/>
                </a:solidFill>
              </a:rPr>
              <a:t>k</a:t>
            </a:r>
            <a:r>
              <a:rPr lang="nl-NL" sz="2800" b="1" dirty="0" smtClean="0"/>
              <a:t>  &gt;&gt; </a:t>
            </a:r>
            <a:r>
              <a:rPr lang="el-GR" sz="2800" b="1" dirty="0" smtClean="0">
                <a:solidFill>
                  <a:srgbClr val="00B050"/>
                </a:solidFill>
              </a:rPr>
              <a:t>ω</a:t>
            </a:r>
            <a:r>
              <a:rPr lang="nl-NL" sz="2800" b="1" baseline="-25000" dirty="0" smtClean="0">
                <a:solidFill>
                  <a:srgbClr val="00B050"/>
                </a:solidFill>
              </a:rPr>
              <a:t>b </a:t>
            </a:r>
            <a:r>
              <a:rPr lang="nl-NL" sz="2800" b="1" dirty="0" smtClean="0">
                <a:solidFill>
                  <a:srgbClr val="00B050"/>
                </a:solidFill>
              </a:rPr>
              <a:t>	</a:t>
            </a:r>
            <a:r>
              <a:rPr lang="nl-NL" sz="2800" b="1" dirty="0" smtClean="0"/>
              <a:t>62,5%  </a:t>
            </a:r>
            <a:r>
              <a:rPr lang="nl-NL" sz="2800" dirty="0" smtClean="0"/>
              <a:t> </a:t>
            </a:r>
            <a:r>
              <a:rPr lang="nl-NL" sz="2400" dirty="0" smtClean="0"/>
              <a:t>(hyperfijn </a:t>
            </a:r>
            <a:r>
              <a:rPr lang="nl-NL" sz="2400" dirty="0" err="1" smtClean="0"/>
              <a:t>triplets</a:t>
            </a:r>
            <a:r>
              <a:rPr lang="nl-NL" sz="2400" dirty="0" smtClean="0"/>
              <a:t> nog coherent)</a:t>
            </a:r>
          </a:p>
          <a:p>
            <a:pPr>
              <a:lnSpc>
                <a:spcPct val="150000"/>
              </a:lnSpc>
            </a:pPr>
            <a:r>
              <a:rPr lang="nl-NL" sz="2800" b="1" dirty="0" smtClean="0">
                <a:solidFill>
                  <a:srgbClr val="C00000"/>
                </a:solidFill>
              </a:rPr>
              <a:t>	</a:t>
            </a:r>
            <a:r>
              <a:rPr lang="el-GR" sz="2800" b="1" dirty="0" smtClean="0">
                <a:solidFill>
                  <a:srgbClr val="C00000"/>
                </a:solidFill>
              </a:rPr>
              <a:t> ω</a:t>
            </a:r>
            <a:r>
              <a:rPr lang="nl-NL" sz="2800" b="1" baseline="-25000" dirty="0" smtClean="0">
                <a:solidFill>
                  <a:srgbClr val="C00000"/>
                </a:solidFill>
              </a:rPr>
              <a:t>a</a:t>
            </a:r>
            <a:r>
              <a:rPr lang="nl-NL" sz="2800" b="1" dirty="0" smtClean="0"/>
              <a:t> &gt;&gt; </a:t>
            </a:r>
            <a:r>
              <a:rPr lang="el-GR" sz="2800" b="1" dirty="0" smtClean="0">
                <a:solidFill>
                  <a:srgbClr val="00B050"/>
                </a:solidFill>
              </a:rPr>
              <a:t>ω</a:t>
            </a:r>
            <a:r>
              <a:rPr lang="nl-NL" sz="2800" b="1" baseline="-25000" dirty="0" smtClean="0">
                <a:solidFill>
                  <a:srgbClr val="00B050"/>
                </a:solidFill>
              </a:rPr>
              <a:t>b</a:t>
            </a:r>
            <a:r>
              <a:rPr lang="nl-NL" sz="2800" dirty="0" smtClean="0"/>
              <a:t> </a:t>
            </a:r>
            <a:r>
              <a:rPr lang="nl-NL" sz="2800" b="1" dirty="0" smtClean="0"/>
              <a:t>&gt;&gt;</a:t>
            </a:r>
            <a:r>
              <a:rPr lang="nl-NL" sz="2800" dirty="0" smtClean="0"/>
              <a:t>  </a:t>
            </a:r>
            <a:r>
              <a:rPr lang="nl-NL" sz="2800" b="1" dirty="0" smtClean="0">
                <a:solidFill>
                  <a:srgbClr val="00B0F0"/>
                </a:solidFill>
              </a:rPr>
              <a:t>k</a:t>
            </a:r>
            <a:r>
              <a:rPr lang="nl-NL" sz="2800" b="1" dirty="0" smtClean="0">
                <a:solidFill>
                  <a:srgbClr val="00B050"/>
                </a:solidFill>
              </a:rPr>
              <a:t>	</a:t>
            </a:r>
            <a:r>
              <a:rPr lang="nl-NL" sz="2800" b="1" dirty="0" smtClean="0"/>
              <a:t>37,5%  </a:t>
            </a:r>
            <a:r>
              <a:rPr lang="nl-NL" sz="2800" dirty="0" smtClean="0"/>
              <a:t> </a:t>
            </a:r>
            <a:r>
              <a:rPr lang="nl-NL" sz="2400" dirty="0" smtClean="0"/>
              <a:t>(maximale vermenging)</a:t>
            </a:r>
          </a:p>
        </p:txBody>
      </p:sp>
      <p:graphicFrame>
        <p:nvGraphicFramePr>
          <p:cNvPr id="14" name="Object 13"/>
          <p:cNvGraphicFramePr>
            <a:graphicFrameLocks noChangeAspect="1"/>
          </p:cNvGraphicFramePr>
          <p:nvPr/>
        </p:nvGraphicFramePr>
        <p:xfrm>
          <a:off x="1571625" y="3452813"/>
          <a:ext cx="3068638" cy="1031875"/>
        </p:xfrm>
        <a:graphic>
          <a:graphicData uri="http://schemas.openxmlformats.org/presentationml/2006/ole">
            <p:oleObj spid="_x0000_s35842" name="Vergelijking" r:id="rId4" imgW="1473120" imgH="495000" progId="Equation.3">
              <p:embed/>
            </p:oleObj>
          </a:graphicData>
        </a:graphic>
      </p:graphicFrame>
      <p:sp>
        <p:nvSpPr>
          <p:cNvPr id="15" name="Tekstvak 14"/>
          <p:cNvSpPr txBox="1"/>
          <p:nvPr/>
        </p:nvSpPr>
        <p:spPr>
          <a:xfrm>
            <a:off x="1068531" y="2691536"/>
            <a:ext cx="352288" cy="830997"/>
          </a:xfrm>
          <a:prstGeom prst="rect">
            <a:avLst/>
          </a:prstGeom>
          <a:noFill/>
        </p:spPr>
        <p:txBody>
          <a:bodyPr wrap="square" rtlCol="0">
            <a:spAutoFit/>
          </a:bodyPr>
          <a:lstStyle/>
          <a:p>
            <a:pPr algn="ctr"/>
            <a:r>
              <a:rPr lang="nl-NL" sz="4800" b="1" dirty="0" smtClean="0">
                <a:solidFill>
                  <a:srgbClr val="00B0F0"/>
                </a:solidFill>
              </a:rPr>
              <a:t>k</a:t>
            </a:r>
          </a:p>
        </p:txBody>
      </p:sp>
      <p:sp>
        <p:nvSpPr>
          <p:cNvPr id="16" name="Tekstvak 15"/>
          <p:cNvSpPr txBox="1"/>
          <p:nvPr/>
        </p:nvSpPr>
        <p:spPr>
          <a:xfrm>
            <a:off x="2451853" y="51429"/>
            <a:ext cx="6692147" cy="1754326"/>
          </a:xfrm>
          <a:prstGeom prst="rect">
            <a:avLst/>
          </a:prstGeom>
          <a:noFill/>
        </p:spPr>
        <p:txBody>
          <a:bodyPr wrap="square" rtlCol="0">
            <a:spAutoFit/>
          </a:bodyPr>
          <a:lstStyle/>
          <a:p>
            <a:r>
              <a:rPr lang="nl-NL" sz="2400" dirty="0" smtClean="0">
                <a:solidFill>
                  <a:schemeClr val="accent4">
                    <a:lumMod val="75000"/>
                  </a:schemeClr>
                </a:solidFill>
              </a:rPr>
              <a:t>vermenging tussen hyperfijn gesplitste niveaus is veel sneller dan tussen Zeeman gesplitste niveaus !</a:t>
            </a:r>
            <a:r>
              <a:rPr lang="nl-NL" sz="2400" b="1" dirty="0" smtClean="0">
                <a:solidFill>
                  <a:schemeClr val="accent4">
                    <a:lumMod val="75000"/>
                  </a:schemeClr>
                </a:solidFill>
              </a:rPr>
              <a:t> </a:t>
            </a:r>
          </a:p>
          <a:p>
            <a:endParaRPr lang="nl-NL" sz="1200" b="1" dirty="0" smtClean="0">
              <a:solidFill>
                <a:srgbClr val="C00000"/>
              </a:solidFill>
            </a:endParaRPr>
          </a:p>
          <a:p>
            <a:r>
              <a:rPr lang="el-GR" sz="4800" b="1" dirty="0" smtClean="0">
                <a:solidFill>
                  <a:srgbClr val="C00000"/>
                </a:solidFill>
              </a:rPr>
              <a:t>ω</a:t>
            </a:r>
            <a:r>
              <a:rPr lang="nl-NL" sz="4800" b="1" baseline="-25000" dirty="0" smtClean="0">
                <a:solidFill>
                  <a:srgbClr val="C00000"/>
                </a:solidFill>
              </a:rPr>
              <a:t>a</a:t>
            </a:r>
            <a:r>
              <a:rPr lang="nl-NL" sz="4800" dirty="0" smtClean="0"/>
              <a:t> </a:t>
            </a:r>
            <a:r>
              <a:rPr lang="nl-NL" sz="4800" b="1" dirty="0" smtClean="0"/>
              <a:t>&gt;&gt;</a:t>
            </a:r>
            <a:r>
              <a:rPr lang="nl-NL" sz="4800" dirty="0" smtClean="0"/>
              <a:t> </a:t>
            </a:r>
            <a:r>
              <a:rPr lang="el-GR" sz="4800" b="1" dirty="0" smtClean="0">
                <a:solidFill>
                  <a:srgbClr val="00B050"/>
                </a:solidFill>
              </a:rPr>
              <a:t>ω</a:t>
            </a:r>
            <a:r>
              <a:rPr lang="nl-NL" sz="4800" b="1" baseline="-25000" dirty="0" smtClean="0">
                <a:solidFill>
                  <a:srgbClr val="00B050"/>
                </a:solidFill>
              </a:rPr>
              <a:t>b</a:t>
            </a:r>
          </a:p>
        </p:txBody>
      </p:sp>
      <p:sp>
        <p:nvSpPr>
          <p:cNvPr id="17" name="Tekstvak 16"/>
          <p:cNvSpPr txBox="1"/>
          <p:nvPr/>
        </p:nvSpPr>
        <p:spPr>
          <a:xfrm>
            <a:off x="5300651" y="2703256"/>
            <a:ext cx="352288" cy="830997"/>
          </a:xfrm>
          <a:prstGeom prst="rect">
            <a:avLst/>
          </a:prstGeom>
          <a:noFill/>
        </p:spPr>
        <p:txBody>
          <a:bodyPr wrap="square" rtlCol="0">
            <a:spAutoFit/>
          </a:bodyPr>
          <a:lstStyle/>
          <a:p>
            <a:pPr algn="ctr"/>
            <a:r>
              <a:rPr lang="nl-NL" sz="4800" b="1" dirty="0" smtClean="0">
                <a:solidFill>
                  <a:srgbClr val="00B0F0"/>
                </a:solidFill>
              </a:rPr>
              <a:t>k</a:t>
            </a:r>
          </a:p>
        </p:txBody>
      </p:sp>
      <p:sp>
        <p:nvSpPr>
          <p:cNvPr id="18" name="Tekstvak 17"/>
          <p:cNvSpPr txBox="1"/>
          <p:nvPr/>
        </p:nvSpPr>
        <p:spPr>
          <a:xfrm>
            <a:off x="6845752" y="1969391"/>
            <a:ext cx="2298248" cy="830997"/>
          </a:xfrm>
          <a:prstGeom prst="rect">
            <a:avLst/>
          </a:prstGeom>
          <a:noFill/>
        </p:spPr>
        <p:txBody>
          <a:bodyPr wrap="square" rtlCol="0">
            <a:spAutoFit/>
          </a:bodyPr>
          <a:lstStyle/>
          <a:p>
            <a:pPr algn="ctr"/>
            <a:r>
              <a:rPr lang="nl-NL" sz="2400" b="1" dirty="0" smtClean="0">
                <a:solidFill>
                  <a:srgbClr val="00B0F0"/>
                </a:solidFill>
              </a:rPr>
              <a:t>“k” is nu de vervalsnelheid</a:t>
            </a:r>
          </a:p>
        </p:txBody>
      </p:sp>
      <p:cxnSp>
        <p:nvCxnSpPr>
          <p:cNvPr id="19" name="Rechte verbindingslijn met pijl 18"/>
          <p:cNvCxnSpPr/>
          <p:nvPr/>
        </p:nvCxnSpPr>
        <p:spPr>
          <a:xfrm>
            <a:off x="2965922" y="1939010"/>
            <a:ext cx="1800000" cy="0"/>
          </a:xfrm>
          <a:prstGeom prst="straightConnector1">
            <a:avLst/>
          </a:prstGeom>
          <a:ln w="127000">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a:off x="2963574" y="2358702"/>
            <a:ext cx="1800000" cy="0"/>
          </a:xfrm>
          <a:prstGeom prst="straightConnector1">
            <a:avLst/>
          </a:prstGeom>
          <a:ln w="635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checkerboard(across)">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367760" y="2245132"/>
            <a:ext cx="3108595" cy="3001666"/>
          </a:xfrm>
          <a:prstGeom prst="rect">
            <a:avLst/>
          </a:prstGeom>
          <a:noFill/>
          <a:ln w="9525">
            <a:noFill/>
            <a:miter lim="800000"/>
            <a:headEnd/>
            <a:tailEnd/>
          </a:ln>
        </p:spPr>
      </p:pic>
      <p:sp>
        <p:nvSpPr>
          <p:cNvPr id="6" name="Tekstvak 5"/>
          <p:cNvSpPr txBox="1"/>
          <p:nvPr/>
        </p:nvSpPr>
        <p:spPr>
          <a:xfrm>
            <a:off x="253214" y="5416085"/>
            <a:ext cx="8890786" cy="830997"/>
          </a:xfrm>
          <a:prstGeom prst="rect">
            <a:avLst/>
          </a:prstGeom>
          <a:noFill/>
        </p:spPr>
        <p:txBody>
          <a:bodyPr wrap="square" rtlCol="0">
            <a:spAutoFit/>
          </a:bodyPr>
          <a:lstStyle/>
          <a:p>
            <a:r>
              <a:rPr lang="nl-NL" sz="2400" dirty="0" smtClean="0"/>
              <a:t>           Kasper Nicholas 2016			      </a:t>
            </a:r>
            <a:r>
              <a:rPr lang="nl-NL" sz="2400" dirty="0" err="1" smtClean="0"/>
              <a:t>Timmel</a:t>
            </a:r>
            <a:r>
              <a:rPr lang="nl-NL" sz="2400" dirty="0" smtClean="0"/>
              <a:t> 1998	</a:t>
            </a:r>
          </a:p>
          <a:p>
            <a:r>
              <a:rPr lang="nl-NL" sz="2400" dirty="0" smtClean="0"/>
              <a:t>        (a&gt;&gt;b  vereenvoudiging) 		    (geen a&gt;&gt;b vereenvoudiging)</a:t>
            </a:r>
            <a:endParaRPr lang="nl-NL" sz="2400" dirty="0"/>
          </a:p>
        </p:txBody>
      </p:sp>
      <p:sp>
        <p:nvSpPr>
          <p:cNvPr id="7" name="Tekstvak 6"/>
          <p:cNvSpPr txBox="1"/>
          <p:nvPr/>
        </p:nvSpPr>
        <p:spPr>
          <a:xfrm>
            <a:off x="0" y="0"/>
            <a:ext cx="9144000" cy="2062103"/>
          </a:xfrm>
          <a:prstGeom prst="rect">
            <a:avLst/>
          </a:prstGeom>
          <a:noFill/>
        </p:spPr>
        <p:txBody>
          <a:bodyPr wrap="square" rtlCol="0">
            <a:spAutoFit/>
          </a:bodyPr>
          <a:lstStyle/>
          <a:p>
            <a:pPr algn="ctr"/>
            <a:endParaRPr lang="nl-NL" sz="3600" dirty="0" smtClean="0"/>
          </a:p>
          <a:p>
            <a:pPr algn="ctr"/>
            <a:r>
              <a:rPr lang="nl-NL" sz="3600" dirty="0" smtClean="0"/>
              <a:t>Singlet product opbrengst </a:t>
            </a:r>
          </a:p>
          <a:p>
            <a:pPr algn="ctr"/>
            <a:r>
              <a:rPr lang="nl-NL" sz="2800" dirty="0" smtClean="0"/>
              <a:t>versus</a:t>
            </a:r>
          </a:p>
          <a:p>
            <a:pPr algn="ctr"/>
            <a:r>
              <a:rPr lang="nl-NL" sz="2800" dirty="0" smtClean="0">
                <a:solidFill>
                  <a:srgbClr val="00B0F0"/>
                </a:solidFill>
              </a:rPr>
              <a:t>vervalsnelheid (k)</a:t>
            </a:r>
            <a:r>
              <a:rPr lang="nl-NL" sz="2800" dirty="0" smtClean="0"/>
              <a:t>, </a:t>
            </a:r>
            <a:r>
              <a:rPr lang="nl-NL" sz="2800" dirty="0" smtClean="0">
                <a:solidFill>
                  <a:srgbClr val="C00000"/>
                </a:solidFill>
              </a:rPr>
              <a:t>hyperfijn (a)</a:t>
            </a:r>
            <a:r>
              <a:rPr lang="nl-NL" sz="2800" dirty="0" smtClean="0"/>
              <a:t> &amp; </a:t>
            </a:r>
            <a:r>
              <a:rPr lang="nl-NL" sz="2800" dirty="0" smtClean="0">
                <a:solidFill>
                  <a:srgbClr val="00B050"/>
                </a:solidFill>
              </a:rPr>
              <a:t>Zeeman (b)</a:t>
            </a:r>
            <a:endParaRPr lang="nl-NL" sz="2800" dirty="0">
              <a:solidFill>
                <a:srgbClr val="00B0F0"/>
              </a:solidFill>
            </a:endParaRPr>
          </a:p>
        </p:txBody>
      </p:sp>
      <p:pic>
        <p:nvPicPr>
          <p:cNvPr id="65540" name="Picture 4" descr="C:\_temp\capstones\Kasper\myKasper3b.png"/>
          <p:cNvPicPr>
            <a:picLocks noChangeAspect="1" noChangeArrowheads="1"/>
          </p:cNvPicPr>
          <p:nvPr/>
        </p:nvPicPr>
        <p:blipFill>
          <a:blip r:embed="rId3" cstate="print"/>
          <a:srcRect/>
          <a:stretch>
            <a:fillRect/>
          </a:stretch>
        </p:blipFill>
        <p:spPr bwMode="auto">
          <a:xfrm>
            <a:off x="87084" y="2241000"/>
            <a:ext cx="4855033" cy="3236688"/>
          </a:xfrm>
          <a:prstGeom prst="rect">
            <a:avLst/>
          </a:prstGeom>
          <a:noFill/>
        </p:spPr>
      </p:pic>
      <p:sp>
        <p:nvSpPr>
          <p:cNvPr id="8" name="Ovaal 7"/>
          <p:cNvSpPr/>
          <p:nvPr/>
        </p:nvSpPr>
        <p:spPr>
          <a:xfrm>
            <a:off x="28136" y="3151157"/>
            <a:ext cx="1069143" cy="1983545"/>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p>
        </p:txBody>
      </p:sp>
      <p:sp>
        <p:nvSpPr>
          <p:cNvPr id="9" name="Ovaal 8"/>
          <p:cNvSpPr/>
          <p:nvPr/>
        </p:nvSpPr>
        <p:spPr>
          <a:xfrm>
            <a:off x="4991686" y="3275421"/>
            <a:ext cx="1069143" cy="1983545"/>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p>
        </p:txBody>
      </p:sp>
      <p:sp>
        <p:nvSpPr>
          <p:cNvPr id="10" name="Tekstvak 9"/>
          <p:cNvSpPr txBox="1"/>
          <p:nvPr/>
        </p:nvSpPr>
        <p:spPr>
          <a:xfrm>
            <a:off x="872203" y="6274188"/>
            <a:ext cx="7441809" cy="523220"/>
          </a:xfrm>
          <a:prstGeom prst="rect">
            <a:avLst/>
          </a:prstGeom>
          <a:noFill/>
          <a:ln>
            <a:solidFill>
              <a:srgbClr val="C00000"/>
            </a:solidFill>
          </a:ln>
        </p:spPr>
        <p:txBody>
          <a:bodyPr wrap="square" rtlCol="0">
            <a:spAutoFit/>
          </a:bodyPr>
          <a:lstStyle/>
          <a:p>
            <a:pPr algn="ctr"/>
            <a:r>
              <a:rPr lang="nl-NL" sz="2800" b="1" dirty="0" smtClean="0">
                <a:solidFill>
                  <a:srgbClr val="C00000"/>
                </a:solidFill>
              </a:rPr>
              <a:t> a</a:t>
            </a:r>
            <a:r>
              <a:rPr lang="nl-NL" sz="2800" b="1" dirty="0" smtClean="0"/>
              <a:t>&gt;&gt;</a:t>
            </a:r>
            <a:r>
              <a:rPr lang="nl-NL" sz="2800" b="1" dirty="0" smtClean="0">
                <a:solidFill>
                  <a:srgbClr val="00B050"/>
                </a:solidFill>
              </a:rPr>
              <a:t>b</a:t>
            </a:r>
            <a:r>
              <a:rPr lang="nl-NL" sz="2800" b="1" dirty="0" smtClean="0">
                <a:solidFill>
                  <a:srgbClr val="C00000"/>
                </a:solidFill>
              </a:rPr>
              <a:t> !        Alleen helemaal links relevant !</a:t>
            </a:r>
            <a:endParaRPr lang="nl-NL"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844067" y="5627060"/>
            <a:ext cx="7441809" cy="954107"/>
          </a:xfrm>
          <a:prstGeom prst="rect">
            <a:avLst/>
          </a:prstGeom>
          <a:noFill/>
          <a:ln>
            <a:solidFill>
              <a:srgbClr val="C00000"/>
            </a:solidFill>
          </a:ln>
        </p:spPr>
        <p:txBody>
          <a:bodyPr wrap="square" rtlCol="0">
            <a:spAutoFit/>
          </a:bodyPr>
          <a:lstStyle/>
          <a:p>
            <a:pPr algn="ctr"/>
            <a:r>
              <a:rPr lang="nl-NL" sz="2800" b="1" dirty="0" smtClean="0">
                <a:solidFill>
                  <a:srgbClr val="C00000"/>
                </a:solidFill>
              </a:rPr>
              <a:t>Allebei ongeveer ingezoomd op de realistische verhouding tussen Zeeman &amp; hyperfijn</a:t>
            </a:r>
            <a:endParaRPr lang="nl-NL" sz="2800" b="1" dirty="0">
              <a:solidFill>
                <a:srgbClr val="C00000"/>
              </a:solidFill>
            </a:endParaRPr>
          </a:p>
        </p:txBody>
      </p:sp>
      <p:pic>
        <p:nvPicPr>
          <p:cNvPr id="66562" name="Picture 2" descr="C:\_temp\capstones\Kasper\myKasper.png"/>
          <p:cNvPicPr>
            <a:picLocks noChangeAspect="1" noChangeArrowheads="1"/>
          </p:cNvPicPr>
          <p:nvPr/>
        </p:nvPicPr>
        <p:blipFill>
          <a:blip r:embed="rId2" cstate="print"/>
          <a:srcRect/>
          <a:stretch>
            <a:fillRect/>
          </a:stretch>
        </p:blipFill>
        <p:spPr bwMode="auto">
          <a:xfrm>
            <a:off x="108374" y="2155308"/>
            <a:ext cx="5026332" cy="3350888"/>
          </a:xfrm>
          <a:prstGeom prst="rect">
            <a:avLst/>
          </a:prstGeom>
          <a:noFill/>
        </p:spPr>
      </p:pic>
      <p:pic>
        <p:nvPicPr>
          <p:cNvPr id="66564" name="Picture 4" descr="C:\_temp\capstones\Kasper\myTimmel.png"/>
          <p:cNvPicPr>
            <a:picLocks noChangeAspect="1" noChangeArrowheads="1"/>
          </p:cNvPicPr>
          <p:nvPr/>
        </p:nvPicPr>
        <p:blipFill>
          <a:blip r:embed="rId3" cstate="print"/>
          <a:srcRect/>
          <a:stretch>
            <a:fillRect/>
          </a:stretch>
        </p:blipFill>
        <p:spPr bwMode="auto">
          <a:xfrm>
            <a:off x="3885974" y="2165124"/>
            <a:ext cx="5018875" cy="3345917"/>
          </a:xfrm>
          <a:prstGeom prst="rect">
            <a:avLst/>
          </a:prstGeom>
          <a:noFill/>
        </p:spPr>
      </p:pic>
      <p:sp>
        <p:nvSpPr>
          <p:cNvPr id="12" name="Rechthoek 11"/>
          <p:cNvSpPr/>
          <p:nvPr/>
        </p:nvSpPr>
        <p:spPr>
          <a:xfrm>
            <a:off x="3588957" y="4923692"/>
            <a:ext cx="532877" cy="28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759662" y="4164067"/>
            <a:ext cx="6963501" cy="646331"/>
          </a:xfrm>
          <a:prstGeom prst="rect">
            <a:avLst/>
          </a:prstGeom>
          <a:noFill/>
        </p:spPr>
        <p:txBody>
          <a:bodyPr wrap="square" rtlCol="0">
            <a:spAutoFit/>
          </a:bodyPr>
          <a:lstStyle/>
          <a:p>
            <a:r>
              <a:rPr lang="nl-NL" dirty="0" smtClean="0"/>
              <a:t>           Kasper Nicholas 2016			 </a:t>
            </a:r>
            <a:r>
              <a:rPr lang="nl-NL" dirty="0" err="1" smtClean="0"/>
              <a:t>Timmel</a:t>
            </a:r>
            <a:r>
              <a:rPr lang="nl-NL" dirty="0" smtClean="0"/>
              <a:t> 1998	</a:t>
            </a:r>
          </a:p>
          <a:p>
            <a:r>
              <a:rPr lang="nl-NL" dirty="0" smtClean="0"/>
              <a:t>        (a&gt;&gt;b  vereenvoudiging) 		    (geen a&gt;&gt;b vereenvoudiging)</a:t>
            </a:r>
            <a:endParaRPr lang="nl-NL" dirty="0"/>
          </a:p>
        </p:txBody>
      </p:sp>
      <p:sp>
        <p:nvSpPr>
          <p:cNvPr id="8" name="Tekstvak 7"/>
          <p:cNvSpPr txBox="1"/>
          <p:nvPr/>
        </p:nvSpPr>
        <p:spPr>
          <a:xfrm>
            <a:off x="0" y="0"/>
            <a:ext cx="9144000" cy="2062103"/>
          </a:xfrm>
          <a:prstGeom prst="rect">
            <a:avLst/>
          </a:prstGeom>
          <a:noFill/>
        </p:spPr>
        <p:txBody>
          <a:bodyPr wrap="square" rtlCol="0">
            <a:spAutoFit/>
          </a:bodyPr>
          <a:lstStyle/>
          <a:p>
            <a:pPr algn="ctr"/>
            <a:endParaRPr lang="nl-NL" sz="3600" dirty="0" smtClean="0"/>
          </a:p>
          <a:p>
            <a:pPr algn="ctr"/>
            <a:r>
              <a:rPr lang="nl-NL" sz="3600" dirty="0" smtClean="0"/>
              <a:t>Singlet product opbrengst </a:t>
            </a:r>
          </a:p>
          <a:p>
            <a:pPr algn="ctr"/>
            <a:r>
              <a:rPr lang="nl-NL" sz="2800" dirty="0" smtClean="0"/>
              <a:t>versus</a:t>
            </a:r>
          </a:p>
          <a:p>
            <a:pPr algn="ctr"/>
            <a:r>
              <a:rPr lang="nl-NL" sz="2800" dirty="0" smtClean="0">
                <a:solidFill>
                  <a:srgbClr val="00B0F0"/>
                </a:solidFill>
              </a:rPr>
              <a:t>vervalsnelheid (k)</a:t>
            </a:r>
            <a:r>
              <a:rPr lang="nl-NL" sz="2800" dirty="0" smtClean="0"/>
              <a:t>, </a:t>
            </a:r>
            <a:r>
              <a:rPr lang="nl-NL" sz="2800" dirty="0" smtClean="0">
                <a:solidFill>
                  <a:srgbClr val="C00000"/>
                </a:solidFill>
              </a:rPr>
              <a:t>hyperfijn (a)</a:t>
            </a:r>
            <a:r>
              <a:rPr lang="nl-NL" sz="2800" dirty="0" smtClean="0"/>
              <a:t> &amp; </a:t>
            </a:r>
            <a:r>
              <a:rPr lang="nl-NL" sz="2800" dirty="0" smtClean="0">
                <a:solidFill>
                  <a:srgbClr val="00B050"/>
                </a:solidFill>
              </a:rPr>
              <a:t>Zeeman (b)</a:t>
            </a:r>
            <a:endParaRPr lang="nl-NL" sz="2800"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107541" y="6394218"/>
            <a:ext cx="4927600" cy="369332"/>
          </a:xfrm>
          <a:prstGeom prst="rect">
            <a:avLst/>
          </a:prstGeom>
        </p:spPr>
        <p:txBody>
          <a:bodyPr wrap="square">
            <a:spAutoFit/>
          </a:bodyPr>
          <a:lstStyle/>
          <a:p>
            <a:pPr algn="ctr"/>
            <a:r>
              <a:rPr lang="en-US" dirty="0" smtClean="0"/>
              <a:t>P. J. </a:t>
            </a:r>
            <a:r>
              <a:rPr lang="en-US" dirty="0" err="1" smtClean="0"/>
              <a:t>Hore</a:t>
            </a:r>
            <a:r>
              <a:rPr lang="en-US" dirty="0" smtClean="0"/>
              <a:t> et al Annual Review of Biophysics 2016</a:t>
            </a:r>
            <a:endParaRPr lang="nl-NL" dirty="0"/>
          </a:p>
        </p:txBody>
      </p:sp>
      <p:sp>
        <p:nvSpPr>
          <p:cNvPr id="8" name="Tekstvak 7"/>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Vogel navigatie?</a:t>
            </a:r>
            <a:endParaRPr lang="nl-NL" sz="3600" dirty="0"/>
          </a:p>
        </p:txBody>
      </p:sp>
      <p:pic>
        <p:nvPicPr>
          <p:cNvPr id="12" name="Picture 2" descr="http://www.annualreviews.org/doi/pdf/10.1146/annurev-biophys-032116-094545&#10;&#10;P. J. Hore and Henrik Mouritsen&#10;&#10;The Radical-Pair Mechanism of Magnetoreception&#10;Annual Review of Biophysics&#10;Vol. 45: 299-344"/>
          <p:cNvPicPr>
            <a:picLocks noChangeAspect="1" noChangeArrowheads="1"/>
          </p:cNvPicPr>
          <p:nvPr/>
        </p:nvPicPr>
        <p:blipFill>
          <a:blip r:embed="rId2" cstate="print"/>
          <a:srcRect l="52643" t="23736" b="25274"/>
          <a:stretch>
            <a:fillRect/>
          </a:stretch>
        </p:blipFill>
        <p:spPr bwMode="auto">
          <a:xfrm>
            <a:off x="4739135" y="3758217"/>
            <a:ext cx="3870281" cy="2642587"/>
          </a:xfrm>
          <a:prstGeom prst="rect">
            <a:avLst/>
          </a:prstGeom>
          <a:noFill/>
          <a:ln w="9525">
            <a:noFill/>
            <a:miter lim="800000"/>
            <a:headEnd/>
            <a:tailEnd/>
          </a:ln>
        </p:spPr>
      </p:pic>
      <p:pic>
        <p:nvPicPr>
          <p:cNvPr id="13" name="Picture 2" descr="http://www.annualreviews.org/doi/pdf/10.1146/annurev-biophys-032116-094545&#10;&#10;P. J. Hore and Henrik Mouritsen&#10;&#10;The Radical-Pair Mechanism of Magnetoreception&#10;Annual Review of Biophysics&#10;Vol. 45: 299-344"/>
          <p:cNvPicPr>
            <a:picLocks noChangeAspect="1" noChangeArrowheads="1"/>
          </p:cNvPicPr>
          <p:nvPr/>
        </p:nvPicPr>
        <p:blipFill>
          <a:blip r:embed="rId2" cstate="print"/>
          <a:srcRect l="39326" t="76060" r="14710" b="12562"/>
          <a:stretch>
            <a:fillRect/>
          </a:stretch>
        </p:blipFill>
        <p:spPr bwMode="auto">
          <a:xfrm>
            <a:off x="281354" y="5894361"/>
            <a:ext cx="3853497" cy="604910"/>
          </a:xfrm>
          <a:prstGeom prst="rect">
            <a:avLst/>
          </a:prstGeom>
          <a:noFill/>
          <a:ln w="9525">
            <a:noFill/>
            <a:miter lim="800000"/>
            <a:headEnd/>
            <a:tailEnd/>
          </a:ln>
        </p:spPr>
      </p:pic>
      <p:sp>
        <p:nvSpPr>
          <p:cNvPr id="14" name="Tekstvak 13"/>
          <p:cNvSpPr txBox="1"/>
          <p:nvPr/>
        </p:nvSpPr>
        <p:spPr>
          <a:xfrm>
            <a:off x="829995" y="5894357"/>
            <a:ext cx="1392702" cy="830997"/>
          </a:xfrm>
          <a:prstGeom prst="rect">
            <a:avLst/>
          </a:prstGeom>
          <a:solidFill>
            <a:schemeClr val="bg1"/>
          </a:solidFill>
        </p:spPr>
        <p:txBody>
          <a:bodyPr wrap="square" rtlCol="0">
            <a:spAutoFit/>
          </a:bodyPr>
          <a:lstStyle/>
          <a:p>
            <a:r>
              <a:rPr lang="nl-NL" sz="2400" b="1" dirty="0" smtClean="0"/>
              <a:t>Singlet Product</a:t>
            </a:r>
            <a:endParaRPr lang="nl-NL" sz="2400" b="1" dirty="0"/>
          </a:p>
        </p:txBody>
      </p:sp>
      <p:sp>
        <p:nvSpPr>
          <p:cNvPr id="15" name="Tekstvak 14"/>
          <p:cNvSpPr txBox="1"/>
          <p:nvPr/>
        </p:nvSpPr>
        <p:spPr>
          <a:xfrm>
            <a:off x="2656487" y="5892009"/>
            <a:ext cx="1392702" cy="830997"/>
          </a:xfrm>
          <a:prstGeom prst="rect">
            <a:avLst/>
          </a:prstGeom>
          <a:solidFill>
            <a:schemeClr val="bg1"/>
          </a:solidFill>
        </p:spPr>
        <p:txBody>
          <a:bodyPr wrap="square" rtlCol="0">
            <a:spAutoFit/>
          </a:bodyPr>
          <a:lstStyle/>
          <a:p>
            <a:r>
              <a:rPr lang="nl-NL" sz="2400" b="1" dirty="0" smtClean="0"/>
              <a:t>Triplet Product</a:t>
            </a:r>
            <a:endParaRPr lang="nl-NL" sz="2400" b="1" dirty="0"/>
          </a:p>
        </p:txBody>
      </p:sp>
      <p:pic>
        <p:nvPicPr>
          <p:cNvPr id="9" name="Picture 2" descr="C:\_temp\capstones\Kasper\myKasper.png"/>
          <p:cNvPicPr>
            <a:picLocks noChangeAspect="1" noChangeArrowheads="1"/>
          </p:cNvPicPr>
          <p:nvPr/>
        </p:nvPicPr>
        <p:blipFill>
          <a:blip r:embed="rId3" cstate="print"/>
          <a:srcRect/>
          <a:stretch>
            <a:fillRect/>
          </a:stretch>
        </p:blipFill>
        <p:spPr bwMode="auto">
          <a:xfrm>
            <a:off x="108374" y="2155308"/>
            <a:ext cx="5026332" cy="3350888"/>
          </a:xfrm>
          <a:prstGeom prst="rect">
            <a:avLst/>
          </a:prstGeom>
          <a:noFill/>
        </p:spPr>
      </p:pic>
      <p:sp>
        <p:nvSpPr>
          <p:cNvPr id="11" name="Tekstvak 10"/>
          <p:cNvSpPr txBox="1"/>
          <p:nvPr/>
        </p:nvSpPr>
        <p:spPr>
          <a:xfrm>
            <a:off x="759662" y="4164067"/>
            <a:ext cx="3123021" cy="646331"/>
          </a:xfrm>
          <a:prstGeom prst="rect">
            <a:avLst/>
          </a:prstGeom>
          <a:noFill/>
        </p:spPr>
        <p:txBody>
          <a:bodyPr wrap="square" rtlCol="0">
            <a:spAutoFit/>
          </a:bodyPr>
          <a:lstStyle/>
          <a:p>
            <a:r>
              <a:rPr lang="nl-NL" dirty="0" smtClean="0"/>
              <a:t>           Kasper Nicholas 2016	</a:t>
            </a:r>
          </a:p>
          <a:p>
            <a:r>
              <a:rPr lang="nl-NL" dirty="0" smtClean="0"/>
              <a:t>        (a&gt;&gt;b  vereenvoudiging)</a:t>
            </a:r>
            <a:endParaRPr lang="nl-NL" dirty="0"/>
          </a:p>
        </p:txBody>
      </p:sp>
      <p:pic>
        <p:nvPicPr>
          <p:cNvPr id="3" name="Picture 2" descr="http://www.annualreviews.org/doi/pdf/10.1146/annurev-biophys-032116-094545&#10;&#10;P. J. Hore and Henrik Mouritsen&#10;&#10;The Radical-Pair Mechanism of Magnetoreception&#10;Annual Review of Biophysics&#10;Vol. 45: 299-344"/>
          <p:cNvPicPr>
            <a:picLocks noChangeAspect="1" noChangeArrowheads="1"/>
          </p:cNvPicPr>
          <p:nvPr/>
        </p:nvPicPr>
        <p:blipFill>
          <a:blip r:embed="rId2" cstate="print"/>
          <a:srcRect t="31866" r="69480" b="4670"/>
          <a:stretch>
            <a:fillRect/>
          </a:stretch>
        </p:blipFill>
        <p:spPr bwMode="auto">
          <a:xfrm>
            <a:off x="6428933" y="1097300"/>
            <a:ext cx="2560320" cy="33762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_temp\capstones\Kasper\myKasper.png"/>
          <p:cNvPicPr>
            <a:picLocks noChangeAspect="1" noChangeArrowheads="1"/>
          </p:cNvPicPr>
          <p:nvPr/>
        </p:nvPicPr>
        <p:blipFill>
          <a:blip r:embed="rId2" cstate="print"/>
          <a:srcRect/>
          <a:stretch>
            <a:fillRect/>
          </a:stretch>
        </p:blipFill>
        <p:spPr bwMode="auto">
          <a:xfrm>
            <a:off x="108374" y="2155308"/>
            <a:ext cx="5026332" cy="3350888"/>
          </a:xfrm>
          <a:prstGeom prst="rect">
            <a:avLst/>
          </a:prstGeom>
          <a:noFill/>
        </p:spPr>
      </p:pic>
      <p:sp>
        <p:nvSpPr>
          <p:cNvPr id="11" name="Tekstvak 10"/>
          <p:cNvSpPr txBox="1"/>
          <p:nvPr/>
        </p:nvSpPr>
        <p:spPr>
          <a:xfrm>
            <a:off x="759662" y="4164067"/>
            <a:ext cx="3123021" cy="646331"/>
          </a:xfrm>
          <a:prstGeom prst="rect">
            <a:avLst/>
          </a:prstGeom>
          <a:noFill/>
        </p:spPr>
        <p:txBody>
          <a:bodyPr wrap="square" rtlCol="0">
            <a:spAutoFit/>
          </a:bodyPr>
          <a:lstStyle/>
          <a:p>
            <a:r>
              <a:rPr lang="nl-NL" dirty="0" smtClean="0"/>
              <a:t>           Kasper Nicholas 2016	</a:t>
            </a:r>
          </a:p>
          <a:p>
            <a:r>
              <a:rPr lang="nl-NL" dirty="0" smtClean="0"/>
              <a:t>        (a&gt;&gt;b  vereenvoudiging)</a:t>
            </a:r>
            <a:endParaRPr lang="nl-NL" dirty="0"/>
          </a:p>
        </p:txBody>
      </p:sp>
      <p:sp>
        <p:nvSpPr>
          <p:cNvPr id="12" name="Rechthoek 11"/>
          <p:cNvSpPr/>
          <p:nvPr/>
        </p:nvSpPr>
        <p:spPr>
          <a:xfrm>
            <a:off x="3588957" y="4923692"/>
            <a:ext cx="532877" cy="28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3896105" y="2053883"/>
            <a:ext cx="1013519" cy="294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914" name="Picture 2" descr="A Model for Photoreceptor-Based Magnetoreception in Birds&#10;Thorsten Ritz, Salih Adem, and Klaus Schulten&#10;&#10;Biophysical Journal Volume 78 February 2000 707–718"/>
          <p:cNvPicPr>
            <a:picLocks noChangeAspect="1" noChangeArrowheads="1"/>
          </p:cNvPicPr>
          <p:nvPr/>
        </p:nvPicPr>
        <p:blipFill>
          <a:blip r:embed="rId3" cstate="print"/>
          <a:srcRect l="6506" r="7819"/>
          <a:stretch>
            <a:fillRect/>
          </a:stretch>
        </p:blipFill>
        <p:spPr bwMode="auto">
          <a:xfrm>
            <a:off x="4249026" y="647133"/>
            <a:ext cx="4585492" cy="6295802"/>
          </a:xfrm>
          <a:prstGeom prst="rect">
            <a:avLst/>
          </a:prstGeom>
          <a:noFill/>
          <a:ln w="9525">
            <a:noFill/>
            <a:miter lim="800000"/>
            <a:headEnd/>
            <a:tailEnd/>
          </a:ln>
        </p:spPr>
      </p:pic>
      <p:sp>
        <p:nvSpPr>
          <p:cNvPr id="8" name="Tekstvak 7"/>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Vogel navigatie?</a:t>
            </a:r>
            <a:endParaRPr lang="nl-NL" sz="3600" dirty="0"/>
          </a:p>
        </p:txBody>
      </p:sp>
      <p:sp>
        <p:nvSpPr>
          <p:cNvPr id="6" name="Rechthoek 5"/>
          <p:cNvSpPr/>
          <p:nvPr/>
        </p:nvSpPr>
        <p:spPr>
          <a:xfrm>
            <a:off x="2630664" y="6488668"/>
            <a:ext cx="3615397" cy="369332"/>
          </a:xfrm>
          <a:prstGeom prst="rect">
            <a:avLst/>
          </a:prstGeom>
        </p:spPr>
        <p:txBody>
          <a:bodyPr wrap="square">
            <a:spAutoFit/>
          </a:bodyPr>
          <a:lstStyle/>
          <a:p>
            <a:pPr algn="ctr"/>
            <a:r>
              <a:rPr lang="en-US" dirty="0" smtClean="0"/>
              <a:t>T. Ritz et al Biophysical Journal 2000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heckerboard(across)">
                                      <p:cBhvr>
                                        <p:cTn id="7" dur="500"/>
                                        <p:tgtEl>
                                          <p:spTgt spid="389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www.cebglobal.com/blogs/innovation-in-big-data/light-bulb-blue/ "/>
          <p:cNvPicPr>
            <a:picLocks noChangeAspect="1" noChangeArrowheads="1"/>
          </p:cNvPicPr>
          <p:nvPr/>
        </p:nvPicPr>
        <p:blipFill>
          <a:blip r:embed="rId2" cstate="print"/>
          <a:srcRect l="52394" t="11235"/>
          <a:stretch>
            <a:fillRect/>
          </a:stretch>
        </p:blipFill>
        <p:spPr bwMode="auto">
          <a:xfrm>
            <a:off x="0" y="1414134"/>
            <a:ext cx="1026771" cy="1190726"/>
          </a:xfrm>
          <a:prstGeom prst="rect">
            <a:avLst/>
          </a:prstGeom>
          <a:noFill/>
        </p:spPr>
      </p:pic>
      <p:pic>
        <p:nvPicPr>
          <p:cNvPr id="3" name="Picture 2" descr="http://hore.chem.ox.ac.uk/PDFs/The_Quantum_Robin.pdf"/>
          <p:cNvPicPr>
            <a:picLocks noChangeAspect="1" noChangeArrowheads="1"/>
          </p:cNvPicPr>
          <p:nvPr/>
        </p:nvPicPr>
        <p:blipFill>
          <a:blip r:embed="rId3" cstate="print"/>
          <a:srcRect/>
          <a:stretch>
            <a:fillRect/>
          </a:stretch>
        </p:blipFill>
        <p:spPr bwMode="auto">
          <a:xfrm>
            <a:off x="3012085" y="3135083"/>
            <a:ext cx="5681282" cy="3207649"/>
          </a:xfrm>
          <a:prstGeom prst="rect">
            <a:avLst/>
          </a:prstGeom>
          <a:noFill/>
          <a:ln w="9525">
            <a:noFill/>
            <a:miter lim="800000"/>
            <a:headEnd/>
            <a:tailEnd/>
          </a:ln>
        </p:spPr>
      </p:pic>
      <p:sp>
        <p:nvSpPr>
          <p:cNvPr id="11" name="Tekstvak 10"/>
          <p:cNvSpPr txBox="1"/>
          <p:nvPr/>
        </p:nvSpPr>
        <p:spPr>
          <a:xfrm>
            <a:off x="0" y="0"/>
            <a:ext cx="9144000" cy="1200329"/>
          </a:xfrm>
          <a:prstGeom prst="rect">
            <a:avLst/>
          </a:prstGeom>
          <a:noFill/>
        </p:spPr>
        <p:txBody>
          <a:bodyPr wrap="square" rtlCol="0">
            <a:spAutoFit/>
          </a:bodyPr>
          <a:lstStyle/>
          <a:p>
            <a:pPr algn="ctr"/>
            <a:endParaRPr lang="nl-NL" sz="3600" dirty="0"/>
          </a:p>
          <a:p>
            <a:pPr algn="ctr"/>
            <a:r>
              <a:rPr lang="nl-NL" sz="3600" dirty="0" smtClean="0"/>
              <a:t>Analogie</a:t>
            </a:r>
            <a:r>
              <a:rPr lang="nl-NL" sz="2600" dirty="0" smtClean="0"/>
              <a:t> </a:t>
            </a:r>
            <a:r>
              <a:rPr lang="nl-NL" sz="2400" dirty="0" smtClean="0"/>
              <a:t> voor het waarnemen via het radicaalpaar mechanisme</a:t>
            </a:r>
          </a:p>
        </p:txBody>
      </p:sp>
      <p:pic>
        <p:nvPicPr>
          <p:cNvPr id="12" name="Content Placeholder 4"/>
          <p:cNvPicPr>
            <a:picLocks noChangeAspect="1"/>
          </p:cNvPicPr>
          <p:nvPr/>
        </p:nvPicPr>
        <p:blipFill>
          <a:blip r:embed="rId4" cstate="print">
            <a:extLst>
              <a:ext uri="{28A0092B-C50C-407E-A947-70E740481C1C}">
                <a14:useLocalDpi xmlns="" xmlns:a14="http://schemas.microsoft.com/office/drawing/2010/main" val="0"/>
              </a:ext>
            </a:extLst>
          </a:blip>
          <a:srcRect r="3828" b="5133"/>
          <a:stretch>
            <a:fillRect/>
          </a:stretch>
        </p:blipFill>
        <p:spPr bwMode="auto">
          <a:xfrm>
            <a:off x="840486" y="1329407"/>
            <a:ext cx="3789723" cy="2342707"/>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path" presetSubtype="0" fill="hold" nodeType="clickEffect">
                                  <p:stCondLst>
                                    <p:cond delay="0"/>
                                  </p:stCondLst>
                                  <p:childTnLst>
                                    <p:animMotion origin="layout" path="M -1.11111E-6 -7.51445E-7 C -1.11111E-6 0.0074 0.00695 0.01387 0.01545 0.01387 C 0.02587 0.01387 0.02969 0.00694 0.03108 0.00278 L 0.03299 -0.00231 C 0.03438 -0.00647 0.0382 -0.01272 0.04983 -0.01272 C 0.05729 -0.01272 0.06597 -0.00717 0.06597 -7.51445E-7 C 0.06597 0.0074 0.05729 0.01387 0.04983 0.01387 C 0.0382 0.01387 0.03438 0.00694 0.03299 0.00278 L 0.03108 -0.00231 C 0.02969 -0.00647 0.02587 -0.01272 0.01545 -0.01272 C 0.00695 -0.01272 -1.11111E-6 -0.00717 -1.11111E-6 -7.51445E-7 Z " pathEditMode="relative" rAng="0" ptsTypes="ffFffffFfff">
                                      <p:cBhvr>
                                        <p:cTn id="14" dur="2000" fill="hold"/>
                                        <p:tgtEl>
                                          <p:spTgt spid="3"/>
                                        </p:tgtEl>
                                        <p:attrNameLst>
                                          <p:attrName>ppt_x</p:attrName>
                                          <p:attrName>ppt_y</p:attrName>
                                        </p:attrNameLst>
                                      </p:cBhvr>
                                      <p:rCtr x="33" y="0"/>
                                    </p:animMotion>
                                  </p:childTnLst>
                                </p:cTn>
                              </p:par>
                            </p:childTnLst>
                          </p:cTn>
                        </p:par>
                        <p:par>
                          <p:cTn id="15" fill="hold">
                            <p:stCondLst>
                              <p:cond delay="2000"/>
                            </p:stCondLst>
                            <p:childTnLst>
                              <p:par>
                                <p:cTn id="16" presetID="26" presetClass="path" presetSubtype="0" fill="hold" nodeType="afterEffect">
                                  <p:stCondLst>
                                    <p:cond delay="0"/>
                                  </p:stCondLst>
                                  <p:childTnLst>
                                    <p:animMotion origin="layout" path="M -1.11111E-6 -3.12139E-6 C -1.11111E-6 0.00786 -0.0066 0.0148 -0.01423 0.0148 C -0.02309 0.0148 -0.02639 0.00694 -0.02778 0.00301 L -0.02917 -0.00277 C -0.03055 -0.00716 -0.03403 -0.01387 -0.04427 -0.01387 C -0.05069 -0.01387 -0.05781 -0.00809 -0.05781 -3.12139E-6 C -0.05781 0.00786 -0.05069 0.0148 -0.04427 0.0148 C -0.03403 0.0148 -0.03055 0.00694 -0.02917 0.00301 L -0.02778 -0.00277 C -0.02639 -0.00716 -0.02309 -0.01387 -0.01423 -0.01387 C -0.0066 -0.01387 -1.11111E-6 -0.00809 -1.11111E-6 -3.12139E-6 Z " pathEditMode="relative" rAng="0" ptsTypes="ffFffffFfff">
                                      <p:cBhvr>
                                        <p:cTn id="17" dur="2000" fill="hold"/>
                                        <p:tgtEl>
                                          <p:spTgt spid="3"/>
                                        </p:tgtEl>
                                        <p:attrNameLst>
                                          <p:attrName>ppt_x</p:attrName>
                                          <p:attrName>ppt_y</p:attrName>
                                        </p:attrNameLst>
                                      </p:cBhvr>
                                      <p:rCtr x="-29" y="0"/>
                                    </p:animMotion>
                                  </p:childTnLst>
                                </p:cTn>
                              </p:par>
                            </p:childTnLst>
                          </p:cTn>
                        </p:par>
                        <p:par>
                          <p:cTn id="18" fill="hold">
                            <p:stCondLst>
                              <p:cond delay="4000"/>
                            </p:stCondLst>
                            <p:childTnLst>
                              <p:par>
                                <p:cTn id="19" presetID="26" presetClass="path" presetSubtype="0" fill="hold" nodeType="afterEffect">
                                  <p:stCondLst>
                                    <p:cond delay="0"/>
                                  </p:stCondLst>
                                  <p:childTnLst>
                                    <p:animMotion origin="layout" path="M -5.55556E-7 -3.81503E-6 C -5.55556E-7 0.00717 0.00642 0.01341 0.01424 0.01341 C 0.02344 0.01341 0.02691 0.00671 0.0283 0.00255 L 0.02969 -0.00277 C 0.03108 -0.0067 0.03472 -0.01341 0.04514 -0.01341 C 0.05191 -0.01341 0.05955 -0.0074 0.05955 -3.81503E-6 C 0.05955 0.00717 0.05191 0.01341 0.04514 0.01341 C 0.03472 0.01341 0.03108 0.00671 0.02969 0.00255 L 0.0283 -0.00277 C 0.02691 -0.0067 0.02344 -0.01341 0.01424 -0.01341 C 0.00642 -0.01341 -5.55556E-7 -0.0074 -5.55556E-7 -3.81503E-6 Z " pathEditMode="relative" rAng="0" ptsTypes="ffFffffFfff">
                                      <p:cBhvr>
                                        <p:cTn id="20" dur="2000" fill="hold"/>
                                        <p:tgtEl>
                                          <p:spTgt spid="3"/>
                                        </p:tgtEl>
                                        <p:attrNameLst>
                                          <p:attrName>ppt_x</p:attrName>
                                          <p:attrName>ppt_y</p:attrName>
                                        </p:attrNameLst>
                                      </p:cBhvr>
                                      <p:rCtr x="30" y="0"/>
                                    </p:animMotion>
                                  </p:childTnLst>
                                </p:cTn>
                              </p:par>
                            </p:childTnLst>
                          </p:cTn>
                        </p:par>
                        <p:par>
                          <p:cTn id="21" fill="hold">
                            <p:stCondLst>
                              <p:cond delay="6000"/>
                            </p:stCondLst>
                            <p:childTnLst>
                              <p:par>
                                <p:cTn id="22" presetID="26" presetClass="path" presetSubtype="0" fill="hold" nodeType="afterEffect">
                                  <p:stCondLst>
                                    <p:cond delay="0"/>
                                  </p:stCondLst>
                                  <p:childTnLst>
                                    <p:animMotion origin="layout" path="M -5.55556E-7 1.32948E-6 C -5.55556E-7 0.00786 -0.00573 0.01457 -0.0125 0.01457 C -0.02049 0.01457 -0.02344 0.00717 -0.02465 0.00277 L -0.02587 -0.00278 C -0.02708 -0.00717 -0.03021 -0.01434 -0.03924 -0.01434 C -0.04514 -0.01434 -0.05156 -0.00786 -0.05156 1.32948E-6 C -0.05156 0.00786 -0.04514 0.01457 -0.03924 0.01457 C -0.03021 0.01457 -0.02708 0.00717 -0.02587 0.00277 L -0.02465 -0.00278 C -0.02344 -0.00717 -0.02049 -0.01434 -0.0125 -0.01434 C -0.00573 -0.01434 -5.55556E-7 -0.00786 -5.55556E-7 1.32948E-6 Z " pathEditMode="relative" rAng="0" ptsTypes="ffFffffFfff">
                                      <p:cBhvr>
                                        <p:cTn id="23" dur="2000" fill="hold"/>
                                        <p:tgtEl>
                                          <p:spTgt spid="3"/>
                                        </p:tgtEl>
                                        <p:attrNameLst>
                                          <p:attrName>ppt_x</p:attrName>
                                          <p:attrName>ppt_y</p:attrName>
                                        </p:attrNameLst>
                                      </p:cBhvr>
                                      <p:rCtr x="-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ithacus rubecula, Roodborstje.jpg&#10;https://nl.wikipedia.org/wiki/Roodborst"/>
          <p:cNvPicPr>
            <a:picLocks noChangeAspect="1" noChangeArrowheads="1"/>
          </p:cNvPicPr>
          <p:nvPr/>
        </p:nvPicPr>
        <p:blipFill>
          <a:blip r:embed="rId2" cstate="print"/>
          <a:srcRect/>
          <a:stretch>
            <a:fillRect/>
          </a:stretch>
        </p:blipFill>
        <p:spPr bwMode="auto">
          <a:xfrm>
            <a:off x="229557" y="3894877"/>
            <a:ext cx="3040063" cy="2286001"/>
          </a:xfrm>
          <a:prstGeom prst="rect">
            <a:avLst/>
          </a:prstGeom>
          <a:noFill/>
        </p:spPr>
      </p:pic>
      <p:sp>
        <p:nvSpPr>
          <p:cNvPr id="5" name="Wolkvormige toelichting 4"/>
          <p:cNvSpPr/>
          <p:nvPr/>
        </p:nvSpPr>
        <p:spPr>
          <a:xfrm>
            <a:off x="3772649" y="604913"/>
            <a:ext cx="4977456" cy="4459456"/>
          </a:xfrm>
          <a:prstGeom prst="cloudCallout">
            <a:avLst>
              <a:gd name="adj1" fmla="val -82276"/>
              <a:gd name="adj2" fmla="val 32750"/>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rPr>
              <a:t>Vragen</a:t>
            </a:r>
            <a:r>
              <a:rPr lang="en-US" sz="4800" b="1" dirty="0" smtClean="0">
                <a:solidFill>
                  <a:schemeClr val="tx1"/>
                </a:solidFill>
              </a:rPr>
              <a:t>?</a:t>
            </a:r>
          </a:p>
          <a:p>
            <a:pPr algn="ctr"/>
            <a:endParaRPr lang="en-US" sz="2400" b="1" dirty="0" smtClean="0">
              <a:solidFill>
                <a:schemeClr val="tx1"/>
              </a:solidFill>
            </a:endParaRPr>
          </a:p>
          <a:p>
            <a:pPr algn="ctr"/>
            <a:r>
              <a:rPr lang="en-US" sz="2400" b="1" dirty="0" err="1" smtClean="0">
                <a:solidFill>
                  <a:schemeClr val="tx1"/>
                </a:solidFill>
              </a:rPr>
              <a:t>Stuur</a:t>
            </a:r>
            <a:r>
              <a:rPr lang="en-US" sz="2400" b="1" dirty="0" smtClean="0">
                <a:solidFill>
                  <a:schemeClr val="tx1"/>
                </a:solidFill>
              </a:rPr>
              <a:t> </a:t>
            </a:r>
            <a:r>
              <a:rPr lang="en-US" sz="2400" b="1" dirty="0" err="1" smtClean="0">
                <a:solidFill>
                  <a:schemeClr val="tx1"/>
                </a:solidFill>
              </a:rPr>
              <a:t>ze</a:t>
            </a:r>
            <a:r>
              <a:rPr lang="en-US" sz="2400" b="1" dirty="0" smtClean="0">
                <a:solidFill>
                  <a:schemeClr val="tx1"/>
                </a:solidFill>
              </a:rPr>
              <a:t> </a:t>
            </a:r>
            <a:r>
              <a:rPr lang="en-US" sz="2400" b="1" dirty="0" err="1" smtClean="0">
                <a:solidFill>
                  <a:schemeClr val="tx1"/>
                </a:solidFill>
              </a:rPr>
              <a:t>a.u.b</a:t>
            </a:r>
            <a:r>
              <a:rPr lang="en-US" sz="2400" b="1" dirty="0" smtClean="0">
                <a:solidFill>
                  <a:schemeClr val="tx1"/>
                </a:solidFill>
              </a:rPr>
              <a:t>. </a:t>
            </a:r>
            <a:r>
              <a:rPr lang="en-US" sz="2400" b="1" dirty="0" err="1" smtClean="0">
                <a:solidFill>
                  <a:schemeClr val="tx1"/>
                </a:solidFill>
              </a:rPr>
              <a:t>naar</a:t>
            </a:r>
            <a:r>
              <a:rPr lang="en-US" sz="2400" b="1" dirty="0" smtClean="0">
                <a:solidFill>
                  <a:schemeClr val="tx1"/>
                </a:solidFill>
              </a:rPr>
              <a:t>:</a:t>
            </a:r>
          </a:p>
          <a:p>
            <a:pPr algn="ctr"/>
            <a:r>
              <a:rPr lang="en-US" sz="2400" b="1" dirty="0" smtClean="0">
                <a:solidFill>
                  <a:schemeClr val="tx1"/>
                </a:solidFill>
              </a:rPr>
              <a:t>f.r.bradbury@auc.nl</a:t>
            </a:r>
            <a:endParaRPr lang="en-US" sz="2400" b="1" dirty="0">
              <a:solidFill>
                <a:schemeClr val="tx1"/>
              </a:solidFill>
            </a:endParaRPr>
          </a:p>
        </p:txBody>
      </p:sp>
      <p:pic>
        <p:nvPicPr>
          <p:cNvPr id="6" name="Picture 2" descr="http://static.newworldencyclopedia.org/thumb/7/7f/Dipole_field.jpg/250px-Dipole_field.jpg&#10;https://en.wikipedia.org/wiki/Dipole"/>
          <p:cNvPicPr>
            <a:picLocks noChangeAspect="1" noChangeArrowheads="1"/>
          </p:cNvPicPr>
          <p:nvPr/>
        </p:nvPicPr>
        <p:blipFill>
          <a:blip r:embed="rId3" cstate="print"/>
          <a:srcRect l="12481" t="9103" r="12503" b="10322"/>
          <a:stretch>
            <a:fillRect/>
          </a:stretch>
        </p:blipFill>
        <p:spPr bwMode="auto">
          <a:xfrm>
            <a:off x="7000407" y="5044191"/>
            <a:ext cx="2143593" cy="1813809"/>
          </a:xfrm>
          <a:prstGeom prst="rect">
            <a:avLst/>
          </a:prstGeom>
          <a:noFill/>
        </p:spPr>
      </p:pic>
      <p:pic>
        <p:nvPicPr>
          <p:cNvPr id="7" name="Picture 3"/>
          <p:cNvPicPr>
            <a:picLocks noChangeAspect="1"/>
          </p:cNvPicPr>
          <p:nvPr/>
        </p:nvPicPr>
        <p:blipFill>
          <a:blip r:embed="rId4" cstate="print"/>
          <a:srcRect l="11773" t="24190" r="12866" b="13731"/>
          <a:stretch>
            <a:fillRect/>
          </a:stretch>
        </p:blipFill>
        <p:spPr>
          <a:xfrm>
            <a:off x="8492360" y="5415782"/>
            <a:ext cx="651640" cy="937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1000"/>
                            </p:stCondLst>
                            <p:childTnLst>
                              <p:par>
                                <p:cTn id="9" presetID="5" presetClass="entr" presetSubtype="10" fill="hold" grpId="0" nodeType="afterEffect">
                                  <p:stCondLst>
                                    <p:cond delay="500"/>
                                  </p:stCondLst>
                                  <p:childTnLst>
                                    <p:set>
                                      <p:cBhvr>
                                        <p:cTn id="10" dur="1" fill="hold">
                                          <p:stCondLst>
                                            <p:cond delay="0"/>
                                          </p:stCondLst>
                                        </p:cTn>
                                        <p:tgtEl>
                                          <p:spTgt spid="5">
                                            <p:bg/>
                                          </p:spTgt>
                                        </p:tgtEl>
                                        <p:attrNameLst>
                                          <p:attrName>style.visibility</p:attrName>
                                        </p:attrNameLst>
                                      </p:cBhvr>
                                      <p:to>
                                        <p:strVal val="visible"/>
                                      </p:to>
                                    </p:set>
                                    <p:animEffect transition="in" filter="checkerboard(across)">
                                      <p:cBhvr>
                                        <p:cTn id="11" dur="500"/>
                                        <p:tgtEl>
                                          <p:spTgt spid="5">
                                            <p:bg/>
                                          </p:spTgt>
                                        </p:tgtEl>
                                      </p:cBhvr>
                                    </p:animEffect>
                                  </p:childTnLst>
                                </p:cTn>
                              </p:par>
                            </p:childTnLst>
                          </p:cTn>
                        </p:par>
                        <p:par>
                          <p:cTn id="12" fill="hold">
                            <p:stCondLst>
                              <p:cond delay="2000"/>
                            </p:stCondLst>
                            <p:childTnLst>
                              <p:par>
                                <p:cTn id="13" presetID="5" presetClass="entr" presetSubtype="10" fill="hold" grpId="0" nodeType="afterEffect">
                                  <p:stCondLst>
                                    <p:cond delay="5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heckerboard(across)">
                                      <p:cBhvr>
                                        <p:cTn id="15" dur="500"/>
                                        <p:tgtEl>
                                          <p:spTgt spid="5">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heckerboard(across)">
                                      <p:cBhvr>
                                        <p:cTn id="18" dur="500"/>
                                        <p:tgtEl>
                                          <p:spTgt spid="5">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heckerboard(across)">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703379" y="365743"/>
            <a:ext cx="7498081" cy="5786199"/>
          </a:xfrm>
          <a:prstGeom prst="rect">
            <a:avLst/>
          </a:prstGeom>
          <a:noFill/>
        </p:spPr>
        <p:txBody>
          <a:bodyPr wrap="square" rtlCol="0">
            <a:spAutoFit/>
          </a:bodyPr>
          <a:lstStyle/>
          <a:p>
            <a:r>
              <a:rPr lang="nl-NL" sz="2800" dirty="0" smtClean="0"/>
              <a:t>Referenties:</a:t>
            </a:r>
          </a:p>
          <a:p>
            <a:endParaRPr lang="nl-NL" dirty="0" smtClean="0"/>
          </a:p>
          <a:p>
            <a:endParaRPr lang="nl-NL" dirty="0" smtClean="0"/>
          </a:p>
          <a:p>
            <a:pPr lvl="1"/>
            <a:r>
              <a:rPr lang="nl-NL" dirty="0" smtClean="0"/>
              <a:t>Drie nuttige artikelen:</a:t>
            </a:r>
          </a:p>
          <a:p>
            <a:endParaRPr lang="nl-NL" dirty="0" smtClean="0"/>
          </a:p>
          <a:p>
            <a:pPr lvl="2"/>
            <a:r>
              <a:rPr lang="nl-NL" dirty="0" err="1" smtClean="0"/>
              <a:t>Timmel</a:t>
            </a:r>
            <a:r>
              <a:rPr lang="nl-NL" dirty="0" smtClean="0"/>
              <a:t> et al, “</a:t>
            </a:r>
            <a:r>
              <a:rPr lang="en-US" dirty="0" smtClean="0"/>
              <a:t>Effects of weak magnetic fields on free radical</a:t>
            </a:r>
          </a:p>
          <a:p>
            <a:pPr lvl="2"/>
            <a:r>
              <a:rPr lang="en-US" dirty="0" smtClean="0"/>
              <a:t>recombination reactions”, </a:t>
            </a:r>
            <a:r>
              <a:rPr lang="nl-NL" dirty="0" err="1" smtClean="0"/>
              <a:t>Molecular</a:t>
            </a:r>
            <a:r>
              <a:rPr lang="nl-NL" dirty="0" smtClean="0"/>
              <a:t> </a:t>
            </a:r>
            <a:r>
              <a:rPr lang="nl-NL" dirty="0" err="1" smtClean="0"/>
              <a:t>Physics</a:t>
            </a:r>
            <a:r>
              <a:rPr lang="nl-NL" dirty="0" smtClean="0"/>
              <a:t>, 1998.</a:t>
            </a:r>
          </a:p>
          <a:p>
            <a:pPr lvl="2"/>
            <a:endParaRPr lang="nl-NL" dirty="0" smtClean="0"/>
          </a:p>
          <a:p>
            <a:pPr lvl="2"/>
            <a:r>
              <a:rPr lang="en-US" dirty="0" err="1" smtClean="0"/>
              <a:t>Hore</a:t>
            </a:r>
            <a:r>
              <a:rPr lang="en-US" dirty="0" smtClean="0"/>
              <a:t> et al, “The Radical-Pair Mechanism</a:t>
            </a:r>
          </a:p>
          <a:p>
            <a:pPr lvl="2"/>
            <a:r>
              <a:rPr lang="en-US" dirty="0" smtClean="0"/>
              <a:t>of </a:t>
            </a:r>
            <a:r>
              <a:rPr lang="en-US" dirty="0" err="1" smtClean="0"/>
              <a:t>Magnetoreception</a:t>
            </a:r>
            <a:r>
              <a:rPr lang="en-US" dirty="0" smtClean="0"/>
              <a:t>”, </a:t>
            </a:r>
            <a:r>
              <a:rPr lang="en-US" dirty="0" err="1" smtClean="0"/>
              <a:t>Annu</a:t>
            </a:r>
            <a:r>
              <a:rPr lang="en-US" dirty="0" smtClean="0"/>
              <a:t>. Rev. </a:t>
            </a:r>
            <a:r>
              <a:rPr lang="en-US" dirty="0" err="1" smtClean="0"/>
              <a:t>Biophys</a:t>
            </a:r>
            <a:r>
              <a:rPr lang="en-US" dirty="0" smtClean="0"/>
              <a:t>., 2016</a:t>
            </a:r>
            <a:endParaRPr lang="nl-NL" dirty="0" smtClean="0"/>
          </a:p>
          <a:p>
            <a:pPr lvl="2"/>
            <a:endParaRPr lang="nl-NL" dirty="0" smtClean="0"/>
          </a:p>
          <a:p>
            <a:pPr lvl="2"/>
            <a:r>
              <a:rPr lang="nl-NL" dirty="0" err="1" smtClean="0"/>
              <a:t>Hiscock</a:t>
            </a:r>
            <a:r>
              <a:rPr lang="nl-NL" dirty="0" smtClean="0"/>
              <a:t> et al, “</a:t>
            </a:r>
            <a:r>
              <a:rPr lang="en-US" dirty="0" smtClean="0"/>
              <a:t>The quantum needle of the avian magnetic compass”, PNAS, 2016.</a:t>
            </a:r>
          </a:p>
          <a:p>
            <a:pPr lvl="1"/>
            <a:endParaRPr lang="nl-NL" dirty="0" smtClean="0"/>
          </a:p>
          <a:p>
            <a:pPr lvl="1"/>
            <a:endParaRPr lang="nl-NL" dirty="0" smtClean="0"/>
          </a:p>
          <a:p>
            <a:pPr lvl="1"/>
            <a:endParaRPr lang="nl-NL" dirty="0" smtClean="0"/>
          </a:p>
          <a:p>
            <a:pPr lvl="1"/>
            <a:r>
              <a:rPr lang="nl-NL" dirty="0" smtClean="0"/>
              <a:t>Bronnen voor de afbeeldingen in deze </a:t>
            </a:r>
            <a:r>
              <a:rPr lang="nl-NL" dirty="0" err="1" smtClean="0"/>
              <a:t>Powerpoint</a:t>
            </a:r>
            <a:r>
              <a:rPr lang="nl-NL" dirty="0" smtClean="0"/>
              <a:t> presentatie </a:t>
            </a:r>
            <a:r>
              <a:rPr lang="nl-NL" dirty="0" smtClean="0"/>
              <a:t>kunt u vinden door met de rechter muisknop op de afbeelding te klikken, “grootte en positie” te selecteren en de inhoud in de tab “alternatieve tekst” te lezen.</a:t>
            </a:r>
            <a:endParaRPr lang="nl-NL"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Inhoud</a:t>
            </a:r>
            <a:endParaRPr lang="nl-NL" sz="3600" dirty="0"/>
          </a:p>
        </p:txBody>
      </p:sp>
      <p:sp>
        <p:nvSpPr>
          <p:cNvPr id="3" name="Tekstvak 2"/>
          <p:cNvSpPr txBox="1"/>
          <p:nvPr/>
        </p:nvSpPr>
        <p:spPr>
          <a:xfrm>
            <a:off x="0" y="1412776"/>
            <a:ext cx="9144000" cy="7294305"/>
          </a:xfrm>
          <a:prstGeom prst="rect">
            <a:avLst/>
          </a:prstGeom>
          <a:noFill/>
        </p:spPr>
        <p:txBody>
          <a:bodyPr wrap="square" rtlCol="0">
            <a:spAutoFit/>
          </a:bodyPr>
          <a:lstStyle/>
          <a:p>
            <a:pPr lvl="1">
              <a:lnSpc>
                <a:spcPct val="150000"/>
              </a:lnSpc>
              <a:buFont typeface="Arial" pitchFamily="34" charset="0"/>
              <a:buChar char="•"/>
            </a:pPr>
            <a:r>
              <a:rPr lang="nl-NL" sz="2600" dirty="0" smtClean="0"/>
              <a:t>  Navigatie van trekvogels</a:t>
            </a:r>
          </a:p>
          <a:p>
            <a:pPr lvl="1">
              <a:lnSpc>
                <a:spcPct val="150000"/>
              </a:lnSpc>
              <a:buFont typeface="Arial" pitchFamily="34" charset="0"/>
              <a:buChar char="•"/>
            </a:pPr>
            <a:r>
              <a:rPr lang="nl-NL" sz="2600" dirty="0" smtClean="0"/>
              <a:t>  Een beetje theorie</a:t>
            </a:r>
          </a:p>
          <a:p>
            <a:pPr lvl="2">
              <a:lnSpc>
                <a:spcPct val="150000"/>
              </a:lnSpc>
              <a:buFont typeface="Arial" pitchFamily="34" charset="0"/>
              <a:buChar char="•"/>
            </a:pPr>
            <a:r>
              <a:rPr lang="nl-NL" sz="2600" dirty="0" smtClean="0"/>
              <a:t>  Spins en het </a:t>
            </a:r>
            <a:r>
              <a:rPr lang="nl-NL" sz="2600" dirty="0" err="1" smtClean="0"/>
              <a:t>Zeemaneffect</a:t>
            </a:r>
            <a:endParaRPr lang="nl-NL" sz="2600" dirty="0" smtClean="0"/>
          </a:p>
          <a:p>
            <a:pPr lvl="2">
              <a:lnSpc>
                <a:spcPct val="150000"/>
              </a:lnSpc>
              <a:buFont typeface="Arial" pitchFamily="34" charset="0"/>
              <a:buChar char="•"/>
            </a:pPr>
            <a:r>
              <a:rPr lang="nl-NL" sz="2600" dirty="0" smtClean="0"/>
              <a:t>  Waarom is de waarneming zo moeilijk?</a:t>
            </a:r>
          </a:p>
          <a:p>
            <a:pPr lvl="2">
              <a:lnSpc>
                <a:spcPct val="150000"/>
              </a:lnSpc>
              <a:buFont typeface="Arial" pitchFamily="34" charset="0"/>
              <a:buChar char="•"/>
            </a:pPr>
            <a:r>
              <a:rPr lang="nl-NL" sz="2600" dirty="0" smtClean="0"/>
              <a:t>  Singlet en triplet toestanden</a:t>
            </a:r>
          </a:p>
          <a:p>
            <a:pPr lvl="2">
              <a:lnSpc>
                <a:spcPct val="150000"/>
              </a:lnSpc>
              <a:buFont typeface="Arial" pitchFamily="34" charset="0"/>
              <a:buChar char="•"/>
            </a:pPr>
            <a:r>
              <a:rPr lang="nl-NL" sz="2600" dirty="0" smtClean="0"/>
              <a:t>  Het radicaalpaar mechanisme</a:t>
            </a:r>
          </a:p>
          <a:p>
            <a:pPr lvl="1">
              <a:lnSpc>
                <a:spcPct val="150000"/>
              </a:lnSpc>
              <a:buFont typeface="Arial" pitchFamily="34" charset="0"/>
              <a:buChar char="•"/>
            </a:pPr>
            <a:r>
              <a:rPr lang="nl-NL" sz="2600" dirty="0"/>
              <a:t> </a:t>
            </a:r>
            <a:r>
              <a:rPr lang="nl-NL" sz="2600" dirty="0" smtClean="0"/>
              <a:t> “</a:t>
            </a:r>
            <a:r>
              <a:rPr lang="nl-NL" sz="2600" dirty="0" err="1" smtClean="0"/>
              <a:t>Proof</a:t>
            </a:r>
            <a:r>
              <a:rPr lang="nl-NL" sz="2600" dirty="0" smtClean="0"/>
              <a:t> of </a:t>
            </a:r>
            <a:r>
              <a:rPr lang="nl-NL" sz="2600" dirty="0" err="1" smtClean="0"/>
              <a:t>principle</a:t>
            </a:r>
            <a:r>
              <a:rPr lang="nl-NL" sz="2600" dirty="0" smtClean="0"/>
              <a:t>”</a:t>
            </a:r>
          </a:p>
          <a:p>
            <a:pPr lvl="2">
              <a:lnSpc>
                <a:spcPct val="150000"/>
              </a:lnSpc>
              <a:buFont typeface="Arial" pitchFamily="34" charset="0"/>
              <a:buChar char="•"/>
            </a:pPr>
            <a:r>
              <a:rPr lang="nl-NL" sz="2600" dirty="0" smtClean="0"/>
              <a:t>  Het eenvoudigste model</a:t>
            </a:r>
          </a:p>
          <a:p>
            <a:pPr lvl="2">
              <a:lnSpc>
                <a:spcPct val="150000"/>
              </a:lnSpc>
              <a:buFont typeface="Arial" pitchFamily="34" charset="0"/>
              <a:buChar char="•"/>
            </a:pPr>
            <a:r>
              <a:rPr lang="nl-NL" sz="2600" dirty="0" smtClean="0"/>
              <a:t>  Resultaten en analyse</a:t>
            </a:r>
          </a:p>
          <a:p>
            <a:pPr lvl="2">
              <a:lnSpc>
                <a:spcPct val="150000"/>
              </a:lnSpc>
              <a:buFont typeface="Arial" pitchFamily="34" charset="0"/>
              <a:buChar char="•"/>
            </a:pPr>
            <a:endParaRPr lang="nl-NL" sz="2600" dirty="0" smtClean="0"/>
          </a:p>
          <a:p>
            <a:pPr lvl="1">
              <a:lnSpc>
                <a:spcPct val="150000"/>
              </a:lnSpc>
              <a:buFont typeface="Arial" pitchFamily="34" charset="0"/>
              <a:buChar char="•"/>
            </a:pPr>
            <a:r>
              <a:rPr lang="nl-NL" sz="2600" dirty="0"/>
              <a:t> </a:t>
            </a:r>
            <a:r>
              <a:rPr lang="nl-NL" sz="2600" dirty="0" smtClean="0"/>
              <a:t> De complexiteit van natuurkunde helpt de natuur</a:t>
            </a:r>
          </a:p>
          <a:p>
            <a:pPr lvl="1">
              <a:lnSpc>
                <a:spcPct val="150000"/>
              </a:lnSpc>
              <a:buFont typeface="Arial" pitchFamily="34" charset="0"/>
              <a:buChar char="•"/>
            </a:pPr>
            <a:r>
              <a:rPr lang="nl-NL" sz="2600" dirty="0"/>
              <a:t> </a:t>
            </a:r>
            <a:r>
              <a:rPr lang="nl-NL" sz="2600" dirty="0" smtClean="0"/>
              <a:t> en anders om!</a:t>
            </a:r>
            <a:endParaRPr lang="nl-NL" sz="2600" dirty="0"/>
          </a:p>
        </p:txBody>
      </p:sp>
      <p:pic>
        <p:nvPicPr>
          <p:cNvPr id="4" name="Picture 2" descr="http://static.newworldencyclopedia.org/thumb/7/7f/Dipole_field.jpg/250px-Dipole_field.jpg"/>
          <p:cNvPicPr>
            <a:picLocks noChangeAspect="1" noChangeArrowheads="1"/>
          </p:cNvPicPr>
          <p:nvPr/>
        </p:nvPicPr>
        <p:blipFill>
          <a:blip r:embed="rId2" cstate="print"/>
          <a:srcRect l="12481" t="9103" r="12503" b="10322"/>
          <a:stretch>
            <a:fillRect/>
          </a:stretch>
        </p:blipFill>
        <p:spPr bwMode="auto">
          <a:xfrm>
            <a:off x="7000407" y="5044191"/>
            <a:ext cx="2143593" cy="1813809"/>
          </a:xfrm>
          <a:prstGeom prst="rect">
            <a:avLst/>
          </a:prstGeom>
          <a:noFill/>
        </p:spPr>
      </p:pic>
      <p:pic>
        <p:nvPicPr>
          <p:cNvPr id="5" name="Picture 3"/>
          <p:cNvPicPr>
            <a:picLocks noChangeAspect="1"/>
          </p:cNvPicPr>
          <p:nvPr/>
        </p:nvPicPr>
        <p:blipFill>
          <a:blip r:embed="rId3" cstate="print"/>
          <a:srcRect l="11773" t="24190" r="12866" b="13731"/>
          <a:stretch>
            <a:fillRect/>
          </a:stretch>
        </p:blipFill>
        <p:spPr>
          <a:xfrm>
            <a:off x="8492360" y="5415782"/>
            <a:ext cx="651640" cy="9377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european robin eyes"/>
          <p:cNvPicPr>
            <a:picLocks noChangeAspect="1" noChangeArrowheads="1"/>
          </p:cNvPicPr>
          <p:nvPr/>
        </p:nvPicPr>
        <p:blipFill>
          <a:blip r:embed="rId2" cstate="print"/>
          <a:srcRect l="8887"/>
          <a:stretch>
            <a:fillRect/>
          </a:stretch>
        </p:blipFill>
        <p:spPr bwMode="auto">
          <a:xfrm>
            <a:off x="3474696" y="4001410"/>
            <a:ext cx="1963671" cy="2736622"/>
          </a:xfrm>
          <a:prstGeom prst="rect">
            <a:avLst/>
          </a:prstGeom>
          <a:noFill/>
        </p:spPr>
      </p:pic>
      <p:sp>
        <p:nvSpPr>
          <p:cNvPr id="6" name="Ovaal 5"/>
          <p:cNvSpPr/>
          <p:nvPr/>
        </p:nvSpPr>
        <p:spPr>
          <a:xfrm>
            <a:off x="4504918" y="4820560"/>
            <a:ext cx="571500" cy="552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Erithacus rubecula, Roodborstje.jpg&#10;https://nl.wikipedia.org/wiki/Roodborst"/>
          <p:cNvPicPr>
            <a:picLocks noChangeAspect="1" noChangeArrowheads="1"/>
          </p:cNvPicPr>
          <p:nvPr/>
        </p:nvPicPr>
        <p:blipFill>
          <a:blip r:embed="rId3" cstate="print"/>
          <a:srcRect/>
          <a:stretch>
            <a:fillRect/>
          </a:stretch>
        </p:blipFill>
        <p:spPr bwMode="auto">
          <a:xfrm>
            <a:off x="229557" y="3894877"/>
            <a:ext cx="3040063" cy="2286001"/>
          </a:xfrm>
          <a:prstGeom prst="rect">
            <a:avLst/>
          </a:prstGeom>
          <a:noFill/>
        </p:spPr>
      </p:pic>
      <p:sp>
        <p:nvSpPr>
          <p:cNvPr id="11" name="Wolkvormige toelichting 10"/>
          <p:cNvSpPr/>
          <p:nvPr/>
        </p:nvSpPr>
        <p:spPr>
          <a:xfrm>
            <a:off x="2830093" y="1464689"/>
            <a:ext cx="2822027" cy="2396359"/>
          </a:xfrm>
          <a:prstGeom prst="cloudCallout">
            <a:avLst>
              <a:gd name="adj1" fmla="val -83205"/>
              <a:gd name="adj2" fmla="val 61772"/>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tebulb"/>
          <p:cNvSpPr>
            <a:spLocks noEditPoints="1" noChangeArrowheads="1"/>
          </p:cNvSpPr>
          <p:nvPr/>
        </p:nvSpPr>
        <p:spPr bwMode="auto">
          <a:xfrm>
            <a:off x="3955305" y="2365627"/>
            <a:ext cx="567559" cy="88286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5" name="Rechte verbindingslijn 14"/>
          <p:cNvCxnSpPr/>
          <p:nvPr/>
        </p:nvCxnSpPr>
        <p:spPr>
          <a:xfrm>
            <a:off x="3971096" y="2081848"/>
            <a:ext cx="94593" cy="189186"/>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flipH="1">
            <a:off x="4233855" y="2003020"/>
            <a:ext cx="5255" cy="246988"/>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H="1">
            <a:off x="4496618" y="2129144"/>
            <a:ext cx="73567" cy="162902"/>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a:off x="4649019" y="2444454"/>
            <a:ext cx="173414" cy="15758"/>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flipV="1">
            <a:off x="4659525" y="2770273"/>
            <a:ext cx="162908" cy="84086"/>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flipV="1">
            <a:off x="3771369" y="2276266"/>
            <a:ext cx="147142" cy="99853"/>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H="1">
            <a:off x="3682033" y="2596854"/>
            <a:ext cx="173414" cy="15758"/>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3734612" y="2859616"/>
            <a:ext cx="147107" cy="152396"/>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4" descr="kompas2"/>
          <p:cNvPicPr>
            <a:picLocks noChangeAspect="1" noChangeArrowheads="1"/>
          </p:cNvPicPr>
          <p:nvPr/>
        </p:nvPicPr>
        <p:blipFill>
          <a:blip r:embed="rId4" cstate="print"/>
          <a:srcRect/>
          <a:stretch>
            <a:fillRect/>
          </a:stretch>
        </p:blipFill>
        <p:spPr bwMode="auto">
          <a:xfrm>
            <a:off x="3506065" y="1972539"/>
            <a:ext cx="1475068" cy="1392889"/>
          </a:xfrm>
          <a:prstGeom prst="rect">
            <a:avLst/>
          </a:prstGeom>
          <a:noFill/>
        </p:spPr>
      </p:pic>
      <p:sp>
        <p:nvSpPr>
          <p:cNvPr id="4" name="Tekstvak 3"/>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Navigatie</a:t>
            </a:r>
            <a:endParaRPr lang="nl-NL" sz="3600" dirty="0"/>
          </a:p>
        </p:txBody>
      </p:sp>
      <p:sp>
        <p:nvSpPr>
          <p:cNvPr id="12" name="Wolkvormige toelichting 11"/>
          <p:cNvSpPr/>
          <p:nvPr/>
        </p:nvSpPr>
        <p:spPr>
          <a:xfrm flipH="1">
            <a:off x="171635" y="1256777"/>
            <a:ext cx="2564521" cy="2396359"/>
          </a:xfrm>
          <a:prstGeom prst="cloudCallout">
            <a:avLst>
              <a:gd name="adj1" fmla="val -783"/>
              <a:gd name="adj2" fmla="val 70446"/>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kstvak 12"/>
          <p:cNvSpPr txBox="1"/>
          <p:nvPr/>
        </p:nvSpPr>
        <p:spPr>
          <a:xfrm>
            <a:off x="418534" y="1898073"/>
            <a:ext cx="2196666" cy="954107"/>
          </a:xfrm>
          <a:prstGeom prst="rect">
            <a:avLst/>
          </a:prstGeom>
          <a:noFill/>
        </p:spPr>
        <p:txBody>
          <a:bodyPr wrap="square" rtlCol="0">
            <a:spAutoFit/>
          </a:bodyPr>
          <a:lstStyle/>
          <a:p>
            <a:pPr algn="ctr"/>
            <a:r>
              <a:rPr lang="en-US" sz="2800" b="1" dirty="0" err="1" smtClean="0"/>
              <a:t>Weg</a:t>
            </a:r>
            <a:r>
              <a:rPr lang="en-US" sz="2800" b="1" dirty="0" smtClean="0"/>
              <a:t> </a:t>
            </a:r>
            <a:r>
              <a:rPr lang="en-US" sz="2800" b="1" dirty="0" err="1" smtClean="0"/>
              <a:t>naar</a:t>
            </a:r>
            <a:r>
              <a:rPr lang="en-US" sz="2800" b="1" dirty="0" smtClean="0"/>
              <a:t> </a:t>
            </a:r>
            <a:r>
              <a:rPr lang="en-US" sz="2800" b="1" dirty="0" err="1" smtClean="0"/>
              <a:t>Spanje</a:t>
            </a:r>
            <a:r>
              <a:rPr lang="en-US" sz="2800" b="1" dirty="0" smtClean="0"/>
              <a:t> ?</a:t>
            </a:r>
            <a:endParaRPr lang="en-US" sz="2800" b="1" dirty="0"/>
          </a:p>
        </p:txBody>
      </p:sp>
      <p:grpSp>
        <p:nvGrpSpPr>
          <p:cNvPr id="40" name="Groep 39" descr="Nature Letters 2011&#10;&#10;Visual but not trigeminal mediation of magnetic&#10;compass information in a migratory bird&#10;&#10;Manuela Zapka et al"/>
          <p:cNvGrpSpPr/>
          <p:nvPr/>
        </p:nvGrpSpPr>
        <p:grpSpPr>
          <a:xfrm>
            <a:off x="5978190" y="1729420"/>
            <a:ext cx="2914943" cy="2446337"/>
            <a:chOff x="5877365" y="2742278"/>
            <a:chExt cx="2914943" cy="2446337"/>
          </a:xfrm>
        </p:grpSpPr>
        <p:pic>
          <p:nvPicPr>
            <p:cNvPr id="24" name="Picture 6"/>
            <p:cNvPicPr>
              <a:picLocks noChangeAspect="1" noChangeArrowheads="1"/>
            </p:cNvPicPr>
            <p:nvPr/>
          </p:nvPicPr>
          <p:blipFill>
            <a:blip r:embed="rId5" cstate="print"/>
            <a:srcRect r="27136"/>
            <a:stretch>
              <a:fillRect/>
            </a:stretch>
          </p:blipFill>
          <p:spPr bwMode="auto">
            <a:xfrm>
              <a:off x="5877365" y="2742278"/>
              <a:ext cx="2914943" cy="2446337"/>
            </a:xfrm>
            <a:prstGeom prst="rect">
              <a:avLst/>
            </a:prstGeom>
            <a:noFill/>
            <a:ln w="9525">
              <a:noFill/>
              <a:miter lim="800000"/>
              <a:headEnd/>
              <a:tailEnd/>
            </a:ln>
          </p:spPr>
        </p:pic>
        <p:sp>
          <p:nvSpPr>
            <p:cNvPr id="25" name="Rechthoek 24"/>
            <p:cNvSpPr/>
            <p:nvPr/>
          </p:nvSpPr>
          <p:spPr>
            <a:xfrm>
              <a:off x="6013875" y="2983182"/>
              <a:ext cx="6306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hoek 25"/>
            <p:cNvSpPr/>
            <p:nvPr/>
          </p:nvSpPr>
          <p:spPr>
            <a:xfrm>
              <a:off x="5929785" y="4191904"/>
              <a:ext cx="6306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kstvak 40"/>
          <p:cNvSpPr txBox="1"/>
          <p:nvPr/>
        </p:nvSpPr>
        <p:spPr>
          <a:xfrm>
            <a:off x="6093657" y="1107969"/>
            <a:ext cx="2982351" cy="523220"/>
          </a:xfrm>
          <a:prstGeom prst="rect">
            <a:avLst/>
          </a:prstGeom>
          <a:noFill/>
        </p:spPr>
        <p:txBody>
          <a:bodyPr wrap="square" rtlCol="0">
            <a:spAutoFit/>
          </a:bodyPr>
          <a:lstStyle/>
          <a:p>
            <a:pPr algn="ctr"/>
            <a:r>
              <a:rPr lang="en-US" sz="2800" b="1" u="sng" dirty="0" err="1" smtClean="0"/>
              <a:t>kompas</a:t>
            </a:r>
            <a:r>
              <a:rPr lang="en-US" sz="2800" b="1" u="sng" dirty="0" smtClean="0"/>
              <a:t> in </a:t>
            </a:r>
            <a:r>
              <a:rPr lang="en-US" sz="2800" b="1" u="sng" dirty="0" err="1" smtClean="0"/>
              <a:t>snavel</a:t>
            </a:r>
            <a:r>
              <a:rPr lang="en-US" sz="2800" b="1" u="sng" dirty="0" smtClean="0"/>
              <a:t>?</a:t>
            </a:r>
            <a:endParaRPr lang="en-US" sz="2800" b="1" u="sng" dirty="0"/>
          </a:p>
        </p:txBody>
      </p:sp>
      <p:sp>
        <p:nvSpPr>
          <p:cNvPr id="42" name="Tekstvak 41"/>
          <p:cNvSpPr txBox="1"/>
          <p:nvPr/>
        </p:nvSpPr>
        <p:spPr>
          <a:xfrm>
            <a:off x="6119445" y="4847709"/>
            <a:ext cx="2982351" cy="523220"/>
          </a:xfrm>
          <a:prstGeom prst="rect">
            <a:avLst/>
          </a:prstGeom>
          <a:noFill/>
        </p:spPr>
        <p:txBody>
          <a:bodyPr wrap="square" rtlCol="0">
            <a:spAutoFit/>
          </a:bodyPr>
          <a:lstStyle/>
          <a:p>
            <a:pPr algn="ctr"/>
            <a:r>
              <a:rPr lang="en-US" sz="2800" b="1" dirty="0" err="1" smtClean="0"/>
              <a:t>blijkbaar</a:t>
            </a:r>
            <a:r>
              <a:rPr lang="en-US" sz="2800" b="1" dirty="0" smtClean="0"/>
              <a:t> </a:t>
            </a:r>
            <a:r>
              <a:rPr lang="en-US" sz="2800" b="1" dirty="0" err="1" smtClean="0"/>
              <a:t>niet</a:t>
            </a:r>
            <a:r>
              <a:rPr lang="en-US" sz="2800" b="1" dirty="0" smtClean="0"/>
              <a:t>!</a:t>
            </a:r>
            <a:endParaRPr lang="en-US" sz="2800" b="1" dirty="0"/>
          </a:p>
        </p:txBody>
      </p:sp>
      <p:sp>
        <p:nvSpPr>
          <p:cNvPr id="29" name="Rechthoek 28"/>
          <p:cNvSpPr/>
          <p:nvPr/>
        </p:nvSpPr>
        <p:spPr>
          <a:xfrm>
            <a:off x="6492230" y="4185854"/>
            <a:ext cx="2187526" cy="646331"/>
          </a:xfrm>
          <a:prstGeom prst="rect">
            <a:avLst/>
          </a:prstGeom>
          <a:ln>
            <a:solidFill>
              <a:schemeClr val="tx1"/>
            </a:solidFill>
          </a:ln>
        </p:spPr>
        <p:txBody>
          <a:bodyPr wrap="square">
            <a:spAutoFit/>
          </a:bodyPr>
          <a:lstStyle/>
          <a:p>
            <a:pPr algn="ctr"/>
            <a:r>
              <a:rPr lang="en-US" dirty="0" smtClean="0"/>
              <a:t>Nature Letters 2011</a:t>
            </a:r>
          </a:p>
          <a:p>
            <a:pPr algn="ctr"/>
            <a:r>
              <a:rPr lang="en-US" dirty="0" smtClean="0"/>
              <a:t>M. </a:t>
            </a:r>
            <a:r>
              <a:rPr lang="en-US" dirty="0" err="1" smtClean="0"/>
              <a:t>Zapka</a:t>
            </a:r>
            <a:r>
              <a:rPr lang="en-US" dirty="0" smtClean="0"/>
              <a:t> et al</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5"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par>
                          <p:cTn id="35" fill="hold">
                            <p:stCondLst>
                              <p:cond delay="500"/>
                            </p:stCondLst>
                            <p:childTnLst>
                              <p:par>
                                <p:cTn id="36" presetID="5" presetClass="entr" presetSubtype="10" fill="hold" nodeType="afterEffect">
                                  <p:stCondLst>
                                    <p:cond delay="200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heckerboard(across)">
                                      <p:cBhvr>
                                        <p:cTn id="43" dur="500"/>
                                        <p:tgtEl>
                                          <p:spTgt spid="4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checkerboard(across)">
                                      <p:cBhvr>
                                        <p:cTn id="46" dur="500"/>
                                        <p:tgtEl>
                                          <p:spTgt spid="4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checkerboard(across)">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heckerboard(across)">
                                      <p:cBhvr>
                                        <p:cTn id="54" dur="500"/>
                                        <p:tgtEl>
                                          <p:spTgt spid="42"/>
                                        </p:tgtEl>
                                      </p:cBhvr>
                                    </p:animEffect>
                                  </p:childTnLst>
                                </p:cTn>
                              </p:par>
                            </p:childTnLst>
                          </p:cTn>
                        </p:par>
                        <p:par>
                          <p:cTn id="55" fill="hold">
                            <p:stCondLst>
                              <p:cond delay="500"/>
                            </p:stCondLst>
                            <p:childTnLst>
                              <p:par>
                                <p:cTn id="56" presetID="5" presetClass="entr" presetSubtype="10" fill="hold" nodeType="afterEffect">
                                  <p:stCondLst>
                                    <p:cond delay="2000"/>
                                  </p:stCondLst>
                                  <p:childTnLst>
                                    <p:set>
                                      <p:cBhvr>
                                        <p:cTn id="57" dur="1" fill="hold">
                                          <p:stCondLst>
                                            <p:cond delay="0"/>
                                          </p:stCondLst>
                                        </p:cTn>
                                        <p:tgtEl>
                                          <p:spTgt spid="5"/>
                                        </p:tgtEl>
                                        <p:attrNameLst>
                                          <p:attrName>style.visibility</p:attrName>
                                        </p:attrNameLst>
                                      </p:cBhvr>
                                      <p:to>
                                        <p:strVal val="visible"/>
                                      </p:to>
                                    </p:set>
                                    <p:animEffect transition="in" filter="checkerboard(across)">
                                      <p:cBhvr>
                                        <p:cTn id="58" dur="500"/>
                                        <p:tgtEl>
                                          <p:spTgt spid="5"/>
                                        </p:tgtEl>
                                      </p:cBhvr>
                                    </p:animEffect>
                                  </p:childTnLst>
                                </p:cTn>
                              </p:par>
                            </p:childTnLst>
                          </p:cTn>
                        </p:par>
                        <p:par>
                          <p:cTn id="59" fill="hold">
                            <p:stCondLst>
                              <p:cond delay="3000"/>
                            </p:stCondLst>
                            <p:childTnLst>
                              <p:par>
                                <p:cTn id="60" presetID="49" presetClass="path" presetSubtype="0" accel="50000" decel="50000" fill="hold" nodeType="afterEffect">
                                  <p:stCondLst>
                                    <p:cond delay="0"/>
                                  </p:stCondLst>
                                  <p:childTnLst>
                                    <p:animMotion origin="layout" path="M -2.22222E-6 4.80111E-6 L 0.06042 0.35476 " pathEditMode="relative" rAng="0" ptsTypes="AA">
                                      <p:cBhvr>
                                        <p:cTn id="61" dur="2000" fill="hold"/>
                                        <p:tgtEl>
                                          <p:spTgt spid="27"/>
                                        </p:tgtEl>
                                        <p:attrNameLst>
                                          <p:attrName>ppt_x</p:attrName>
                                          <p:attrName>ppt_y</p:attrName>
                                        </p:attrNameLst>
                                      </p:cBhvr>
                                      <p:rCtr x="30" y="177"/>
                                    </p:animMotion>
                                  </p:childTnLst>
                                </p:cTn>
                              </p:par>
                            </p:childTnLst>
                          </p:cTn>
                        </p:par>
                        <p:par>
                          <p:cTn id="62" fill="hold">
                            <p:stCondLst>
                              <p:cond delay="5000"/>
                            </p:stCondLst>
                            <p:childTnLst>
                              <p:par>
                                <p:cTn id="63" presetID="5" presetClass="entr" presetSubtype="1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heckerboard(across)">
                                      <p:cBhvr>
                                        <p:cTn id="65" dur="500"/>
                                        <p:tgtEl>
                                          <p:spTgt spid="6"/>
                                        </p:tgtEl>
                                      </p:cBhvr>
                                    </p:animEffect>
                                  </p:childTnLst>
                                </p:cTn>
                              </p:par>
                            </p:childTnLst>
                          </p:cTn>
                        </p:par>
                        <p:par>
                          <p:cTn id="66" fill="hold">
                            <p:stCondLst>
                              <p:cond delay="5500"/>
                            </p:stCondLst>
                            <p:childTnLst>
                              <p:par>
                                <p:cTn id="67" presetID="6" presetClass="emph" presetSubtype="0" fill="hold" nodeType="afterEffect">
                                  <p:stCondLst>
                                    <p:cond delay="0"/>
                                  </p:stCondLst>
                                  <p:childTnLst>
                                    <p:animScale>
                                      <p:cBhvr>
                                        <p:cTn id="68" dur="2000" fill="hold"/>
                                        <p:tgtEl>
                                          <p:spTgt spid="27"/>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41" grpId="0"/>
      <p:bldP spid="42"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Aanwijzingen</a:t>
            </a:r>
            <a:endParaRPr lang="nl-NL" sz="3600" dirty="0"/>
          </a:p>
        </p:txBody>
      </p:sp>
      <p:pic>
        <p:nvPicPr>
          <p:cNvPr id="5" name="Picture 8" descr="Image result for european robin eyes"/>
          <p:cNvPicPr>
            <a:picLocks noChangeAspect="1" noChangeArrowheads="1"/>
          </p:cNvPicPr>
          <p:nvPr/>
        </p:nvPicPr>
        <p:blipFill>
          <a:blip r:embed="rId2" cstate="print"/>
          <a:srcRect l="8887"/>
          <a:stretch>
            <a:fillRect/>
          </a:stretch>
        </p:blipFill>
        <p:spPr bwMode="auto">
          <a:xfrm>
            <a:off x="267256" y="3762259"/>
            <a:ext cx="1963671" cy="2736622"/>
          </a:xfrm>
          <a:prstGeom prst="rect">
            <a:avLst/>
          </a:prstGeom>
          <a:noFill/>
        </p:spPr>
      </p:pic>
      <p:sp>
        <p:nvSpPr>
          <p:cNvPr id="6" name="Ovaal 5"/>
          <p:cNvSpPr/>
          <p:nvPr/>
        </p:nvSpPr>
        <p:spPr>
          <a:xfrm>
            <a:off x="1297478" y="4581409"/>
            <a:ext cx="571500" cy="552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kstvak 27"/>
          <p:cNvSpPr txBox="1"/>
          <p:nvPr/>
        </p:nvSpPr>
        <p:spPr>
          <a:xfrm>
            <a:off x="5848044" y="3161422"/>
            <a:ext cx="3086100" cy="369332"/>
          </a:xfrm>
          <a:prstGeom prst="rect">
            <a:avLst/>
          </a:prstGeom>
          <a:noFill/>
        </p:spPr>
        <p:txBody>
          <a:bodyPr wrap="square" rtlCol="0">
            <a:spAutoFit/>
          </a:bodyPr>
          <a:lstStyle/>
          <a:p>
            <a:r>
              <a:rPr lang="en-US" dirty="0" err="1" smtClean="0"/>
              <a:t>Noord</a:t>
            </a:r>
            <a:r>
              <a:rPr lang="en-US" dirty="0" smtClean="0"/>
              <a:t>                                 </a:t>
            </a:r>
            <a:r>
              <a:rPr lang="en-US" dirty="0" err="1" smtClean="0"/>
              <a:t>Noord</a:t>
            </a:r>
            <a:endParaRPr lang="en-US" dirty="0"/>
          </a:p>
        </p:txBody>
      </p:sp>
      <p:pic>
        <p:nvPicPr>
          <p:cNvPr id="29" name="Picture 6"/>
          <p:cNvPicPr/>
          <p:nvPr/>
        </p:nvPicPr>
        <p:blipFill>
          <a:blip r:embed="rId3" cstate="print">
            <a:extLst>
              <a:ext uri="{28A0092B-C50C-407E-A947-70E740481C1C}">
                <a14:useLocalDpi xmlns="" xmlns:a14="http://schemas.microsoft.com/office/drawing/2010/main" val="0"/>
              </a:ext>
            </a:extLst>
          </a:blip>
          <a:srcRect t="62987" r="89162" b="21295"/>
          <a:stretch>
            <a:fillRect/>
          </a:stretch>
        </p:blipFill>
        <p:spPr>
          <a:xfrm rot="5580000">
            <a:off x="5645636" y="3701968"/>
            <a:ext cx="1231109" cy="1002506"/>
          </a:xfrm>
          <a:prstGeom prst="rect">
            <a:avLst/>
          </a:prstGeom>
        </p:spPr>
      </p:pic>
      <p:pic>
        <p:nvPicPr>
          <p:cNvPr id="30" name="Picture 6"/>
          <p:cNvPicPr/>
          <p:nvPr/>
        </p:nvPicPr>
        <p:blipFill>
          <a:blip r:embed="rId3" cstate="print">
            <a:extLst>
              <a:ext uri="{28A0092B-C50C-407E-A947-70E740481C1C}">
                <a14:useLocalDpi xmlns="" xmlns:a14="http://schemas.microsoft.com/office/drawing/2010/main" val="0"/>
              </a:ext>
            </a:extLst>
          </a:blip>
          <a:srcRect t="62987" r="89162" b="21295"/>
          <a:stretch>
            <a:fillRect/>
          </a:stretch>
        </p:blipFill>
        <p:spPr>
          <a:xfrm rot="16380000">
            <a:off x="7929106" y="3851838"/>
            <a:ext cx="1236169" cy="1002506"/>
          </a:xfrm>
          <a:prstGeom prst="rect">
            <a:avLst/>
          </a:prstGeom>
        </p:spPr>
      </p:pic>
      <p:pic>
        <p:nvPicPr>
          <p:cNvPr id="31" name="Picture 6"/>
          <p:cNvPicPr/>
          <p:nvPr/>
        </p:nvPicPr>
        <p:blipFill>
          <a:blip r:embed="rId3" cstate="print">
            <a:extLst>
              <a:ext uri="{28A0092B-C50C-407E-A947-70E740481C1C}">
                <a14:useLocalDpi xmlns="" xmlns:a14="http://schemas.microsoft.com/office/drawing/2010/main" val="0"/>
              </a:ext>
            </a:extLst>
          </a:blip>
          <a:srcRect t="62987" r="89162" b="21295"/>
          <a:stretch>
            <a:fillRect/>
          </a:stretch>
        </p:blipFill>
        <p:spPr>
          <a:xfrm rot="4200000">
            <a:off x="5645636" y="5111668"/>
            <a:ext cx="1231109" cy="1002506"/>
          </a:xfrm>
          <a:prstGeom prst="rect">
            <a:avLst/>
          </a:prstGeom>
        </p:spPr>
      </p:pic>
      <p:pic>
        <p:nvPicPr>
          <p:cNvPr id="32" name="Picture 6"/>
          <p:cNvPicPr/>
          <p:nvPr/>
        </p:nvPicPr>
        <p:blipFill>
          <a:blip r:embed="rId3" cstate="print">
            <a:extLst>
              <a:ext uri="{28A0092B-C50C-407E-A947-70E740481C1C}">
                <a14:useLocalDpi xmlns="" xmlns:a14="http://schemas.microsoft.com/office/drawing/2010/main" val="0"/>
              </a:ext>
            </a:extLst>
          </a:blip>
          <a:srcRect t="62987" r="89162" b="21295"/>
          <a:stretch>
            <a:fillRect/>
          </a:stretch>
        </p:blipFill>
        <p:spPr>
          <a:xfrm rot="15000000">
            <a:off x="7931636" y="5264068"/>
            <a:ext cx="1231109" cy="1002506"/>
          </a:xfrm>
          <a:prstGeom prst="rect">
            <a:avLst/>
          </a:prstGeom>
        </p:spPr>
      </p:pic>
      <p:cxnSp>
        <p:nvCxnSpPr>
          <p:cNvPr id="33" name="Rechte verbindingslijn 32"/>
          <p:cNvCxnSpPr/>
          <p:nvPr/>
        </p:nvCxnSpPr>
        <p:spPr>
          <a:xfrm>
            <a:off x="6248094" y="3542422"/>
            <a:ext cx="0" cy="28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8553144" y="3561472"/>
            <a:ext cx="0" cy="28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5943294" y="6438022"/>
            <a:ext cx="3371850" cy="369332"/>
          </a:xfrm>
          <a:prstGeom prst="rect">
            <a:avLst/>
          </a:prstGeom>
          <a:noFill/>
        </p:spPr>
        <p:txBody>
          <a:bodyPr wrap="square" rtlCol="0">
            <a:spAutoFit/>
          </a:bodyPr>
          <a:lstStyle/>
          <a:p>
            <a:r>
              <a:rPr lang="en-US" dirty="0" err="1" smtClean="0"/>
              <a:t>Zuid</a:t>
            </a:r>
            <a:r>
              <a:rPr lang="en-US" dirty="0" smtClean="0"/>
              <a:t>                                     </a:t>
            </a:r>
            <a:r>
              <a:rPr lang="en-US" dirty="0" err="1" smtClean="0"/>
              <a:t>Zuid</a:t>
            </a:r>
            <a:endParaRPr lang="en-US" dirty="0"/>
          </a:p>
        </p:txBody>
      </p:sp>
      <p:sp>
        <p:nvSpPr>
          <p:cNvPr id="36" name="Tekstvak 35"/>
          <p:cNvSpPr txBox="1"/>
          <p:nvPr/>
        </p:nvSpPr>
        <p:spPr>
          <a:xfrm>
            <a:off x="5695644" y="4333436"/>
            <a:ext cx="3371850" cy="1200329"/>
          </a:xfrm>
          <a:prstGeom prst="rect">
            <a:avLst/>
          </a:prstGeom>
          <a:noFill/>
        </p:spPr>
        <p:txBody>
          <a:bodyPr wrap="square" rtlCol="0">
            <a:spAutoFit/>
          </a:bodyPr>
          <a:lstStyle/>
          <a:p>
            <a:pPr algn="ctr"/>
            <a:r>
              <a:rPr lang="en-US" sz="2400" b="1" dirty="0" smtClean="0">
                <a:solidFill>
                  <a:srgbClr val="C00000"/>
                </a:solidFill>
              </a:rPr>
              <a:t>het </a:t>
            </a:r>
            <a:r>
              <a:rPr lang="en-US" sz="2400" b="1" dirty="0" err="1" smtClean="0">
                <a:solidFill>
                  <a:srgbClr val="C00000"/>
                </a:solidFill>
              </a:rPr>
              <a:t>vogeltje</a:t>
            </a:r>
            <a:r>
              <a:rPr lang="en-US" sz="2400" b="1" dirty="0" smtClean="0">
                <a:solidFill>
                  <a:srgbClr val="C00000"/>
                </a:solidFill>
              </a:rPr>
              <a:t> </a:t>
            </a:r>
          </a:p>
          <a:p>
            <a:pPr algn="ctr"/>
            <a:r>
              <a:rPr lang="en-US" sz="2400" b="1" dirty="0" err="1" smtClean="0">
                <a:solidFill>
                  <a:srgbClr val="C00000"/>
                </a:solidFill>
              </a:rPr>
              <a:t>ziet</a:t>
            </a:r>
            <a:r>
              <a:rPr lang="en-US" sz="2400" b="1" dirty="0" smtClean="0">
                <a:solidFill>
                  <a:srgbClr val="C00000"/>
                </a:solidFill>
              </a:rPr>
              <a:t> </a:t>
            </a:r>
            <a:r>
              <a:rPr lang="en-US" sz="2400" b="1" dirty="0" err="1" smtClean="0">
                <a:solidFill>
                  <a:srgbClr val="C00000"/>
                </a:solidFill>
              </a:rPr>
              <a:t>geen</a:t>
            </a:r>
            <a:endParaRPr lang="en-US" sz="2400" b="1" dirty="0" smtClean="0">
              <a:solidFill>
                <a:srgbClr val="C00000"/>
              </a:solidFill>
            </a:endParaRPr>
          </a:p>
          <a:p>
            <a:pPr algn="ctr"/>
            <a:r>
              <a:rPr lang="en-US" sz="2400" b="1" dirty="0" err="1" smtClean="0">
                <a:solidFill>
                  <a:srgbClr val="C00000"/>
                </a:solidFill>
              </a:rPr>
              <a:t>verschil</a:t>
            </a:r>
            <a:endParaRPr lang="en-US" sz="2400" b="1" dirty="0" smtClean="0">
              <a:solidFill>
                <a:srgbClr val="C00000"/>
              </a:solidFill>
            </a:endParaRPr>
          </a:p>
        </p:txBody>
      </p:sp>
      <p:cxnSp>
        <p:nvCxnSpPr>
          <p:cNvPr id="37" name="Rechte verbindingslijn met pijl 36"/>
          <p:cNvCxnSpPr/>
          <p:nvPr/>
        </p:nvCxnSpPr>
        <p:spPr>
          <a:xfrm flipV="1">
            <a:off x="6895794" y="4238186"/>
            <a:ext cx="971550" cy="0"/>
          </a:xfrm>
          <a:prstGeom prst="straightConnector1">
            <a:avLst/>
          </a:prstGeom>
          <a:ln w="101600" cmpd="dbl">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flipV="1">
            <a:off x="6895794" y="5647886"/>
            <a:ext cx="971550" cy="0"/>
          </a:xfrm>
          <a:prstGeom prst="straightConnector1">
            <a:avLst/>
          </a:prstGeom>
          <a:ln w="101600" cmpd="dbl">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40" name="Picture 4" descr="kompas2"/>
          <p:cNvPicPr>
            <a:picLocks noChangeAspect="1" noChangeArrowheads="1"/>
          </p:cNvPicPr>
          <p:nvPr/>
        </p:nvPicPr>
        <p:blipFill>
          <a:blip r:embed="rId4" cstate="print"/>
          <a:srcRect/>
          <a:stretch>
            <a:fillRect/>
          </a:stretch>
        </p:blipFill>
        <p:spPr bwMode="auto">
          <a:xfrm>
            <a:off x="1381845" y="4673536"/>
            <a:ext cx="394049" cy="372047"/>
          </a:xfrm>
          <a:prstGeom prst="rect">
            <a:avLst/>
          </a:prstGeom>
          <a:noFill/>
        </p:spPr>
      </p:pic>
      <p:pic>
        <p:nvPicPr>
          <p:cNvPr id="43" name="Picture 2" descr="https://www.cebglobal.com/blogs/innovation-in-big-data/light-bulb-blue/ "/>
          <p:cNvPicPr>
            <a:picLocks noChangeAspect="1" noChangeArrowheads="1"/>
          </p:cNvPicPr>
          <p:nvPr/>
        </p:nvPicPr>
        <p:blipFill>
          <a:blip r:embed="rId5" cstate="print"/>
          <a:srcRect l="47010"/>
          <a:stretch>
            <a:fillRect/>
          </a:stretch>
        </p:blipFill>
        <p:spPr bwMode="auto">
          <a:xfrm>
            <a:off x="3568294" y="4406778"/>
            <a:ext cx="1142883" cy="1341438"/>
          </a:xfrm>
          <a:prstGeom prst="rect">
            <a:avLst/>
          </a:prstGeom>
          <a:noFill/>
        </p:spPr>
      </p:pic>
      <p:sp>
        <p:nvSpPr>
          <p:cNvPr id="45" name="Tekstvak 44"/>
          <p:cNvSpPr txBox="1"/>
          <p:nvPr/>
        </p:nvSpPr>
        <p:spPr>
          <a:xfrm>
            <a:off x="0" y="1412776"/>
            <a:ext cx="9144000" cy="1892826"/>
          </a:xfrm>
          <a:prstGeom prst="rect">
            <a:avLst/>
          </a:prstGeom>
          <a:noFill/>
        </p:spPr>
        <p:txBody>
          <a:bodyPr wrap="square" rtlCol="0">
            <a:spAutoFit/>
          </a:bodyPr>
          <a:lstStyle/>
          <a:p>
            <a:pPr lvl="1">
              <a:lnSpc>
                <a:spcPct val="150000"/>
              </a:lnSpc>
              <a:buFont typeface="Arial" pitchFamily="34" charset="0"/>
              <a:buChar char="•"/>
            </a:pPr>
            <a:r>
              <a:rPr lang="nl-NL" sz="2600" dirty="0" smtClean="0"/>
              <a:t>  Hersengebied voor navigatie binding met oogzenuw</a:t>
            </a:r>
          </a:p>
          <a:p>
            <a:pPr lvl="1">
              <a:lnSpc>
                <a:spcPct val="150000"/>
              </a:lnSpc>
              <a:buFont typeface="Arial" pitchFamily="34" charset="0"/>
              <a:buChar char="•"/>
            </a:pPr>
            <a:r>
              <a:rPr lang="nl-NL" sz="2600" dirty="0" smtClean="0"/>
              <a:t>  Blauw licht nodig</a:t>
            </a:r>
          </a:p>
          <a:p>
            <a:pPr lvl="1">
              <a:lnSpc>
                <a:spcPct val="150000"/>
              </a:lnSpc>
              <a:buFont typeface="Arial" pitchFamily="34" charset="0"/>
              <a:buChar char="•"/>
            </a:pPr>
            <a:r>
              <a:rPr lang="nl-NL" sz="2600" dirty="0"/>
              <a:t> </a:t>
            </a:r>
            <a:r>
              <a:rPr lang="nl-NL" sz="2600" dirty="0" smtClean="0"/>
              <a:t> Gevoelig voor de scherpe hoek die ze maken met de </a:t>
            </a:r>
            <a:r>
              <a:rPr lang="nl-NL" sz="2600" dirty="0" err="1" smtClean="0"/>
              <a:t>NZ-as</a:t>
            </a:r>
            <a:endParaRPr lang="nl-NL" sz="2600" dirty="0" smtClean="0"/>
          </a:p>
        </p:txBody>
      </p:sp>
      <p:sp>
        <p:nvSpPr>
          <p:cNvPr id="21" name="Rechthoek 20"/>
          <p:cNvSpPr/>
          <p:nvPr/>
        </p:nvSpPr>
        <p:spPr>
          <a:xfrm>
            <a:off x="3436536" y="5769819"/>
            <a:ext cx="1485278" cy="523220"/>
          </a:xfrm>
          <a:prstGeom prst="rect">
            <a:avLst/>
          </a:prstGeom>
          <a:ln>
            <a:solidFill>
              <a:schemeClr val="tx1"/>
            </a:solidFill>
          </a:ln>
        </p:spPr>
        <p:txBody>
          <a:bodyPr wrap="none">
            <a:spAutoFit/>
          </a:bodyPr>
          <a:lstStyle/>
          <a:p>
            <a:pPr algn="ctr"/>
            <a:r>
              <a:rPr lang="nl-NL" sz="1400" dirty="0" smtClean="0"/>
              <a:t>W. </a:t>
            </a:r>
            <a:r>
              <a:rPr lang="nl-NL" sz="1400" dirty="0" err="1" smtClean="0"/>
              <a:t>Wiltschko</a:t>
            </a:r>
            <a:r>
              <a:rPr lang="nl-NL" sz="1400" dirty="0" smtClean="0"/>
              <a:t> et al</a:t>
            </a:r>
          </a:p>
          <a:p>
            <a:pPr algn="ctr"/>
            <a:r>
              <a:rPr lang="nl-NL" sz="1400" dirty="0" smtClean="0"/>
              <a:t>Nature 1993</a:t>
            </a:r>
            <a:endParaRPr lang="nl-NL" sz="1400" dirty="0"/>
          </a:p>
        </p:txBody>
      </p:sp>
      <p:sp>
        <p:nvSpPr>
          <p:cNvPr id="22" name="Rechthoek 21"/>
          <p:cNvSpPr/>
          <p:nvPr/>
        </p:nvSpPr>
        <p:spPr>
          <a:xfrm>
            <a:off x="6636876" y="6270555"/>
            <a:ext cx="1485278" cy="523220"/>
          </a:xfrm>
          <a:prstGeom prst="rect">
            <a:avLst/>
          </a:prstGeom>
          <a:ln>
            <a:solidFill>
              <a:schemeClr val="tx1"/>
            </a:solidFill>
          </a:ln>
        </p:spPr>
        <p:txBody>
          <a:bodyPr wrap="none">
            <a:spAutoFit/>
          </a:bodyPr>
          <a:lstStyle/>
          <a:p>
            <a:pPr algn="ctr"/>
            <a:r>
              <a:rPr lang="nl-NL" sz="1400" dirty="0" smtClean="0"/>
              <a:t>W. </a:t>
            </a:r>
            <a:r>
              <a:rPr lang="nl-NL" sz="1400" dirty="0" err="1" smtClean="0"/>
              <a:t>Wiltschko</a:t>
            </a:r>
            <a:r>
              <a:rPr lang="nl-NL" sz="1400" dirty="0" smtClean="0"/>
              <a:t> et al</a:t>
            </a:r>
          </a:p>
          <a:p>
            <a:pPr algn="ctr"/>
            <a:r>
              <a:rPr lang="nl-NL" sz="1400" dirty="0" err="1" smtClean="0"/>
              <a:t>Science</a:t>
            </a:r>
            <a:r>
              <a:rPr lang="nl-NL" sz="1400" dirty="0" smtClean="0"/>
              <a:t> 1972</a:t>
            </a:r>
            <a:endParaRPr lang="nl-N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checkerboard(across)">
                                      <p:cBhvr>
                                        <p:cTn id="7" dur="500"/>
                                        <p:tgtEl>
                                          <p:spTgt spid="4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heckerboard(across)">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checkerboard(across)">
                                      <p:cBhvr>
                                        <p:cTn id="21" dur="500"/>
                                        <p:tgtEl>
                                          <p:spTgt spid="4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heckerboard(across)">
                                      <p:cBhvr>
                                        <p:cTn id="24" dur="500"/>
                                        <p:tgtEl>
                                          <p:spTgt spid="21"/>
                                        </p:tgtEl>
                                      </p:cBhvr>
                                    </p:animEffect>
                                  </p:childTnLst>
                                </p:cTn>
                              </p:par>
                              <p:par>
                                <p:cTn id="25" presetID="5" presetClass="entr" presetSubtype="10" fill="hold" nodeType="with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animEffect transition="in" filter="checkerboard(across)">
                                      <p:cBhvr>
                                        <p:cTn id="27" dur="500"/>
                                        <p:tgtEl>
                                          <p:spTgt spid="4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5">
                                            <p:txEl>
                                              <p:pRg st="2" end="2"/>
                                            </p:txEl>
                                          </p:spTgt>
                                        </p:tgtEl>
                                        <p:attrNameLst>
                                          <p:attrName>style.visibility</p:attrName>
                                        </p:attrNameLst>
                                      </p:cBhvr>
                                      <p:to>
                                        <p:strVal val="visible"/>
                                      </p:to>
                                    </p:set>
                                    <p:animEffect transition="in" filter="checkerboard(across)">
                                      <p:cBhvr>
                                        <p:cTn id="32" dur="500"/>
                                        <p:tgtEl>
                                          <p:spTgt spid="45">
                                            <p:txEl>
                                              <p:pRg st="2" end="2"/>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heckerboard(across)">
                                      <p:cBhvr>
                                        <p:cTn id="35" dur="500"/>
                                        <p:tgtEl>
                                          <p:spTgt spid="3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500"/>
                                        <p:tgtEl>
                                          <p:spTgt spid="28"/>
                                        </p:tgtEl>
                                      </p:cBhvr>
                                    </p:animEffect>
                                  </p:childTnLst>
                                </p:cTn>
                              </p:par>
                              <p:par>
                                <p:cTn id="39" presetID="5" presetClass="entr" presetSubtype="1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heckerboard(across)">
                                      <p:cBhvr>
                                        <p:cTn id="41" dur="500"/>
                                        <p:tgtEl>
                                          <p:spTgt spid="34"/>
                                        </p:tgtEl>
                                      </p:cBhvr>
                                    </p:animEffect>
                                  </p:childTnLst>
                                </p:cTn>
                              </p:par>
                              <p:par>
                                <p:cTn id="42" presetID="5" presetClass="entr" presetSubtype="1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heckerboard(across)">
                                      <p:cBhvr>
                                        <p:cTn id="44" dur="500"/>
                                        <p:tgtEl>
                                          <p:spTgt spid="3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heckerboard(across)">
                                      <p:cBhvr>
                                        <p:cTn id="47" dur="500"/>
                                        <p:tgtEl>
                                          <p:spTgt spid="35"/>
                                        </p:tgtEl>
                                      </p:cBhvr>
                                    </p:animEffect>
                                  </p:childTnLst>
                                </p:cTn>
                              </p:par>
                              <p:par>
                                <p:cTn id="48" presetID="5" presetClass="entr" presetSubtype="1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heckerboard(across)">
                                      <p:cBhvr>
                                        <p:cTn id="50" dur="500"/>
                                        <p:tgtEl>
                                          <p:spTgt spid="29"/>
                                        </p:tgtEl>
                                      </p:cBhvr>
                                    </p:animEffect>
                                  </p:childTnLst>
                                </p:cTn>
                              </p:par>
                              <p:par>
                                <p:cTn id="51" presetID="5" presetClass="entr" presetSubtype="1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heckerboard(across)">
                                      <p:cBhvr>
                                        <p:cTn id="53" dur="500"/>
                                        <p:tgtEl>
                                          <p:spTgt spid="33"/>
                                        </p:tgtEl>
                                      </p:cBhvr>
                                    </p:animEffect>
                                  </p:childTnLst>
                                </p:cTn>
                              </p:par>
                              <p:par>
                                <p:cTn id="54" presetID="5" presetClass="entr" presetSubtype="1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checkerboard(across)">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heckerboard(across)">
                                      <p:cBhvr>
                                        <p:cTn id="61" dur="500"/>
                                        <p:tgtEl>
                                          <p:spTgt spid="32"/>
                                        </p:tgtEl>
                                      </p:cBhvr>
                                    </p:animEffect>
                                  </p:childTnLst>
                                </p:cTn>
                              </p:par>
                              <p:par>
                                <p:cTn id="62" presetID="5"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checkerboard(across)">
                                      <p:cBhvr>
                                        <p:cTn id="64" dur="500"/>
                                        <p:tgtEl>
                                          <p:spTgt spid="38"/>
                                        </p:tgtEl>
                                      </p:cBhvr>
                                    </p:animEffect>
                                  </p:childTnLst>
                                </p:cTn>
                              </p:par>
                              <p:par>
                                <p:cTn id="65" presetID="5" presetClass="entr" presetSubtype="1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heckerboard(across)">
                                      <p:cBhvr>
                                        <p:cTn id="67" dur="500"/>
                                        <p:tgtEl>
                                          <p:spTgt spid="31"/>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heckerboard(across)">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35" grpId="0"/>
      <p:bldP spid="36"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xplosie 1 18"/>
          <p:cNvSpPr/>
          <p:nvPr/>
        </p:nvSpPr>
        <p:spPr>
          <a:xfrm>
            <a:off x="6541473" y="3615389"/>
            <a:ext cx="1716259" cy="3207412"/>
          </a:xfrm>
          <a:prstGeom prst="irregularSeal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smtClean="0"/>
          </a:p>
        </p:txBody>
      </p:sp>
      <p:sp>
        <p:nvSpPr>
          <p:cNvPr id="28" name="Ovaal 27"/>
          <p:cNvSpPr/>
          <p:nvPr/>
        </p:nvSpPr>
        <p:spPr>
          <a:xfrm>
            <a:off x="7068408" y="3980532"/>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6" name="Tekstvak 5"/>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Zicht, biochemie en …. spins?</a:t>
            </a:r>
            <a:endParaRPr lang="nl-NL" sz="3600" dirty="0"/>
          </a:p>
        </p:txBody>
      </p:sp>
      <p:sp>
        <p:nvSpPr>
          <p:cNvPr id="7" name="Tekstvak 6"/>
          <p:cNvSpPr txBox="1"/>
          <p:nvPr/>
        </p:nvSpPr>
        <p:spPr>
          <a:xfrm>
            <a:off x="98476" y="1412776"/>
            <a:ext cx="9144000" cy="5539978"/>
          </a:xfrm>
          <a:prstGeom prst="rect">
            <a:avLst/>
          </a:prstGeom>
          <a:noFill/>
        </p:spPr>
        <p:txBody>
          <a:bodyPr wrap="square" rtlCol="0">
            <a:spAutoFit/>
          </a:bodyPr>
          <a:lstStyle/>
          <a:p>
            <a:pPr lvl="1">
              <a:lnSpc>
                <a:spcPct val="150000"/>
              </a:lnSpc>
              <a:buFont typeface="Arial" pitchFamily="34" charset="0"/>
              <a:buChar char="•"/>
            </a:pPr>
            <a:r>
              <a:rPr lang="nl-NL" sz="2600" dirty="0" smtClean="0"/>
              <a:t>  spins:  allerkleinste magneten</a:t>
            </a:r>
          </a:p>
          <a:p>
            <a:pPr lvl="1">
              <a:lnSpc>
                <a:spcPct val="150000"/>
              </a:lnSpc>
              <a:buFont typeface="Arial" pitchFamily="34" charset="0"/>
              <a:buChar char="•"/>
            </a:pPr>
            <a:r>
              <a:rPr lang="nl-NL" sz="2600" dirty="0" smtClean="0"/>
              <a:t>  interacties?  invloed op chemische reacties?</a:t>
            </a:r>
          </a:p>
          <a:p>
            <a:pPr lvl="1">
              <a:lnSpc>
                <a:spcPct val="150000"/>
              </a:lnSpc>
              <a:buFont typeface="Arial" pitchFamily="34" charset="0"/>
              <a:buChar char="•"/>
            </a:pPr>
            <a:endParaRPr lang="nl-NL" sz="2600" dirty="0" smtClean="0"/>
          </a:p>
          <a:p>
            <a:pPr lvl="1">
              <a:lnSpc>
                <a:spcPct val="150000"/>
              </a:lnSpc>
              <a:buFont typeface="Arial" pitchFamily="34" charset="0"/>
              <a:buChar char="•"/>
            </a:pPr>
            <a:endParaRPr lang="nl-NL" sz="2600" dirty="0" smtClean="0"/>
          </a:p>
          <a:p>
            <a:pPr>
              <a:lnSpc>
                <a:spcPct val="150000"/>
              </a:lnSpc>
            </a:pPr>
            <a:r>
              <a:rPr lang="nl-NL" sz="2600" b="1" u="sng" dirty="0" smtClean="0"/>
              <a:t>Incompleet lijstje:</a:t>
            </a:r>
          </a:p>
          <a:p>
            <a:pPr>
              <a:lnSpc>
                <a:spcPct val="150000"/>
              </a:lnSpc>
              <a:buFont typeface="Wingdings" pitchFamily="2" charset="2"/>
              <a:buChar char="Ø"/>
            </a:pPr>
            <a:r>
              <a:rPr lang="nl-NL" sz="2600" dirty="0" smtClean="0">
                <a:solidFill>
                  <a:srgbClr val="00B050"/>
                </a:solidFill>
              </a:rPr>
              <a:t>  Zeeman effect</a:t>
            </a:r>
          </a:p>
          <a:p>
            <a:pPr>
              <a:lnSpc>
                <a:spcPct val="150000"/>
              </a:lnSpc>
              <a:buFont typeface="Wingdings" pitchFamily="2" charset="2"/>
              <a:buChar char="Ø"/>
            </a:pPr>
            <a:r>
              <a:rPr lang="nl-NL" sz="2600" dirty="0" smtClean="0"/>
              <a:t>  </a:t>
            </a:r>
            <a:r>
              <a:rPr lang="nl-NL" sz="2600" dirty="0" err="1" smtClean="0"/>
              <a:t>dipool-dipool</a:t>
            </a:r>
            <a:r>
              <a:rPr lang="nl-NL" sz="2600" dirty="0" smtClean="0"/>
              <a:t> (vaak klein)</a:t>
            </a:r>
          </a:p>
          <a:p>
            <a:pPr>
              <a:lnSpc>
                <a:spcPct val="150000"/>
              </a:lnSpc>
              <a:buFont typeface="Wingdings" pitchFamily="2" charset="2"/>
              <a:buChar char="Ø"/>
            </a:pPr>
            <a:r>
              <a:rPr lang="nl-NL" sz="2600" dirty="0" smtClean="0">
                <a:solidFill>
                  <a:srgbClr val="C00000"/>
                </a:solidFill>
              </a:rPr>
              <a:t>  hyperfijn (</a:t>
            </a:r>
            <a:r>
              <a:rPr lang="nl-NL" sz="2600" dirty="0" err="1" smtClean="0">
                <a:solidFill>
                  <a:srgbClr val="C00000"/>
                </a:solidFill>
              </a:rPr>
              <a:t>electron</a:t>
            </a:r>
            <a:r>
              <a:rPr lang="nl-NL" sz="2600" dirty="0" smtClean="0">
                <a:solidFill>
                  <a:srgbClr val="C00000"/>
                </a:solidFill>
              </a:rPr>
              <a:t> en kern spins)</a:t>
            </a:r>
          </a:p>
          <a:p>
            <a:pPr>
              <a:lnSpc>
                <a:spcPct val="150000"/>
              </a:lnSpc>
              <a:buFont typeface="Wingdings" pitchFamily="2" charset="2"/>
              <a:buChar char="Ø"/>
            </a:pPr>
            <a:r>
              <a:rPr lang="nl-NL" sz="2600" dirty="0" smtClean="0">
                <a:solidFill>
                  <a:srgbClr val="0070C0"/>
                </a:solidFill>
              </a:rPr>
              <a:t>  </a:t>
            </a:r>
            <a:r>
              <a:rPr lang="nl-NL" sz="2800" dirty="0" err="1" smtClean="0">
                <a:solidFill>
                  <a:srgbClr val="0070C0"/>
                </a:solidFill>
              </a:rPr>
              <a:t>Pauli</a:t>
            </a:r>
            <a:r>
              <a:rPr lang="nl-NL" sz="2800" dirty="0" smtClean="0">
                <a:solidFill>
                  <a:srgbClr val="0070C0"/>
                </a:solidFill>
              </a:rPr>
              <a:t> uitwisselinginteractie</a:t>
            </a:r>
            <a:endParaRPr lang="nl-NL" sz="2600" dirty="0" smtClean="0">
              <a:solidFill>
                <a:srgbClr val="0070C0"/>
              </a:solidFill>
            </a:endParaRPr>
          </a:p>
        </p:txBody>
      </p:sp>
      <p:sp>
        <p:nvSpPr>
          <p:cNvPr id="10" name="Ovaal 9"/>
          <p:cNvSpPr/>
          <p:nvPr/>
        </p:nvSpPr>
        <p:spPr>
          <a:xfrm>
            <a:off x="3545728" y="2878312"/>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12" name="Ovaal 11"/>
          <p:cNvSpPr/>
          <p:nvPr/>
        </p:nvSpPr>
        <p:spPr>
          <a:xfrm>
            <a:off x="3585553" y="2622718"/>
            <a:ext cx="1080000" cy="10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t>kern</a:t>
            </a:r>
            <a:endParaRPr lang="nl-NL" sz="2400" b="1" dirty="0"/>
          </a:p>
        </p:txBody>
      </p:sp>
      <p:cxnSp>
        <p:nvCxnSpPr>
          <p:cNvPr id="14" name="Rechte verbindingslijn met pijl 13"/>
          <p:cNvCxnSpPr/>
          <p:nvPr/>
        </p:nvCxnSpPr>
        <p:spPr>
          <a:xfrm flipV="1">
            <a:off x="1983746" y="2767945"/>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2513510" y="2760691"/>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3057788" y="2767951"/>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895178" y="2738912"/>
            <a:ext cx="1625602" cy="1015663"/>
          </a:xfrm>
          <a:prstGeom prst="rect">
            <a:avLst/>
          </a:prstGeom>
          <a:noFill/>
        </p:spPr>
        <p:txBody>
          <a:bodyPr wrap="square" rtlCol="0">
            <a:spAutoFit/>
          </a:bodyPr>
          <a:lstStyle/>
          <a:p>
            <a:r>
              <a:rPr lang="nl-NL" sz="6000" b="1" dirty="0" err="1" smtClean="0">
                <a:solidFill>
                  <a:srgbClr val="00B050"/>
                </a:solidFill>
              </a:rPr>
              <a:t>B</a:t>
            </a:r>
            <a:r>
              <a:rPr lang="nl-NL" sz="3600" b="1" baseline="-25000" dirty="0" err="1" smtClean="0">
                <a:solidFill>
                  <a:srgbClr val="00B050"/>
                </a:solidFill>
              </a:rPr>
              <a:t>ext</a:t>
            </a:r>
            <a:endParaRPr lang="nl-NL" sz="3600" b="1" baseline="-25000" dirty="0">
              <a:solidFill>
                <a:srgbClr val="00B050"/>
              </a:solidFill>
            </a:endParaRPr>
          </a:p>
        </p:txBody>
      </p:sp>
      <p:sp>
        <p:nvSpPr>
          <p:cNvPr id="22" name="Tekstvak 21"/>
          <p:cNvSpPr txBox="1"/>
          <p:nvPr/>
        </p:nvSpPr>
        <p:spPr>
          <a:xfrm rot="16200000">
            <a:off x="4549577" y="3549801"/>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24" name="Ovaal 23"/>
          <p:cNvSpPr/>
          <p:nvPr/>
        </p:nvSpPr>
        <p:spPr>
          <a:xfrm>
            <a:off x="5414382" y="4332232"/>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5" name="Tekstvak 24"/>
          <p:cNvSpPr txBox="1"/>
          <p:nvPr/>
        </p:nvSpPr>
        <p:spPr>
          <a:xfrm rot="16200000">
            <a:off x="6418231" y="5003721"/>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29" name="Tekstvak 28"/>
          <p:cNvSpPr txBox="1"/>
          <p:nvPr/>
        </p:nvSpPr>
        <p:spPr>
          <a:xfrm rot="16200000">
            <a:off x="8072257" y="4652021"/>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26" name="Ovaal 25"/>
          <p:cNvSpPr/>
          <p:nvPr/>
        </p:nvSpPr>
        <p:spPr>
          <a:xfrm>
            <a:off x="6913660" y="1213624"/>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27" name="Tekstvak 26"/>
          <p:cNvSpPr txBox="1"/>
          <p:nvPr/>
        </p:nvSpPr>
        <p:spPr>
          <a:xfrm rot="16200000">
            <a:off x="7917509" y="1885113"/>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30" name="Tekstvak 29"/>
          <p:cNvSpPr txBox="1"/>
          <p:nvPr/>
        </p:nvSpPr>
        <p:spPr>
          <a:xfrm rot="16200000">
            <a:off x="3689081" y="2586006"/>
            <a:ext cx="1625602" cy="307777"/>
          </a:xfrm>
          <a:prstGeom prst="rect">
            <a:avLst/>
          </a:prstGeom>
          <a:noFill/>
        </p:spPr>
        <p:txBody>
          <a:bodyPr wrap="square" rtlCol="0">
            <a:spAutoFit/>
          </a:bodyPr>
          <a:lstStyle/>
          <a:p>
            <a:r>
              <a:rPr lang="nl-NL" sz="1400" b="1" dirty="0" smtClean="0">
                <a:solidFill>
                  <a:srgbClr val="00B050"/>
                </a:solidFill>
              </a:rPr>
              <a:t>Zeeman</a:t>
            </a:r>
            <a:endParaRPr lang="nl-NL" sz="1400" b="1" baseline="-25000" dirty="0">
              <a:solidFill>
                <a:srgbClr val="00B050"/>
              </a:solidFill>
            </a:endParaRPr>
          </a:p>
        </p:txBody>
      </p:sp>
      <p:sp>
        <p:nvSpPr>
          <p:cNvPr id="21" name="Ovaal 20"/>
          <p:cNvSpPr/>
          <p:nvPr/>
        </p:nvSpPr>
        <p:spPr>
          <a:xfrm>
            <a:off x="5654629" y="1132114"/>
            <a:ext cx="1080000" cy="10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t>kern</a:t>
            </a:r>
            <a:endParaRPr lang="nl-N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checkerboard(across)">
                                      <p:cBhvr>
                                        <p:cTn id="12" dur="500"/>
                                        <p:tgtEl>
                                          <p:spTgt spid="7">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par>
                                <p:cTn id="19" presetID="5"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checkerboard(across)">
                                      <p:cBhvr>
                                        <p:cTn id="27" dur="500"/>
                                        <p:tgtEl>
                                          <p:spTgt spid="7">
                                            <p:txEl>
                                              <p:pRg st="5" end="5"/>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checkerboard(across)">
                                      <p:cBhvr>
                                        <p:cTn id="41" dur="500"/>
                                        <p:tgtEl>
                                          <p:spTgt spid="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checkerboard(across)">
                                      <p:cBhvr>
                                        <p:cTn id="46" dur="500"/>
                                        <p:tgtEl>
                                          <p:spTgt spid="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Effect transition="in" filter="checkerboard(across)">
                                      <p:cBhvr>
                                        <p:cTn id="51" dur="500"/>
                                        <p:tgtEl>
                                          <p:spTgt spid="7">
                                            <p:txEl>
                                              <p:pRg st="8" end="8"/>
                                            </p:txEl>
                                          </p:spTgt>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heckerboard(across)">
                                      <p:cBhvr>
                                        <p:cTn id="54" dur="500"/>
                                        <p:tgtEl>
                                          <p:spTgt spid="19"/>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checkerboard(across)">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17" grpId="0"/>
      <p:bldP spid="22" grpId="0"/>
      <p:bldP spid="24" grpId="0" animBg="1"/>
      <p:bldP spid="25" grpId="0"/>
      <p:bldP spid="29" grpId="0"/>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err="1" smtClean="0"/>
              <a:t>Zeemaneffect</a:t>
            </a:r>
            <a:r>
              <a:rPr lang="nl-NL" sz="3600" dirty="0" smtClean="0"/>
              <a:t> meten?</a:t>
            </a:r>
            <a:endParaRPr lang="nl-NL" sz="3600" dirty="0"/>
          </a:p>
        </p:txBody>
      </p:sp>
      <p:sp>
        <p:nvSpPr>
          <p:cNvPr id="7" name="Tekstvak 6"/>
          <p:cNvSpPr txBox="1"/>
          <p:nvPr/>
        </p:nvSpPr>
        <p:spPr>
          <a:xfrm>
            <a:off x="111206" y="1813392"/>
            <a:ext cx="9144000" cy="4893647"/>
          </a:xfrm>
          <a:prstGeom prst="rect">
            <a:avLst/>
          </a:prstGeom>
          <a:noFill/>
        </p:spPr>
        <p:txBody>
          <a:bodyPr wrap="square" rtlCol="0">
            <a:spAutoFit/>
          </a:bodyPr>
          <a:lstStyle/>
          <a:p>
            <a:pPr lvl="1">
              <a:lnSpc>
                <a:spcPct val="150000"/>
              </a:lnSpc>
              <a:buFont typeface="Arial" pitchFamily="34" charset="0"/>
              <a:buChar char="•"/>
            </a:pPr>
            <a:endParaRPr lang="nl-NL" sz="2600" dirty="0" smtClean="0"/>
          </a:p>
          <a:p>
            <a:pPr lvl="1">
              <a:lnSpc>
                <a:spcPct val="150000"/>
              </a:lnSpc>
              <a:buFont typeface="Arial" pitchFamily="34" charset="0"/>
              <a:buChar char="•"/>
            </a:pPr>
            <a:endParaRPr lang="nl-NL" sz="2600" dirty="0" smtClean="0"/>
          </a:p>
          <a:p>
            <a:pPr lvl="1">
              <a:lnSpc>
                <a:spcPct val="150000"/>
              </a:lnSpc>
              <a:buFont typeface="Arial" pitchFamily="34" charset="0"/>
              <a:buChar char="•"/>
            </a:pPr>
            <a:endParaRPr lang="nl-NL" sz="2600" dirty="0" smtClean="0"/>
          </a:p>
          <a:p>
            <a:pPr lvl="1">
              <a:lnSpc>
                <a:spcPct val="150000"/>
              </a:lnSpc>
              <a:buFont typeface="Arial" pitchFamily="34" charset="0"/>
              <a:buChar char="•"/>
            </a:pPr>
            <a:endParaRPr lang="nl-NL" sz="2600" dirty="0" smtClean="0"/>
          </a:p>
          <a:p>
            <a:pPr lvl="1">
              <a:lnSpc>
                <a:spcPct val="150000"/>
              </a:lnSpc>
              <a:buFont typeface="Arial" pitchFamily="34" charset="0"/>
              <a:buChar char="•"/>
            </a:pPr>
            <a:endParaRPr lang="nl-NL" sz="2600" dirty="0" smtClean="0"/>
          </a:p>
          <a:p>
            <a:pPr lvl="1">
              <a:lnSpc>
                <a:spcPct val="150000"/>
              </a:lnSpc>
            </a:pPr>
            <a:endParaRPr lang="nl-NL" sz="2600" dirty="0" smtClean="0"/>
          </a:p>
          <a:p>
            <a:pPr>
              <a:lnSpc>
                <a:spcPct val="150000"/>
              </a:lnSpc>
              <a:buFont typeface="Arial" pitchFamily="34" charset="0"/>
              <a:buChar char="•"/>
            </a:pPr>
            <a:r>
              <a:rPr lang="nl-NL" sz="2600" dirty="0" smtClean="0"/>
              <a:t>  B</a:t>
            </a:r>
            <a:r>
              <a:rPr lang="nl-NL" sz="2600" baseline="-25000" dirty="0" smtClean="0"/>
              <a:t>aarde</a:t>
            </a:r>
            <a:r>
              <a:rPr lang="nl-NL" sz="2600" dirty="0" smtClean="0"/>
              <a:t> ≈ 50 </a:t>
            </a:r>
            <a:r>
              <a:rPr lang="nl-NL" sz="2600" dirty="0" err="1" smtClean="0"/>
              <a:t>μTesla</a:t>
            </a:r>
            <a:r>
              <a:rPr lang="nl-NL" sz="2600" dirty="0" smtClean="0"/>
              <a:t>  dus  </a:t>
            </a:r>
            <a:r>
              <a:rPr lang="nl-NL" sz="2600" dirty="0" err="1" smtClean="0"/>
              <a:t>E</a:t>
            </a:r>
            <a:r>
              <a:rPr lang="nl-NL" sz="2600" baseline="-25000" dirty="0" err="1" smtClean="0"/>
              <a:t>Zeeman</a:t>
            </a:r>
            <a:r>
              <a:rPr lang="nl-NL" sz="2600" dirty="0" smtClean="0"/>
              <a:t> ≈ 5 </a:t>
            </a:r>
            <a:r>
              <a:rPr lang="nl-NL" sz="2600" dirty="0" err="1" smtClean="0"/>
              <a:t>neV</a:t>
            </a:r>
            <a:endParaRPr lang="nl-NL" sz="2600" dirty="0" smtClean="0"/>
          </a:p>
          <a:p>
            <a:pPr>
              <a:lnSpc>
                <a:spcPct val="150000"/>
              </a:lnSpc>
              <a:buFont typeface="Arial" pitchFamily="34" charset="0"/>
              <a:buChar char="•"/>
            </a:pPr>
            <a:r>
              <a:rPr lang="nl-NL" sz="2600" dirty="0" smtClean="0"/>
              <a:t>  </a:t>
            </a:r>
            <a:r>
              <a:rPr lang="nl-NL" sz="2600" dirty="0" err="1" smtClean="0"/>
              <a:t>E</a:t>
            </a:r>
            <a:r>
              <a:rPr lang="nl-NL" sz="2600" baseline="-25000" dirty="0" err="1" smtClean="0"/>
              <a:t>thermisch</a:t>
            </a:r>
            <a:r>
              <a:rPr lang="nl-NL" sz="2600" dirty="0" smtClean="0"/>
              <a:t> = </a:t>
            </a:r>
            <a:r>
              <a:rPr lang="nl-NL" sz="2600" dirty="0" err="1" smtClean="0"/>
              <a:t>k</a:t>
            </a:r>
            <a:r>
              <a:rPr lang="nl-NL" sz="2600" baseline="-25000" dirty="0" err="1" smtClean="0"/>
              <a:t>B</a:t>
            </a:r>
            <a:r>
              <a:rPr lang="nl-NL" sz="2600" dirty="0" err="1" smtClean="0"/>
              <a:t>T</a:t>
            </a:r>
            <a:r>
              <a:rPr lang="nl-NL" sz="2600" dirty="0" smtClean="0"/>
              <a:t> ≈ 25 meV</a:t>
            </a:r>
          </a:p>
        </p:txBody>
      </p:sp>
      <p:cxnSp>
        <p:nvCxnSpPr>
          <p:cNvPr id="10" name="Rechte verbindingslijn met pijl 9"/>
          <p:cNvCxnSpPr/>
          <p:nvPr/>
        </p:nvCxnSpPr>
        <p:spPr>
          <a:xfrm flipV="1">
            <a:off x="1645203" y="1416585"/>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2174967" y="1409331"/>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2719245" y="1416591"/>
            <a:ext cx="0" cy="928915"/>
          </a:xfrm>
          <a:prstGeom prst="straightConnector1">
            <a:avLst/>
          </a:prstGeom>
          <a:ln w="1270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556635" y="1387552"/>
            <a:ext cx="1625602" cy="1015663"/>
          </a:xfrm>
          <a:prstGeom prst="rect">
            <a:avLst/>
          </a:prstGeom>
          <a:noFill/>
        </p:spPr>
        <p:txBody>
          <a:bodyPr wrap="square" rtlCol="0">
            <a:spAutoFit/>
          </a:bodyPr>
          <a:lstStyle/>
          <a:p>
            <a:r>
              <a:rPr lang="nl-NL" sz="6000" b="1" dirty="0" err="1" smtClean="0">
                <a:solidFill>
                  <a:srgbClr val="00B050"/>
                </a:solidFill>
              </a:rPr>
              <a:t>B</a:t>
            </a:r>
            <a:r>
              <a:rPr lang="nl-NL" sz="3600" b="1" baseline="-25000" dirty="0" err="1" smtClean="0">
                <a:solidFill>
                  <a:srgbClr val="00B050"/>
                </a:solidFill>
              </a:rPr>
              <a:t>ext</a:t>
            </a:r>
            <a:endParaRPr lang="nl-NL" sz="3600" b="1" baseline="-25000" dirty="0">
              <a:solidFill>
                <a:srgbClr val="00B050"/>
              </a:solidFill>
            </a:endParaRPr>
          </a:p>
        </p:txBody>
      </p:sp>
      <p:sp>
        <p:nvSpPr>
          <p:cNvPr id="14" name="Ovaal 13"/>
          <p:cNvSpPr/>
          <p:nvPr/>
        </p:nvSpPr>
        <p:spPr>
          <a:xfrm>
            <a:off x="1885305" y="2632865"/>
            <a:ext cx="2160000" cy="216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smtClean="0"/>
              <a:t>electron</a:t>
            </a:r>
            <a:endParaRPr lang="nl-NL" sz="2400" b="1" dirty="0"/>
          </a:p>
        </p:txBody>
      </p:sp>
      <p:sp>
        <p:nvSpPr>
          <p:cNvPr id="15" name="Tekstvak 14"/>
          <p:cNvSpPr txBox="1"/>
          <p:nvPr/>
        </p:nvSpPr>
        <p:spPr>
          <a:xfrm rot="16200000">
            <a:off x="2889154" y="3304354"/>
            <a:ext cx="1625602" cy="523220"/>
          </a:xfrm>
          <a:prstGeom prst="rect">
            <a:avLst/>
          </a:prstGeom>
          <a:noFill/>
        </p:spPr>
        <p:txBody>
          <a:bodyPr wrap="square" rtlCol="0">
            <a:spAutoFit/>
          </a:bodyPr>
          <a:lstStyle/>
          <a:p>
            <a:r>
              <a:rPr lang="nl-NL" sz="2800" b="1" dirty="0" smtClean="0">
                <a:solidFill>
                  <a:srgbClr val="00B050"/>
                </a:solidFill>
              </a:rPr>
              <a:t>Zeeman</a:t>
            </a:r>
            <a:endParaRPr lang="nl-NL" sz="2800" b="1" baseline="-25000" dirty="0">
              <a:solidFill>
                <a:srgbClr val="00B050"/>
              </a:solidFill>
            </a:endParaRPr>
          </a:p>
        </p:txBody>
      </p:sp>
      <p:sp>
        <p:nvSpPr>
          <p:cNvPr id="16" name="TextBox 7"/>
          <p:cNvSpPr txBox="1">
            <a:spLocks noChangeArrowheads="1"/>
          </p:cNvSpPr>
          <p:nvPr/>
        </p:nvSpPr>
        <p:spPr bwMode="auto">
          <a:xfrm>
            <a:off x="4681175" y="1290796"/>
            <a:ext cx="4383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2400" b="1" dirty="0" smtClean="0"/>
              <a:t>Zeemanenergie </a:t>
            </a:r>
            <a:r>
              <a:rPr lang="nl-NL" sz="2400" b="1" dirty="0" err="1" smtClean="0"/>
              <a:t>vs</a:t>
            </a:r>
            <a:r>
              <a:rPr lang="nl-NL" sz="2400" b="1" dirty="0" smtClean="0"/>
              <a:t> veld</a:t>
            </a:r>
          </a:p>
        </p:txBody>
      </p:sp>
      <p:sp>
        <p:nvSpPr>
          <p:cNvPr id="21" name="Tekstvak 20"/>
          <p:cNvSpPr txBox="1"/>
          <p:nvPr/>
        </p:nvSpPr>
        <p:spPr>
          <a:xfrm>
            <a:off x="5247860" y="4984762"/>
            <a:ext cx="3752578" cy="461665"/>
          </a:xfrm>
          <a:prstGeom prst="rect">
            <a:avLst/>
          </a:prstGeom>
          <a:noFill/>
        </p:spPr>
        <p:txBody>
          <a:bodyPr wrap="square" rtlCol="0">
            <a:spAutoFit/>
          </a:bodyPr>
          <a:lstStyle/>
          <a:p>
            <a:r>
              <a:rPr lang="en-US" sz="2400" b="1" dirty="0" smtClean="0"/>
              <a:t>extern </a:t>
            </a:r>
            <a:r>
              <a:rPr lang="en-US" sz="2400" b="1" dirty="0" err="1" smtClean="0"/>
              <a:t>magnetische</a:t>
            </a:r>
            <a:r>
              <a:rPr lang="en-US" sz="2400" b="1" dirty="0" smtClean="0"/>
              <a:t> </a:t>
            </a:r>
            <a:r>
              <a:rPr lang="en-US" sz="2400" b="1" dirty="0" err="1" smtClean="0"/>
              <a:t>veld</a:t>
            </a:r>
            <a:endParaRPr lang="en-US" sz="2400" b="1" dirty="0" smtClean="0"/>
          </a:p>
        </p:txBody>
      </p:sp>
      <p:cxnSp>
        <p:nvCxnSpPr>
          <p:cNvPr id="22" name="Rechte verbindingslijn met pijl 21"/>
          <p:cNvCxnSpPr/>
          <p:nvPr/>
        </p:nvCxnSpPr>
        <p:spPr>
          <a:xfrm>
            <a:off x="5173995" y="4927336"/>
            <a:ext cx="360000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rot="20100000">
            <a:off x="5466283" y="2059482"/>
            <a:ext cx="2250250" cy="461665"/>
          </a:xfrm>
          <a:prstGeom prst="rect">
            <a:avLst/>
          </a:prstGeom>
          <a:noFill/>
        </p:spPr>
        <p:txBody>
          <a:bodyPr wrap="square" rtlCol="0">
            <a:spAutoFit/>
          </a:bodyPr>
          <a:lstStyle/>
          <a:p>
            <a:r>
              <a:rPr lang="en-US" sz="2400" dirty="0" err="1" smtClean="0">
                <a:solidFill>
                  <a:srgbClr val="00B050"/>
                </a:solidFill>
              </a:rPr>
              <a:t>omlaag</a:t>
            </a:r>
            <a:r>
              <a:rPr lang="en-US" sz="2400" dirty="0" smtClean="0">
                <a:solidFill>
                  <a:srgbClr val="00B050"/>
                </a:solidFill>
              </a:rPr>
              <a:t> (</a:t>
            </a:r>
            <a:r>
              <a:rPr lang="en-US" sz="2400" dirty="0" err="1" smtClean="0">
                <a:solidFill>
                  <a:srgbClr val="00B050"/>
                </a:solidFill>
              </a:rPr>
              <a:t>tegen</a:t>
            </a:r>
            <a:r>
              <a:rPr lang="en-US" sz="2400" dirty="0" smtClean="0">
                <a:solidFill>
                  <a:srgbClr val="00B050"/>
                </a:solidFill>
              </a:rPr>
              <a:t>)</a:t>
            </a:r>
            <a:endParaRPr lang="en-US" sz="2400" dirty="0">
              <a:solidFill>
                <a:srgbClr val="00B050"/>
              </a:solidFill>
            </a:endParaRPr>
          </a:p>
        </p:txBody>
      </p:sp>
      <p:sp>
        <p:nvSpPr>
          <p:cNvPr id="24" name="Tekstvak 23"/>
          <p:cNvSpPr txBox="1"/>
          <p:nvPr/>
        </p:nvSpPr>
        <p:spPr>
          <a:xfrm rot="1500000">
            <a:off x="5488057" y="3971756"/>
            <a:ext cx="2250250" cy="461665"/>
          </a:xfrm>
          <a:prstGeom prst="rect">
            <a:avLst/>
          </a:prstGeom>
          <a:noFill/>
        </p:spPr>
        <p:txBody>
          <a:bodyPr wrap="square" rtlCol="0">
            <a:spAutoFit/>
          </a:bodyPr>
          <a:lstStyle/>
          <a:p>
            <a:r>
              <a:rPr lang="en-US" sz="2400" dirty="0" err="1" smtClean="0">
                <a:solidFill>
                  <a:srgbClr val="00B050"/>
                </a:solidFill>
              </a:rPr>
              <a:t>omhoog</a:t>
            </a:r>
            <a:r>
              <a:rPr lang="en-US" sz="2400" dirty="0" smtClean="0">
                <a:solidFill>
                  <a:srgbClr val="00B050"/>
                </a:solidFill>
              </a:rPr>
              <a:t> (met)</a:t>
            </a:r>
            <a:endParaRPr lang="en-US" sz="2400" dirty="0">
              <a:solidFill>
                <a:srgbClr val="00B050"/>
              </a:solidFill>
            </a:endParaRPr>
          </a:p>
        </p:txBody>
      </p:sp>
      <p:sp>
        <p:nvSpPr>
          <p:cNvPr id="25" name="Tekstvak 24"/>
          <p:cNvSpPr txBox="1"/>
          <p:nvPr/>
        </p:nvSpPr>
        <p:spPr>
          <a:xfrm rot="16200000">
            <a:off x="3181539" y="2991453"/>
            <a:ext cx="3216262" cy="461665"/>
          </a:xfrm>
          <a:prstGeom prst="rect">
            <a:avLst/>
          </a:prstGeom>
          <a:noFill/>
        </p:spPr>
        <p:txBody>
          <a:bodyPr wrap="square" rtlCol="0">
            <a:spAutoFit/>
          </a:bodyPr>
          <a:lstStyle/>
          <a:p>
            <a:r>
              <a:rPr lang="en-US" sz="2400" b="1" dirty="0" err="1" smtClean="0"/>
              <a:t>toestand</a:t>
            </a:r>
            <a:r>
              <a:rPr lang="en-US" sz="2400" b="1" dirty="0" smtClean="0"/>
              <a:t> </a:t>
            </a:r>
            <a:r>
              <a:rPr lang="en-US" sz="2400" b="1" dirty="0" err="1" smtClean="0"/>
              <a:t>energie</a:t>
            </a:r>
            <a:endParaRPr lang="en-US" sz="2400" b="1" dirty="0" smtClean="0"/>
          </a:p>
        </p:txBody>
      </p:sp>
      <p:cxnSp>
        <p:nvCxnSpPr>
          <p:cNvPr id="26" name="Rechte verbindingslijn met pijl 25"/>
          <p:cNvCxnSpPr/>
          <p:nvPr/>
        </p:nvCxnSpPr>
        <p:spPr>
          <a:xfrm flipV="1">
            <a:off x="5167564" y="2122451"/>
            <a:ext cx="0" cy="280769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V="1">
            <a:off x="5189175" y="1817008"/>
            <a:ext cx="3135085" cy="1480457"/>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5218200" y="3297427"/>
            <a:ext cx="3135090" cy="1378889"/>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a:off x="6503913" y="2863857"/>
            <a:ext cx="0" cy="829994"/>
          </a:xfrm>
          <a:prstGeom prst="straightConnector1">
            <a:avLst/>
          </a:prstGeom>
          <a:ln w="25400">
            <a:solidFill>
              <a:srgbClr val="00B050"/>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6514206" y="2990427"/>
            <a:ext cx="2492226" cy="523220"/>
          </a:xfrm>
          <a:prstGeom prst="rect">
            <a:avLst/>
          </a:prstGeom>
          <a:noFill/>
        </p:spPr>
        <p:txBody>
          <a:bodyPr wrap="square" rtlCol="0">
            <a:spAutoFit/>
          </a:bodyPr>
          <a:lstStyle/>
          <a:p>
            <a:r>
              <a:rPr lang="nl-NL" sz="2800" b="1" dirty="0" err="1" smtClean="0">
                <a:solidFill>
                  <a:srgbClr val="00B050"/>
                </a:solidFill>
              </a:rPr>
              <a:t>E</a:t>
            </a:r>
            <a:r>
              <a:rPr lang="nl-NL" sz="2800" b="1" baseline="-25000" dirty="0" err="1" smtClean="0">
                <a:solidFill>
                  <a:srgbClr val="00B050"/>
                </a:solidFill>
              </a:rPr>
              <a:t>Zeeman</a:t>
            </a:r>
            <a:r>
              <a:rPr lang="nl-NL" sz="2800" b="1" dirty="0" smtClean="0">
                <a:solidFill>
                  <a:srgbClr val="00B050"/>
                </a:solidFill>
              </a:rPr>
              <a:t> = </a:t>
            </a:r>
            <a:r>
              <a:rPr lang="el-GR" sz="2800" b="1" dirty="0" smtClean="0">
                <a:solidFill>
                  <a:srgbClr val="00B050"/>
                </a:solidFill>
              </a:rPr>
              <a:t>μ</a:t>
            </a:r>
            <a:r>
              <a:rPr lang="nl-NL" sz="2800" b="1" baseline="-25000" dirty="0" err="1" smtClean="0">
                <a:solidFill>
                  <a:srgbClr val="00B050"/>
                </a:solidFill>
              </a:rPr>
              <a:t>B</a:t>
            </a:r>
            <a:r>
              <a:rPr lang="nl-NL" sz="2800" b="1" dirty="0" err="1" smtClean="0">
                <a:solidFill>
                  <a:srgbClr val="00B050"/>
                </a:solidFill>
              </a:rPr>
              <a:t>gB</a:t>
            </a:r>
            <a:r>
              <a:rPr lang="nl-NL" sz="2800" b="1" dirty="0" smtClean="0">
                <a:solidFill>
                  <a:srgbClr val="00B050"/>
                </a:solidFill>
              </a:rPr>
              <a:t> </a:t>
            </a:r>
            <a:endParaRPr lang="nl-NL" sz="2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checkerboard(across)">
                                      <p:cBhvr>
                                        <p:cTn id="7" dur="500"/>
                                        <p:tgtEl>
                                          <p:spTgt spid="7">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checkerboard(across)">
                                      <p:cBhvr>
                                        <p:cTn id="1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clipart-library.com/data_images/148973.png"/>
          <p:cNvPicPr>
            <a:picLocks noChangeAspect="1" noChangeArrowheads="1"/>
          </p:cNvPicPr>
          <p:nvPr/>
        </p:nvPicPr>
        <p:blipFill>
          <a:blip r:embed="rId3" cstate="print"/>
          <a:srcRect/>
          <a:stretch>
            <a:fillRect/>
          </a:stretch>
        </p:blipFill>
        <p:spPr bwMode="auto">
          <a:xfrm>
            <a:off x="1113726" y="4131066"/>
            <a:ext cx="3980327" cy="2275420"/>
          </a:xfrm>
          <a:prstGeom prst="rect">
            <a:avLst/>
          </a:prstGeom>
          <a:noFill/>
        </p:spPr>
      </p:pic>
      <p:pic>
        <p:nvPicPr>
          <p:cNvPr id="6" name="Picture 4" descr="http://clipart-library.com/data_images/148973.png"/>
          <p:cNvPicPr>
            <a:picLocks noChangeAspect="1" noChangeArrowheads="1"/>
          </p:cNvPicPr>
          <p:nvPr/>
        </p:nvPicPr>
        <p:blipFill>
          <a:blip r:embed="rId3" cstate="print"/>
          <a:srcRect/>
          <a:stretch>
            <a:fillRect/>
          </a:stretch>
        </p:blipFill>
        <p:spPr bwMode="auto">
          <a:xfrm>
            <a:off x="5092140" y="4234710"/>
            <a:ext cx="3980327" cy="2275420"/>
          </a:xfrm>
          <a:prstGeom prst="rect">
            <a:avLst/>
          </a:prstGeom>
          <a:noFill/>
        </p:spPr>
      </p:pic>
      <p:sp>
        <p:nvSpPr>
          <p:cNvPr id="9" name="Tekstvak 8"/>
          <p:cNvSpPr txBox="1"/>
          <p:nvPr/>
        </p:nvSpPr>
        <p:spPr>
          <a:xfrm>
            <a:off x="9326880" y="475892"/>
            <a:ext cx="1814732" cy="5909310"/>
          </a:xfrm>
          <a:prstGeom prst="rect">
            <a:avLst/>
          </a:prstGeom>
          <a:noFill/>
        </p:spPr>
        <p:txBody>
          <a:bodyPr wrap="square" rtlCol="0">
            <a:spAutoFit/>
          </a:bodyPr>
          <a:lstStyle/>
          <a:p>
            <a:pPr>
              <a:defRPr/>
            </a:pPr>
            <a:r>
              <a:rPr lang="nl-NL" dirty="0" smtClean="0"/>
              <a:t>Het verschil tussen de rechter en linker bossen is al moeilijk te zien, maar de echte verhouding tussen de Zeeman energie (analoog aan de bodemhoogtes) en de thermische energie variatie (analoog aan boomhoogte variatie) is een miljoen keer kleiner dan die in deze dia!  Het is dus onmogelijk om te meten.</a:t>
            </a:r>
          </a:p>
          <a:p>
            <a:endParaRPr lang="nl-NL" dirty="0"/>
          </a:p>
        </p:txBody>
      </p:sp>
      <p:sp>
        <p:nvSpPr>
          <p:cNvPr id="10" name="Rechthoek 9"/>
          <p:cNvSpPr/>
          <p:nvPr/>
        </p:nvSpPr>
        <p:spPr>
          <a:xfrm>
            <a:off x="0" y="5210629"/>
            <a:ext cx="9144000" cy="1705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154748" y="1325692"/>
            <a:ext cx="9144000" cy="2215991"/>
          </a:xfrm>
          <a:prstGeom prst="rect">
            <a:avLst/>
          </a:prstGeom>
          <a:noFill/>
        </p:spPr>
        <p:txBody>
          <a:bodyPr wrap="square" rtlCol="0">
            <a:spAutoFit/>
          </a:bodyPr>
          <a:lstStyle/>
          <a:p>
            <a:pPr>
              <a:lnSpc>
                <a:spcPct val="150000"/>
              </a:lnSpc>
              <a:buFont typeface="Arial" pitchFamily="34" charset="0"/>
              <a:buChar char="•"/>
            </a:pPr>
            <a:r>
              <a:rPr lang="nl-NL" sz="2600" dirty="0" smtClean="0"/>
              <a:t>  B</a:t>
            </a:r>
            <a:r>
              <a:rPr lang="nl-NL" sz="2600" baseline="-25000" dirty="0" smtClean="0"/>
              <a:t>aarde</a:t>
            </a:r>
            <a:r>
              <a:rPr lang="nl-NL" sz="2600" dirty="0" smtClean="0"/>
              <a:t> ≈ 50 </a:t>
            </a:r>
            <a:r>
              <a:rPr lang="nl-NL" sz="2600" dirty="0" err="1" smtClean="0"/>
              <a:t>μTesla</a:t>
            </a:r>
            <a:r>
              <a:rPr lang="nl-NL" sz="2600" dirty="0" smtClean="0"/>
              <a:t>  dus  </a:t>
            </a:r>
            <a:r>
              <a:rPr lang="nl-NL" sz="2600" dirty="0" err="1" smtClean="0"/>
              <a:t>E</a:t>
            </a:r>
            <a:r>
              <a:rPr lang="nl-NL" sz="2600" baseline="-25000" dirty="0" err="1" smtClean="0"/>
              <a:t>Zeeman</a:t>
            </a:r>
            <a:r>
              <a:rPr lang="nl-NL" sz="2600" dirty="0" smtClean="0"/>
              <a:t> ≈ 5 </a:t>
            </a:r>
            <a:r>
              <a:rPr lang="nl-NL" sz="2600" dirty="0" err="1" smtClean="0"/>
              <a:t>neV</a:t>
            </a:r>
            <a:endParaRPr lang="nl-NL" sz="2600" dirty="0" smtClean="0"/>
          </a:p>
          <a:p>
            <a:pPr>
              <a:lnSpc>
                <a:spcPct val="150000"/>
              </a:lnSpc>
              <a:buFont typeface="Arial" pitchFamily="34" charset="0"/>
              <a:buChar char="•"/>
            </a:pPr>
            <a:r>
              <a:rPr lang="nl-NL" sz="2600" dirty="0" smtClean="0"/>
              <a:t>  </a:t>
            </a:r>
            <a:r>
              <a:rPr lang="nl-NL" sz="2600" dirty="0" err="1" smtClean="0"/>
              <a:t>E</a:t>
            </a:r>
            <a:r>
              <a:rPr lang="nl-NL" sz="2600" baseline="-25000" dirty="0" err="1" smtClean="0"/>
              <a:t>thermisch</a:t>
            </a:r>
            <a:r>
              <a:rPr lang="nl-NL" sz="2600" dirty="0" smtClean="0"/>
              <a:t> = </a:t>
            </a:r>
            <a:r>
              <a:rPr lang="nl-NL" sz="2600" dirty="0" err="1" smtClean="0"/>
              <a:t>k</a:t>
            </a:r>
            <a:r>
              <a:rPr lang="nl-NL" sz="2600" baseline="-25000" dirty="0" err="1" smtClean="0"/>
              <a:t>B</a:t>
            </a:r>
            <a:r>
              <a:rPr lang="nl-NL" sz="2600" dirty="0" err="1" smtClean="0"/>
              <a:t>T</a:t>
            </a:r>
            <a:r>
              <a:rPr lang="nl-NL" sz="2600" dirty="0" smtClean="0"/>
              <a:t> ≈ 25 meV</a:t>
            </a:r>
          </a:p>
          <a:p>
            <a:pPr>
              <a:lnSpc>
                <a:spcPct val="150000"/>
              </a:lnSpc>
            </a:pPr>
            <a:endParaRPr lang="nl-NL" sz="2000" dirty="0" smtClean="0"/>
          </a:p>
          <a:p>
            <a:pPr>
              <a:lnSpc>
                <a:spcPct val="150000"/>
              </a:lnSpc>
            </a:pPr>
            <a:r>
              <a:rPr lang="nl-NL" sz="2000" dirty="0" smtClean="0"/>
              <a:t>gemiddelde energie verschillen zijn 5 miljoen keer zo groot als het </a:t>
            </a:r>
            <a:r>
              <a:rPr lang="nl-NL" sz="2000" dirty="0" err="1" smtClean="0"/>
              <a:t>Zeemaneffect</a:t>
            </a:r>
            <a:r>
              <a:rPr lang="nl-NL" sz="2000" dirty="0" smtClean="0"/>
              <a:t> !</a:t>
            </a:r>
          </a:p>
        </p:txBody>
      </p:sp>
      <p:pic>
        <p:nvPicPr>
          <p:cNvPr id="12" name="Picture 6"/>
          <p:cNvPicPr/>
          <p:nvPr/>
        </p:nvPicPr>
        <p:blipFill>
          <a:blip r:embed="rId4" cstate="print">
            <a:extLst>
              <a:ext uri="{28A0092B-C50C-407E-A947-70E740481C1C}">
                <a14:useLocalDpi xmlns="" xmlns:a14="http://schemas.microsoft.com/office/drawing/2010/main" val="0"/>
              </a:ext>
            </a:extLst>
          </a:blip>
          <a:srcRect t="62987" r="89162" b="21295"/>
          <a:stretch>
            <a:fillRect/>
          </a:stretch>
        </p:blipFill>
        <p:spPr>
          <a:xfrm rot="10800000">
            <a:off x="101190" y="3515089"/>
            <a:ext cx="1231109" cy="1002506"/>
          </a:xfrm>
          <a:prstGeom prst="rect">
            <a:avLst/>
          </a:prstGeom>
        </p:spPr>
      </p:pic>
      <p:sp>
        <p:nvSpPr>
          <p:cNvPr id="13" name="Tekstvak 12"/>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smtClean="0"/>
              <a:t>Analogie </a:t>
            </a:r>
            <a:r>
              <a:rPr lang="nl-NL" sz="2200" dirty="0" smtClean="0"/>
              <a:t>voor de uitdaging omtrent het meten van het </a:t>
            </a:r>
            <a:r>
              <a:rPr lang="nl-NL" sz="2200" dirty="0" err="1" smtClean="0"/>
              <a:t>Zeemaneffect</a:t>
            </a:r>
            <a:endParaRPr lang="nl-NL"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hthoek 10"/>
          <p:cNvSpPr/>
          <p:nvPr/>
        </p:nvSpPr>
        <p:spPr>
          <a:xfrm>
            <a:off x="239147" y="1547437"/>
            <a:ext cx="8736037" cy="4801314"/>
          </a:xfrm>
          <a:prstGeom prst="rect">
            <a:avLst/>
          </a:prstGeom>
        </p:spPr>
        <p:txBody>
          <a:bodyPr wrap="square">
            <a:spAutoFit/>
          </a:bodyPr>
          <a:lstStyle/>
          <a:p>
            <a:r>
              <a:rPr lang="nl-NL" dirty="0" smtClean="0"/>
              <a:t>In plaats van een analogie te nemen, kunnen we gewoon met een </a:t>
            </a:r>
            <a:r>
              <a:rPr lang="nl-NL" dirty="0" err="1" smtClean="0"/>
              <a:t>Boltzmann</a:t>
            </a:r>
            <a:r>
              <a:rPr lang="nl-NL" dirty="0" smtClean="0"/>
              <a:t> verdeling de kansen van het vinden van elke soort spin berekenen.</a:t>
            </a:r>
          </a:p>
          <a:p>
            <a:endParaRPr lang="nl-NL" u="sng" dirty="0" smtClean="0"/>
          </a:p>
          <a:p>
            <a:r>
              <a:rPr lang="nl-NL" dirty="0" smtClean="0"/>
              <a:t>        </a:t>
            </a:r>
            <a:r>
              <a:rPr lang="nl-NL" u="sng" dirty="0" smtClean="0"/>
              <a:t>Grondtoestand:  </a:t>
            </a:r>
            <a:r>
              <a:rPr lang="nl-NL" u="sng" dirty="0" err="1" smtClean="0"/>
              <a:t>electron</a:t>
            </a:r>
            <a:r>
              <a:rPr lang="nl-NL" u="sng" dirty="0" smtClean="0"/>
              <a:t> spin omhoog met het veld mee:</a:t>
            </a:r>
          </a:p>
          <a:p>
            <a:endParaRPr lang="nl-NL" dirty="0" smtClean="0"/>
          </a:p>
          <a:p>
            <a:endParaRPr lang="nl-NL" dirty="0" smtClean="0"/>
          </a:p>
          <a:p>
            <a:endParaRPr lang="nl-NL" dirty="0" smtClean="0"/>
          </a:p>
          <a:p>
            <a:r>
              <a:rPr lang="nl-NL" dirty="0" smtClean="0"/>
              <a:t>        </a:t>
            </a:r>
            <a:r>
              <a:rPr lang="nl-NL" u="sng" dirty="0" err="1" smtClean="0"/>
              <a:t>Aangeslagentoestand</a:t>
            </a:r>
            <a:r>
              <a:rPr lang="nl-NL" u="sng" dirty="0" smtClean="0"/>
              <a:t>:  </a:t>
            </a:r>
            <a:r>
              <a:rPr lang="nl-NL" u="sng" dirty="0" err="1" smtClean="0"/>
              <a:t>electron</a:t>
            </a:r>
            <a:r>
              <a:rPr lang="nl-NL" u="sng" dirty="0" smtClean="0"/>
              <a:t> spin omlaag tegen het veld in:</a:t>
            </a:r>
          </a:p>
          <a:p>
            <a:endParaRPr lang="nl-NL" dirty="0" smtClean="0"/>
          </a:p>
          <a:p>
            <a:endParaRPr lang="nl-NL" dirty="0" smtClean="0"/>
          </a:p>
          <a:p>
            <a:endParaRPr lang="nl-NL" dirty="0" smtClean="0"/>
          </a:p>
          <a:p>
            <a:r>
              <a:rPr lang="nl-NL" dirty="0" smtClean="0"/>
              <a:t>Dus, uit 100 miljoen </a:t>
            </a:r>
            <a:r>
              <a:rPr lang="nl-NL" dirty="0" err="1" smtClean="0"/>
              <a:t>electronen</a:t>
            </a:r>
            <a:r>
              <a:rPr lang="nl-NL" dirty="0" smtClean="0"/>
              <a:t>, zijn er maar 10 meer in de spin grondtoestand (omhoog) dan de aangeslagen toestand (omlaag).  </a:t>
            </a:r>
          </a:p>
          <a:p>
            <a:endParaRPr lang="nl-NL" dirty="0" smtClean="0"/>
          </a:p>
          <a:p>
            <a:r>
              <a:rPr lang="nl-NL" dirty="0" smtClean="0"/>
              <a:t>Om het veld waar te nemen via directe metingen van </a:t>
            </a:r>
            <a:r>
              <a:rPr lang="nl-NL" dirty="0" err="1" smtClean="0"/>
              <a:t>electronspins</a:t>
            </a:r>
            <a:r>
              <a:rPr lang="nl-NL" dirty="0" smtClean="0"/>
              <a:t> moet een </a:t>
            </a:r>
            <a:r>
              <a:rPr lang="nl-NL" dirty="0" err="1" smtClean="0"/>
              <a:t>electronspinmeter</a:t>
            </a:r>
            <a:r>
              <a:rPr lang="nl-NL" dirty="0" smtClean="0"/>
              <a:t> miljoenen spins meten en minder kans op fouten hebben dan 10</a:t>
            </a:r>
            <a:r>
              <a:rPr lang="nl-NL" baseline="30000" dirty="0" smtClean="0"/>
              <a:t>-7</a:t>
            </a:r>
            <a:r>
              <a:rPr lang="nl-NL" dirty="0" smtClean="0"/>
              <a:t>…  Dit gaat niet lukken!</a:t>
            </a:r>
          </a:p>
        </p:txBody>
      </p:sp>
      <p:sp>
        <p:nvSpPr>
          <p:cNvPr id="10" name="Tekstvak 9"/>
          <p:cNvSpPr txBox="1"/>
          <p:nvPr/>
        </p:nvSpPr>
        <p:spPr>
          <a:xfrm>
            <a:off x="0" y="0"/>
            <a:ext cx="9144000" cy="1200329"/>
          </a:xfrm>
          <a:prstGeom prst="rect">
            <a:avLst/>
          </a:prstGeom>
          <a:noFill/>
        </p:spPr>
        <p:txBody>
          <a:bodyPr wrap="square" rtlCol="0">
            <a:spAutoFit/>
          </a:bodyPr>
          <a:lstStyle/>
          <a:p>
            <a:pPr algn="ctr"/>
            <a:endParaRPr lang="nl-NL" sz="3600" dirty="0" smtClean="0"/>
          </a:p>
          <a:p>
            <a:pPr algn="ctr"/>
            <a:r>
              <a:rPr lang="nl-NL" sz="3600" dirty="0" err="1" smtClean="0"/>
              <a:t>Zeemaneffect</a:t>
            </a:r>
            <a:r>
              <a:rPr lang="nl-NL" sz="3600" dirty="0" smtClean="0"/>
              <a:t> meten?</a:t>
            </a:r>
            <a:endParaRPr lang="nl-NL" sz="3600" dirty="0"/>
          </a:p>
        </p:txBody>
      </p:sp>
      <p:graphicFrame>
        <p:nvGraphicFramePr>
          <p:cNvPr id="37891" name="Object 3"/>
          <p:cNvGraphicFramePr>
            <a:graphicFrameLocks noChangeAspect="1"/>
          </p:cNvGraphicFramePr>
          <p:nvPr/>
        </p:nvGraphicFramePr>
        <p:xfrm>
          <a:off x="1430338" y="3759200"/>
          <a:ext cx="6692900" cy="758825"/>
        </p:xfrm>
        <a:graphic>
          <a:graphicData uri="http://schemas.openxmlformats.org/presentationml/2006/ole">
            <p:oleObj spid="_x0000_s37891" name="Vergelijking" r:id="rId3" imgW="3695400" imgH="419040" progId="Equation.3">
              <p:embed/>
            </p:oleObj>
          </a:graphicData>
        </a:graphic>
      </p:graphicFrame>
      <p:graphicFrame>
        <p:nvGraphicFramePr>
          <p:cNvPr id="37892" name="Object 4"/>
          <p:cNvGraphicFramePr>
            <a:graphicFrameLocks noChangeAspect="1"/>
          </p:cNvGraphicFramePr>
          <p:nvPr/>
        </p:nvGraphicFramePr>
        <p:xfrm>
          <a:off x="1427163" y="2660650"/>
          <a:ext cx="6738937" cy="712788"/>
        </p:xfrm>
        <a:graphic>
          <a:graphicData uri="http://schemas.openxmlformats.org/presentationml/2006/ole">
            <p:oleObj spid="_x0000_s37892" name="Vergelijking" r:id="rId4" imgW="3720960" imgH="39348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8524</TotalTime>
  <Words>1298</Words>
  <Application>Microsoft Office PowerPoint</Application>
  <PresentationFormat>Diavoorstelling (4:3)</PresentationFormat>
  <Paragraphs>484</Paragraphs>
  <Slides>28</Slides>
  <Notes>3</Notes>
  <HiddenSlides>1</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28</vt:i4>
      </vt:variant>
    </vt:vector>
  </HeadingPairs>
  <TitlesOfParts>
    <vt:vector size="30" baseType="lpstr">
      <vt:lpstr>Office-thema</vt:lpstr>
      <vt:lpstr>Vergelijking</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Forrest</dc:creator>
  <cp:lastModifiedBy>Forrest</cp:lastModifiedBy>
  <cp:revision>36</cp:revision>
  <dcterms:created xsi:type="dcterms:W3CDTF">2016-12-06T16:39:51Z</dcterms:created>
  <dcterms:modified xsi:type="dcterms:W3CDTF">2017-01-15T23:11:21Z</dcterms:modified>
</cp:coreProperties>
</file>