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346" r:id="rId2"/>
    <p:sldId id="374" r:id="rId3"/>
    <p:sldId id="375" r:id="rId4"/>
    <p:sldId id="377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403" r:id="rId14"/>
    <p:sldId id="408" r:id="rId15"/>
    <p:sldId id="409" r:id="rId16"/>
    <p:sldId id="399" r:id="rId17"/>
    <p:sldId id="410" r:id="rId18"/>
    <p:sldId id="392" r:id="rId19"/>
    <p:sldId id="398" r:id="rId20"/>
    <p:sldId id="400" r:id="rId21"/>
    <p:sldId id="402" r:id="rId22"/>
    <p:sldId id="401" r:id="rId23"/>
    <p:sldId id="407" r:id="rId24"/>
    <p:sldId id="406" r:id="rId25"/>
    <p:sldId id="404" r:id="rId26"/>
    <p:sldId id="394" r:id="rId27"/>
    <p:sldId id="405" r:id="rId28"/>
  </p:sldIdLst>
  <p:sldSz cx="9144000" cy="6858000" type="screen4x3"/>
  <p:notesSz cx="7099300" cy="1023461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rie Ottink" initials="H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3399"/>
    <a:srgbClr val="0090D4"/>
    <a:srgbClr val="A41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 autoAdjust="0"/>
  </p:normalViewPr>
  <p:slideViewPr>
    <p:cSldViewPr>
      <p:cViewPr>
        <p:scale>
          <a:sx n="108" d="100"/>
          <a:sy n="108" d="100"/>
        </p:scale>
        <p:origin x="-4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168" y="0"/>
            <a:ext cx="5994964" cy="68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950"/>
              </a:lnSpc>
              <a:defRPr sz="1500">
                <a:latin typeface="Arial" charset="0"/>
              </a:defRPr>
            </a:lvl1pPr>
          </a:lstStyle>
          <a:p>
            <a:r>
              <a:rPr lang="nl-NL" dirty="0"/>
              <a:t>Titel presentatie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168" y="9978748"/>
            <a:ext cx="3076363" cy="2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fld id="{4A27554F-4F5E-435D-8721-B255786F35C6}" type="datetime4">
              <a:rPr lang="nl-NL"/>
              <a:pPr/>
              <a:t>December 8, 2014</a:t>
            </a:fld>
            <a:endParaRPr lang="nl-NL" sz="1300" dirty="0">
              <a:latin typeface="Times New Roman" pitchFamily="18" charset="0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52168" y="9467017"/>
            <a:ext cx="5994964" cy="42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Arial" charset="0"/>
              </a:defRPr>
            </a:lvl1pPr>
          </a:lstStyle>
          <a:p>
            <a:r>
              <a:rPr lang="nl-NL" dirty="0" err="1"/>
              <a:t>ThiemeMeulenhoff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58321" y="9978748"/>
            <a:ext cx="788811" cy="2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DDED2B63-2DCC-4535-BC02-CCC79A390E16}" type="slidenum">
              <a:rPr lang="nl-NL"/>
              <a:pPr/>
              <a:t>‹#›</a:t>
            </a:fld>
            <a:endParaRPr lang="nl-NL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34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83217" y="0"/>
            <a:ext cx="4732867" cy="59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950"/>
              </a:lnSpc>
              <a:defRPr sz="1500">
                <a:latin typeface="Arial" charset="0"/>
              </a:defRPr>
            </a:lvl1pPr>
          </a:lstStyle>
          <a:p>
            <a:r>
              <a:rPr lang="nl-NL" dirty="0"/>
              <a:t>Titel presentatie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83217" y="9978748"/>
            <a:ext cx="3076363" cy="2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fld id="{71247C3E-9ADC-4CE8-AD0D-DA8D150BA2C4}" type="datetime4">
              <a:rPr lang="nl-NL"/>
              <a:pPr/>
              <a:t>December 8, 2014</a:t>
            </a:fld>
            <a:endParaRPr lang="nl-NL" sz="1300" dirty="0">
              <a:latin typeface="Times New Roman" pitchFamily="18" charset="0"/>
            </a:endParaRPr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852488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83217" y="5117307"/>
            <a:ext cx="4732867" cy="409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83217" y="9467017"/>
            <a:ext cx="4732867" cy="42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Arial" charset="0"/>
              </a:defRPr>
            </a:lvl1pPr>
          </a:lstStyle>
          <a:p>
            <a:r>
              <a:rPr lang="nl-NL" dirty="0" err="1"/>
              <a:t>ThiemeMeulenhoff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969510" y="9978748"/>
            <a:ext cx="946573" cy="2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5AFE96E9-5E82-4505-A968-863F0E91F69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54370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nl-NL" dirty="0"/>
              <a:t>Titel presentatie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EE0BC63-92F4-4E3B-9B65-FC6C892CE67D}" type="datetime4">
              <a:rPr lang="nl-NL"/>
              <a:pPr/>
              <a:t>December 8, 2014</a:t>
            </a:fld>
            <a:endParaRPr lang="nl-NL" sz="1300" dirty="0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nl-NL" dirty="0" err="1"/>
              <a:t>ThiemeMeulenhoff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294C0-97BF-4FEE-932A-83902C9B68D7}" type="slidenum">
              <a:rPr lang="nl-NL"/>
              <a:pPr/>
              <a:t>1</a:t>
            </a:fld>
            <a:endParaRPr lang="nl-NL"/>
          </a:p>
        </p:txBody>
      </p:sp>
      <p:sp>
        <p:nvSpPr>
          <p:cNvPr id="516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111" name="Picture 23" descr="TM_PP_titel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3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8525" y="2228850"/>
            <a:ext cx="6665913" cy="1504950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98525" y="4267200"/>
            <a:ext cx="5716588" cy="1752600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473096" name="Rectangle 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98525" y="6237288"/>
            <a:ext cx="5716588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chemeClr val="bg1"/>
                </a:solidFill>
                <a:latin typeface="+mn-lt"/>
              </a:defRPr>
            </a:lvl1pPr>
          </a:lstStyle>
          <a:p>
            <a:fld id="{33A076B5-ECEB-4264-9066-5C25D84AB5D1}" type="datetime4">
              <a:rPr lang="nl-NL"/>
              <a:pPr/>
              <a:t>December 8, 2014</a:t>
            </a:fld>
            <a:endParaRPr lang="nl-NL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755E67-2CB1-4ABB-BF49-723C0E73BE78}" type="datetime4">
              <a:rPr lang="nl-NL"/>
              <a:pPr/>
              <a:t>December 8,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211179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899150" y="1438275"/>
            <a:ext cx="1665288" cy="50276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98525" y="1438275"/>
            <a:ext cx="4848225" cy="50276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5ED29D-AC62-45D7-BB3D-3781E2447BBC}" type="datetime4">
              <a:rPr lang="nl-NL"/>
              <a:pPr/>
              <a:t>December 8,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206229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25" y="1438275"/>
            <a:ext cx="6665913" cy="952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898525" y="2698750"/>
            <a:ext cx="3255963" cy="3767138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306888" y="2698750"/>
            <a:ext cx="3255962" cy="37671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898525" y="519113"/>
            <a:ext cx="5689600" cy="317500"/>
          </a:xfrm>
        </p:spPr>
        <p:txBody>
          <a:bodyPr/>
          <a:lstStyle>
            <a:lvl1pPr>
              <a:defRPr/>
            </a:lvl1pPr>
          </a:lstStyle>
          <a:p>
            <a:fld id="{DAA91A7E-0372-4DC7-93AA-EE9EC80E7196}" type="datetime4">
              <a:rPr lang="nl-NL"/>
              <a:pPr/>
              <a:t>December 8,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408135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10412D-F43A-47F9-8752-D89B234E1440}" type="datetime4">
              <a:rPr lang="nl-NL"/>
              <a:pPr/>
              <a:t>December 8,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239625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4EF173-9C5A-46C6-8F18-1120E0F269EA}" type="datetime4">
              <a:rPr lang="nl-NL"/>
              <a:pPr/>
              <a:t>December 8,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189617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98525" y="2698750"/>
            <a:ext cx="3255963" cy="3767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06888" y="2698750"/>
            <a:ext cx="3255962" cy="3767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135BA4-418B-4F13-A68D-CFA0696998AD}" type="datetime4">
              <a:rPr lang="nl-NL"/>
              <a:pPr/>
              <a:t>December 8,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295901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EFDD48-E396-49D2-8908-93C335258A41}" type="datetime4">
              <a:rPr lang="nl-NL"/>
              <a:pPr/>
              <a:t>December 8,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408210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62D02E-7ADE-4353-8B3C-0136FFCF312E}" type="datetime4">
              <a:rPr lang="nl-NL"/>
              <a:pPr/>
              <a:t>December 8,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22967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A8C176-35E9-49D8-BB41-FD4D124A12A7}" type="datetime4">
              <a:rPr lang="nl-NL"/>
              <a:pPr/>
              <a:t>December 8,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12413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9A8AF9-E63C-41A1-8353-18EE2B3035A0}" type="datetime4">
              <a:rPr lang="nl-NL"/>
              <a:pPr/>
              <a:t>December 8,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162218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C49B42-6C49-4E0B-8274-E07E80522937}" type="datetime4">
              <a:rPr lang="nl-NL"/>
              <a:pPr/>
              <a:t>December 8,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419708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88" name="Picture 24" descr="TM_PP_diahead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20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1438275"/>
            <a:ext cx="666591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4720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2698750"/>
            <a:ext cx="666432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4720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519113"/>
            <a:ext cx="568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fld id="{7AA93899-2CEF-4540-960A-D91DF387A187}" type="datetime4">
              <a:rPr lang="nl-NL"/>
              <a:pPr/>
              <a:t>December 8, 2014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9pPr>
    </p:titleStyle>
    <p:bodyStyle>
      <a:lvl1pPr marL="220663" indent="-220663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tx2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192088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2pPr>
      <a:lvl3pPr marL="1050925" indent="-177800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3pPr>
      <a:lvl4pPr marL="1409700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4pPr>
      <a:lvl5pPr marL="17684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5pPr>
      <a:lvl6pPr marL="22256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6pPr>
      <a:lvl7pPr marL="26828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7pPr>
      <a:lvl8pPr marL="31400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8pPr>
      <a:lvl9pPr marL="35972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S46DZe5usY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1TKSfAkWWN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ajhFNcUTJI0" TargetMode="External"/><Relationship Id="rId3" Type="http://schemas.openxmlformats.org/officeDocument/2006/relationships/hyperlink" Target="https://www.youtube.com/watch?v=XBr4GkRnY0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RDN7ceu6UU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VWY5IkglA4" TargetMode="External"/><Relationship Id="rId3" Type="http://schemas.openxmlformats.org/officeDocument/2006/relationships/hyperlink" Target="https://www.youtube.com/watch?v=J9my1qyenl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ky4RgRvVDoA?list=PLED25F943F8D6081C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amelab.mit.edu/games/a-slower-speed-of-light/" TargetMode="Externa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sttubegames.com/velocityraptor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4859" y="4869160"/>
            <a:ext cx="6430024" cy="1584176"/>
          </a:xfrm>
        </p:spPr>
        <p:txBody>
          <a:bodyPr/>
          <a:lstStyle/>
          <a:p>
            <a:r>
              <a:rPr lang="nl-NL" sz="3200" dirty="0" smtClean="0"/>
              <a:t>Katern </a:t>
            </a:r>
            <a:r>
              <a:rPr lang="nl-NL" sz="3200" dirty="0" smtClean="0"/>
              <a:t>D: Relativiteit</a:t>
            </a:r>
          </a:p>
          <a:p>
            <a:r>
              <a:rPr lang="nl-NL" sz="2400" dirty="0" smtClean="0"/>
              <a:t>Proces, didactiek en verdieping</a:t>
            </a:r>
          </a:p>
          <a:p>
            <a:r>
              <a:rPr lang="nl-NL" sz="1200" dirty="0" smtClean="0"/>
              <a:t>Bart van Dalen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5660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Schrijfproces</a:t>
            </a:r>
            <a:r>
              <a:rPr lang="en-US" dirty="0" smtClean="0"/>
              <a:t> - Synopsis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Originele</a:t>
            </a:r>
            <a:r>
              <a:rPr lang="en-US" b="1" dirty="0" smtClean="0"/>
              <a:t> </a:t>
            </a:r>
            <a:r>
              <a:rPr lang="en-US" b="1" dirty="0" err="1" smtClean="0"/>
              <a:t>indeling</a:t>
            </a:r>
            <a:r>
              <a:rPr lang="en-US" b="1" dirty="0" smtClean="0"/>
              <a:t> feedback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816500"/>
              </p:ext>
            </p:extLst>
          </p:nvPr>
        </p:nvGraphicFramePr>
        <p:xfrm>
          <a:off x="899592" y="3212978"/>
          <a:ext cx="6624736" cy="30963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8086"/>
                <a:gridCol w="4746650"/>
              </a:tblGrid>
              <a:tr h="46035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Paragraaf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Leerdoelen</a:t>
                      </a:r>
                      <a:endParaRPr lang="en-US" sz="1800" dirty="0"/>
                    </a:p>
                  </a:txBody>
                  <a:tcPr/>
                </a:tc>
              </a:tr>
              <a:tr h="7945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Ruimtetijd-diagrammen</a:t>
                      </a:r>
                      <a:endParaRPr lang="en-US" sz="1800" dirty="0" smtClean="0"/>
                    </a:p>
                    <a:p>
                      <a:r>
                        <a:rPr lang="en-US" sz="1800" strike="sngStrike" dirty="0" smtClean="0"/>
                        <a:t>SRT </a:t>
                      </a:r>
                      <a:r>
                        <a:rPr lang="en-US" sz="1800" strike="sngStrike" dirty="0" err="1" smtClean="0"/>
                        <a:t>postulaten</a:t>
                      </a:r>
                      <a:endParaRPr lang="en-US" sz="1800" strike="sngStrike" dirty="0"/>
                    </a:p>
                  </a:txBody>
                  <a:tcPr/>
                </a:tc>
              </a:tr>
              <a:tr h="4603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Inertiaalstelsels</a:t>
                      </a:r>
                      <a:r>
                        <a:rPr lang="en-US" sz="1800" baseline="0" dirty="0" smtClean="0"/>
                        <a:t> en </a:t>
                      </a:r>
                      <a:r>
                        <a:rPr lang="en-US" sz="1800" baseline="0" dirty="0" err="1" smtClean="0"/>
                        <a:t>gelijktijdigheid</a:t>
                      </a:r>
                      <a:endParaRPr lang="en-US" sz="1800" dirty="0"/>
                    </a:p>
                  </a:txBody>
                  <a:tcPr/>
                </a:tc>
              </a:tr>
              <a:tr h="4603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Tijdrek</a:t>
                      </a:r>
                      <a:r>
                        <a:rPr lang="en-US" sz="1800" dirty="0" smtClean="0"/>
                        <a:t> en </a:t>
                      </a:r>
                      <a:r>
                        <a:rPr lang="en-US" sz="1800" dirty="0" err="1" smtClean="0"/>
                        <a:t>Lengtekrimp</a:t>
                      </a:r>
                      <a:endParaRPr lang="en-US" sz="1800" dirty="0"/>
                    </a:p>
                  </a:txBody>
                  <a:tcPr/>
                </a:tc>
              </a:tr>
              <a:tr h="4603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sngStrike" dirty="0" err="1" smtClean="0"/>
                        <a:t>Lorentztransformaties</a:t>
                      </a:r>
                      <a:endParaRPr lang="en-US" sz="1800" strike="sngStrike" dirty="0"/>
                    </a:p>
                  </a:txBody>
                  <a:tcPr/>
                </a:tc>
              </a:tr>
              <a:tr h="4603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Energie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strike="sngStrike" dirty="0" err="1" smtClean="0"/>
                        <a:t>Impuls</a:t>
                      </a:r>
                      <a:r>
                        <a:rPr lang="en-US" sz="1800" strike="sngStrike" dirty="0" smtClean="0"/>
                        <a:t> en Massa</a:t>
                      </a:r>
                      <a:endParaRPr lang="en-US" sz="1800" strike="sngStrik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2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Schrijfproces</a:t>
            </a:r>
            <a:r>
              <a:rPr lang="en-US" dirty="0" smtClean="0"/>
              <a:t> - Synopsis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Nieuwe</a:t>
            </a:r>
            <a:r>
              <a:rPr lang="en-US" b="1" dirty="0" smtClean="0"/>
              <a:t> </a:t>
            </a:r>
            <a:r>
              <a:rPr lang="en-US" b="1" dirty="0" err="1" smtClean="0"/>
              <a:t>indeling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407650"/>
              </p:ext>
            </p:extLst>
          </p:nvPr>
        </p:nvGraphicFramePr>
        <p:xfrm>
          <a:off x="899592" y="3212978"/>
          <a:ext cx="6624736" cy="30963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8086"/>
                <a:gridCol w="4746650"/>
              </a:tblGrid>
              <a:tr h="46035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Paragraaf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Leerdoelen</a:t>
                      </a:r>
                      <a:endParaRPr lang="en-US" sz="1800" dirty="0"/>
                    </a:p>
                  </a:txBody>
                  <a:tcPr/>
                </a:tc>
              </a:tr>
              <a:tr h="7945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Tijdrek</a:t>
                      </a:r>
                      <a:r>
                        <a:rPr lang="en-US" sz="1800" baseline="0" dirty="0" smtClean="0"/>
                        <a:t> en </a:t>
                      </a:r>
                      <a:r>
                        <a:rPr lang="en-US" sz="1800" baseline="0" dirty="0" err="1" smtClean="0"/>
                        <a:t>lengtekrimp</a:t>
                      </a:r>
                      <a:endParaRPr lang="en-US" sz="1800" dirty="0" smtClean="0"/>
                    </a:p>
                  </a:txBody>
                  <a:tcPr/>
                </a:tc>
              </a:tr>
              <a:tr h="4603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Ruimtetijd</a:t>
                      </a:r>
                      <a:r>
                        <a:rPr lang="en-US" sz="1800" dirty="0" smtClean="0"/>
                        <a:t>-diagram</a:t>
                      </a:r>
                      <a:endParaRPr lang="en-US" sz="1800" dirty="0"/>
                    </a:p>
                  </a:txBody>
                  <a:tcPr/>
                </a:tc>
              </a:tr>
              <a:tr h="4603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Gelijktijdigheid</a:t>
                      </a:r>
                      <a:endParaRPr lang="en-US" sz="1800" dirty="0"/>
                    </a:p>
                  </a:txBody>
                  <a:tcPr/>
                </a:tc>
              </a:tr>
              <a:tr h="4603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err="1" smtClean="0"/>
                        <a:t>Energie</a:t>
                      </a:r>
                      <a:endParaRPr lang="en-US" sz="1800" strike="noStrike" dirty="0"/>
                    </a:p>
                  </a:txBody>
                  <a:tcPr/>
                </a:tc>
              </a:tr>
              <a:tr h="4603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Zwarte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gaten</a:t>
                      </a:r>
                      <a:endParaRPr lang="en-US" sz="1800" strike="sngStrik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8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Voorkennisquiz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Socrative.com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Roomnumber</a:t>
            </a:r>
            <a:r>
              <a:rPr lang="en-US" sz="2800" dirty="0" smtClean="0"/>
              <a:t>: </a:t>
            </a:r>
            <a:r>
              <a:rPr lang="en-US" sz="2800" b="1" dirty="0" smtClean="0"/>
              <a:t>196464</a:t>
            </a:r>
          </a:p>
        </p:txBody>
      </p:sp>
    </p:spTree>
    <p:extLst>
      <p:ext uri="{BB962C8B-B14F-4D97-AF65-F5344CB8AC3E}">
        <p14:creationId xmlns:p14="http://schemas.microsoft.com/office/powerpoint/2010/main" val="58258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Voorkennisquiz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Socrative.com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Roomnumber</a:t>
            </a:r>
            <a:r>
              <a:rPr lang="en-US" sz="2800" dirty="0" smtClean="0"/>
              <a:t>: </a:t>
            </a:r>
            <a:r>
              <a:rPr lang="en-US" sz="2800" b="1" dirty="0" smtClean="0"/>
              <a:t>196464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err="1" smtClean="0"/>
              <a:t>Quiznummer</a:t>
            </a:r>
            <a:r>
              <a:rPr lang="en-US" sz="2800" dirty="0" smtClean="0"/>
              <a:t>: 13459888</a:t>
            </a:r>
          </a:p>
        </p:txBody>
      </p:sp>
    </p:spTree>
    <p:extLst>
      <p:ext uri="{BB962C8B-B14F-4D97-AF65-F5344CB8AC3E}">
        <p14:creationId xmlns:p14="http://schemas.microsoft.com/office/powerpoint/2010/main" val="379335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Didactiek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Niet</a:t>
            </a:r>
            <a:r>
              <a:rPr lang="en-US" sz="2400" dirty="0" smtClean="0"/>
              <a:t> “</a:t>
            </a:r>
            <a:r>
              <a:rPr lang="en-US" sz="2400" dirty="0" err="1" smtClean="0"/>
              <a:t>alles</a:t>
            </a:r>
            <a:r>
              <a:rPr lang="en-US" sz="2400" dirty="0" smtClean="0"/>
              <a:t>” </a:t>
            </a:r>
            <a:r>
              <a:rPr lang="en-US" sz="2400" dirty="0" err="1" smtClean="0"/>
              <a:t>staat</a:t>
            </a:r>
            <a:r>
              <a:rPr lang="en-US" sz="2400" dirty="0" smtClean="0"/>
              <a:t> in de </a:t>
            </a:r>
            <a:r>
              <a:rPr lang="en-US" sz="2400" dirty="0" err="1" smtClean="0"/>
              <a:t>katern</a:t>
            </a:r>
            <a:r>
              <a:rPr lang="en-US" sz="2400" dirty="0" smtClean="0"/>
              <a:t>;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aantal</a:t>
            </a:r>
            <a:r>
              <a:rPr lang="en-US" sz="2400" dirty="0" smtClean="0"/>
              <a:t> </a:t>
            </a:r>
            <a:r>
              <a:rPr lang="en-US" sz="2400" dirty="0" err="1" smtClean="0"/>
              <a:t>belangrijke</a:t>
            </a:r>
            <a:r>
              <a:rPr lang="en-US" sz="2400" dirty="0" smtClean="0"/>
              <a:t> </a:t>
            </a:r>
            <a:r>
              <a:rPr lang="en-US" sz="2400" dirty="0" err="1" smtClean="0"/>
              <a:t>zaken</a:t>
            </a:r>
            <a:r>
              <a:rPr lang="en-US" sz="2400" dirty="0" smtClean="0"/>
              <a:t> </a:t>
            </a:r>
            <a:r>
              <a:rPr lang="en-US" sz="2400" dirty="0" err="1" smtClean="0"/>
              <a:t>leiden</a:t>
            </a:r>
            <a:r>
              <a:rPr lang="en-US" sz="2400" dirty="0" smtClean="0"/>
              <a:t> </a:t>
            </a:r>
            <a:r>
              <a:rPr lang="en-US" sz="2400" dirty="0" err="1" smtClean="0"/>
              <a:t>leerlingen</a:t>
            </a:r>
            <a:r>
              <a:rPr lang="en-US" sz="2400" dirty="0" smtClean="0"/>
              <a:t> </a:t>
            </a:r>
            <a:r>
              <a:rPr lang="en-US" sz="2400" dirty="0" err="1" smtClean="0"/>
              <a:t>zelf</a:t>
            </a:r>
            <a:r>
              <a:rPr lang="en-US" sz="2400" dirty="0" smtClean="0"/>
              <a:t> </a:t>
            </a:r>
            <a:r>
              <a:rPr lang="en-US" sz="2400" dirty="0" err="1" smtClean="0"/>
              <a:t>af</a:t>
            </a:r>
            <a:r>
              <a:rPr lang="en-US" sz="2400" dirty="0" smtClean="0"/>
              <a:t>:</a:t>
            </a:r>
          </a:p>
          <a:p>
            <a:pPr>
              <a:buFont typeface="Arial"/>
              <a:buChar char="•"/>
            </a:pPr>
            <a:r>
              <a:rPr lang="en-US" sz="2400" dirty="0" err="1" smtClean="0"/>
              <a:t>Waarnemingen</a:t>
            </a:r>
            <a:r>
              <a:rPr lang="en-US" sz="2400" dirty="0" smtClean="0"/>
              <a:t> in het </a:t>
            </a:r>
            <a:r>
              <a:rPr lang="en-US" sz="2400" dirty="0" err="1" smtClean="0"/>
              <a:t>referentiestelsel</a:t>
            </a:r>
            <a:r>
              <a:rPr lang="en-US" sz="2400" dirty="0" smtClean="0"/>
              <a:t> van de </a:t>
            </a:r>
            <a:r>
              <a:rPr lang="en-US" sz="2400" dirty="0" err="1" smtClean="0"/>
              <a:t>muonen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err="1" smtClean="0"/>
              <a:t>Formule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</a:t>
            </a:r>
            <a:r>
              <a:rPr lang="en-US" sz="2400" dirty="0" err="1" smtClean="0"/>
              <a:t>tijdrek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err="1" smtClean="0"/>
              <a:t>Tweelingparadox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9901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Didactiek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De </a:t>
            </a:r>
            <a:r>
              <a:rPr lang="en-US" sz="2400" dirty="0" err="1" smtClean="0"/>
              <a:t>ruimtetijd-diagrammen</a:t>
            </a:r>
            <a:r>
              <a:rPr lang="en-US" sz="2400" dirty="0" smtClean="0"/>
              <a:t> </a:t>
            </a:r>
            <a:r>
              <a:rPr lang="en-US" sz="2400" dirty="0" err="1" smtClean="0"/>
              <a:t>worden</a:t>
            </a:r>
            <a:r>
              <a:rPr lang="en-US" sz="2400" dirty="0" smtClean="0"/>
              <a:t> pseudo-</a:t>
            </a:r>
            <a:r>
              <a:rPr lang="en-US" sz="2400" dirty="0" err="1" smtClean="0"/>
              <a:t>klassiek</a:t>
            </a:r>
            <a:r>
              <a:rPr lang="en-US" sz="2400" dirty="0" smtClean="0"/>
              <a:t> </a:t>
            </a:r>
            <a:r>
              <a:rPr lang="en-US" sz="2400" dirty="0" err="1" smtClean="0"/>
              <a:t>geïntroduceerd</a:t>
            </a:r>
            <a:r>
              <a:rPr lang="en-US" sz="24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400" dirty="0" err="1" smtClean="0"/>
              <a:t>Voordeel</a:t>
            </a:r>
            <a:r>
              <a:rPr lang="en-US" sz="2400" dirty="0" smtClean="0"/>
              <a:t>: </a:t>
            </a:r>
            <a:r>
              <a:rPr lang="en-US" sz="2400" dirty="0" err="1" smtClean="0"/>
              <a:t>aansluiten</a:t>
            </a:r>
            <a:r>
              <a:rPr lang="en-US" sz="2400" dirty="0" smtClean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</a:t>
            </a:r>
            <a:r>
              <a:rPr lang="en-US" sz="2400" dirty="0" err="1" smtClean="0"/>
              <a:t>voorkennis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err="1" smtClean="0"/>
              <a:t>Nadeel</a:t>
            </a:r>
            <a:r>
              <a:rPr lang="en-US" sz="2400" dirty="0" smtClean="0"/>
              <a:t>: de </a:t>
            </a:r>
            <a:r>
              <a:rPr lang="en-US" sz="2400" i="1" dirty="0" smtClean="0"/>
              <a:t>t</a:t>
            </a:r>
            <a:r>
              <a:rPr lang="en-US" sz="2400" dirty="0" smtClean="0"/>
              <a:t>-as </a:t>
            </a:r>
            <a:r>
              <a:rPr lang="en-US" sz="2400" dirty="0" err="1" smtClean="0"/>
              <a:t>wordt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i="1" dirty="0" err="1" smtClean="0"/>
              <a:t>ct</a:t>
            </a:r>
            <a:r>
              <a:rPr lang="en-US" sz="2400" dirty="0" smtClean="0"/>
              <a:t>-as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7520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D.0 </a:t>
            </a:r>
            <a:r>
              <a:rPr lang="en-US" dirty="0" err="1" smtClean="0"/>
              <a:t>Algemeen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Minute Physics: What is Relative?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https://www.youtube.com/watch?v=</a:t>
            </a:r>
            <a:r>
              <a:rPr lang="en-US" sz="2400" dirty="0" smtClean="0">
                <a:hlinkClick r:id="rId2"/>
              </a:rPr>
              <a:t>VS46DZe5usY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2469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Videomateriaal</a:t>
            </a:r>
            <a:r>
              <a:rPr lang="en-US" dirty="0" smtClean="0"/>
              <a:t> per </a:t>
            </a:r>
            <a:r>
              <a:rPr lang="en-US" dirty="0" err="1" smtClean="0"/>
              <a:t>paragraaf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aantal</a:t>
            </a:r>
            <a:r>
              <a:rPr lang="en-US" sz="2400" dirty="0" smtClean="0"/>
              <a:t> video’s </a:t>
            </a:r>
            <a:r>
              <a:rPr lang="en-US" sz="2400" dirty="0" err="1" smtClean="0"/>
              <a:t>bij</a:t>
            </a:r>
            <a:r>
              <a:rPr lang="en-US" sz="2400" dirty="0" smtClean="0"/>
              <a:t> </a:t>
            </a:r>
            <a:r>
              <a:rPr lang="en-US" sz="2400" dirty="0" err="1" smtClean="0"/>
              <a:t>wijze</a:t>
            </a:r>
            <a:r>
              <a:rPr lang="en-US" sz="2400" dirty="0" smtClean="0"/>
              <a:t> van:</a:t>
            </a:r>
          </a:p>
          <a:p>
            <a:pPr>
              <a:buFont typeface="Arial"/>
              <a:buChar char="•"/>
            </a:pPr>
            <a:r>
              <a:rPr lang="en-US" sz="2400" dirty="0" err="1" smtClean="0"/>
              <a:t>Aandachtsrichter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err="1" smtClean="0"/>
              <a:t>Verdieping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err="1" smtClean="0"/>
              <a:t>Alternatieve</a:t>
            </a:r>
            <a:r>
              <a:rPr lang="en-US" sz="2400" dirty="0" smtClean="0"/>
              <a:t> </a:t>
            </a:r>
            <a:r>
              <a:rPr lang="en-US" sz="2400" dirty="0" err="1" smtClean="0"/>
              <a:t>uitleg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6690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D.1 </a:t>
            </a:r>
            <a:r>
              <a:rPr lang="en-US" dirty="0" err="1" smtClean="0"/>
              <a:t>Tijdrek</a:t>
            </a:r>
            <a:r>
              <a:rPr lang="en-US" dirty="0" smtClean="0"/>
              <a:t> en </a:t>
            </a:r>
            <a:r>
              <a:rPr lang="en-US" dirty="0" err="1" smtClean="0"/>
              <a:t>lengtekrimp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Veritasium</a:t>
            </a:r>
            <a:r>
              <a:rPr lang="en-US" sz="2400" dirty="0" smtClean="0"/>
              <a:t>: </a:t>
            </a:r>
            <a:r>
              <a:rPr lang="en-US" sz="2400" dirty="0" err="1" smtClean="0"/>
              <a:t>Electromagnetisme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://www.youtube.com/watch?v=</a:t>
            </a:r>
            <a:r>
              <a:rPr lang="en-US" sz="2400" dirty="0" smtClean="0">
                <a:hlinkClick r:id="rId2"/>
              </a:rPr>
              <a:t>1TKSfAkWWN0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5997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D.2 </a:t>
            </a:r>
            <a:r>
              <a:rPr lang="en-US" dirty="0" err="1" smtClean="0"/>
              <a:t>Ruimtetijd</a:t>
            </a:r>
            <a:r>
              <a:rPr lang="en-US" dirty="0" smtClean="0"/>
              <a:t>-diagram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Minute </a:t>
            </a:r>
            <a:r>
              <a:rPr lang="en-US" sz="2400" dirty="0" smtClean="0"/>
              <a:t>Physics: </a:t>
            </a:r>
            <a:r>
              <a:rPr lang="en-US" sz="2400" dirty="0" err="1" smtClean="0"/>
              <a:t>Ruimtetijd-diagrammen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://www.youtube.com/watch?v=</a:t>
            </a:r>
            <a:r>
              <a:rPr lang="en-US" sz="2400" dirty="0" smtClean="0">
                <a:hlinkClick r:id="rId2"/>
              </a:rPr>
              <a:t>ajhFNcUTJI0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(+) </a:t>
            </a:r>
            <a:r>
              <a:rPr lang="en-US" sz="2400" dirty="0" err="1" smtClean="0"/>
              <a:t>Veritasium</a:t>
            </a:r>
            <a:r>
              <a:rPr lang="en-US" sz="2400" dirty="0" smtClean="0"/>
              <a:t>: Hubble Sphere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https://www.youtube.com/watch?v=</a:t>
            </a:r>
            <a:r>
              <a:rPr lang="en-US" sz="2400" dirty="0" smtClean="0">
                <a:hlinkClick r:id="rId3"/>
              </a:rPr>
              <a:t>XBr4GkRnY04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8680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39552" y="1484784"/>
            <a:ext cx="4105523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619672" y="187844"/>
            <a:ext cx="4105523" cy="67807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endParaRPr lang="nl-NL" sz="2000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683568" y="1700808"/>
            <a:ext cx="820891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nl-NL" sz="2800" dirty="0">
                <a:solidFill>
                  <a:srgbClr val="0070C0"/>
                </a:solidFill>
              </a:rPr>
              <a:t>Programma</a:t>
            </a:r>
          </a:p>
          <a:p>
            <a:pPr marL="0" indent="0" eaLnBrk="1" hangingPunct="1">
              <a:buNone/>
            </a:pPr>
            <a:endParaRPr lang="nl-NL" dirty="0" smtClean="0"/>
          </a:p>
          <a:p>
            <a:pPr eaLnBrk="1" hangingPunct="1"/>
            <a:r>
              <a:rPr lang="nl-NL" altLang="nl-NL" sz="2400" dirty="0"/>
              <a:t>Even </a:t>
            </a:r>
            <a:r>
              <a:rPr lang="nl-NL" altLang="nl-NL" sz="2400" dirty="0" smtClean="0"/>
              <a:t>voorstellen</a:t>
            </a:r>
            <a:endParaRPr lang="nl-NL" altLang="nl-NL" sz="2400" dirty="0" smtClean="0"/>
          </a:p>
          <a:p>
            <a:pPr eaLnBrk="1" hangingPunct="1"/>
            <a:r>
              <a:rPr lang="nl-NL" altLang="nl-NL" sz="2400" dirty="0" smtClean="0"/>
              <a:t>Schrijfproces</a:t>
            </a:r>
          </a:p>
          <a:p>
            <a:pPr eaLnBrk="1" hangingPunct="1"/>
            <a:r>
              <a:rPr lang="nl-NL" altLang="nl-NL" sz="2400" dirty="0" smtClean="0"/>
              <a:t>Aandachtrichters per paragraaf</a:t>
            </a:r>
          </a:p>
          <a:p>
            <a:pPr eaLnBrk="1" hangingPunct="1"/>
            <a:r>
              <a:rPr lang="nl-NL" altLang="nl-NL" sz="2400" dirty="0" smtClean="0"/>
              <a:t>Verdieping voor sterke leerlingen</a:t>
            </a:r>
          </a:p>
          <a:p>
            <a:pPr eaLnBrk="1" hangingPunct="1"/>
            <a:r>
              <a:rPr lang="nl-NL" altLang="nl-NL" sz="2400" dirty="0" err="1" smtClean="0"/>
              <a:t>Serious</a:t>
            </a:r>
            <a:r>
              <a:rPr lang="nl-NL" altLang="nl-NL" sz="2400" dirty="0" smtClean="0"/>
              <a:t> games</a:t>
            </a:r>
          </a:p>
          <a:p>
            <a:pPr eaLnBrk="1" hangingPunct="1"/>
            <a:endParaRPr lang="nl-NL" altLang="nl-NL" sz="2400" dirty="0" smtClean="0"/>
          </a:p>
          <a:p>
            <a:pPr eaLnBrk="1" hangingPunct="1"/>
            <a:endParaRPr lang="nl-NL" altLang="nl-NL" sz="2400" dirty="0" smtClean="0"/>
          </a:p>
          <a:p>
            <a:pPr eaLnBrk="1" hangingPunct="1"/>
            <a:endParaRPr lang="nl-NL" altLang="nl-NL" dirty="0"/>
          </a:p>
          <a:p>
            <a:endParaRPr lang="nl-NL" sz="1800" dirty="0" smtClean="0"/>
          </a:p>
        </p:txBody>
      </p:sp>
    </p:spTree>
    <p:extLst>
      <p:ext uri="{BB962C8B-B14F-4D97-AF65-F5344CB8AC3E}">
        <p14:creationId xmlns:p14="http://schemas.microsoft.com/office/powerpoint/2010/main" val="293442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D.3 </a:t>
            </a:r>
            <a:r>
              <a:rPr lang="en-US" dirty="0" err="1" smtClean="0"/>
              <a:t>Gelijktijdigheid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Gelijktijdigheid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https://www.youtube.com/watch?v=</a:t>
            </a:r>
            <a:r>
              <a:rPr lang="en-US" sz="2400" dirty="0" smtClean="0">
                <a:hlinkClick r:id="rId2"/>
              </a:rPr>
              <a:t>DRDN7ceu6UU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878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D.4 </a:t>
            </a:r>
            <a:r>
              <a:rPr lang="en-US" dirty="0" err="1" smtClean="0"/>
              <a:t>Energie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John Samson: Relativistic Energy 1/2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https://www.youtube.com/watch?v=</a:t>
            </a:r>
            <a:r>
              <a:rPr lang="en-US" sz="2400" dirty="0" smtClean="0">
                <a:hlinkClick r:id="rId2"/>
              </a:rPr>
              <a:t>PVWY5IkglA4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John Samson: Relativistic Energy </a:t>
            </a:r>
            <a:r>
              <a:rPr lang="en-US" sz="2400" dirty="0" smtClean="0"/>
              <a:t>2/</a:t>
            </a:r>
            <a:r>
              <a:rPr lang="en-US" sz="2400" dirty="0"/>
              <a:t>2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https://www.youtube.com/watch?v=</a:t>
            </a:r>
            <a:r>
              <a:rPr lang="en-US" sz="2400" dirty="0" smtClean="0">
                <a:hlinkClick r:id="rId3"/>
              </a:rPr>
              <a:t>J9my1qyenl4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598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D.5 </a:t>
            </a:r>
            <a:r>
              <a:rPr lang="en-US" dirty="0" err="1" smtClean="0"/>
              <a:t>Zwarte</a:t>
            </a:r>
            <a:r>
              <a:rPr lang="en-US" dirty="0" smtClean="0"/>
              <a:t> </a:t>
            </a:r>
            <a:r>
              <a:rPr lang="en-US" dirty="0" err="1" smtClean="0"/>
              <a:t>Gaten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Minute </a:t>
            </a:r>
            <a:r>
              <a:rPr lang="en-US" sz="2400" dirty="0" smtClean="0"/>
              <a:t>Physics: GPS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http://youtu.be/ky4RgRvVDoA?list=</a:t>
            </a:r>
            <a:r>
              <a:rPr lang="en-US" sz="2400" dirty="0" smtClean="0">
                <a:hlinkClick r:id="rId2"/>
              </a:rPr>
              <a:t>PLED25F943F8D6081C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078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D.6 </a:t>
            </a:r>
            <a:r>
              <a:rPr lang="en-US" dirty="0" err="1" smtClean="0"/>
              <a:t>Afsluiting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59608"/>
            <a:ext cx="3565851" cy="458112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88024" y="2276872"/>
            <a:ext cx="36004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 err="1" smtClean="0"/>
              <a:t>Versnelling</a:t>
            </a:r>
            <a:r>
              <a:rPr lang="en-US" sz="2400" dirty="0" smtClean="0"/>
              <a:t> is </a:t>
            </a:r>
            <a:r>
              <a:rPr lang="en-US" sz="2400" dirty="0" err="1" smtClean="0"/>
              <a:t>absoluut</a:t>
            </a:r>
            <a:endParaRPr lang="en-US" sz="2400" dirty="0" smtClean="0"/>
          </a:p>
          <a:p>
            <a:pPr marL="0" indent="0">
              <a:buFont typeface="Wingdings" pitchFamily="2" charset="2"/>
              <a:buNone/>
            </a:pPr>
            <a:endParaRPr lang="en-US" sz="2400" dirty="0" smtClean="0"/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De </a:t>
            </a:r>
            <a:r>
              <a:rPr lang="en-US" sz="2400" dirty="0" err="1" smtClean="0"/>
              <a:t>tweelingparadox</a:t>
            </a:r>
            <a:r>
              <a:rPr lang="en-US" sz="2400" dirty="0" smtClean="0"/>
              <a:t> is </a:t>
            </a:r>
            <a:r>
              <a:rPr lang="en-US" sz="2400" dirty="0" err="1" smtClean="0"/>
              <a:t>niet</a:t>
            </a:r>
            <a:r>
              <a:rPr lang="en-US" sz="2400" dirty="0" smtClean="0"/>
              <a:t> het </a:t>
            </a:r>
            <a:r>
              <a:rPr lang="en-US" sz="2400" dirty="0" err="1" smtClean="0"/>
              <a:t>gevolg</a:t>
            </a:r>
            <a:r>
              <a:rPr lang="en-US" sz="2400" dirty="0" smtClean="0"/>
              <a:t> van de </a:t>
            </a:r>
            <a:r>
              <a:rPr lang="en-US" sz="2400" dirty="0" err="1" smtClean="0"/>
              <a:t>versnelling</a:t>
            </a:r>
            <a:r>
              <a:rPr lang="en-US" sz="24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2992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39552" y="1484784"/>
            <a:ext cx="4105523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619672" y="187844"/>
            <a:ext cx="4105523" cy="67807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endParaRPr lang="nl-NL" sz="2000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683568" y="1700808"/>
            <a:ext cx="820891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nl-NL" sz="2800" dirty="0" smtClean="0">
                <a:solidFill>
                  <a:srgbClr val="0070C0"/>
                </a:solidFill>
              </a:rPr>
              <a:t>Verdieping</a:t>
            </a:r>
            <a:endParaRPr lang="nl-NL" sz="2800" dirty="0">
              <a:solidFill>
                <a:srgbClr val="0070C0"/>
              </a:solidFill>
            </a:endParaRPr>
          </a:p>
          <a:p>
            <a:pPr marL="0" indent="0" eaLnBrk="1" hangingPunct="1">
              <a:buNone/>
            </a:pPr>
            <a:endParaRPr lang="nl-NL" dirty="0" smtClean="0"/>
          </a:p>
          <a:p>
            <a:pPr eaLnBrk="1" hangingPunct="1"/>
            <a:r>
              <a:rPr lang="nl-NL" altLang="nl-NL" sz="2400" dirty="0" smtClean="0"/>
              <a:t>Waarom lijken objecten gekromd wanneer je met een hoge snelheid beweegt?</a:t>
            </a:r>
          </a:p>
          <a:p>
            <a:pPr eaLnBrk="1" hangingPunct="1"/>
            <a:r>
              <a:rPr lang="nl-NL" altLang="nl-NL" sz="2400" dirty="0" smtClean="0"/>
              <a:t>Hoe kan je snelheden optellen in de SRT?</a:t>
            </a:r>
          </a:p>
          <a:p>
            <a:pPr eaLnBrk="1" hangingPunct="1"/>
            <a:r>
              <a:rPr lang="nl-NL" altLang="nl-NL" sz="2400" dirty="0" smtClean="0"/>
              <a:t>Hoe werken </a:t>
            </a:r>
            <a:r>
              <a:rPr lang="nl-NL" altLang="nl-NL" sz="2400" dirty="0" err="1" smtClean="0"/>
              <a:t>Lorentz-transformaties</a:t>
            </a:r>
            <a:r>
              <a:rPr lang="nl-NL" altLang="nl-NL" sz="2400" dirty="0" smtClean="0"/>
              <a:t>?</a:t>
            </a:r>
          </a:p>
          <a:p>
            <a:pPr eaLnBrk="1" hangingPunct="1"/>
            <a:r>
              <a:rPr lang="nl-NL" altLang="nl-NL" sz="2400" dirty="0" smtClean="0"/>
              <a:t>Past de plank in de schuur? (</a:t>
            </a:r>
            <a:r>
              <a:rPr lang="nl-NL" altLang="nl-NL" sz="2400" dirty="0" err="1" smtClean="0"/>
              <a:t>Pole</a:t>
            </a:r>
            <a:r>
              <a:rPr lang="nl-NL" altLang="nl-NL" sz="2400" dirty="0" smtClean="0"/>
              <a:t>-Barn Paradox)</a:t>
            </a:r>
          </a:p>
          <a:p>
            <a:pPr eaLnBrk="1" hangingPunct="1"/>
            <a:r>
              <a:rPr lang="nl-NL" altLang="nl-NL" sz="2400" dirty="0" smtClean="0"/>
              <a:t>Roodverschuiving bij sterren en de Hubblewet</a:t>
            </a:r>
          </a:p>
          <a:p>
            <a:pPr eaLnBrk="1" hangingPunct="1"/>
            <a:endParaRPr lang="nl-NL" altLang="nl-NL" sz="2400" dirty="0" smtClean="0"/>
          </a:p>
          <a:p>
            <a:pPr eaLnBrk="1" hangingPunct="1"/>
            <a:endParaRPr lang="nl-NL" altLang="nl-NL" dirty="0"/>
          </a:p>
          <a:p>
            <a:endParaRPr lang="nl-NL" sz="1800" dirty="0" smtClean="0"/>
          </a:p>
        </p:txBody>
      </p:sp>
    </p:spTree>
    <p:extLst>
      <p:ext uri="{BB962C8B-B14F-4D97-AF65-F5344CB8AC3E}">
        <p14:creationId xmlns:p14="http://schemas.microsoft.com/office/powerpoint/2010/main" val="5384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698750"/>
            <a:ext cx="6159202" cy="3767138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http://gamelab.mit.edu/games/a-slower-speed-of-light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412776"/>
            <a:ext cx="6264696" cy="368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 Game: Velocity Raptor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>
              <a:hlinkClick r:id="rId2"/>
            </a:endParaRP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://www.testtubegames.com/</a:t>
            </a:r>
            <a:r>
              <a:rPr lang="en-US" sz="2400" dirty="0" smtClean="0">
                <a:hlinkClick r:id="rId2"/>
              </a:rPr>
              <a:t>velocityraptor.html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3917"/>
          <a:stretch/>
        </p:blipFill>
        <p:spPr>
          <a:xfrm>
            <a:off x="899592" y="1484784"/>
            <a:ext cx="6480720" cy="1741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3814244"/>
            <a:ext cx="3144396" cy="2594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4221087"/>
            <a:ext cx="3151298" cy="21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7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Vragen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b.van.dalen@hva.nl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689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Bart van Dalen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1984: </a:t>
            </a:r>
            <a:r>
              <a:rPr lang="en-US" dirty="0" err="1" smtClean="0"/>
              <a:t>Basisschool</a:t>
            </a:r>
            <a:r>
              <a:rPr lang="en-US" dirty="0" smtClean="0"/>
              <a:t> De </a:t>
            </a:r>
            <a:r>
              <a:rPr lang="en-US" dirty="0" err="1" smtClean="0"/>
              <a:t>Zonnewijzer</a:t>
            </a:r>
            <a:r>
              <a:rPr lang="en-US" dirty="0"/>
              <a:t> </a:t>
            </a:r>
            <a:r>
              <a:rPr lang="en-US" dirty="0" smtClean="0"/>
              <a:t>Haarlem</a:t>
            </a:r>
          </a:p>
          <a:p>
            <a:r>
              <a:rPr lang="en-US" dirty="0" smtClean="0"/>
              <a:t>1992: Mendel College Haarlem</a:t>
            </a:r>
          </a:p>
          <a:p>
            <a:r>
              <a:rPr lang="en-US" dirty="0" smtClean="0"/>
              <a:t>1998: </a:t>
            </a:r>
            <a:r>
              <a:rPr lang="en-US" dirty="0" err="1" smtClean="0"/>
              <a:t>Universiteit</a:t>
            </a:r>
            <a:r>
              <a:rPr lang="en-US" dirty="0" smtClean="0"/>
              <a:t> van Amsterdam</a:t>
            </a:r>
          </a:p>
          <a:p>
            <a:r>
              <a:rPr lang="en-US" dirty="0" smtClean="0"/>
              <a:t>2004: St. </a:t>
            </a:r>
            <a:r>
              <a:rPr lang="en-US" dirty="0" err="1" smtClean="0"/>
              <a:t>Michaël</a:t>
            </a:r>
            <a:r>
              <a:rPr lang="en-US" dirty="0" smtClean="0"/>
              <a:t> College Zaandam</a:t>
            </a:r>
          </a:p>
          <a:p>
            <a:r>
              <a:rPr lang="en-US" dirty="0" smtClean="0"/>
              <a:t>2013: </a:t>
            </a:r>
            <a:r>
              <a:rPr lang="en-US" dirty="0" err="1" smtClean="0"/>
              <a:t>Hogeschool</a:t>
            </a:r>
            <a:r>
              <a:rPr lang="en-US" dirty="0" smtClean="0"/>
              <a:t> van Amsterdam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484784"/>
            <a:ext cx="49784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Schrijfproces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2453" b="12453"/>
          <a:stretch>
            <a:fillRect/>
          </a:stretch>
        </p:blipFill>
        <p:spPr>
          <a:xfrm>
            <a:off x="899592" y="2420888"/>
            <a:ext cx="6664325" cy="3767138"/>
          </a:xfrm>
        </p:spPr>
      </p:pic>
    </p:spTree>
    <p:extLst>
      <p:ext uri="{BB962C8B-B14F-4D97-AF65-F5344CB8AC3E}">
        <p14:creationId xmlns:p14="http://schemas.microsoft.com/office/powerpoint/2010/main" val="10379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Schrijfproces</a:t>
            </a:r>
            <a:r>
              <a:rPr lang="en-US" dirty="0" smtClean="0"/>
              <a:t> - </a:t>
            </a:r>
            <a:r>
              <a:rPr lang="en-US" dirty="0" err="1" smtClean="0"/>
              <a:t>Inspiratie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 </a:t>
            </a:r>
            <a:r>
              <a:rPr lang="en-US" sz="2400" dirty="0" err="1" smtClean="0"/>
              <a:t>sublieme</a:t>
            </a:r>
            <a:r>
              <a:rPr lang="en-US" sz="2400" dirty="0" smtClean="0"/>
              <a:t> </a:t>
            </a:r>
            <a:r>
              <a:rPr lang="en-US" sz="2400" dirty="0" err="1" smtClean="0"/>
              <a:t>eenvoud</a:t>
            </a:r>
            <a:r>
              <a:rPr lang="en-US" sz="2400" dirty="0" smtClean="0"/>
              <a:t> van </a:t>
            </a:r>
            <a:r>
              <a:rPr lang="en-US" sz="2400" dirty="0" err="1" smtClean="0"/>
              <a:t>relativiteit</a:t>
            </a:r>
            <a:r>
              <a:rPr lang="en-US" sz="2400" dirty="0" smtClean="0"/>
              <a:t> – Sander </a:t>
            </a:r>
            <a:r>
              <a:rPr lang="en-US" sz="2400" dirty="0" err="1" smtClean="0"/>
              <a:t>Bais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501008"/>
            <a:ext cx="3390652" cy="30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Schrijfproces</a:t>
            </a:r>
            <a:r>
              <a:rPr lang="en-US" dirty="0" smtClean="0"/>
              <a:t> - </a:t>
            </a:r>
            <a:r>
              <a:rPr lang="en-US" dirty="0" err="1" smtClean="0"/>
              <a:t>Inspiratie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Niks</a:t>
            </a:r>
            <a:r>
              <a:rPr lang="en-US" sz="2400" dirty="0" smtClean="0"/>
              <a:t> </a:t>
            </a:r>
            <a:r>
              <a:rPr lang="en-US" sz="2400" dirty="0" err="1" smtClean="0"/>
              <a:t>relatief</a:t>
            </a:r>
            <a:r>
              <a:rPr lang="en-US" sz="2400" dirty="0" smtClean="0"/>
              <a:t>! – Vincent </a:t>
            </a:r>
            <a:r>
              <a:rPr lang="en-US" sz="2400" dirty="0" err="1" smtClean="0"/>
              <a:t>Icke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988840"/>
            <a:ext cx="2738332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7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Schrijfproces</a:t>
            </a:r>
            <a:r>
              <a:rPr lang="en-US" dirty="0" smtClean="0"/>
              <a:t> - Synopsis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err="1" smtClean="0"/>
              <a:t>Subdomein</a:t>
            </a:r>
            <a:r>
              <a:rPr lang="nl-NL" b="1" dirty="0" smtClean="0"/>
              <a:t> </a:t>
            </a:r>
            <a:r>
              <a:rPr lang="nl-NL" b="1" dirty="0"/>
              <a:t>F2 </a:t>
            </a:r>
            <a:r>
              <a:rPr lang="nl-NL" b="1" dirty="0" smtClean="0"/>
              <a:t>Relativiteitstheorie</a:t>
            </a:r>
            <a:endParaRPr lang="en-US" b="1" dirty="0"/>
          </a:p>
          <a:p>
            <a:pPr marL="0" indent="0">
              <a:buNone/>
            </a:pPr>
            <a:r>
              <a:rPr lang="nl-NL" dirty="0"/>
              <a:t>De kandidaat kan in gedachte-experimenten en toepassingen de verschijnselen tijdrek en lengtekrimp verklaren aan de hand van de begrippen lichtsnelheid, gelijktijdigheid en referentiestelsel.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88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Schrijfproces</a:t>
            </a:r>
            <a:r>
              <a:rPr lang="en-US" dirty="0" smtClean="0"/>
              <a:t> - Synopsis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err="1" smtClean="0"/>
              <a:t>Subdomein</a:t>
            </a:r>
            <a:r>
              <a:rPr lang="nl-NL" b="1" dirty="0" smtClean="0"/>
              <a:t> </a:t>
            </a:r>
            <a:r>
              <a:rPr lang="nl-NL" b="1" dirty="0"/>
              <a:t>F2 </a:t>
            </a:r>
            <a:r>
              <a:rPr lang="nl-NL" b="1" dirty="0" smtClean="0"/>
              <a:t>Relativiteitstheorie</a:t>
            </a:r>
            <a:endParaRPr lang="en-US" b="1" dirty="0"/>
          </a:p>
          <a:p>
            <a:pPr marL="0" indent="0">
              <a:buNone/>
            </a:pPr>
            <a:r>
              <a:rPr lang="nl-NL" dirty="0"/>
              <a:t>Suggesties</a:t>
            </a:r>
            <a:endParaRPr lang="en-US" dirty="0"/>
          </a:p>
          <a:p>
            <a:pPr marL="0" indent="0">
              <a:buNone/>
            </a:pPr>
            <a:r>
              <a:rPr lang="nl-NL" u="sng" dirty="0" smtClean="0"/>
              <a:t>Mogelijke </a:t>
            </a:r>
            <a:r>
              <a:rPr lang="nl-NL" u="sng" dirty="0" err="1"/>
              <a:t>vakbegrippen</a:t>
            </a:r>
            <a:r>
              <a:rPr lang="nl-NL" dirty="0"/>
              <a:t>:</a:t>
            </a:r>
            <a:endParaRPr lang="en-US" dirty="0"/>
          </a:p>
          <a:p>
            <a:pPr marL="0" indent="0">
              <a:buNone/>
            </a:pPr>
            <a:r>
              <a:rPr lang="nl-NL" dirty="0"/>
              <a:t>gelijktijdigheid, tijdrek, Lorentztransformaties, energie, impuls, massa, lengtekrimp, tweelingparadox, ruimte-tijddiagram.</a:t>
            </a:r>
            <a:endParaRPr lang="en-US" dirty="0"/>
          </a:p>
          <a:p>
            <a:pPr marL="0" indent="0">
              <a:buNone/>
            </a:pPr>
            <a:r>
              <a:rPr lang="nl-NL" u="sng" dirty="0" smtClean="0"/>
              <a:t>Mogelijke </a:t>
            </a:r>
            <a:r>
              <a:rPr lang="nl-NL" u="sng" dirty="0"/>
              <a:t>contexten</a:t>
            </a:r>
            <a:r>
              <a:rPr lang="nl-NL" dirty="0"/>
              <a:t>:</a:t>
            </a:r>
            <a:endParaRPr lang="en-US" dirty="0"/>
          </a:p>
          <a:p>
            <a:pPr marL="0" indent="0">
              <a:buNone/>
            </a:pPr>
            <a:r>
              <a:rPr lang="nl-NL" dirty="0"/>
              <a:t>fundamenteel natuurkundig onderzoek.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8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Schrijfproces</a:t>
            </a:r>
            <a:r>
              <a:rPr lang="en-US" dirty="0" smtClean="0"/>
              <a:t> - Synopsis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Originele</a:t>
            </a:r>
            <a:r>
              <a:rPr lang="en-US" b="1" dirty="0" smtClean="0"/>
              <a:t> </a:t>
            </a:r>
            <a:r>
              <a:rPr lang="en-US" b="1" dirty="0" err="1" smtClean="0"/>
              <a:t>indeling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477224"/>
              </p:ext>
            </p:extLst>
          </p:nvPr>
        </p:nvGraphicFramePr>
        <p:xfrm>
          <a:off x="899592" y="3212978"/>
          <a:ext cx="6624736" cy="30963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8086"/>
                <a:gridCol w="4746650"/>
              </a:tblGrid>
              <a:tr h="46035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Paragraaf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Leerdoelen</a:t>
                      </a:r>
                      <a:endParaRPr lang="en-US" sz="1800" dirty="0"/>
                    </a:p>
                  </a:txBody>
                  <a:tcPr/>
                </a:tc>
              </a:tr>
              <a:tr h="7945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Ruimtetijd-diagrammen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SRT </a:t>
                      </a:r>
                      <a:r>
                        <a:rPr lang="en-US" sz="1800" dirty="0" err="1" smtClean="0"/>
                        <a:t>postulaten</a:t>
                      </a:r>
                      <a:endParaRPr lang="en-US" sz="1800" dirty="0"/>
                    </a:p>
                  </a:txBody>
                  <a:tcPr/>
                </a:tc>
              </a:tr>
              <a:tr h="4603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Inertiaalstelsels</a:t>
                      </a:r>
                      <a:r>
                        <a:rPr lang="en-US" sz="1800" baseline="0" dirty="0" smtClean="0"/>
                        <a:t> en </a:t>
                      </a:r>
                      <a:r>
                        <a:rPr lang="en-US" sz="1800" baseline="0" dirty="0" err="1" smtClean="0"/>
                        <a:t>gelijktijdigheid</a:t>
                      </a:r>
                      <a:endParaRPr lang="en-US" sz="1800" dirty="0"/>
                    </a:p>
                  </a:txBody>
                  <a:tcPr/>
                </a:tc>
              </a:tr>
              <a:tr h="4603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Tijdrek</a:t>
                      </a:r>
                      <a:r>
                        <a:rPr lang="en-US" sz="1800" dirty="0" smtClean="0"/>
                        <a:t> en </a:t>
                      </a:r>
                      <a:r>
                        <a:rPr lang="en-US" sz="1800" dirty="0" err="1" smtClean="0"/>
                        <a:t>Lengtekrimp</a:t>
                      </a:r>
                      <a:endParaRPr lang="en-US" sz="1800" dirty="0"/>
                    </a:p>
                  </a:txBody>
                  <a:tcPr/>
                </a:tc>
              </a:tr>
              <a:tr h="4603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Lorentztransformaties</a:t>
                      </a:r>
                      <a:endParaRPr lang="en-US" sz="1800" dirty="0"/>
                    </a:p>
                  </a:txBody>
                  <a:tcPr/>
                </a:tc>
              </a:tr>
              <a:tr h="4603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Energie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Impuls</a:t>
                      </a:r>
                      <a:r>
                        <a:rPr lang="en-US" sz="1800" dirty="0" smtClean="0"/>
                        <a:t> en Massa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81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iemeMeulenhoff">
  <a:themeElements>
    <a:clrScheme name="ThiemeMeulenhoff 1">
      <a:dk1>
        <a:srgbClr val="000000"/>
      </a:dk1>
      <a:lt1>
        <a:srgbClr val="FFFFFF"/>
      </a:lt1>
      <a:dk2>
        <a:srgbClr val="FF0000"/>
      </a:dk2>
      <a:lt2>
        <a:srgbClr val="7F7F7F"/>
      </a:lt2>
      <a:accent1>
        <a:srgbClr val="FFFFFF"/>
      </a:accent1>
      <a:accent2>
        <a:srgbClr val="ABABAB"/>
      </a:accent2>
      <a:accent3>
        <a:srgbClr val="FFFFFF"/>
      </a:accent3>
      <a:accent4>
        <a:srgbClr val="000000"/>
      </a:accent4>
      <a:accent5>
        <a:srgbClr val="FFFFFF"/>
      </a:accent5>
      <a:accent6>
        <a:srgbClr val="9B9B9B"/>
      </a:accent6>
      <a:hlink>
        <a:srgbClr val="575757"/>
      </a:hlink>
      <a:folHlink>
        <a:srgbClr val="000000"/>
      </a:folHlink>
    </a:clrScheme>
    <a:fontScheme name="ThiemeMeulenhof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iemeMeulenhoff 1">
        <a:dk1>
          <a:srgbClr val="000000"/>
        </a:dk1>
        <a:lt1>
          <a:srgbClr val="FFFFFF"/>
        </a:lt1>
        <a:dk2>
          <a:srgbClr val="FF0000"/>
        </a:dk2>
        <a:lt2>
          <a:srgbClr val="7F7F7F"/>
        </a:lt2>
        <a:accent1>
          <a:srgbClr val="FFFFFF"/>
        </a:accent1>
        <a:accent2>
          <a:srgbClr val="ABABA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9B9B9B"/>
        </a:accent6>
        <a:hlink>
          <a:srgbClr val="575757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FF0000"/>
      </a:dk2>
      <a:lt2>
        <a:srgbClr val="7F7F7F"/>
      </a:lt2>
      <a:accent1>
        <a:srgbClr val="FFFFFF"/>
      </a:accent1>
      <a:accent2>
        <a:srgbClr val="ABABAB"/>
      </a:accent2>
      <a:accent3>
        <a:srgbClr val="FFFFFF"/>
      </a:accent3>
      <a:accent4>
        <a:srgbClr val="000000"/>
      </a:accent4>
      <a:accent5>
        <a:srgbClr val="FFFFFF"/>
      </a:accent5>
      <a:accent6>
        <a:srgbClr val="9B9B9B"/>
      </a:accent6>
      <a:hlink>
        <a:srgbClr val="575757"/>
      </a:hlink>
      <a:folHlink>
        <a:srgbClr val="0000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3657</TotalTime>
  <Words>578</Words>
  <Application>Microsoft Macintosh PowerPoint</Application>
  <PresentationFormat>On-screen Show (4:3)</PresentationFormat>
  <Paragraphs>151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ThiemeMeulenhoff</vt:lpstr>
      <vt:lpstr>PowerPoint Presentation</vt:lpstr>
      <vt:lpstr>PowerPoint Presentation</vt:lpstr>
      <vt:lpstr>Bart van Dalen</vt:lpstr>
      <vt:lpstr>Schrijfproces</vt:lpstr>
      <vt:lpstr>Schrijfproces - Inspiratie</vt:lpstr>
      <vt:lpstr>Schrijfproces - Inspiratie</vt:lpstr>
      <vt:lpstr>Schrijfproces - Synopsis</vt:lpstr>
      <vt:lpstr>Schrijfproces - Synopsis</vt:lpstr>
      <vt:lpstr>Schrijfproces - Synopsis</vt:lpstr>
      <vt:lpstr>Schrijfproces - Synopsis</vt:lpstr>
      <vt:lpstr>Schrijfproces - Synopsis</vt:lpstr>
      <vt:lpstr>Voorkennisquiz</vt:lpstr>
      <vt:lpstr>Voorkennisquiz</vt:lpstr>
      <vt:lpstr>Didactiek</vt:lpstr>
      <vt:lpstr>Didactiek</vt:lpstr>
      <vt:lpstr>D.0 Algemeen</vt:lpstr>
      <vt:lpstr>Videomateriaal per paragraaf</vt:lpstr>
      <vt:lpstr>D.1 Tijdrek en lengtekrimp</vt:lpstr>
      <vt:lpstr>D.2 Ruimtetijd-diagram</vt:lpstr>
      <vt:lpstr>D.3 Gelijktijdigheid</vt:lpstr>
      <vt:lpstr>D.4 Energie</vt:lpstr>
      <vt:lpstr>D.5 Zwarte Gaten</vt:lpstr>
      <vt:lpstr>D.6 Afsluiting</vt:lpstr>
      <vt:lpstr>PowerPoint Presentation</vt:lpstr>
      <vt:lpstr>PowerPoint Presentation</vt:lpstr>
      <vt:lpstr>Serious Game: Velocity Raptor</vt:lpstr>
      <vt:lpstr>Vragen?</vt:lpstr>
    </vt:vector>
  </TitlesOfParts>
  <Company>NDC|VBK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deze plek komt de titel van de presentatie</dc:title>
  <dc:creator>haanh</dc:creator>
  <cp:lastModifiedBy>Bart van Dalen</cp:lastModifiedBy>
  <cp:revision>239</cp:revision>
  <cp:lastPrinted>2003-01-28T10:05:01Z</cp:lastPrinted>
  <dcterms:created xsi:type="dcterms:W3CDTF">2009-08-04T09:28:22Z</dcterms:created>
  <dcterms:modified xsi:type="dcterms:W3CDTF">2014-12-08T19:17:20Z</dcterms:modified>
</cp:coreProperties>
</file>