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1" r:id="rId3"/>
    <p:sldId id="257" r:id="rId4"/>
    <p:sldId id="281" r:id="rId5"/>
    <p:sldId id="282" r:id="rId6"/>
    <p:sldId id="274" r:id="rId7"/>
    <p:sldId id="278" r:id="rId8"/>
    <p:sldId id="275" r:id="rId9"/>
    <p:sldId id="276" r:id="rId10"/>
    <p:sldId id="283" r:id="rId11"/>
    <p:sldId id="277" r:id="rId12"/>
    <p:sldId id="279" r:id="rId13"/>
    <p:sldId id="280" r:id="rId14"/>
  </p:sldIdLst>
  <p:sldSz cx="9144000" cy="6858000" type="screen4x3"/>
  <p:notesSz cx="6765925" cy="98679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queline Wooning" initials="JW" lastIdx="12" clrIdx="0">
    <p:extLst/>
  </p:cmAuthor>
  <p:cmAuthor id="2" name="Saskia van der Hout" initials="SvdH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76" autoAdjust="0"/>
  </p:normalViewPr>
  <p:slideViewPr>
    <p:cSldViewPr>
      <p:cViewPr>
        <p:scale>
          <a:sx n="94" d="100"/>
          <a:sy n="94" d="100"/>
        </p:scale>
        <p:origin x="-129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2453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1901" cy="495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32458" y="0"/>
            <a:ext cx="2931901" cy="495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A6833-3371-41EC-A089-D3CD9E131740}" type="datetimeFigureOut">
              <a:rPr lang="nl-NL" smtClean="0"/>
              <a:t>15-12-2014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2793"/>
            <a:ext cx="2931901" cy="4951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32458" y="9372793"/>
            <a:ext cx="2931901" cy="4951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2F99-1E4F-41D4-8090-2194D88110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7640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1901" cy="495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32458" y="0"/>
            <a:ext cx="2931901" cy="495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05A53-2168-453A-B661-E5E343FDBF4D}" type="datetimeFigureOut">
              <a:rPr lang="nl-NL" smtClean="0"/>
              <a:t>15-12-2014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3488"/>
            <a:ext cx="4438650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6593" y="4748927"/>
            <a:ext cx="5412740" cy="38854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2793"/>
            <a:ext cx="2931901" cy="4951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32458" y="9372793"/>
            <a:ext cx="2931901" cy="4951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917EC-F5E0-423B-A218-448AC97E8C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8592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917EC-F5E0-423B-A218-448AC97E8CB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3719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917EC-F5E0-423B-A218-448AC97E8CB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2006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917EC-F5E0-423B-A218-448AC97E8CB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2006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917EC-F5E0-423B-A218-448AC97E8CB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2006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917EC-F5E0-423B-A218-448AC97E8CB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2006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917EC-F5E0-423B-A218-448AC97E8CB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730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Veel overleg: met o.a. docenten uit het veld,</a:t>
            </a:r>
            <a:r>
              <a:rPr lang="nl-NL" baseline="0" dirty="0" smtClean="0"/>
              <a:t> dus niet door enkele mensen van cito.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917EC-F5E0-423B-A218-448AC97E8CB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2006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 smtClean="0"/>
              <a:t>Constructie groep maakt examenopgaven en doet een voorstel voor het examen.</a:t>
            </a:r>
          </a:p>
          <a:p>
            <a:r>
              <a:rPr lang="nl-NL" baseline="0" dirty="0" smtClean="0"/>
              <a:t>De docenten in de </a:t>
            </a:r>
            <a:r>
              <a:rPr lang="nl-NL" baseline="0" dirty="0" err="1" smtClean="0"/>
              <a:t>cg</a:t>
            </a:r>
            <a:r>
              <a:rPr lang="nl-NL" baseline="0" dirty="0" smtClean="0"/>
              <a:t> zijn werkzaam in het vo.</a:t>
            </a:r>
          </a:p>
          <a:p>
            <a:r>
              <a:rPr lang="nl-NL" baseline="0" dirty="0" smtClean="0"/>
              <a:t>Voorzitter </a:t>
            </a:r>
            <a:r>
              <a:rPr lang="nl-NL" baseline="0" dirty="0" err="1" smtClean="0"/>
              <a:t>vc</a:t>
            </a:r>
            <a:r>
              <a:rPr lang="nl-NL" baseline="0" dirty="0" smtClean="0"/>
              <a:t> komt uit het hoger onderwijs.</a:t>
            </a:r>
          </a:p>
          <a:p>
            <a:r>
              <a:rPr lang="nl-NL" baseline="0" dirty="0" smtClean="0"/>
              <a:t>Docenten </a:t>
            </a:r>
            <a:r>
              <a:rPr lang="nl-NL" baseline="0" dirty="0" err="1" smtClean="0"/>
              <a:t>vc</a:t>
            </a:r>
            <a:r>
              <a:rPr lang="nl-NL" baseline="0" dirty="0" smtClean="0"/>
              <a:t> geven les aan examenklassen.</a:t>
            </a:r>
          </a:p>
          <a:p>
            <a:r>
              <a:rPr lang="nl-NL" baseline="0" dirty="0" smtClean="0"/>
              <a:t>Makers examen werkzaam in het veld.</a:t>
            </a:r>
          </a:p>
          <a:p>
            <a:r>
              <a:rPr lang="nl-NL" baseline="0" dirty="0" smtClean="0"/>
              <a:t>Boodschap: veel docenten zijn betrokken bij het maken van een examen!</a:t>
            </a:r>
          </a:p>
          <a:p>
            <a:endParaRPr lang="nl-NL" baseline="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917EC-F5E0-423B-A218-448AC97E8CB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2006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 smtClean="0"/>
              <a:t>Bij normering wordt feedback meegenomen!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917EC-F5E0-423B-A218-448AC97E8CB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2006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917EC-F5E0-423B-A218-448AC97E8CB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2006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917EC-F5E0-423B-A218-448AC97E8CB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2006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917EC-F5E0-423B-A218-448AC97E8CB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2006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917EC-F5E0-423B-A218-448AC97E8CB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2006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685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2348880"/>
            <a:ext cx="3744416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32040" y="3861048"/>
            <a:ext cx="3744416" cy="23042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020272" y="6207447"/>
            <a:ext cx="1656184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6E1C4B4B-0E92-43FF-8A2E-9E3E86C81EF7}" type="datetimeFigureOut">
              <a:rPr lang="nl-NL" smtClean="0"/>
              <a:pPr/>
              <a:t>15-12-2014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932040" y="6207447"/>
            <a:ext cx="1959496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Picture Placeholder 12"/>
          <p:cNvSpPr txBox="1">
            <a:spLocks/>
          </p:cNvSpPr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061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aders zonder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95536" y="1268760"/>
            <a:ext cx="4100264" cy="4857403"/>
          </a:xfrm>
        </p:spPr>
        <p:txBody>
          <a:bodyPr>
            <a:normAutofit/>
          </a:bodyPr>
          <a:lstStyle>
            <a:lvl1pPr>
              <a:defRPr sz="1800" baseline="0">
                <a:solidFill>
                  <a:schemeClr val="tx1"/>
                </a:solidFill>
              </a:defRPr>
            </a:lvl1pPr>
            <a:lvl2pPr>
              <a:defRPr sz="1800" baseline="0">
                <a:solidFill>
                  <a:schemeClr val="tx1"/>
                </a:solidFill>
              </a:defRPr>
            </a:lvl2pPr>
            <a:lvl3pPr>
              <a:defRPr sz="1800" baseline="0">
                <a:solidFill>
                  <a:schemeClr val="tx1"/>
                </a:solidFill>
              </a:defRPr>
            </a:lvl3pPr>
            <a:lvl4pPr>
              <a:defRPr sz="1800" baseline="0">
                <a:solidFill>
                  <a:schemeClr val="tx1"/>
                </a:solidFill>
              </a:defRPr>
            </a:lvl4pPr>
            <a:lvl5pPr>
              <a:defRPr sz="1800" baseline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0" y="1268760"/>
            <a:ext cx="4114800" cy="4857403"/>
          </a:xfrm>
        </p:spPr>
        <p:txBody>
          <a:bodyPr>
            <a:normAutofit/>
          </a:bodyPr>
          <a:lstStyle>
            <a:lvl1pPr>
              <a:defRPr sz="1800" baseline="0">
                <a:solidFill>
                  <a:schemeClr val="tx1"/>
                </a:solidFill>
              </a:defRPr>
            </a:lvl1pPr>
            <a:lvl2pPr>
              <a:defRPr sz="1800" baseline="0">
                <a:solidFill>
                  <a:schemeClr val="tx1"/>
                </a:solidFill>
              </a:defRPr>
            </a:lvl2pPr>
            <a:lvl3pPr>
              <a:defRPr sz="1800" baseline="0">
                <a:solidFill>
                  <a:schemeClr val="tx1"/>
                </a:solidFill>
              </a:defRPr>
            </a:lvl3pPr>
            <a:lvl4pPr>
              <a:defRPr sz="1800" baseline="0">
                <a:solidFill>
                  <a:schemeClr val="tx1"/>
                </a:solidFill>
              </a:defRPr>
            </a:lvl4pPr>
            <a:lvl5pPr>
              <a:defRPr sz="1800" baseline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4B4B-0E92-43FF-8A2E-9E3E86C81EF7}" type="datetimeFigureOut">
              <a:rPr lang="nl-NL" smtClean="0"/>
              <a:t>15-12-2014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0200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kaders boven elk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95536" y="1772817"/>
            <a:ext cx="8352928" cy="1944216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>
                <a:solidFill>
                  <a:schemeClr val="tx1"/>
                </a:solidFill>
              </a:defRPr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95536" y="3789040"/>
            <a:ext cx="8352928" cy="2337123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4B4B-0E92-43FF-8A2E-9E3E86C81EF7}" type="datetimeFigureOut">
              <a:rPr lang="nl-NL" smtClean="0"/>
              <a:t>15-12-2014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0558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aders boven elkaar zonder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95536" y="1268760"/>
            <a:ext cx="8352928" cy="2160240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95536" y="3501008"/>
            <a:ext cx="8352928" cy="2625155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4B4B-0E92-43FF-8A2E-9E3E86C81EF7}" type="datetimeFigureOut">
              <a:rPr lang="nl-NL" smtClean="0"/>
              <a:t>15-12-2014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3474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4B4B-0E92-43FF-8A2E-9E3E86C81EF7}" type="datetimeFigureOut">
              <a:rPr lang="nl-NL" smtClean="0"/>
              <a:t>15-12-2014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000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pagi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274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588224" y="6356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bg2"/>
                </a:solidFill>
              </a:defRPr>
            </a:lvl1pPr>
          </a:lstStyle>
          <a:p>
            <a:fld id="{6E1C4B4B-0E92-43FF-8A2E-9E3E86C81EF7}" type="datetimeFigureOut">
              <a:rPr lang="nl-NL" smtClean="0"/>
              <a:pPr/>
              <a:t>15-12-2014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95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52F693C1-2EBD-4E3D-BA37-919DC64FC56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3972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2348880"/>
            <a:ext cx="3744416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32040" y="3861048"/>
            <a:ext cx="3744416" cy="23042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020272" y="6207447"/>
            <a:ext cx="1656184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6E1C4B4B-0E92-43FF-8A2E-9E3E86C81EF7}" type="datetimeFigureOut">
              <a:rPr lang="nl-NL" smtClean="0"/>
              <a:pPr/>
              <a:t>15-12-2014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932040" y="6207447"/>
            <a:ext cx="1959496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778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2348880"/>
            <a:ext cx="3744416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32040" y="3861048"/>
            <a:ext cx="3744416" cy="23042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020272" y="6207447"/>
            <a:ext cx="1656184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6E1C4B4B-0E92-43FF-8A2E-9E3E86C81EF7}" type="datetimeFigureOut">
              <a:rPr lang="nl-NL" smtClean="0"/>
              <a:pPr/>
              <a:t>15-12-2014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932040" y="6207447"/>
            <a:ext cx="1959496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6833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2348880"/>
            <a:ext cx="3744416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32040" y="3861048"/>
            <a:ext cx="3744416" cy="23042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020272" y="6207447"/>
            <a:ext cx="1656184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6E1C4B4B-0E92-43FF-8A2E-9E3E86C81EF7}" type="datetimeFigureOut">
              <a:rPr lang="nl-NL" smtClean="0"/>
              <a:pPr/>
              <a:t>15-12-2014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932040" y="6207447"/>
            <a:ext cx="1959496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569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2348880"/>
            <a:ext cx="3744416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32040" y="3861048"/>
            <a:ext cx="3744416" cy="23042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020272" y="6207447"/>
            <a:ext cx="1656184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6E1C4B4B-0E92-43FF-8A2E-9E3E86C81EF7}" type="datetimeFigureOut">
              <a:rPr lang="nl-NL" smtClean="0"/>
              <a:pPr/>
              <a:t>15-12-2014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932040" y="6207447"/>
            <a:ext cx="1959496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6345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2348880"/>
            <a:ext cx="3744416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32040" y="3861048"/>
            <a:ext cx="3744416" cy="23042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020272" y="6207447"/>
            <a:ext cx="1656184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6E1C4B4B-0E92-43FF-8A2E-9E3E86C81EF7}" type="datetimeFigureOut">
              <a:rPr lang="nl-NL" smtClean="0"/>
              <a:pPr/>
              <a:t>15-12-2014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932040" y="6207447"/>
            <a:ext cx="1959496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141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der zonder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4929411"/>
          </a:xfrm>
        </p:spPr>
        <p:txBody>
          <a:bodyPr/>
          <a:lstStyle>
            <a:lvl2pPr>
              <a:defRPr baseline="0"/>
            </a:lvl2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588224" y="6356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bg2"/>
                </a:solidFill>
              </a:defRPr>
            </a:lvl1pPr>
          </a:lstStyle>
          <a:p>
            <a:fld id="{6E1C4B4B-0E92-43FF-8A2E-9E3E86C81EF7}" type="datetimeFigureOut">
              <a:rPr lang="nl-NL" smtClean="0"/>
              <a:pPr/>
              <a:t>15-12-2014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95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52F693C1-2EBD-4E3D-BA37-919DC64FC56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5068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kad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95536" y="1772816"/>
            <a:ext cx="4100264" cy="4353347"/>
          </a:xfrm>
        </p:spPr>
        <p:txBody>
          <a:bodyPr>
            <a:normAutofit/>
          </a:bodyPr>
          <a:lstStyle>
            <a:lvl1pPr>
              <a:defRPr sz="1800" baseline="0">
                <a:solidFill>
                  <a:schemeClr val="tx1"/>
                </a:solidFill>
              </a:defRPr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0" y="1772816"/>
            <a:ext cx="4114800" cy="4353347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4B4B-0E92-43FF-8A2E-9E3E86C81EF7}" type="datetimeFigureOut">
              <a:rPr lang="nl-NL" smtClean="0"/>
              <a:t>15-12-2014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5352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3529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5536" y="1772816"/>
            <a:ext cx="8352928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588224" y="6356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bg2"/>
                </a:solidFill>
              </a:defRPr>
            </a:lvl1pPr>
          </a:lstStyle>
          <a:p>
            <a:fld id="{6E1C4B4B-0E92-43FF-8A2E-9E3E86C81EF7}" type="datetimeFigureOut">
              <a:rPr lang="nl-NL" smtClean="0"/>
              <a:pPr/>
              <a:t>15-12-2014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95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52F693C1-2EBD-4E3D-BA37-919DC64FC56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003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50" r:id="rId2"/>
    <p:sldLayoutId id="2147483660" r:id="rId3"/>
    <p:sldLayoutId id="2147483669" r:id="rId4"/>
    <p:sldLayoutId id="2147483670" r:id="rId5"/>
    <p:sldLayoutId id="2147483671" r:id="rId6"/>
    <p:sldLayoutId id="2147483672" r:id="rId7"/>
    <p:sldLayoutId id="2147483665" r:id="rId8"/>
    <p:sldLayoutId id="2147483652" r:id="rId9"/>
    <p:sldLayoutId id="2147483666" r:id="rId10"/>
    <p:sldLayoutId id="2147483667" r:id="rId11"/>
    <p:sldLayoutId id="2147483668" r:id="rId12"/>
    <p:sldLayoutId id="2147483655" r:id="rId13"/>
    <p:sldLayoutId id="2147483664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sz="2000" b="1" dirty="0"/>
              <a:t>Maak je eigen </a:t>
            </a:r>
            <a:r>
              <a:rPr lang="nl-NL" sz="2000" b="1" dirty="0" err="1"/>
              <a:t>NiNa</a:t>
            </a:r>
            <a:r>
              <a:rPr lang="nl-NL" sz="2000" b="1" dirty="0"/>
              <a:t> havo examen </a:t>
            </a:r>
            <a:r>
              <a:rPr lang="nl-NL" sz="2000" b="1" dirty="0" err="1" smtClean="0"/>
              <a:t>toetsmatrijs</a:t>
            </a:r>
            <a:r>
              <a:rPr lang="nl-NL" sz="2000" b="1" dirty="0" smtClean="0"/>
              <a:t/>
            </a:r>
            <a:br>
              <a:rPr lang="nl-NL" sz="2000" b="1" dirty="0" smtClean="0"/>
            </a:br>
            <a:r>
              <a:rPr lang="nl-NL" sz="2000" dirty="0"/>
              <a:t/>
            </a:r>
            <a:br>
              <a:rPr lang="nl-NL" sz="2000" dirty="0"/>
            </a:br>
            <a:r>
              <a:rPr lang="nl-NL" sz="2000" dirty="0" smtClean="0"/>
              <a:t>Saskia van der hout</a:t>
            </a:r>
            <a:br>
              <a:rPr lang="nl-NL" sz="2000" dirty="0" smtClean="0"/>
            </a:br>
            <a:r>
              <a:rPr lang="nl-NL" sz="2000" dirty="0" smtClean="0"/>
              <a:t>Jacqueline Wooning</a:t>
            </a:r>
            <a:endParaRPr lang="nl-NL" sz="2200" dirty="0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nl-NL" dirty="0"/>
          </a:p>
          <a:p>
            <a:pPr algn="ctr"/>
            <a:endParaRPr lang="nl-NL" dirty="0" smtClean="0"/>
          </a:p>
          <a:p>
            <a:pPr algn="ctr"/>
            <a:endParaRPr lang="nl-NL" dirty="0"/>
          </a:p>
        </p:txBody>
      </p:sp>
      <p:pic>
        <p:nvPicPr>
          <p:cNvPr id="6" name="Tijdelijke aanduiding voor afbeelding 18" descr="http://i.fokzine.net/upload/090501_180451_remote_examen.jpg"/>
          <p:cNvPicPr>
            <a:picLocks noGrp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8" r="2777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7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0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afsluiting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Je hebt nu een persoonlijke </a:t>
            </a:r>
            <a:r>
              <a:rPr lang="nl-NL" dirty="0" err="1" smtClean="0">
                <a:solidFill>
                  <a:srgbClr val="FF0000"/>
                </a:solidFill>
              </a:rPr>
              <a:t>toetsmatrijs</a:t>
            </a:r>
            <a:r>
              <a:rPr lang="nl-NL" dirty="0" smtClean="0">
                <a:solidFill>
                  <a:srgbClr val="FF0000"/>
                </a:solidFill>
              </a:rPr>
              <a:t> gemaakt van het pilotexamen natuurkunde 2014-I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sz="2600" dirty="0" smtClean="0">
                <a:solidFill>
                  <a:srgbClr val="FF0000"/>
                </a:solidFill>
              </a:rPr>
              <a:t>Dit is geen </a:t>
            </a:r>
            <a:r>
              <a:rPr lang="nl-NL" sz="2600" dirty="0" err="1" smtClean="0">
                <a:solidFill>
                  <a:srgbClr val="FF0000"/>
                </a:solidFill>
              </a:rPr>
              <a:t>toetsmatrijs</a:t>
            </a:r>
            <a:r>
              <a:rPr lang="nl-NL" sz="2600" dirty="0" smtClean="0">
                <a:solidFill>
                  <a:srgbClr val="FF0000"/>
                </a:solidFill>
              </a:rPr>
              <a:t> voor het CE 2015!</a:t>
            </a:r>
          </a:p>
          <a:p>
            <a:pPr marL="0" indent="0">
              <a:buNone/>
            </a:pPr>
            <a:endParaRPr lang="nl-NL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dirty="0" smtClean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Zonder een vernieuwing zullen er geen drastische veranderingen in een examen plaats vinden</a:t>
            </a:r>
          </a:p>
          <a:p>
            <a:r>
              <a:rPr lang="nl-NL" dirty="0">
                <a:solidFill>
                  <a:srgbClr val="FF0000"/>
                </a:solidFill>
              </a:rPr>
              <a:t>Veranderingen vinden geleidelijk plaats met keuze accenten per examen</a:t>
            </a:r>
          </a:p>
          <a:p>
            <a:pPr marL="0" indent="0">
              <a:buNone/>
            </a:pPr>
            <a:endParaRPr lang="nl-NL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sz="3200" dirty="0" smtClean="0">
                <a:solidFill>
                  <a:srgbClr val="FF0000"/>
                </a:solidFill>
              </a:rPr>
              <a:t> </a:t>
            </a:r>
            <a:endParaRPr lang="nl-NL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53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afsluiting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Hoe heb je deze werkgroep ervaren?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53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afsluiting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Dank voor je aandacht en inzet!</a:t>
            </a: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79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afsluiting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Dank voor je aandacht en inzet!</a:t>
            </a:r>
          </a:p>
          <a:p>
            <a:endParaRPr lang="nl-NL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2251495" y="2967335"/>
            <a:ext cx="4641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Tot ziens!</a:t>
            </a:r>
            <a:endParaRPr lang="nl-N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351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Inhoud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Intro (5 min)</a:t>
            </a:r>
          </a:p>
          <a:p>
            <a:pPr>
              <a:buFontTx/>
              <a:buChar char="-"/>
            </a:pPr>
            <a:r>
              <a:rPr lang="nl-NL" dirty="0" smtClean="0"/>
              <a:t>Welke aspecten (10 min)</a:t>
            </a:r>
          </a:p>
          <a:p>
            <a:pPr>
              <a:buFontTx/>
              <a:buChar char="-"/>
            </a:pPr>
            <a:r>
              <a:rPr lang="nl-NL" dirty="0" err="1" smtClean="0"/>
              <a:t>Toetsmatrijs</a:t>
            </a:r>
            <a:r>
              <a:rPr lang="nl-NL" dirty="0" smtClean="0"/>
              <a:t> (30 min)</a:t>
            </a:r>
          </a:p>
          <a:p>
            <a:pPr>
              <a:buFontTx/>
              <a:buChar char="-"/>
            </a:pPr>
            <a:r>
              <a:rPr lang="nl-NL" dirty="0" smtClean="0"/>
              <a:t>Uitwisselen </a:t>
            </a:r>
            <a:r>
              <a:rPr lang="nl-NL" dirty="0" err="1" smtClean="0"/>
              <a:t>toetsmatrijs</a:t>
            </a:r>
            <a:r>
              <a:rPr lang="nl-NL" dirty="0" smtClean="0"/>
              <a:t> (20 min)</a:t>
            </a:r>
          </a:p>
          <a:p>
            <a:pPr>
              <a:buFontTx/>
              <a:buChar char="-"/>
            </a:pPr>
            <a:r>
              <a:rPr lang="nl-NL" dirty="0" smtClean="0"/>
              <a:t>Afsluiting (5 min)</a:t>
            </a:r>
          </a:p>
        </p:txBody>
      </p:sp>
    </p:spTree>
    <p:extLst>
      <p:ext uri="{BB962C8B-B14F-4D97-AF65-F5344CB8AC3E}">
        <p14:creationId xmlns:p14="http://schemas.microsoft.com/office/powerpoint/2010/main" val="111353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Intro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Het centraal examen is een product van veel overleg  </a:t>
            </a:r>
          </a:p>
          <a:p>
            <a:endParaRPr lang="nl-NL" dirty="0" smtClean="0">
              <a:solidFill>
                <a:srgbClr val="FF0000"/>
              </a:solidFill>
            </a:endParaRPr>
          </a:p>
          <a:p>
            <a:r>
              <a:rPr lang="nl-NL" dirty="0" smtClean="0">
                <a:solidFill>
                  <a:srgbClr val="FF0000"/>
                </a:solidFill>
              </a:rPr>
              <a:t>Tijdens dit ontwikkelproces zijn er verschillende belangrijke fasen:</a:t>
            </a:r>
          </a:p>
          <a:p>
            <a:pPr marL="457200" lvl="1" indent="0">
              <a:buNone/>
            </a:pPr>
            <a:endParaRPr lang="nl-NL" dirty="0" smtClean="0">
              <a:solidFill>
                <a:srgbClr val="FF0000"/>
              </a:solidFill>
            </a:endParaRPr>
          </a:p>
          <a:p>
            <a:pPr lvl="1"/>
            <a:r>
              <a:rPr lang="nl-NL" dirty="0" smtClean="0">
                <a:solidFill>
                  <a:srgbClr val="FF0000"/>
                </a:solidFill>
              </a:rPr>
              <a:t>Constructie</a:t>
            </a:r>
          </a:p>
          <a:p>
            <a:pPr lvl="1"/>
            <a:r>
              <a:rPr lang="nl-NL" dirty="0" smtClean="0">
                <a:solidFill>
                  <a:srgbClr val="FF0000"/>
                </a:solidFill>
              </a:rPr>
              <a:t>Vaststelling</a:t>
            </a:r>
          </a:p>
          <a:p>
            <a:pPr lvl="1"/>
            <a:r>
              <a:rPr lang="nl-NL" dirty="0" smtClean="0">
                <a:solidFill>
                  <a:srgbClr val="FF0000"/>
                </a:solidFill>
              </a:rPr>
              <a:t>Screening</a:t>
            </a:r>
          </a:p>
          <a:p>
            <a:pPr lvl="1"/>
            <a:r>
              <a:rPr lang="nl-NL" dirty="0" smtClean="0">
                <a:solidFill>
                  <a:srgbClr val="FF0000"/>
                </a:solidFill>
              </a:rPr>
              <a:t>Normering</a:t>
            </a:r>
          </a:p>
          <a:p>
            <a:pPr lvl="1"/>
            <a:r>
              <a:rPr lang="nl-NL" dirty="0" smtClean="0">
                <a:solidFill>
                  <a:srgbClr val="FF0000"/>
                </a:solidFill>
              </a:rPr>
              <a:t>Evaluatie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dirty="0" smtClean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40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Intro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1900" dirty="0" smtClean="0">
                <a:solidFill>
                  <a:srgbClr val="FF0000"/>
                </a:solidFill>
              </a:rPr>
              <a:t>Constructiegroep:</a:t>
            </a:r>
          </a:p>
          <a:p>
            <a:pPr lvl="1"/>
            <a:r>
              <a:rPr lang="nl-NL" sz="1900" dirty="0" err="1" smtClean="0">
                <a:solidFill>
                  <a:srgbClr val="FF0000"/>
                </a:solidFill>
              </a:rPr>
              <a:t>Toetsdeskundige</a:t>
            </a:r>
            <a:r>
              <a:rPr lang="nl-NL" sz="1900" dirty="0" smtClean="0">
                <a:solidFill>
                  <a:srgbClr val="FF0000"/>
                </a:solidFill>
              </a:rPr>
              <a:t> van Cito</a:t>
            </a:r>
          </a:p>
          <a:p>
            <a:pPr lvl="1"/>
            <a:r>
              <a:rPr lang="nl-NL" sz="1900" dirty="0" smtClean="0">
                <a:solidFill>
                  <a:srgbClr val="FF0000"/>
                </a:solidFill>
              </a:rPr>
              <a:t>Enkele docenten</a:t>
            </a:r>
          </a:p>
          <a:p>
            <a:pPr lvl="2"/>
            <a:r>
              <a:rPr lang="nl-NL" sz="1900" dirty="0" smtClean="0">
                <a:solidFill>
                  <a:srgbClr val="FF0000"/>
                </a:solidFill>
              </a:rPr>
              <a:t>Construeren opgaven</a:t>
            </a:r>
            <a:endParaRPr lang="nl-NL" sz="1900" dirty="0">
              <a:solidFill>
                <a:srgbClr val="FF0000"/>
              </a:solidFill>
            </a:endParaRPr>
          </a:p>
          <a:p>
            <a:pPr lvl="2"/>
            <a:r>
              <a:rPr lang="nl-NL" sz="1900" dirty="0" smtClean="0">
                <a:solidFill>
                  <a:srgbClr val="FF0000"/>
                </a:solidFill>
              </a:rPr>
              <a:t>maken examen a.d.h.v. een constructie-opdracht (geheim)</a:t>
            </a:r>
          </a:p>
          <a:p>
            <a:endParaRPr lang="nl-NL" sz="1900" dirty="0" smtClean="0">
              <a:solidFill>
                <a:srgbClr val="FF0000"/>
              </a:solidFill>
            </a:endParaRPr>
          </a:p>
          <a:p>
            <a:r>
              <a:rPr lang="nl-NL" sz="1900" dirty="0" smtClean="0">
                <a:solidFill>
                  <a:srgbClr val="FF0000"/>
                </a:solidFill>
              </a:rPr>
              <a:t>Vaststellingscommissie </a:t>
            </a:r>
            <a:r>
              <a:rPr lang="nl-NL" sz="1900" dirty="0" err="1" smtClean="0">
                <a:solidFill>
                  <a:srgbClr val="FF0000"/>
                </a:solidFill>
              </a:rPr>
              <a:t>CvTE</a:t>
            </a:r>
            <a:r>
              <a:rPr lang="nl-NL" sz="1900" dirty="0" smtClean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nl-NL" sz="1900" dirty="0" smtClean="0">
                <a:solidFill>
                  <a:srgbClr val="FF0000"/>
                </a:solidFill>
              </a:rPr>
              <a:t>Voorzitter uit hoger onderwijs</a:t>
            </a:r>
          </a:p>
          <a:p>
            <a:pPr lvl="1"/>
            <a:r>
              <a:rPr lang="nl-NL" sz="1900" dirty="0" smtClean="0">
                <a:solidFill>
                  <a:srgbClr val="FF0000"/>
                </a:solidFill>
              </a:rPr>
              <a:t>Enkele docenten</a:t>
            </a:r>
          </a:p>
          <a:p>
            <a:pPr lvl="2"/>
            <a:r>
              <a:rPr lang="nl-NL" sz="1900" dirty="0" smtClean="0">
                <a:solidFill>
                  <a:srgbClr val="FF0000"/>
                </a:solidFill>
              </a:rPr>
              <a:t>opdrachtverstrekking</a:t>
            </a:r>
            <a:endParaRPr lang="nl-NL" sz="1900" dirty="0">
              <a:solidFill>
                <a:srgbClr val="FF0000"/>
              </a:solidFill>
            </a:endParaRPr>
          </a:p>
          <a:p>
            <a:pPr lvl="2"/>
            <a:r>
              <a:rPr lang="nl-NL" sz="1900" dirty="0" smtClean="0">
                <a:solidFill>
                  <a:srgbClr val="FF0000"/>
                </a:solidFill>
              </a:rPr>
              <a:t>controle en goedkeuring examen</a:t>
            </a:r>
          </a:p>
          <a:p>
            <a:pPr lvl="2"/>
            <a:r>
              <a:rPr lang="nl-NL" sz="1900" dirty="0">
                <a:solidFill>
                  <a:srgbClr val="FF0000"/>
                </a:solidFill>
              </a:rPr>
              <a:t>a</a:t>
            </a:r>
            <a:r>
              <a:rPr lang="nl-NL" sz="1900" dirty="0" smtClean="0">
                <a:solidFill>
                  <a:srgbClr val="FF0000"/>
                </a:solidFill>
              </a:rPr>
              <a:t>dvies normering</a:t>
            </a:r>
          </a:p>
          <a:p>
            <a:pPr lvl="2"/>
            <a:r>
              <a:rPr lang="nl-NL" sz="1900" dirty="0" smtClean="0">
                <a:solidFill>
                  <a:srgbClr val="FF0000"/>
                </a:solidFill>
              </a:rPr>
              <a:t>Evaluatie</a:t>
            </a:r>
          </a:p>
          <a:p>
            <a:pPr lvl="3"/>
            <a:r>
              <a:rPr lang="nl-NL" sz="1900" dirty="0" smtClean="0">
                <a:solidFill>
                  <a:srgbClr val="FF0000"/>
                </a:solidFill>
              </a:rPr>
              <a:t>Feedback uit het veld (Examenloket)</a:t>
            </a:r>
          </a:p>
          <a:p>
            <a:pPr lvl="2"/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91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Intro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err="1" smtClean="0">
                <a:solidFill>
                  <a:srgbClr val="FF0000"/>
                </a:solidFill>
              </a:rPr>
              <a:t>Screeners</a:t>
            </a:r>
            <a:endParaRPr lang="nl-NL" dirty="0">
              <a:solidFill>
                <a:srgbClr val="FF0000"/>
              </a:solidFill>
            </a:endParaRPr>
          </a:p>
          <a:p>
            <a:pPr lvl="2"/>
            <a:r>
              <a:rPr lang="nl-NL" dirty="0" smtClean="0">
                <a:solidFill>
                  <a:srgbClr val="FF0000"/>
                </a:solidFill>
              </a:rPr>
              <a:t>docenten</a:t>
            </a:r>
          </a:p>
          <a:p>
            <a:pPr lvl="2"/>
            <a:r>
              <a:rPr lang="nl-NL" dirty="0" smtClean="0">
                <a:solidFill>
                  <a:srgbClr val="FF0000"/>
                </a:solidFill>
              </a:rPr>
              <a:t>niet direct betrokken bij examenconstructie</a:t>
            </a:r>
          </a:p>
          <a:p>
            <a:pPr lvl="2"/>
            <a:r>
              <a:rPr lang="nl-NL" dirty="0" smtClean="0">
                <a:solidFill>
                  <a:srgbClr val="FF0000"/>
                </a:solidFill>
              </a:rPr>
              <a:t>geven onafhankelijk advies</a:t>
            </a:r>
          </a:p>
          <a:p>
            <a:pPr marL="457200" lvl="1" indent="0">
              <a:buNone/>
            </a:pPr>
            <a:endParaRPr lang="nl-NL" dirty="0">
              <a:solidFill>
                <a:srgbClr val="FF0000"/>
              </a:solidFill>
            </a:endParaRPr>
          </a:p>
          <a:p>
            <a:r>
              <a:rPr lang="nl-NL" dirty="0" smtClean="0">
                <a:solidFill>
                  <a:srgbClr val="FF0000"/>
                </a:solidFill>
              </a:rPr>
              <a:t>CvTE-leiding / College</a:t>
            </a:r>
          </a:p>
          <a:p>
            <a:pPr lvl="2"/>
            <a:r>
              <a:rPr lang="nl-NL" dirty="0" smtClean="0">
                <a:solidFill>
                  <a:srgbClr val="FF0000"/>
                </a:solidFill>
              </a:rPr>
              <a:t>Neemt besluit over de normering</a:t>
            </a:r>
          </a:p>
          <a:p>
            <a:pPr lvl="3"/>
            <a:r>
              <a:rPr lang="nl-NL" dirty="0" smtClean="0">
                <a:solidFill>
                  <a:srgbClr val="FF0000"/>
                </a:solidFill>
              </a:rPr>
              <a:t>Analyse WOLF-gegevens</a:t>
            </a:r>
          </a:p>
          <a:p>
            <a:pPr lvl="3"/>
            <a:r>
              <a:rPr lang="nl-NL" dirty="0" smtClean="0">
                <a:solidFill>
                  <a:srgbClr val="FF0000"/>
                </a:solidFill>
              </a:rPr>
              <a:t>Feedback uit het veld (Examenloket)</a:t>
            </a:r>
          </a:p>
          <a:p>
            <a:pPr marL="457200" lvl="1" indent="0">
              <a:buNone/>
            </a:pPr>
            <a:r>
              <a:rPr lang="nl-NL" dirty="0" smtClean="0">
                <a:solidFill>
                  <a:srgbClr val="FF0000"/>
                </a:solidFill>
              </a:rPr>
              <a:t> </a:t>
            </a:r>
            <a:endParaRPr lang="nl-NL" dirty="0">
              <a:solidFill>
                <a:srgbClr val="FF0000"/>
              </a:solidFill>
            </a:endParaRPr>
          </a:p>
          <a:p>
            <a:r>
              <a:rPr lang="nl-NL" dirty="0" smtClean="0">
                <a:solidFill>
                  <a:srgbClr val="FF0000"/>
                </a:solidFill>
              </a:rPr>
              <a:t>Docenten</a:t>
            </a:r>
          </a:p>
          <a:p>
            <a:pPr lvl="2"/>
            <a:r>
              <a:rPr lang="nl-NL" dirty="0" smtClean="0">
                <a:solidFill>
                  <a:srgbClr val="FF0000"/>
                </a:solidFill>
              </a:rPr>
              <a:t>Leveren mensen voor verschillende fasen</a:t>
            </a:r>
          </a:p>
          <a:p>
            <a:pPr lvl="2"/>
            <a:r>
              <a:rPr lang="nl-NL" dirty="0" smtClean="0">
                <a:solidFill>
                  <a:srgbClr val="FF0000"/>
                </a:solidFill>
              </a:rPr>
              <a:t>Feedback via het Examenloket</a:t>
            </a:r>
          </a:p>
          <a:p>
            <a:pPr lvl="2"/>
            <a:r>
              <a:rPr lang="nl-NL" dirty="0" smtClean="0">
                <a:solidFill>
                  <a:srgbClr val="FF0000"/>
                </a:solidFill>
              </a:rPr>
              <a:t>WOLF-gegevens</a:t>
            </a:r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dirty="0" smtClean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2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Aspecten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Bedenk individueel welke aspecten (soorten vragen) in </a:t>
            </a:r>
            <a:r>
              <a:rPr lang="nl-NL" dirty="0" err="1" smtClean="0">
                <a:solidFill>
                  <a:srgbClr val="FF0000"/>
                </a:solidFill>
              </a:rPr>
              <a:t>toetsmatrijs</a:t>
            </a:r>
            <a:endParaRPr lang="nl-NL" dirty="0" smtClean="0">
              <a:solidFill>
                <a:srgbClr val="FF0000"/>
              </a:solidFill>
            </a:endParaRPr>
          </a:p>
          <a:p>
            <a:endParaRPr lang="nl-NL" dirty="0" smtClean="0">
              <a:solidFill>
                <a:srgbClr val="FF0000"/>
              </a:solidFill>
            </a:endParaRPr>
          </a:p>
          <a:p>
            <a:r>
              <a:rPr lang="nl-NL" dirty="0" smtClean="0">
                <a:solidFill>
                  <a:srgbClr val="FF0000"/>
                </a:solidFill>
              </a:rPr>
              <a:t>Selecteer bij elk aspect een voorbeeld uit het pilotexamen natuurkunde 2014-I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 smtClean="0">
                <a:solidFill>
                  <a:srgbClr val="FF0000"/>
                </a:solidFill>
              </a:rPr>
              <a:t>5 minuten de tijd</a:t>
            </a:r>
          </a:p>
          <a:p>
            <a:pPr lvl="1"/>
            <a:r>
              <a:rPr lang="nl-NL" dirty="0" smtClean="0">
                <a:solidFill>
                  <a:srgbClr val="FF0000"/>
                </a:solidFill>
              </a:rPr>
              <a:t>tijd over? </a:t>
            </a:r>
          </a:p>
          <a:p>
            <a:pPr lvl="1"/>
            <a:r>
              <a:rPr lang="nl-NL" dirty="0">
                <a:solidFill>
                  <a:srgbClr val="FF0000"/>
                </a:solidFill>
              </a:rPr>
              <a:t>b</a:t>
            </a:r>
            <a:r>
              <a:rPr lang="nl-NL" dirty="0" smtClean="0">
                <a:solidFill>
                  <a:srgbClr val="FF0000"/>
                </a:solidFill>
              </a:rPr>
              <a:t>espreek je vragen met je buurman/-vrouw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53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aspecten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Uitwisselen: </a:t>
            </a:r>
          </a:p>
          <a:p>
            <a:pPr lvl="1"/>
            <a:r>
              <a:rPr lang="nl-NL" dirty="0" smtClean="0">
                <a:solidFill>
                  <a:srgbClr val="FF0000"/>
                </a:solidFill>
              </a:rPr>
              <a:t>gezamenlijk enkele voorbeelden bespreken 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39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toetsmatrijs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Maak nu je eigen </a:t>
            </a:r>
            <a:r>
              <a:rPr lang="nl-NL" dirty="0" err="1" smtClean="0">
                <a:solidFill>
                  <a:srgbClr val="FF0000"/>
                </a:solidFill>
              </a:rPr>
              <a:t>toetsmatrijs</a:t>
            </a:r>
            <a:r>
              <a:rPr lang="nl-NL" dirty="0" smtClean="0">
                <a:solidFill>
                  <a:srgbClr val="FF0000"/>
                </a:solidFill>
              </a:rPr>
              <a:t> van het pilotexamen natuurkunde 2014-1</a:t>
            </a:r>
          </a:p>
          <a:p>
            <a:endParaRPr lang="nl-NL" dirty="0" smtClean="0">
              <a:solidFill>
                <a:srgbClr val="FF0000"/>
              </a:solidFill>
            </a:endParaRPr>
          </a:p>
          <a:p>
            <a:r>
              <a:rPr lang="nl-NL" dirty="0" smtClean="0">
                <a:solidFill>
                  <a:srgbClr val="FF0000"/>
                </a:solidFill>
              </a:rPr>
              <a:t>Op papier: </a:t>
            </a:r>
          </a:p>
          <a:p>
            <a:pPr lvl="2"/>
            <a:r>
              <a:rPr lang="nl-NL" dirty="0" smtClean="0">
                <a:solidFill>
                  <a:srgbClr val="FF0000"/>
                </a:solidFill>
              </a:rPr>
              <a:t>pilotexamen natuurkunde 2014-1 + correctievoorschrift</a:t>
            </a:r>
            <a:endParaRPr lang="nl-NL" dirty="0">
              <a:solidFill>
                <a:srgbClr val="FF0000"/>
              </a:solidFill>
            </a:endParaRPr>
          </a:p>
          <a:p>
            <a:pPr lvl="2"/>
            <a:r>
              <a:rPr lang="nl-NL" dirty="0" smtClean="0">
                <a:solidFill>
                  <a:srgbClr val="FF0000"/>
                </a:solidFill>
              </a:rPr>
              <a:t>syllabus </a:t>
            </a:r>
            <a:r>
              <a:rPr lang="nl-NL" dirty="0">
                <a:solidFill>
                  <a:srgbClr val="FF0000"/>
                </a:solidFill>
              </a:rPr>
              <a:t>centraal examen 2015 natuurkunde havo</a:t>
            </a:r>
          </a:p>
          <a:p>
            <a:pPr lvl="2"/>
            <a:r>
              <a:rPr lang="nl-NL" dirty="0" smtClean="0">
                <a:solidFill>
                  <a:srgbClr val="FF0000"/>
                </a:solidFill>
              </a:rPr>
              <a:t>blanco </a:t>
            </a:r>
            <a:r>
              <a:rPr lang="nl-NL" dirty="0">
                <a:solidFill>
                  <a:srgbClr val="FF0000"/>
                </a:solidFill>
              </a:rPr>
              <a:t>tabel (op laptop en/of papier invullen)</a:t>
            </a:r>
          </a:p>
          <a:p>
            <a:endParaRPr lang="nl-NL" dirty="0" smtClean="0">
              <a:solidFill>
                <a:srgbClr val="FF0000"/>
              </a:solidFill>
            </a:endParaRPr>
          </a:p>
          <a:p>
            <a:r>
              <a:rPr lang="nl-NL" dirty="0" smtClean="0">
                <a:solidFill>
                  <a:srgbClr val="FF0000"/>
                </a:solidFill>
              </a:rPr>
              <a:t>Tijd: 30 minuten</a:t>
            </a:r>
          </a:p>
          <a:p>
            <a:pPr lvl="3"/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53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Uitwisselen </a:t>
            </a:r>
            <a:r>
              <a:rPr lang="nl-NL" dirty="0" err="1" smtClean="0"/>
              <a:t>toetsmatrijs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Wie wil zijn/haar </a:t>
            </a:r>
            <a:r>
              <a:rPr lang="nl-NL" dirty="0" err="1" smtClean="0">
                <a:solidFill>
                  <a:srgbClr val="FF0000"/>
                </a:solidFill>
              </a:rPr>
              <a:t>toetsmatrijs</a:t>
            </a:r>
            <a:r>
              <a:rPr lang="nl-NL" dirty="0" smtClean="0">
                <a:solidFill>
                  <a:srgbClr val="FF0000"/>
                </a:solidFill>
              </a:rPr>
              <a:t> delen en laten zien?</a:t>
            </a:r>
          </a:p>
          <a:p>
            <a:endParaRPr lang="nl-NL" dirty="0" smtClean="0">
              <a:solidFill>
                <a:srgbClr val="FF0000"/>
              </a:solidFill>
            </a:endParaRPr>
          </a:p>
          <a:p>
            <a:r>
              <a:rPr lang="nl-NL" dirty="0" smtClean="0">
                <a:solidFill>
                  <a:srgbClr val="FF0000"/>
                </a:solidFill>
              </a:rPr>
              <a:t>Toelichting door maker op </a:t>
            </a:r>
            <a:r>
              <a:rPr lang="nl-NL" dirty="0" err="1" smtClean="0">
                <a:solidFill>
                  <a:srgbClr val="FF0000"/>
                </a:solidFill>
              </a:rPr>
              <a:t>toetsmatrijs</a:t>
            </a:r>
            <a:endParaRPr lang="nl-NL" dirty="0" smtClean="0">
              <a:solidFill>
                <a:srgbClr val="FF0000"/>
              </a:solidFill>
            </a:endParaRPr>
          </a:p>
          <a:p>
            <a:endParaRPr lang="nl-NL" dirty="0" smtClean="0">
              <a:solidFill>
                <a:srgbClr val="FF0000"/>
              </a:solidFill>
            </a:endParaRPr>
          </a:p>
          <a:p>
            <a:r>
              <a:rPr lang="nl-NL" dirty="0" smtClean="0">
                <a:solidFill>
                  <a:srgbClr val="FF0000"/>
                </a:solidFill>
              </a:rPr>
              <a:t>Bespreken keuze maker en keuze andere deelnemers</a:t>
            </a:r>
          </a:p>
          <a:p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53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CvTE">
      <a:dk1>
        <a:srgbClr val="330066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vTE Standaard2.potx" id="{55EFAB2D-B82E-413C-A5D5-E6ADD244BD5A}" vid="{C9A79875-77DD-4BB3-BE87-DB0B49B05F1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CvTE Standaard</Template>
  <TotalTime>753</TotalTime>
  <Words>417</Words>
  <Application>Microsoft Office PowerPoint</Application>
  <PresentationFormat>Diavoorstelling (4:3)</PresentationFormat>
  <Paragraphs>114</Paragraphs>
  <Slides>13</Slides>
  <Notes>13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Kantoorthema</vt:lpstr>
      <vt:lpstr>Maak je eigen NiNa havo examen toetsmatrijs  Saskia van der hout Jacqueline Wooning</vt:lpstr>
      <vt:lpstr>Inhoud</vt:lpstr>
      <vt:lpstr>Intro</vt:lpstr>
      <vt:lpstr>Intro</vt:lpstr>
      <vt:lpstr>Intro</vt:lpstr>
      <vt:lpstr>Welke Aspecten</vt:lpstr>
      <vt:lpstr>Welke aspecten</vt:lpstr>
      <vt:lpstr>toetsmatrijs</vt:lpstr>
      <vt:lpstr>Uitwisselen toetsmatrijs</vt:lpstr>
      <vt:lpstr>afsluiting</vt:lpstr>
      <vt:lpstr>afsluiting</vt:lpstr>
      <vt:lpstr>afsluiting</vt:lpstr>
      <vt:lpstr>afsluiting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Jacqueline Wooning</dc:creator>
  <cp:lastModifiedBy>Saskia van der Hout</cp:lastModifiedBy>
  <cp:revision>72</cp:revision>
  <cp:lastPrinted>2014-11-05T14:32:17Z</cp:lastPrinted>
  <dcterms:created xsi:type="dcterms:W3CDTF">2014-10-27T09:03:03Z</dcterms:created>
  <dcterms:modified xsi:type="dcterms:W3CDTF">2014-12-15T13:17:34Z</dcterms:modified>
</cp:coreProperties>
</file>