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402" r:id="rId2"/>
    <p:sldId id="359" r:id="rId3"/>
    <p:sldId id="507" r:id="rId4"/>
    <p:sldId id="516" r:id="rId5"/>
    <p:sldId id="517" r:id="rId6"/>
    <p:sldId id="518" r:id="rId7"/>
    <p:sldId id="519" r:id="rId8"/>
    <p:sldId id="520" r:id="rId9"/>
    <p:sldId id="515" r:id="rId10"/>
    <p:sldId id="521" r:id="rId11"/>
    <p:sldId id="512" r:id="rId12"/>
    <p:sldId id="51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7" r:id="rId35"/>
    <p:sldId id="524" r:id="rId36"/>
    <p:sldId id="526" r:id="rId37"/>
    <p:sldId id="528" r:id="rId38"/>
    <p:sldId id="530" r:id="rId39"/>
    <p:sldId id="531" r:id="rId40"/>
    <p:sldId id="540" r:id="rId41"/>
    <p:sldId id="537" r:id="rId42"/>
    <p:sldId id="495" r:id="rId43"/>
    <p:sldId id="403" r:id="rId44"/>
    <p:sldId id="511" r:id="rId45"/>
    <p:sldId id="541" r:id="rId46"/>
    <p:sldId id="542" r:id="rId47"/>
    <p:sldId id="438" r:id="rId48"/>
  </p:sldIdLst>
  <p:sldSz cx="9144000" cy="6858000" type="screen4x3"/>
  <p:notesSz cx="6858000" cy="9144000"/>
  <p:defaultTextStyle>
    <a:defPPr>
      <a:defRPr lang="en-US"/>
    </a:defPPr>
    <a:lvl1pPr algn="ctr" rtl="0" fontAlgn="base">
      <a:spcBef>
        <a:spcPct val="0"/>
      </a:spcBef>
      <a:spcAft>
        <a:spcPct val="0"/>
      </a:spcAft>
      <a:defRPr sz="4400" kern="1200">
        <a:solidFill>
          <a:schemeClr val="bg1"/>
        </a:solidFill>
        <a:latin typeface="Arial" charset="0"/>
        <a:ea typeface="+mn-ea"/>
        <a:cs typeface="+mn-cs"/>
      </a:defRPr>
    </a:lvl1pPr>
    <a:lvl2pPr marL="457200" algn="ctr" rtl="0" fontAlgn="base">
      <a:spcBef>
        <a:spcPct val="0"/>
      </a:spcBef>
      <a:spcAft>
        <a:spcPct val="0"/>
      </a:spcAft>
      <a:defRPr sz="4400" kern="1200">
        <a:solidFill>
          <a:schemeClr val="bg1"/>
        </a:solidFill>
        <a:latin typeface="Arial" charset="0"/>
        <a:ea typeface="+mn-ea"/>
        <a:cs typeface="+mn-cs"/>
      </a:defRPr>
    </a:lvl2pPr>
    <a:lvl3pPr marL="914400" algn="ctr" rtl="0" fontAlgn="base">
      <a:spcBef>
        <a:spcPct val="0"/>
      </a:spcBef>
      <a:spcAft>
        <a:spcPct val="0"/>
      </a:spcAft>
      <a:defRPr sz="4400" kern="1200">
        <a:solidFill>
          <a:schemeClr val="bg1"/>
        </a:solidFill>
        <a:latin typeface="Arial" charset="0"/>
        <a:ea typeface="+mn-ea"/>
        <a:cs typeface="+mn-cs"/>
      </a:defRPr>
    </a:lvl3pPr>
    <a:lvl4pPr marL="1371600" algn="ctr" rtl="0" fontAlgn="base">
      <a:spcBef>
        <a:spcPct val="0"/>
      </a:spcBef>
      <a:spcAft>
        <a:spcPct val="0"/>
      </a:spcAft>
      <a:defRPr sz="4400" kern="1200">
        <a:solidFill>
          <a:schemeClr val="bg1"/>
        </a:solidFill>
        <a:latin typeface="Arial" charset="0"/>
        <a:ea typeface="+mn-ea"/>
        <a:cs typeface="+mn-cs"/>
      </a:defRPr>
    </a:lvl4pPr>
    <a:lvl5pPr marL="1828800" algn="ctr" rtl="0" fontAlgn="base">
      <a:spcBef>
        <a:spcPct val="0"/>
      </a:spcBef>
      <a:spcAft>
        <a:spcPct val="0"/>
      </a:spcAft>
      <a:defRPr sz="4400" kern="1200">
        <a:solidFill>
          <a:schemeClr val="bg1"/>
        </a:solidFill>
        <a:latin typeface="Arial" charset="0"/>
        <a:ea typeface="+mn-ea"/>
        <a:cs typeface="+mn-cs"/>
      </a:defRPr>
    </a:lvl5pPr>
    <a:lvl6pPr marL="2286000" algn="l" defTabSz="914400" rtl="0" eaLnBrk="1" latinLnBrk="0" hangingPunct="1">
      <a:defRPr sz="4400" kern="1200">
        <a:solidFill>
          <a:schemeClr val="bg1"/>
        </a:solidFill>
        <a:latin typeface="Arial" charset="0"/>
        <a:ea typeface="+mn-ea"/>
        <a:cs typeface="+mn-cs"/>
      </a:defRPr>
    </a:lvl6pPr>
    <a:lvl7pPr marL="2743200" algn="l" defTabSz="914400" rtl="0" eaLnBrk="1" latinLnBrk="0" hangingPunct="1">
      <a:defRPr sz="4400" kern="1200">
        <a:solidFill>
          <a:schemeClr val="bg1"/>
        </a:solidFill>
        <a:latin typeface="Arial" charset="0"/>
        <a:ea typeface="+mn-ea"/>
        <a:cs typeface="+mn-cs"/>
      </a:defRPr>
    </a:lvl7pPr>
    <a:lvl8pPr marL="3200400" algn="l" defTabSz="914400" rtl="0" eaLnBrk="1" latinLnBrk="0" hangingPunct="1">
      <a:defRPr sz="4400" kern="1200">
        <a:solidFill>
          <a:schemeClr val="bg1"/>
        </a:solidFill>
        <a:latin typeface="Arial" charset="0"/>
        <a:ea typeface="+mn-ea"/>
        <a:cs typeface="+mn-cs"/>
      </a:defRPr>
    </a:lvl8pPr>
    <a:lvl9pPr marL="3657600" algn="l" defTabSz="914400" rtl="0" eaLnBrk="1" latinLnBrk="0" hangingPunct="1">
      <a:defRPr sz="4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33"/>
    <a:srgbClr val="FF6600"/>
    <a:srgbClr val="009900"/>
    <a:srgbClr val="FFFFFF"/>
    <a:srgbClr val="EAEAEA"/>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064" autoAdjust="0"/>
    <p:restoredTop sz="99877" autoAdjust="0"/>
  </p:normalViewPr>
  <p:slideViewPr>
    <p:cSldViewPr>
      <p:cViewPr>
        <p:scale>
          <a:sx n="100" d="100"/>
          <a:sy n="100" d="100"/>
        </p:scale>
        <p:origin x="-900" y="3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4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defRPr>
            </a:lvl1pPr>
          </a:lstStyle>
          <a:p>
            <a:pPr>
              <a:defRPr/>
            </a:pPr>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60C3E9A1-5399-4654-8C10-2849BA0D3B49}" type="slidenum">
              <a:rPr lang="en-US"/>
              <a:pPr>
                <a:defRPr/>
              </a:pPr>
              <a:t>‹#›</a:t>
            </a:fld>
            <a:endParaRPr lang="en-US"/>
          </a:p>
        </p:txBody>
      </p:sp>
    </p:spTree>
    <p:extLst>
      <p:ext uri="{BB962C8B-B14F-4D97-AF65-F5344CB8AC3E}">
        <p14:creationId xmlns:p14="http://schemas.microsoft.com/office/powerpoint/2010/main" val="826298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06087D42-EC7A-4286-9FB8-FDAC897C04C4}" type="slidenum">
              <a:rPr lang="en-US"/>
              <a:pPr>
                <a:defRPr/>
              </a:pPr>
              <a:t>‹#›</a:t>
            </a:fld>
            <a:endParaRPr lang="en-US"/>
          </a:p>
        </p:txBody>
      </p:sp>
    </p:spTree>
    <p:extLst>
      <p:ext uri="{BB962C8B-B14F-4D97-AF65-F5344CB8AC3E}">
        <p14:creationId xmlns:p14="http://schemas.microsoft.com/office/powerpoint/2010/main" val="318274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4400">
                <a:solidFill>
                  <a:schemeClr val="bg1"/>
                </a:solidFill>
                <a:latin typeface="Arial" charset="0"/>
              </a:defRPr>
            </a:lvl1pPr>
            <a:lvl2pPr marL="742950" indent="-285750" eaLnBrk="0" hangingPunct="0">
              <a:defRPr sz="4400">
                <a:solidFill>
                  <a:schemeClr val="bg1"/>
                </a:solidFill>
                <a:latin typeface="Arial" charset="0"/>
              </a:defRPr>
            </a:lvl2pPr>
            <a:lvl3pPr marL="1143000" indent="-228600" eaLnBrk="0" hangingPunct="0">
              <a:defRPr sz="4400">
                <a:solidFill>
                  <a:schemeClr val="bg1"/>
                </a:solidFill>
                <a:latin typeface="Arial" charset="0"/>
              </a:defRPr>
            </a:lvl3pPr>
            <a:lvl4pPr marL="1600200" indent="-228600" eaLnBrk="0" hangingPunct="0">
              <a:defRPr sz="4400">
                <a:solidFill>
                  <a:schemeClr val="bg1"/>
                </a:solidFill>
                <a:latin typeface="Arial" charset="0"/>
              </a:defRPr>
            </a:lvl4pPr>
            <a:lvl5pPr marL="2057400" indent="-228600" eaLnBrk="0" hangingPunct="0">
              <a:defRPr sz="4400">
                <a:solidFill>
                  <a:schemeClr val="bg1"/>
                </a:solidFill>
                <a:latin typeface="Arial" charset="0"/>
              </a:defRPr>
            </a:lvl5pPr>
            <a:lvl6pPr marL="2514600" indent="-228600" algn="ctr" eaLnBrk="0" fontAlgn="base" hangingPunct="0">
              <a:spcBef>
                <a:spcPct val="0"/>
              </a:spcBef>
              <a:spcAft>
                <a:spcPct val="0"/>
              </a:spcAft>
              <a:defRPr sz="4400">
                <a:solidFill>
                  <a:schemeClr val="bg1"/>
                </a:solidFill>
                <a:latin typeface="Arial" charset="0"/>
              </a:defRPr>
            </a:lvl6pPr>
            <a:lvl7pPr marL="2971800" indent="-228600" algn="ctr" eaLnBrk="0" fontAlgn="base" hangingPunct="0">
              <a:spcBef>
                <a:spcPct val="0"/>
              </a:spcBef>
              <a:spcAft>
                <a:spcPct val="0"/>
              </a:spcAft>
              <a:defRPr sz="4400">
                <a:solidFill>
                  <a:schemeClr val="bg1"/>
                </a:solidFill>
                <a:latin typeface="Arial" charset="0"/>
              </a:defRPr>
            </a:lvl7pPr>
            <a:lvl8pPr marL="3429000" indent="-228600" algn="ctr" eaLnBrk="0" fontAlgn="base" hangingPunct="0">
              <a:spcBef>
                <a:spcPct val="0"/>
              </a:spcBef>
              <a:spcAft>
                <a:spcPct val="0"/>
              </a:spcAft>
              <a:defRPr sz="4400">
                <a:solidFill>
                  <a:schemeClr val="bg1"/>
                </a:solidFill>
                <a:latin typeface="Arial" charset="0"/>
              </a:defRPr>
            </a:lvl8pPr>
            <a:lvl9pPr marL="3886200" indent="-228600" algn="ctr" eaLnBrk="0" fontAlgn="base" hangingPunct="0">
              <a:spcBef>
                <a:spcPct val="0"/>
              </a:spcBef>
              <a:spcAft>
                <a:spcPct val="0"/>
              </a:spcAft>
              <a:defRPr sz="4400">
                <a:solidFill>
                  <a:schemeClr val="bg1"/>
                </a:solidFill>
                <a:latin typeface="Arial" charset="0"/>
              </a:defRPr>
            </a:lvl9pPr>
          </a:lstStyle>
          <a:p>
            <a:pPr eaLnBrk="1" hangingPunct="1"/>
            <a:fld id="{47D0B5C7-3037-437C-ACEB-49CA59469234}" type="slidenum">
              <a:rPr lang="en-US" sz="1200">
                <a:solidFill>
                  <a:schemeClr val="tx1"/>
                </a:solidFill>
              </a:rPr>
              <a:pPr eaLnBrk="1" hangingPunct="1"/>
              <a:t>2</a:t>
            </a:fld>
            <a:endParaRPr lang="en-US" sz="1200">
              <a:solidFill>
                <a:schemeClr val="tx1"/>
              </a:solidFill>
            </a:endParaRPr>
          </a:p>
        </p:txBody>
      </p:sp>
      <p:sp>
        <p:nvSpPr>
          <p:cNvPr id="58371" name="Rectangle 2"/>
          <p:cNvSpPr>
            <a:spLocks noGrp="1" noRot="1" noChangeAspect="1"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xfrm>
            <a:off x="914400" y="4343400"/>
            <a:ext cx="5029200" cy="4114800"/>
          </a:xfrm>
          <a:noFill/>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4400">
                <a:solidFill>
                  <a:schemeClr val="bg1"/>
                </a:solidFill>
                <a:latin typeface="Arial" charset="0"/>
              </a:defRPr>
            </a:lvl1pPr>
            <a:lvl2pPr marL="742950" indent="-285750" eaLnBrk="0" hangingPunct="0">
              <a:defRPr sz="4400">
                <a:solidFill>
                  <a:schemeClr val="bg1"/>
                </a:solidFill>
                <a:latin typeface="Arial" charset="0"/>
              </a:defRPr>
            </a:lvl2pPr>
            <a:lvl3pPr marL="1143000" indent="-228600" eaLnBrk="0" hangingPunct="0">
              <a:defRPr sz="4400">
                <a:solidFill>
                  <a:schemeClr val="bg1"/>
                </a:solidFill>
                <a:latin typeface="Arial" charset="0"/>
              </a:defRPr>
            </a:lvl3pPr>
            <a:lvl4pPr marL="1600200" indent="-228600" eaLnBrk="0" hangingPunct="0">
              <a:defRPr sz="4400">
                <a:solidFill>
                  <a:schemeClr val="bg1"/>
                </a:solidFill>
                <a:latin typeface="Arial" charset="0"/>
              </a:defRPr>
            </a:lvl4pPr>
            <a:lvl5pPr marL="2057400" indent="-228600" eaLnBrk="0" hangingPunct="0">
              <a:defRPr sz="4400">
                <a:solidFill>
                  <a:schemeClr val="bg1"/>
                </a:solidFill>
                <a:latin typeface="Arial" charset="0"/>
              </a:defRPr>
            </a:lvl5pPr>
            <a:lvl6pPr marL="2514600" indent="-228600" algn="ctr" eaLnBrk="0" fontAlgn="base" hangingPunct="0">
              <a:spcBef>
                <a:spcPct val="0"/>
              </a:spcBef>
              <a:spcAft>
                <a:spcPct val="0"/>
              </a:spcAft>
              <a:defRPr sz="4400">
                <a:solidFill>
                  <a:schemeClr val="bg1"/>
                </a:solidFill>
                <a:latin typeface="Arial" charset="0"/>
              </a:defRPr>
            </a:lvl6pPr>
            <a:lvl7pPr marL="2971800" indent="-228600" algn="ctr" eaLnBrk="0" fontAlgn="base" hangingPunct="0">
              <a:spcBef>
                <a:spcPct val="0"/>
              </a:spcBef>
              <a:spcAft>
                <a:spcPct val="0"/>
              </a:spcAft>
              <a:defRPr sz="4400">
                <a:solidFill>
                  <a:schemeClr val="bg1"/>
                </a:solidFill>
                <a:latin typeface="Arial" charset="0"/>
              </a:defRPr>
            </a:lvl7pPr>
            <a:lvl8pPr marL="3429000" indent="-228600" algn="ctr" eaLnBrk="0" fontAlgn="base" hangingPunct="0">
              <a:spcBef>
                <a:spcPct val="0"/>
              </a:spcBef>
              <a:spcAft>
                <a:spcPct val="0"/>
              </a:spcAft>
              <a:defRPr sz="4400">
                <a:solidFill>
                  <a:schemeClr val="bg1"/>
                </a:solidFill>
                <a:latin typeface="Arial" charset="0"/>
              </a:defRPr>
            </a:lvl8pPr>
            <a:lvl9pPr marL="3886200" indent="-228600" algn="ctr" eaLnBrk="0" fontAlgn="base" hangingPunct="0">
              <a:spcBef>
                <a:spcPct val="0"/>
              </a:spcBef>
              <a:spcAft>
                <a:spcPct val="0"/>
              </a:spcAft>
              <a:defRPr sz="4400">
                <a:solidFill>
                  <a:schemeClr val="bg1"/>
                </a:solidFill>
                <a:latin typeface="Arial" charset="0"/>
              </a:defRPr>
            </a:lvl9pPr>
          </a:lstStyle>
          <a:p>
            <a:pPr eaLnBrk="1" hangingPunct="1"/>
            <a:fld id="{34295CCE-38E8-4A06-8F97-24FFE4D7D8DE}" type="slidenum">
              <a:rPr lang="en-US" sz="1200">
                <a:solidFill>
                  <a:schemeClr val="tx1"/>
                </a:solidFill>
              </a:rPr>
              <a:pPr eaLnBrk="1" hangingPunct="1"/>
              <a:t>5</a:t>
            </a:fld>
            <a:endParaRPr lang="en-US" sz="12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p:spPr>
        <p:txBody>
          <a:bodyPr/>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0E035-EFDE-4BE0-A380-C8AD83580528}" type="slidenum">
              <a:rPr lang="en-US"/>
              <a:pPr/>
              <a:t>7</a:t>
            </a:fld>
            <a:endParaRPr lang="en-US"/>
          </a:p>
        </p:txBody>
      </p:sp>
      <p:sp>
        <p:nvSpPr>
          <p:cNvPr id="350210" name="Rectangle 2"/>
          <p:cNvSpPr>
            <a:spLocks noGrp="1" noRot="1" noChangeAspect="1" noChangeArrowheads="1" noTextEdit="1"/>
          </p:cNvSpPr>
          <p:nvPr>
            <p:ph type="sldImg"/>
          </p:nvPr>
        </p:nvSpPr>
        <p:spPr>
          <a:xfrm>
            <a:off x="1143000" y="685800"/>
            <a:ext cx="4572000" cy="3429000"/>
          </a:xfrm>
          <a:ln/>
        </p:spPr>
      </p:sp>
      <p:sp>
        <p:nvSpPr>
          <p:cNvPr id="350211" name="Rectangle 3"/>
          <p:cNvSpPr>
            <a:spLocks noGrp="1" noChangeArrowheads="1"/>
          </p:cNvSpPr>
          <p:nvPr>
            <p:ph type="body" idx="1"/>
          </p:nvPr>
        </p:nvSpPr>
        <p:spPr>
          <a:xfrm>
            <a:off x="685800" y="4343400"/>
            <a:ext cx="5486400" cy="4114800"/>
          </a:xfrm>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4200" b="1">
                <a:solidFill>
                  <a:srgbClr val="FF9900"/>
                </a:solidFill>
                <a:latin typeface="Tempus Sans ITC" pitchFamily="82" charset="0"/>
              </a:defRPr>
            </a:lvl1pPr>
            <a:lvl2pPr marL="702756" indent="-270291">
              <a:defRPr sz="4200" b="1">
                <a:solidFill>
                  <a:srgbClr val="FF9900"/>
                </a:solidFill>
                <a:latin typeface="Tempus Sans ITC" pitchFamily="82" charset="0"/>
              </a:defRPr>
            </a:lvl2pPr>
            <a:lvl3pPr marL="1081164" indent="-216233">
              <a:defRPr sz="4200" b="1">
                <a:solidFill>
                  <a:srgbClr val="FF9900"/>
                </a:solidFill>
                <a:latin typeface="Tempus Sans ITC" pitchFamily="82" charset="0"/>
              </a:defRPr>
            </a:lvl3pPr>
            <a:lvl4pPr marL="1513629" indent="-216233">
              <a:defRPr sz="4200" b="1">
                <a:solidFill>
                  <a:srgbClr val="FF9900"/>
                </a:solidFill>
                <a:latin typeface="Tempus Sans ITC" pitchFamily="82" charset="0"/>
              </a:defRPr>
            </a:lvl4pPr>
            <a:lvl5pPr marL="1946095" indent="-216233">
              <a:defRPr sz="4200" b="1">
                <a:solidFill>
                  <a:srgbClr val="FF9900"/>
                </a:solidFill>
                <a:latin typeface="Tempus Sans ITC" pitchFamily="82" charset="0"/>
              </a:defRPr>
            </a:lvl5pPr>
            <a:lvl6pPr marL="2378560" indent="-216233" algn="ctr" eaLnBrk="0" fontAlgn="base" hangingPunct="0">
              <a:spcBef>
                <a:spcPct val="0"/>
              </a:spcBef>
              <a:spcAft>
                <a:spcPct val="0"/>
              </a:spcAft>
              <a:defRPr sz="4200" b="1">
                <a:solidFill>
                  <a:srgbClr val="FF9900"/>
                </a:solidFill>
                <a:latin typeface="Tempus Sans ITC" pitchFamily="82" charset="0"/>
              </a:defRPr>
            </a:lvl6pPr>
            <a:lvl7pPr marL="2811026" indent="-216233" algn="ctr" eaLnBrk="0" fontAlgn="base" hangingPunct="0">
              <a:spcBef>
                <a:spcPct val="0"/>
              </a:spcBef>
              <a:spcAft>
                <a:spcPct val="0"/>
              </a:spcAft>
              <a:defRPr sz="4200" b="1">
                <a:solidFill>
                  <a:srgbClr val="FF9900"/>
                </a:solidFill>
                <a:latin typeface="Tempus Sans ITC" pitchFamily="82" charset="0"/>
              </a:defRPr>
            </a:lvl7pPr>
            <a:lvl8pPr marL="3243491" indent="-216233" algn="ctr" eaLnBrk="0" fontAlgn="base" hangingPunct="0">
              <a:spcBef>
                <a:spcPct val="0"/>
              </a:spcBef>
              <a:spcAft>
                <a:spcPct val="0"/>
              </a:spcAft>
              <a:defRPr sz="4200" b="1">
                <a:solidFill>
                  <a:srgbClr val="FF9900"/>
                </a:solidFill>
                <a:latin typeface="Tempus Sans ITC" pitchFamily="82" charset="0"/>
              </a:defRPr>
            </a:lvl8pPr>
            <a:lvl9pPr marL="3675957" indent="-216233" algn="ctr" eaLnBrk="0" fontAlgn="base" hangingPunct="0">
              <a:spcBef>
                <a:spcPct val="0"/>
              </a:spcBef>
              <a:spcAft>
                <a:spcPct val="0"/>
              </a:spcAft>
              <a:defRPr sz="4200" b="1">
                <a:solidFill>
                  <a:srgbClr val="FF9900"/>
                </a:solidFill>
                <a:latin typeface="Tempus Sans ITC" pitchFamily="82" charset="0"/>
              </a:defRPr>
            </a:lvl9pPr>
          </a:lstStyle>
          <a:p>
            <a:pPr eaLnBrk="1" hangingPunct="1"/>
            <a:fld id="{275AD588-CD88-4CA1-8760-ED9E7F88F875}" type="slidenum">
              <a:rPr lang="en-US" sz="1200" b="0">
                <a:solidFill>
                  <a:schemeClr val="tx1"/>
                </a:solidFill>
                <a:latin typeface="Arial" charset="0"/>
                <a:ea typeface="ＭＳ Ｐゴシック" pitchFamily="34" charset="-128"/>
              </a:rPr>
              <a:pPr eaLnBrk="1" hangingPunct="1"/>
              <a:t>26</a:t>
            </a:fld>
            <a:endParaRPr lang="en-US" sz="1200" b="0">
              <a:solidFill>
                <a:schemeClr val="tx1"/>
              </a:solidFill>
              <a:latin typeface="Arial" charset="0"/>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t>ICT is used here for constructing new information and understanding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D3BB8-8C0A-47DA-B457-6007838A4717}"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4400">
                <a:solidFill>
                  <a:schemeClr val="bg1"/>
                </a:solidFill>
                <a:latin typeface="Arial" charset="0"/>
              </a:defRPr>
            </a:lvl1pPr>
            <a:lvl2pPr marL="742950" indent="-285750" eaLnBrk="0" hangingPunct="0">
              <a:defRPr sz="4400">
                <a:solidFill>
                  <a:schemeClr val="bg1"/>
                </a:solidFill>
                <a:latin typeface="Arial" charset="0"/>
              </a:defRPr>
            </a:lvl2pPr>
            <a:lvl3pPr marL="1143000" indent="-228600" eaLnBrk="0" hangingPunct="0">
              <a:defRPr sz="4400">
                <a:solidFill>
                  <a:schemeClr val="bg1"/>
                </a:solidFill>
                <a:latin typeface="Arial" charset="0"/>
              </a:defRPr>
            </a:lvl3pPr>
            <a:lvl4pPr marL="1600200" indent="-228600" eaLnBrk="0" hangingPunct="0">
              <a:defRPr sz="4400">
                <a:solidFill>
                  <a:schemeClr val="bg1"/>
                </a:solidFill>
                <a:latin typeface="Arial" charset="0"/>
              </a:defRPr>
            </a:lvl4pPr>
            <a:lvl5pPr marL="2057400" indent="-228600" eaLnBrk="0" hangingPunct="0">
              <a:defRPr sz="4400">
                <a:solidFill>
                  <a:schemeClr val="bg1"/>
                </a:solidFill>
                <a:latin typeface="Arial" charset="0"/>
              </a:defRPr>
            </a:lvl5pPr>
            <a:lvl6pPr marL="2514600" indent="-228600" algn="ctr" eaLnBrk="0" fontAlgn="base" hangingPunct="0">
              <a:spcBef>
                <a:spcPct val="0"/>
              </a:spcBef>
              <a:spcAft>
                <a:spcPct val="0"/>
              </a:spcAft>
              <a:defRPr sz="4400">
                <a:solidFill>
                  <a:schemeClr val="bg1"/>
                </a:solidFill>
                <a:latin typeface="Arial" charset="0"/>
              </a:defRPr>
            </a:lvl6pPr>
            <a:lvl7pPr marL="2971800" indent="-228600" algn="ctr" eaLnBrk="0" fontAlgn="base" hangingPunct="0">
              <a:spcBef>
                <a:spcPct val="0"/>
              </a:spcBef>
              <a:spcAft>
                <a:spcPct val="0"/>
              </a:spcAft>
              <a:defRPr sz="4400">
                <a:solidFill>
                  <a:schemeClr val="bg1"/>
                </a:solidFill>
                <a:latin typeface="Arial" charset="0"/>
              </a:defRPr>
            </a:lvl7pPr>
            <a:lvl8pPr marL="3429000" indent="-228600" algn="ctr" eaLnBrk="0" fontAlgn="base" hangingPunct="0">
              <a:spcBef>
                <a:spcPct val="0"/>
              </a:spcBef>
              <a:spcAft>
                <a:spcPct val="0"/>
              </a:spcAft>
              <a:defRPr sz="4400">
                <a:solidFill>
                  <a:schemeClr val="bg1"/>
                </a:solidFill>
                <a:latin typeface="Arial" charset="0"/>
              </a:defRPr>
            </a:lvl8pPr>
            <a:lvl9pPr marL="3886200" indent="-228600" algn="ctr" eaLnBrk="0" fontAlgn="base" hangingPunct="0">
              <a:spcBef>
                <a:spcPct val="0"/>
              </a:spcBef>
              <a:spcAft>
                <a:spcPct val="0"/>
              </a:spcAft>
              <a:defRPr sz="4400">
                <a:solidFill>
                  <a:schemeClr val="bg1"/>
                </a:solidFill>
                <a:latin typeface="Arial" charset="0"/>
              </a:defRPr>
            </a:lvl9pPr>
          </a:lstStyle>
          <a:p>
            <a:pPr eaLnBrk="1" hangingPunct="1"/>
            <a:fld id="{034D57C2-152E-4E32-BB63-6A7D5F7C09E4}" type="slidenum">
              <a:rPr lang="en-US" sz="1200">
                <a:solidFill>
                  <a:schemeClr val="tx1"/>
                </a:solidFill>
              </a:rPr>
              <a:pPr eaLnBrk="1" hangingPunct="1"/>
              <a:t>43</a:t>
            </a:fld>
            <a:endParaRPr lang="en-US" sz="120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4400">
                <a:solidFill>
                  <a:schemeClr val="bg1"/>
                </a:solidFill>
                <a:latin typeface="Arial" charset="0"/>
              </a:defRPr>
            </a:lvl1pPr>
            <a:lvl2pPr marL="742950" indent="-285750" eaLnBrk="0" hangingPunct="0">
              <a:defRPr sz="4400">
                <a:solidFill>
                  <a:schemeClr val="bg1"/>
                </a:solidFill>
                <a:latin typeface="Arial" charset="0"/>
              </a:defRPr>
            </a:lvl2pPr>
            <a:lvl3pPr marL="1143000" indent="-228600" eaLnBrk="0" hangingPunct="0">
              <a:defRPr sz="4400">
                <a:solidFill>
                  <a:schemeClr val="bg1"/>
                </a:solidFill>
                <a:latin typeface="Arial" charset="0"/>
              </a:defRPr>
            </a:lvl3pPr>
            <a:lvl4pPr marL="1600200" indent="-228600" eaLnBrk="0" hangingPunct="0">
              <a:defRPr sz="4400">
                <a:solidFill>
                  <a:schemeClr val="bg1"/>
                </a:solidFill>
                <a:latin typeface="Arial" charset="0"/>
              </a:defRPr>
            </a:lvl4pPr>
            <a:lvl5pPr marL="2057400" indent="-228600" eaLnBrk="0" hangingPunct="0">
              <a:defRPr sz="4400">
                <a:solidFill>
                  <a:schemeClr val="bg1"/>
                </a:solidFill>
                <a:latin typeface="Arial" charset="0"/>
              </a:defRPr>
            </a:lvl5pPr>
            <a:lvl6pPr marL="2514600" indent="-228600" algn="ctr" eaLnBrk="0" fontAlgn="base" hangingPunct="0">
              <a:spcBef>
                <a:spcPct val="0"/>
              </a:spcBef>
              <a:spcAft>
                <a:spcPct val="0"/>
              </a:spcAft>
              <a:defRPr sz="4400">
                <a:solidFill>
                  <a:schemeClr val="bg1"/>
                </a:solidFill>
                <a:latin typeface="Arial" charset="0"/>
              </a:defRPr>
            </a:lvl6pPr>
            <a:lvl7pPr marL="2971800" indent="-228600" algn="ctr" eaLnBrk="0" fontAlgn="base" hangingPunct="0">
              <a:spcBef>
                <a:spcPct val="0"/>
              </a:spcBef>
              <a:spcAft>
                <a:spcPct val="0"/>
              </a:spcAft>
              <a:defRPr sz="4400">
                <a:solidFill>
                  <a:schemeClr val="bg1"/>
                </a:solidFill>
                <a:latin typeface="Arial" charset="0"/>
              </a:defRPr>
            </a:lvl7pPr>
            <a:lvl8pPr marL="3429000" indent="-228600" algn="ctr" eaLnBrk="0" fontAlgn="base" hangingPunct="0">
              <a:spcBef>
                <a:spcPct val="0"/>
              </a:spcBef>
              <a:spcAft>
                <a:spcPct val="0"/>
              </a:spcAft>
              <a:defRPr sz="4400">
                <a:solidFill>
                  <a:schemeClr val="bg1"/>
                </a:solidFill>
                <a:latin typeface="Arial" charset="0"/>
              </a:defRPr>
            </a:lvl8pPr>
            <a:lvl9pPr marL="3886200" indent="-228600" algn="ctr" eaLnBrk="0" fontAlgn="base" hangingPunct="0">
              <a:spcBef>
                <a:spcPct val="0"/>
              </a:spcBef>
              <a:spcAft>
                <a:spcPct val="0"/>
              </a:spcAft>
              <a:defRPr sz="4400">
                <a:solidFill>
                  <a:schemeClr val="bg1"/>
                </a:solidFill>
                <a:latin typeface="Arial" charset="0"/>
              </a:defRPr>
            </a:lvl9pPr>
          </a:lstStyle>
          <a:p>
            <a:pPr eaLnBrk="1" hangingPunct="1"/>
            <a:fld id="{B57AAEF8-1EB2-4321-B3BC-5723FBF2D25E}" type="slidenum">
              <a:rPr lang="en-US" sz="1200">
                <a:solidFill>
                  <a:schemeClr val="tx1"/>
                </a:solidFill>
              </a:rPr>
              <a:pPr eaLnBrk="1" hangingPunct="1"/>
              <a:t>47</a:t>
            </a:fld>
            <a:endParaRPr lang="en-US"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p:spPr>
        <p:txBody>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CA8A8-CD16-473A-BD2E-566EF34C625A}" type="slidenum">
              <a:rPr lang="en-US"/>
              <a:pPr>
                <a:defRPr/>
              </a:pPr>
              <a:t>‹#›</a:t>
            </a:fld>
            <a:endParaRPr lang="en-US"/>
          </a:p>
        </p:txBody>
      </p:sp>
    </p:spTree>
    <p:extLst>
      <p:ext uri="{BB962C8B-B14F-4D97-AF65-F5344CB8AC3E}">
        <p14:creationId xmlns:p14="http://schemas.microsoft.com/office/powerpoint/2010/main" val="28799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728887-7810-4213-9CA3-4BC93748C3AB}" type="slidenum">
              <a:rPr lang="en-US"/>
              <a:pPr>
                <a:defRPr/>
              </a:pPr>
              <a:t>‹#›</a:t>
            </a:fld>
            <a:endParaRPr lang="en-US"/>
          </a:p>
        </p:txBody>
      </p:sp>
    </p:spTree>
    <p:extLst>
      <p:ext uri="{BB962C8B-B14F-4D97-AF65-F5344CB8AC3E}">
        <p14:creationId xmlns:p14="http://schemas.microsoft.com/office/powerpoint/2010/main" val="124165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628775"/>
            <a:ext cx="2071687" cy="4497388"/>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395288" y="1628775"/>
            <a:ext cx="6067425" cy="4497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B1A90D-36FC-482B-ADC4-9278E8CD7FA9}" type="slidenum">
              <a:rPr lang="en-US"/>
              <a:pPr>
                <a:defRPr/>
              </a:pPr>
              <a:t>‹#›</a:t>
            </a:fld>
            <a:endParaRPr lang="en-US"/>
          </a:p>
        </p:txBody>
      </p:sp>
    </p:spTree>
    <p:extLst>
      <p:ext uri="{BB962C8B-B14F-4D97-AF65-F5344CB8AC3E}">
        <p14:creationId xmlns:p14="http://schemas.microsoft.com/office/powerpoint/2010/main" val="291364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628775"/>
            <a:ext cx="8229600" cy="941388"/>
          </a:xfrm>
        </p:spPr>
        <p:txBody>
          <a:bodyPr/>
          <a:lstStyle/>
          <a:p>
            <a:r>
              <a:rPr lang="en-US" smtClean="0"/>
              <a:t>Click to edit Master title style</a:t>
            </a:r>
            <a:endParaRPr lang="nl-NL"/>
          </a:p>
        </p:txBody>
      </p:sp>
      <p:sp>
        <p:nvSpPr>
          <p:cNvPr id="3" name="SmartArt Placeholder 2"/>
          <p:cNvSpPr>
            <a:spLocks noGrp="1"/>
          </p:cNvSpPr>
          <p:nvPr>
            <p:ph type="dgm" idx="1"/>
          </p:nvPr>
        </p:nvSpPr>
        <p:spPr>
          <a:xfrm>
            <a:off x="457200" y="3213100"/>
            <a:ext cx="8229600" cy="2913063"/>
          </a:xfrm>
        </p:spPr>
        <p:txBody>
          <a:bodyPr/>
          <a:lstStyle/>
          <a:p>
            <a:pPr lvl="0"/>
            <a:endParaRPr lang="nl-N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AA90B-84DE-4FD6-B678-36CB3C6DF53F}" type="slidenum">
              <a:rPr lang="en-US"/>
              <a:pPr>
                <a:defRPr/>
              </a:pPr>
              <a:t>‹#›</a:t>
            </a:fld>
            <a:endParaRPr lang="en-US"/>
          </a:p>
        </p:txBody>
      </p:sp>
    </p:spTree>
    <p:extLst>
      <p:ext uri="{BB962C8B-B14F-4D97-AF65-F5344CB8AC3E}">
        <p14:creationId xmlns:p14="http://schemas.microsoft.com/office/powerpoint/2010/main" val="198886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628775"/>
            <a:ext cx="8229600" cy="941388"/>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57200" y="3213100"/>
            <a:ext cx="4038600" cy="2913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3213100"/>
            <a:ext cx="4038600" cy="2913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849777-6C1F-4BFE-9D51-DC26EDF6BACF}" type="slidenum">
              <a:rPr lang="en-US"/>
              <a:pPr>
                <a:defRPr/>
              </a:pPr>
              <a:t>‹#›</a:t>
            </a:fld>
            <a:endParaRPr lang="en-US"/>
          </a:p>
        </p:txBody>
      </p:sp>
    </p:spTree>
    <p:extLst>
      <p:ext uri="{BB962C8B-B14F-4D97-AF65-F5344CB8AC3E}">
        <p14:creationId xmlns:p14="http://schemas.microsoft.com/office/powerpoint/2010/main" val="58182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1628775"/>
            <a:ext cx="8229600" cy="941388"/>
          </a:xfrm>
        </p:spPr>
        <p:txBody>
          <a:bodyPr/>
          <a:lstStyle/>
          <a:p>
            <a:r>
              <a:rPr lang="en-US" smtClean="0"/>
              <a:t>Click to edit Master title style</a:t>
            </a:r>
            <a:endParaRPr lang="nl-NL"/>
          </a:p>
        </p:txBody>
      </p:sp>
      <p:sp>
        <p:nvSpPr>
          <p:cNvPr id="3" name="Content Placeholder 2"/>
          <p:cNvSpPr>
            <a:spLocks noGrp="1"/>
          </p:cNvSpPr>
          <p:nvPr>
            <p:ph sz="quarter" idx="1"/>
          </p:nvPr>
        </p:nvSpPr>
        <p:spPr>
          <a:xfrm>
            <a:off x="457200" y="3213100"/>
            <a:ext cx="4038600" cy="1379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quarter" idx="2"/>
          </p:nvPr>
        </p:nvSpPr>
        <p:spPr>
          <a:xfrm>
            <a:off x="4648200" y="3213100"/>
            <a:ext cx="4038600" cy="1379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Content Placeholder 4"/>
          <p:cNvSpPr>
            <a:spLocks noGrp="1"/>
          </p:cNvSpPr>
          <p:nvPr>
            <p:ph sz="quarter" idx="3"/>
          </p:nvPr>
        </p:nvSpPr>
        <p:spPr>
          <a:xfrm>
            <a:off x="457200" y="4745038"/>
            <a:ext cx="4038600" cy="138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Content Placeholder 5"/>
          <p:cNvSpPr>
            <a:spLocks noGrp="1"/>
          </p:cNvSpPr>
          <p:nvPr>
            <p:ph sz="quarter" idx="4"/>
          </p:nvPr>
        </p:nvSpPr>
        <p:spPr>
          <a:xfrm>
            <a:off x="4648200" y="4745038"/>
            <a:ext cx="4038600" cy="138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F449B3-08A0-4674-A859-73BDDE516BC8}" type="slidenum">
              <a:rPr lang="en-US"/>
              <a:pPr>
                <a:defRPr/>
              </a:pPr>
              <a:t>‹#›</a:t>
            </a:fld>
            <a:endParaRPr lang="en-US"/>
          </a:p>
        </p:txBody>
      </p:sp>
    </p:spTree>
    <p:extLst>
      <p:ext uri="{BB962C8B-B14F-4D97-AF65-F5344CB8AC3E}">
        <p14:creationId xmlns:p14="http://schemas.microsoft.com/office/powerpoint/2010/main" val="2212875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1628775"/>
            <a:ext cx="8291512" cy="449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E2B538-EE96-4360-AFFD-886BD9C3C707}" type="slidenum">
              <a:rPr lang="en-US"/>
              <a:pPr>
                <a:defRPr/>
              </a:pPr>
              <a:t>‹#›</a:t>
            </a:fld>
            <a:endParaRPr lang="en-US"/>
          </a:p>
        </p:txBody>
      </p:sp>
    </p:spTree>
    <p:extLst>
      <p:ext uri="{BB962C8B-B14F-4D97-AF65-F5344CB8AC3E}">
        <p14:creationId xmlns:p14="http://schemas.microsoft.com/office/powerpoint/2010/main" val="1124242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r>
              <a:rPr lang="en-US" smtClean="0"/>
              <a:t>Woudschoten Natuurkunde, 2011</a:t>
            </a:r>
            <a:endParaRPr lang="en-US"/>
          </a:p>
        </p:txBody>
      </p:sp>
      <p:sp>
        <p:nvSpPr>
          <p:cNvPr id="7" name="Slide Number Placeholder 5"/>
          <p:cNvSpPr>
            <a:spLocks noGrp="1"/>
          </p:cNvSpPr>
          <p:nvPr>
            <p:ph type="sldNum" sz="quarter" idx="15"/>
          </p:nvPr>
        </p:nvSpPr>
        <p:spPr/>
        <p:txBody>
          <a:bodyPr/>
          <a:lstStyle>
            <a:lvl1pPr>
              <a:defRPr/>
            </a:lvl1pPr>
          </a:lstStyle>
          <a:p>
            <a:pPr>
              <a:defRPr/>
            </a:pPr>
            <a:fld id="{2F9D68FF-9B21-40D4-84C7-C81F7967E0C3}" type="slidenum">
              <a:rPr lang="en-US"/>
              <a:pPr>
                <a:defRPr/>
              </a:pPr>
              <a:t>‹#›</a:t>
            </a:fld>
            <a:endParaRPr lang="en-US" dirty="0"/>
          </a:p>
        </p:txBody>
      </p:sp>
    </p:spTree>
    <p:extLst>
      <p:ext uri="{BB962C8B-B14F-4D97-AF65-F5344CB8AC3E}">
        <p14:creationId xmlns:p14="http://schemas.microsoft.com/office/powerpoint/2010/main" val="33237571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a:xfrm>
            <a:off x="-76200" y="549600"/>
            <a:ext cx="8229600" cy="639763"/>
          </a:xfrm>
        </p:spPr>
        <p:txBody>
          <a:bodyPr/>
          <a:lstStyle/>
          <a:p>
            <a:r>
              <a:rPr lang="en-US" smtClean="0"/>
              <a:t>Click to edit Master title style</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
        <p:nvSpPr>
          <p:cNvPr id="12" name="Footer Placeholder 4"/>
          <p:cNvSpPr>
            <a:spLocks noGrp="1"/>
          </p:cNvSpPr>
          <p:nvPr>
            <p:ph type="ftr" sz="quarter" idx="18"/>
          </p:nvPr>
        </p:nvSpPr>
        <p:spPr/>
        <p:txBody>
          <a:bodyPr/>
          <a:lstStyle>
            <a:lvl1pPr>
              <a:defRPr/>
            </a:lvl1pPr>
          </a:lstStyle>
          <a:p>
            <a:pPr>
              <a:defRPr/>
            </a:pPr>
            <a:r>
              <a:rPr lang="en-US" smtClean="0"/>
              <a:t>Woudschoten Natuurkunde, 2011</a:t>
            </a:r>
            <a:endParaRPr lang="en-US"/>
          </a:p>
        </p:txBody>
      </p:sp>
      <p:sp>
        <p:nvSpPr>
          <p:cNvPr id="13" name="Slide Number Placeholder 5"/>
          <p:cNvSpPr>
            <a:spLocks noGrp="1"/>
          </p:cNvSpPr>
          <p:nvPr>
            <p:ph type="sldNum" sz="quarter" idx="19"/>
          </p:nvPr>
        </p:nvSpPr>
        <p:spPr/>
        <p:txBody>
          <a:bodyPr/>
          <a:lstStyle>
            <a:lvl1pPr>
              <a:defRPr/>
            </a:lvl1pPr>
          </a:lstStyle>
          <a:p>
            <a:pPr>
              <a:defRPr/>
            </a:pPr>
            <a:fld id="{738B293E-610C-4622-A977-37E631E2BB29}" type="slidenum">
              <a:rPr lang="en-US"/>
              <a:pPr>
                <a:defRPr/>
              </a:pPr>
              <a:t>‹#›</a:t>
            </a:fld>
            <a:endParaRPr lang="en-US" dirty="0"/>
          </a:p>
        </p:txBody>
      </p:sp>
    </p:spTree>
    <p:extLst>
      <p:ext uri="{BB962C8B-B14F-4D97-AF65-F5344CB8AC3E}">
        <p14:creationId xmlns:p14="http://schemas.microsoft.com/office/powerpoint/2010/main" val="11744034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543396"/>
            <a:ext cx="8229600" cy="941388"/>
          </a:xfrm>
        </p:spPr>
        <p:txBody>
          <a:bodyPr/>
          <a:lstStyle/>
          <a:p>
            <a:r>
              <a:rPr lang="en-US" smtClean="0"/>
              <a:t>Click to edit Master title style</a:t>
            </a:r>
            <a:endParaRPr lang="nl-NL"/>
          </a:p>
        </p:txBody>
      </p:sp>
      <p:sp>
        <p:nvSpPr>
          <p:cNvPr id="3" name="Content Placeholder 2"/>
          <p:cNvSpPr>
            <a:spLocks noGrp="1"/>
          </p:cNvSpPr>
          <p:nvPr>
            <p:ph idx="1"/>
          </p:nvPr>
        </p:nvSpPr>
        <p:spPr>
          <a:xfrm>
            <a:off x="457200" y="1772816"/>
            <a:ext cx="8229600" cy="43533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0C03C9-496A-42FB-B83A-3C9CEDB6A4FA}" type="slidenum">
              <a:rPr lang="en-US"/>
              <a:pPr>
                <a:defRPr/>
              </a:pPr>
              <a:t>‹#›</a:t>
            </a:fld>
            <a:endParaRPr lang="en-US"/>
          </a:p>
        </p:txBody>
      </p:sp>
    </p:spTree>
    <p:extLst>
      <p:ext uri="{BB962C8B-B14F-4D97-AF65-F5344CB8AC3E}">
        <p14:creationId xmlns:p14="http://schemas.microsoft.com/office/powerpoint/2010/main" val="2912204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50FA4-EA0B-49B4-8FA0-FAB35D79DDC4}" type="slidenum">
              <a:rPr lang="en-US"/>
              <a:pPr>
                <a:defRPr/>
              </a:pPr>
              <a:t>‹#›</a:t>
            </a:fld>
            <a:endParaRPr lang="en-US"/>
          </a:p>
        </p:txBody>
      </p:sp>
    </p:spTree>
    <p:extLst>
      <p:ext uri="{BB962C8B-B14F-4D97-AF65-F5344CB8AC3E}">
        <p14:creationId xmlns:p14="http://schemas.microsoft.com/office/powerpoint/2010/main" val="31652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3213100"/>
            <a:ext cx="4038600" cy="2913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3213100"/>
            <a:ext cx="4038600" cy="2913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4F05D-6B28-46D7-B469-2AA6E6EA9476}" type="slidenum">
              <a:rPr lang="en-US"/>
              <a:pPr>
                <a:defRPr/>
              </a:pPr>
              <a:t>‹#›</a:t>
            </a:fld>
            <a:endParaRPr lang="en-US"/>
          </a:p>
        </p:txBody>
      </p:sp>
    </p:spTree>
    <p:extLst>
      <p:ext uri="{BB962C8B-B14F-4D97-AF65-F5344CB8AC3E}">
        <p14:creationId xmlns:p14="http://schemas.microsoft.com/office/powerpoint/2010/main" val="293728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DD427C-37E6-4A05-9479-B0E1516B83AD}" type="slidenum">
              <a:rPr lang="en-US"/>
              <a:pPr>
                <a:defRPr/>
              </a:pPr>
              <a:t>‹#›</a:t>
            </a:fld>
            <a:endParaRPr lang="en-US"/>
          </a:p>
        </p:txBody>
      </p:sp>
    </p:spTree>
    <p:extLst>
      <p:ext uri="{BB962C8B-B14F-4D97-AF65-F5344CB8AC3E}">
        <p14:creationId xmlns:p14="http://schemas.microsoft.com/office/powerpoint/2010/main" val="144760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FC5789-8AE7-4B4C-9136-65EAA12D9C31}" type="slidenum">
              <a:rPr lang="en-US"/>
              <a:pPr>
                <a:defRPr/>
              </a:pPr>
              <a:t>‹#›</a:t>
            </a:fld>
            <a:endParaRPr lang="en-US"/>
          </a:p>
        </p:txBody>
      </p:sp>
    </p:spTree>
    <p:extLst>
      <p:ext uri="{BB962C8B-B14F-4D97-AF65-F5344CB8AC3E}">
        <p14:creationId xmlns:p14="http://schemas.microsoft.com/office/powerpoint/2010/main" val="38794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CD25CF-13FE-44C1-A267-EC5AAAC8F280}" type="slidenum">
              <a:rPr lang="en-US"/>
              <a:pPr>
                <a:defRPr/>
              </a:pPr>
              <a:t>‹#›</a:t>
            </a:fld>
            <a:endParaRPr lang="en-US"/>
          </a:p>
        </p:txBody>
      </p:sp>
    </p:spTree>
    <p:extLst>
      <p:ext uri="{BB962C8B-B14F-4D97-AF65-F5344CB8AC3E}">
        <p14:creationId xmlns:p14="http://schemas.microsoft.com/office/powerpoint/2010/main" val="423784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CF683-A336-4943-8220-C24938ABF887}" type="slidenum">
              <a:rPr lang="en-US"/>
              <a:pPr>
                <a:defRPr/>
              </a:pPr>
              <a:t>‹#›</a:t>
            </a:fld>
            <a:endParaRPr lang="en-US"/>
          </a:p>
        </p:txBody>
      </p:sp>
    </p:spTree>
    <p:extLst>
      <p:ext uri="{BB962C8B-B14F-4D97-AF65-F5344CB8AC3E}">
        <p14:creationId xmlns:p14="http://schemas.microsoft.com/office/powerpoint/2010/main" val="155896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Woudschoten Natuurkunde,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48A08B-BCE0-410E-BEA6-04F76763FA35}" type="slidenum">
              <a:rPr lang="en-US"/>
              <a:pPr>
                <a:defRPr/>
              </a:pPr>
              <a:t>‹#›</a:t>
            </a:fld>
            <a:endParaRPr lang="en-US"/>
          </a:p>
        </p:txBody>
      </p:sp>
    </p:spTree>
    <p:extLst>
      <p:ext uri="{BB962C8B-B14F-4D97-AF65-F5344CB8AC3E}">
        <p14:creationId xmlns:p14="http://schemas.microsoft.com/office/powerpoint/2010/main" val="39538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628775"/>
            <a:ext cx="82296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3213100"/>
            <a:ext cx="8229600" cy="291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r>
              <a:rPr lang="en-US" smtClean="0"/>
              <a:t>Woudschoten Natuurkunde, 2011</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A3C1B0DB-AE98-4C64-AF69-F49942AD46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lic-project.e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file:///J:\0.%20ff\Woudschoten%20ictforist\te\index.html" TargetMode="External"/><Relationship Id="rId3" Type="http://schemas.openxmlformats.org/officeDocument/2006/relationships/hyperlink" Target="file:///J:\0.%20ff\Woudschoten%20ictforist\fr\index.html" TargetMode="External"/><Relationship Id="rId7" Type="http://schemas.openxmlformats.org/officeDocument/2006/relationships/hyperlink" Target="file:///J:\0.%20ff\Woudschoten%20ictforist\el\index.html" TargetMode="External"/><Relationship Id="rId2" Type="http://schemas.openxmlformats.org/officeDocument/2006/relationships/hyperlink" Target="file:///J:\0.%20ff\Woudschoten%20ictforist\tr\index.html" TargetMode="External"/><Relationship Id="rId1" Type="http://schemas.openxmlformats.org/officeDocument/2006/relationships/slideLayout" Target="../slideLayouts/slideLayout2.xml"/><Relationship Id="rId6" Type="http://schemas.openxmlformats.org/officeDocument/2006/relationships/hyperlink" Target="file:///J:\0.%20ff\Woudschoten%20ictforist\bk\index.html" TargetMode="External"/><Relationship Id="rId11" Type="http://schemas.openxmlformats.org/officeDocument/2006/relationships/hyperlink" Target="http://www.cma-science.nl/lesmateriaal/coach6/ictforist" TargetMode="External"/><Relationship Id="rId5" Type="http://schemas.openxmlformats.org/officeDocument/2006/relationships/hyperlink" Target="file:///J:\0.%20ff\Woudschoten%20ictforist\bj\index.html" TargetMode="External"/><Relationship Id="rId10" Type="http://schemas.openxmlformats.org/officeDocument/2006/relationships/hyperlink" Target="file:///J:\0.%20ff\Woudschoten%20ictforist\cr\index.html" TargetMode="External"/><Relationship Id="rId4" Type="http://schemas.openxmlformats.org/officeDocument/2006/relationships/hyperlink" Target="file:///J:\0.%20ff\Woudschoten%20ictforist\af\index.html" TargetMode="External"/><Relationship Id="rId9" Type="http://schemas.openxmlformats.org/officeDocument/2006/relationships/hyperlink" Target="file:///J:\0.%20ff\Woudschoten%20ictforist\sz\index.html"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wmf"/><Relationship Id="rId17" Type="http://schemas.openxmlformats.org/officeDocument/2006/relationships/image" Target="../media/image21.png"/><Relationship Id="rId2" Type="http://schemas.openxmlformats.org/officeDocument/2006/relationships/slideLayout" Target="../slideLayouts/slideLayout7.xml"/><Relationship Id="rId16" Type="http://schemas.openxmlformats.org/officeDocument/2006/relationships/image" Target="../media/image20.png"/><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wmf"/><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wmf"/><Relationship Id="rId9" Type="http://schemas.openxmlformats.org/officeDocument/2006/relationships/image" Target="../media/image13.png"/><Relationship Id="rId1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5.jpeg"/><Relationship Id="rId3" Type="http://schemas.openxmlformats.org/officeDocument/2006/relationships/image" Target="../media/image7.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wmf"/><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8.wmf"/><Relationship Id="rId9" Type="http://schemas.openxmlformats.org/officeDocument/2006/relationships/image" Target="../media/image14.png"/><Relationship Id="rId14" Type="http://schemas.openxmlformats.org/officeDocument/2006/relationships/image" Target="../media/image19.wmf"/></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6.jpeg"/><Relationship Id="rId3" Type="http://schemas.openxmlformats.org/officeDocument/2006/relationships/image" Target="../media/image7.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slideLayout" Target="../slideLayouts/slideLayout7.xml"/><Relationship Id="rId16"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6.wmf"/><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8.wmf"/><Relationship Id="rId9" Type="http://schemas.openxmlformats.org/officeDocument/2006/relationships/image" Target="../media/image14.png"/><Relationship Id="rId14" Type="http://schemas.openxmlformats.org/officeDocument/2006/relationships/image" Target="../media/image19.wmf"/></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establish-fp7.eu/resourcesEN/cour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ton@cma-science.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cma-science.nl/" TargetMode="External"/><Relationship Id="rId4" Type="http://schemas.openxmlformats.org/officeDocument/2006/relationships/hyperlink" Target="mailto:vincent@cma-science.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4077072"/>
            <a:ext cx="7772400" cy="1728192"/>
          </a:xfrm>
        </p:spPr>
        <p:txBody>
          <a:bodyPr/>
          <a:lstStyle/>
          <a:p>
            <a:pPr eaLnBrk="1" hangingPunct="1"/>
            <a:r>
              <a:rPr lang="nl-NL" sz="2400" b="1" dirty="0" smtClean="0"/>
              <a:t/>
            </a:r>
            <a:br>
              <a:rPr lang="nl-NL" sz="2400" b="1" dirty="0" smtClean="0"/>
            </a:br>
            <a:r>
              <a:rPr lang="nl-NL" sz="2400" b="1" dirty="0" smtClean="0"/>
              <a:t>Ton Ellermeijer</a:t>
            </a:r>
            <a:br>
              <a:rPr lang="nl-NL" sz="2400" b="1" dirty="0" smtClean="0"/>
            </a:br>
            <a:r>
              <a:rPr lang="nl-NL" sz="2400" b="1" dirty="0" smtClean="0"/>
              <a:t>Vincent Dorenbos</a:t>
            </a:r>
            <a:br>
              <a:rPr lang="nl-NL" sz="2400" b="1" dirty="0" smtClean="0"/>
            </a:br>
            <a:r>
              <a:rPr lang="nl-NL" sz="2400" b="1" dirty="0" smtClean="0"/>
              <a:t>Ewa Kedzierska</a:t>
            </a:r>
            <a:br>
              <a:rPr lang="nl-NL" sz="2400" b="1" dirty="0" smtClean="0"/>
            </a:br>
            <a:r>
              <a:rPr lang="nl-NL" sz="2400" b="1" dirty="0" smtClean="0"/>
              <a:t/>
            </a:r>
            <a:br>
              <a:rPr lang="nl-NL" sz="2400" b="1" dirty="0" smtClean="0"/>
            </a:br>
            <a:r>
              <a:rPr lang="nl-NL" sz="2400" b="1" dirty="0" smtClean="0"/>
              <a:t>CMA</a:t>
            </a:r>
            <a:br>
              <a:rPr lang="nl-NL" sz="2400" b="1" dirty="0" smtClean="0"/>
            </a:br>
            <a:endParaRPr lang="en-US" sz="2400" b="1" dirty="0" smtClean="0"/>
          </a:p>
        </p:txBody>
      </p:sp>
      <p:sp>
        <p:nvSpPr>
          <p:cNvPr id="3076" name="Text Box 3"/>
          <p:cNvSpPr txBox="1">
            <a:spLocks noChangeArrowheads="1"/>
          </p:cNvSpPr>
          <p:nvPr/>
        </p:nvSpPr>
        <p:spPr bwMode="auto">
          <a:xfrm>
            <a:off x="-23501" y="620688"/>
            <a:ext cx="9144000" cy="244747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bg1"/>
                </a:solidFill>
                <a:latin typeface="Arial" charset="0"/>
              </a:defRPr>
            </a:lvl1pPr>
            <a:lvl2pPr marL="742950" indent="-285750" eaLnBrk="0" hangingPunct="0">
              <a:defRPr sz="4400">
                <a:solidFill>
                  <a:schemeClr val="bg1"/>
                </a:solidFill>
                <a:latin typeface="Arial" charset="0"/>
              </a:defRPr>
            </a:lvl2pPr>
            <a:lvl3pPr marL="1143000" indent="-228600" eaLnBrk="0" hangingPunct="0">
              <a:defRPr sz="4400">
                <a:solidFill>
                  <a:schemeClr val="bg1"/>
                </a:solidFill>
                <a:latin typeface="Arial" charset="0"/>
              </a:defRPr>
            </a:lvl3pPr>
            <a:lvl4pPr marL="1600200" indent="-228600" eaLnBrk="0" hangingPunct="0">
              <a:defRPr sz="4400">
                <a:solidFill>
                  <a:schemeClr val="bg1"/>
                </a:solidFill>
                <a:latin typeface="Arial" charset="0"/>
              </a:defRPr>
            </a:lvl4pPr>
            <a:lvl5pPr marL="2057400" indent="-228600" eaLnBrk="0" hangingPunct="0">
              <a:defRPr sz="4400">
                <a:solidFill>
                  <a:schemeClr val="bg1"/>
                </a:solidFill>
                <a:latin typeface="Arial" charset="0"/>
              </a:defRPr>
            </a:lvl5pPr>
            <a:lvl6pPr marL="2514600" indent="-228600" algn="ctr" eaLnBrk="0" fontAlgn="base" hangingPunct="0">
              <a:spcBef>
                <a:spcPct val="0"/>
              </a:spcBef>
              <a:spcAft>
                <a:spcPct val="0"/>
              </a:spcAft>
              <a:defRPr sz="4400">
                <a:solidFill>
                  <a:schemeClr val="bg1"/>
                </a:solidFill>
                <a:latin typeface="Arial" charset="0"/>
              </a:defRPr>
            </a:lvl6pPr>
            <a:lvl7pPr marL="2971800" indent="-228600" algn="ctr" eaLnBrk="0" fontAlgn="base" hangingPunct="0">
              <a:spcBef>
                <a:spcPct val="0"/>
              </a:spcBef>
              <a:spcAft>
                <a:spcPct val="0"/>
              </a:spcAft>
              <a:defRPr sz="4400">
                <a:solidFill>
                  <a:schemeClr val="bg1"/>
                </a:solidFill>
                <a:latin typeface="Arial" charset="0"/>
              </a:defRPr>
            </a:lvl7pPr>
            <a:lvl8pPr marL="3429000" indent="-228600" algn="ctr" eaLnBrk="0" fontAlgn="base" hangingPunct="0">
              <a:spcBef>
                <a:spcPct val="0"/>
              </a:spcBef>
              <a:spcAft>
                <a:spcPct val="0"/>
              </a:spcAft>
              <a:defRPr sz="4400">
                <a:solidFill>
                  <a:schemeClr val="bg1"/>
                </a:solidFill>
                <a:latin typeface="Arial" charset="0"/>
              </a:defRPr>
            </a:lvl8pPr>
            <a:lvl9pPr marL="3886200" indent="-228600" algn="ctr" eaLnBrk="0" fontAlgn="base" hangingPunct="0">
              <a:spcBef>
                <a:spcPct val="0"/>
              </a:spcBef>
              <a:spcAft>
                <a:spcPct val="0"/>
              </a:spcAft>
              <a:defRPr sz="4400">
                <a:solidFill>
                  <a:schemeClr val="bg1"/>
                </a:solidFill>
                <a:latin typeface="Arial" charset="0"/>
              </a:defRPr>
            </a:lvl9pPr>
          </a:lstStyle>
          <a:p>
            <a:endParaRPr lang="en-US" sz="3200" dirty="0" smtClean="0"/>
          </a:p>
          <a:p>
            <a:r>
              <a:rPr lang="nl-NL" sz="4000" dirty="0" smtClean="0"/>
              <a:t>Onderzoekend leren: (uw deelname aan) Europese projecten</a:t>
            </a:r>
            <a:endParaRPr lang="nl-NL" sz="3200" dirty="0"/>
          </a:p>
        </p:txBody>
      </p:sp>
      <p:pic>
        <p:nvPicPr>
          <p:cNvPr id="30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3058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 y="3464358"/>
            <a:ext cx="9144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4896544" cy="941388"/>
          </a:xfrm>
        </p:spPr>
        <p:txBody>
          <a:bodyPr/>
          <a:lstStyle/>
          <a:p>
            <a:r>
              <a:rPr lang="en-US" sz="3600" dirty="0" err="1" smtClean="0"/>
              <a:t>KLiC</a:t>
            </a:r>
            <a:r>
              <a:rPr lang="en-US" sz="3600" dirty="0" smtClean="0"/>
              <a:t> – Kicking Life into </a:t>
            </a:r>
            <a:br>
              <a:rPr lang="en-US" sz="3600" dirty="0" smtClean="0"/>
            </a:br>
            <a:r>
              <a:rPr lang="en-US" sz="3600" dirty="0" smtClean="0"/>
              <a:t>the classroom</a:t>
            </a:r>
            <a:endParaRPr lang="nl-NL" sz="3600" dirty="0"/>
          </a:p>
        </p:txBody>
      </p:sp>
      <p:sp>
        <p:nvSpPr>
          <p:cNvPr id="9" name="Text Placeholder 8"/>
          <p:cNvSpPr>
            <a:spLocks noGrp="1"/>
          </p:cNvSpPr>
          <p:nvPr>
            <p:ph type="body" sz="half" idx="1"/>
          </p:nvPr>
        </p:nvSpPr>
        <p:spPr>
          <a:xfrm>
            <a:off x="539552" y="2060848"/>
            <a:ext cx="7992888" cy="3816424"/>
          </a:xfrm>
        </p:spPr>
        <p:txBody>
          <a:bodyPr/>
          <a:lstStyle/>
          <a:p>
            <a:r>
              <a:rPr lang="en-US" dirty="0"/>
              <a:t>Website: </a:t>
            </a:r>
            <a:r>
              <a:rPr lang="en-US" dirty="0">
                <a:hlinkClick r:id="rId2"/>
              </a:rPr>
              <a:t>http://</a:t>
            </a:r>
            <a:r>
              <a:rPr lang="en-US" dirty="0" smtClean="0">
                <a:hlinkClick r:id="rId2"/>
              </a:rPr>
              <a:t>www.klic-project.eu/</a:t>
            </a:r>
            <a:endParaRPr lang="en-US" dirty="0" smtClean="0"/>
          </a:p>
          <a:p>
            <a:r>
              <a:rPr lang="en-US" dirty="0" smtClean="0"/>
              <a:t>Spin-off </a:t>
            </a:r>
            <a:r>
              <a:rPr lang="en-US" dirty="0" err="1" smtClean="0"/>
              <a:t>voor</a:t>
            </a:r>
            <a:r>
              <a:rPr lang="en-US" dirty="0" smtClean="0"/>
              <a:t> CMA: </a:t>
            </a:r>
          </a:p>
          <a:p>
            <a:pPr lvl="1"/>
            <a:r>
              <a:rPr lang="en-US" dirty="0" smtClean="0"/>
              <a:t>Wireless </a:t>
            </a:r>
            <a:r>
              <a:rPr lang="en-US" dirty="0" err="1" smtClean="0"/>
              <a:t>versnellingssensor</a:t>
            </a:r>
            <a:r>
              <a:rPr lang="en-US" dirty="0" smtClean="0"/>
              <a:t> (</a:t>
            </a:r>
            <a:r>
              <a:rPr lang="en-US" dirty="0" err="1" smtClean="0"/>
              <a:t>medio</a:t>
            </a:r>
            <a:r>
              <a:rPr lang="en-US" dirty="0" smtClean="0"/>
              <a:t> 2012)</a:t>
            </a:r>
          </a:p>
          <a:p>
            <a:pPr lvl="1"/>
            <a:r>
              <a:rPr lang="en-US" dirty="0" err="1" smtClean="0"/>
              <a:t>Lesscenario’s</a:t>
            </a:r>
            <a:r>
              <a:rPr lang="en-US" dirty="0" smtClean="0"/>
              <a:t> </a:t>
            </a:r>
            <a:r>
              <a:rPr lang="en-US" dirty="0" err="1" smtClean="0"/>
              <a:t>voor</a:t>
            </a:r>
            <a:r>
              <a:rPr lang="en-US" dirty="0" smtClean="0"/>
              <a:t> </a:t>
            </a:r>
            <a:r>
              <a:rPr lang="en-US" dirty="0" err="1" smtClean="0"/>
              <a:t>natuurkunde</a:t>
            </a:r>
            <a:r>
              <a:rPr lang="en-US" dirty="0" smtClean="0"/>
              <a:t>, sport, </a:t>
            </a:r>
            <a:r>
              <a:rPr lang="en-US" dirty="0" err="1" smtClean="0"/>
              <a:t>gymnastiek</a:t>
            </a:r>
            <a:endParaRPr lang="nl-NL" dirty="0"/>
          </a:p>
        </p:txBody>
      </p:sp>
      <p:pic>
        <p:nvPicPr>
          <p:cNvPr id="5" name="Content Placeholder 4" descr="klic"/>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300192" y="332657"/>
            <a:ext cx="1440160" cy="1440160"/>
          </a:xfrm>
          <a:prstGeom prst="rect">
            <a:avLst/>
          </a:prstGeom>
          <a:noFill/>
          <a:ln>
            <a:noFill/>
          </a:ln>
        </p:spPr>
      </p:pic>
      <p:sp>
        <p:nvSpPr>
          <p:cNvPr id="10" name="Footer Placeholder 9"/>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143147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2657"/>
            <a:ext cx="8229600" cy="864096"/>
          </a:xfrm>
        </p:spPr>
        <p:txBody>
          <a:bodyPr/>
          <a:lstStyle/>
          <a:p>
            <a:r>
              <a:rPr lang="en-US" dirty="0" smtClean="0"/>
              <a:t>Templates, 3 formats</a:t>
            </a:r>
            <a:endParaRPr lang="nl-NL" dirty="0"/>
          </a:p>
        </p:txBody>
      </p:sp>
      <p:sp>
        <p:nvSpPr>
          <p:cNvPr id="3" name="Content Placeholder 2"/>
          <p:cNvSpPr>
            <a:spLocks noGrp="1"/>
          </p:cNvSpPr>
          <p:nvPr>
            <p:ph idx="1"/>
          </p:nvPr>
        </p:nvSpPr>
        <p:spPr>
          <a:xfrm>
            <a:off x="457200" y="1412776"/>
            <a:ext cx="8363272" cy="4713387"/>
          </a:xfrm>
        </p:spPr>
        <p:txBody>
          <a:bodyPr/>
          <a:lstStyle/>
          <a:p>
            <a:r>
              <a:rPr lang="en-US" sz="2800" dirty="0" err="1" smtClean="0"/>
              <a:t>KLiC</a:t>
            </a:r>
            <a:r>
              <a:rPr lang="en-US" sz="2800" dirty="0" smtClean="0"/>
              <a:t> develops scenario’s for 3 different target groups:</a:t>
            </a:r>
          </a:p>
          <a:p>
            <a:pPr lvl="1"/>
            <a:r>
              <a:rPr lang="en-US" dirty="0" smtClean="0"/>
              <a:t>Schools/formal education</a:t>
            </a:r>
          </a:p>
          <a:p>
            <a:pPr lvl="1"/>
            <a:r>
              <a:rPr lang="en-US" dirty="0" smtClean="0"/>
              <a:t>Informal and </a:t>
            </a:r>
          </a:p>
          <a:p>
            <a:pPr lvl="1"/>
            <a:r>
              <a:rPr lang="en-US" dirty="0" smtClean="0"/>
              <a:t>Universities</a:t>
            </a:r>
          </a:p>
          <a:p>
            <a:pPr marL="514350" indent="-457200"/>
            <a:r>
              <a:rPr lang="en-US" sz="2800" dirty="0" smtClean="0"/>
              <a:t>Template for formal includes background information for the teacher and students worksheets.</a:t>
            </a:r>
          </a:p>
          <a:p>
            <a:pPr marL="514350" indent="-457200"/>
            <a:r>
              <a:rPr lang="en-US" sz="2800" dirty="0" smtClean="0"/>
              <a:t>The informal Template is directed to the learner.</a:t>
            </a:r>
            <a:endParaRPr lang="en-US" sz="2800" dirty="0"/>
          </a:p>
          <a:p>
            <a:pPr marL="57150" indent="0">
              <a:buNone/>
            </a:pPr>
            <a:endParaRPr lang="nl-NL" dirty="0"/>
          </a:p>
        </p:txBody>
      </p:sp>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239769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672"/>
            <a:ext cx="8229600" cy="1080119"/>
          </a:xfrm>
        </p:spPr>
        <p:txBody>
          <a:bodyPr/>
          <a:lstStyle/>
          <a:p>
            <a:r>
              <a:rPr lang="en-US" dirty="0" smtClean="0"/>
              <a:t>Process of development and try-outs</a:t>
            </a:r>
            <a:endParaRPr lang="nl-NL" dirty="0"/>
          </a:p>
        </p:txBody>
      </p:sp>
      <p:sp>
        <p:nvSpPr>
          <p:cNvPr id="3" name="Content Placeholder 2"/>
          <p:cNvSpPr>
            <a:spLocks noGrp="1"/>
          </p:cNvSpPr>
          <p:nvPr>
            <p:ph idx="1"/>
          </p:nvPr>
        </p:nvSpPr>
        <p:spPr>
          <a:xfrm>
            <a:off x="457200" y="1988840"/>
            <a:ext cx="8229600" cy="4137323"/>
          </a:xfrm>
        </p:spPr>
        <p:txBody>
          <a:bodyPr/>
          <a:lstStyle/>
          <a:p>
            <a:r>
              <a:rPr lang="en-US" dirty="0" smtClean="0"/>
              <a:t>All partners involved, with different specialism:</a:t>
            </a:r>
          </a:p>
          <a:p>
            <a:pPr lvl="1"/>
            <a:r>
              <a:rPr lang="en-US" dirty="0" smtClean="0"/>
              <a:t>Formal, secondary schools (EA, </a:t>
            </a:r>
            <a:r>
              <a:rPr lang="en-US" dirty="0" err="1" smtClean="0"/>
              <a:t>Cluj</a:t>
            </a:r>
            <a:r>
              <a:rPr lang="en-US" dirty="0" smtClean="0"/>
              <a:t>)</a:t>
            </a:r>
          </a:p>
          <a:p>
            <a:pPr lvl="1"/>
            <a:r>
              <a:rPr lang="en-US" dirty="0" smtClean="0"/>
              <a:t>Outdoor (BMUKK, NTL)</a:t>
            </a:r>
          </a:p>
          <a:p>
            <a:pPr lvl="1"/>
            <a:r>
              <a:rPr lang="en-US" dirty="0" smtClean="0"/>
              <a:t>University – Teacher training Sports/Gymnastic (GIH)</a:t>
            </a:r>
          </a:p>
          <a:p>
            <a:pPr lvl="1"/>
            <a:r>
              <a:rPr lang="en-US" dirty="0" smtClean="0"/>
              <a:t>University – Technology (Birmingham)</a:t>
            </a:r>
            <a:endParaRPr lang="nl-NL" dirty="0"/>
          </a:p>
        </p:txBody>
      </p:sp>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161801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2416" y="1412776"/>
            <a:ext cx="7772400" cy="1470025"/>
          </a:xfrm>
          <a:noFill/>
          <a:ln>
            <a:noFill/>
          </a:ln>
          <a:effectLst>
            <a:glow rad="101600">
              <a:schemeClr val="accent4">
                <a:satMod val="175000"/>
                <a:alpha val="40000"/>
              </a:schemeClr>
            </a:glow>
            <a:softEdge rad="31750"/>
          </a:effectLst>
        </p:spPr>
        <p:txBody>
          <a:bodyPr>
            <a:noAutofit/>
          </a:bodyPr>
          <a:lstStyle/>
          <a:p>
            <a:r>
              <a:rPr lang="nl-NL" sz="5000" dirty="0" smtClean="0">
                <a:solidFill>
                  <a:schemeClr val="accent4">
                    <a:lumMod val="75000"/>
                  </a:schemeClr>
                </a:solidFill>
                <a:effectLst>
                  <a:glow rad="63500">
                    <a:schemeClr val="accent4">
                      <a:satMod val="175000"/>
                      <a:alpha val="40000"/>
                    </a:schemeClr>
                  </a:glow>
                </a:effectLst>
              </a:rPr>
              <a:t>ICT </a:t>
            </a:r>
            <a:r>
              <a:rPr lang="nl-NL" sz="5000" dirty="0" err="1" smtClean="0">
                <a:solidFill>
                  <a:schemeClr val="accent4">
                    <a:lumMod val="75000"/>
                  </a:schemeClr>
                </a:solidFill>
                <a:effectLst>
                  <a:glow rad="63500">
                    <a:schemeClr val="accent4">
                      <a:satMod val="175000"/>
                      <a:alpha val="40000"/>
                    </a:schemeClr>
                  </a:glow>
                </a:effectLst>
              </a:rPr>
              <a:t>for</a:t>
            </a:r>
            <a:r>
              <a:rPr lang="nl-NL" sz="5000" dirty="0" smtClean="0">
                <a:solidFill>
                  <a:schemeClr val="accent4">
                    <a:lumMod val="75000"/>
                  </a:schemeClr>
                </a:solidFill>
                <a:effectLst>
                  <a:glow rad="63500">
                    <a:schemeClr val="accent4">
                      <a:satMod val="175000"/>
                      <a:alpha val="40000"/>
                    </a:schemeClr>
                  </a:glow>
                </a:effectLst>
              </a:rPr>
              <a:t> IST</a:t>
            </a:r>
            <a:endParaRPr lang="nl-NL" sz="5000" dirty="0">
              <a:solidFill>
                <a:schemeClr val="accent4">
                  <a:lumMod val="75000"/>
                </a:schemeClr>
              </a:solidFill>
              <a:effectLst>
                <a:glow rad="63500">
                  <a:schemeClr val="accent4">
                    <a:satMod val="175000"/>
                    <a:alpha val="40000"/>
                  </a:schemeClr>
                </a:glow>
              </a:effectLst>
            </a:endParaRPr>
          </a:p>
        </p:txBody>
      </p:sp>
      <p:sp>
        <p:nvSpPr>
          <p:cNvPr id="6" name="Date Placeholder 5"/>
          <p:cNvSpPr>
            <a:spLocks noGrp="1"/>
          </p:cNvSpPr>
          <p:nvPr>
            <p:ph type="dt" sz="half" idx="10"/>
          </p:nvPr>
        </p:nvSpPr>
        <p:spPr/>
        <p:txBody>
          <a:bodyPr/>
          <a:lstStyle/>
          <a:p>
            <a:fld id="{E843C2D2-2DBB-4E56-8431-E06D2A33564D}" type="datetime1">
              <a:rPr lang="nl-NL" smtClean="0"/>
              <a:t>17-1-2012</a:t>
            </a:fld>
            <a:endParaRPr lang="nl-NL" dirty="0"/>
          </a:p>
        </p:txBody>
      </p:sp>
      <p:sp>
        <p:nvSpPr>
          <p:cNvPr id="7" name="Footer Placeholder 6"/>
          <p:cNvSpPr>
            <a:spLocks noGrp="1"/>
          </p:cNvSpPr>
          <p:nvPr>
            <p:ph type="ftr" sz="quarter" idx="11"/>
          </p:nvPr>
        </p:nvSpPr>
        <p:spPr/>
        <p:txBody>
          <a:bodyPr/>
          <a:lstStyle/>
          <a:p>
            <a:r>
              <a:rPr lang="nl-NL" smtClean="0"/>
              <a:t>Woudschoten Natuurkunde 2011</a:t>
            </a:r>
            <a:endParaRPr lang="nl-NL" dirty="0"/>
          </a:p>
        </p:txBody>
      </p:sp>
      <p:sp>
        <p:nvSpPr>
          <p:cNvPr id="8" name="Slide Number Placeholder 7"/>
          <p:cNvSpPr>
            <a:spLocks noGrp="1"/>
          </p:cNvSpPr>
          <p:nvPr>
            <p:ph type="sldNum" sz="quarter" idx="12"/>
          </p:nvPr>
        </p:nvSpPr>
        <p:spPr/>
        <p:txBody>
          <a:bodyPr/>
          <a:lstStyle/>
          <a:p>
            <a:fld id="{4C31F0EA-46A4-4B3B-8832-CC199DBB92F8}" type="slidenum">
              <a:rPr lang="nl-NL" smtClean="0"/>
              <a:t>13</a:t>
            </a:fld>
            <a:endParaRPr lang="nl-NL"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140968"/>
            <a:ext cx="6861984" cy="134698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3382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tabLst>
                <a:tab pos="5472113" algn="l"/>
              </a:tabLst>
            </a:pPr>
            <a:r>
              <a:rPr lang="nl-NL" dirty="0" smtClean="0"/>
              <a:t>Gebruik van ICT in de les door </a:t>
            </a:r>
            <a:r>
              <a:rPr lang="nl-NL" dirty="0"/>
              <a:t>jullie </a:t>
            </a:r>
            <a:r>
              <a:rPr lang="nl-NL" dirty="0" smtClean="0"/>
              <a:t>…</a:t>
            </a:r>
            <a:endParaRPr lang="nl-NL" dirty="0"/>
          </a:p>
        </p:txBody>
      </p:sp>
      <p:sp>
        <p:nvSpPr>
          <p:cNvPr id="4" name="Date Placeholder 3"/>
          <p:cNvSpPr>
            <a:spLocks noGrp="1"/>
          </p:cNvSpPr>
          <p:nvPr>
            <p:ph type="dt" sz="half" idx="10"/>
          </p:nvPr>
        </p:nvSpPr>
        <p:spPr/>
        <p:txBody>
          <a:bodyPr/>
          <a:lstStyle/>
          <a:p>
            <a:fld id="{97809B83-C101-42C9-A40C-C8F66D3A5295}"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14</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318119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a:xfrm>
            <a:off x="457200" y="1600200"/>
            <a:ext cx="8435280" cy="4525963"/>
          </a:xfrm>
        </p:spPr>
        <p:txBody>
          <a:bodyPr>
            <a:normAutofit/>
          </a:bodyPr>
          <a:lstStyle/>
          <a:p>
            <a:pPr algn="ctr"/>
            <a:r>
              <a:rPr lang="nl-NL" sz="4400" dirty="0" smtClean="0"/>
              <a:t>Tekstverwerker</a:t>
            </a:r>
            <a:r>
              <a:rPr lang="nl-NL" sz="2800" dirty="0" smtClean="0"/>
              <a:t> </a:t>
            </a:r>
            <a:r>
              <a:rPr lang="nl-NL" dirty="0" smtClean="0"/>
              <a:t>(Word, </a:t>
            </a:r>
            <a:r>
              <a:rPr lang="nl-NL" dirty="0"/>
              <a:t>enz</a:t>
            </a:r>
            <a:r>
              <a:rPr lang="nl-NL" dirty="0" smtClean="0"/>
              <a:t>.)</a:t>
            </a:r>
            <a:r>
              <a:rPr lang="nl-NL" sz="4400" dirty="0" smtClean="0"/>
              <a:t>?</a:t>
            </a:r>
            <a:endParaRPr lang="nl-NL" sz="2800" dirty="0"/>
          </a:p>
        </p:txBody>
      </p:sp>
      <p:sp>
        <p:nvSpPr>
          <p:cNvPr id="4" name="Date Placeholder 3"/>
          <p:cNvSpPr>
            <a:spLocks noGrp="1"/>
          </p:cNvSpPr>
          <p:nvPr>
            <p:ph type="dt" sz="half" idx="10"/>
          </p:nvPr>
        </p:nvSpPr>
        <p:spPr/>
        <p:txBody>
          <a:bodyPr/>
          <a:lstStyle/>
          <a:p>
            <a:fld id="{FC8676EE-8056-44A8-9551-23D0B9A13E5C}"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15</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490955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err="1" smtClean="0"/>
              <a:t>Rekenvel</a:t>
            </a:r>
            <a:r>
              <a:rPr lang="nl-NL" sz="4400" dirty="0" smtClean="0"/>
              <a:t> </a:t>
            </a:r>
            <a:r>
              <a:rPr lang="nl-NL" dirty="0" smtClean="0"/>
              <a:t>(Excel, enz.)</a:t>
            </a:r>
            <a:r>
              <a:rPr lang="nl-NL" sz="4400" dirty="0" smtClean="0"/>
              <a:t>?</a:t>
            </a:r>
            <a:endParaRPr lang="nl-NL" dirty="0"/>
          </a:p>
        </p:txBody>
      </p:sp>
      <p:sp>
        <p:nvSpPr>
          <p:cNvPr id="4" name="Date Placeholder 3"/>
          <p:cNvSpPr>
            <a:spLocks noGrp="1"/>
          </p:cNvSpPr>
          <p:nvPr>
            <p:ph type="dt" sz="half" idx="10"/>
          </p:nvPr>
        </p:nvSpPr>
        <p:spPr/>
        <p:txBody>
          <a:bodyPr/>
          <a:lstStyle/>
          <a:p>
            <a:fld id="{6003C874-E227-4C1E-8368-71CBF224C03C}"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16</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69788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Presentatie </a:t>
            </a:r>
            <a:r>
              <a:rPr lang="nl-NL" dirty="0" smtClean="0"/>
              <a:t>(</a:t>
            </a:r>
            <a:r>
              <a:rPr lang="nl-NL" dirty="0" err="1" smtClean="0"/>
              <a:t>Powerpoint</a:t>
            </a:r>
            <a:r>
              <a:rPr lang="nl-NL" dirty="0" smtClean="0"/>
              <a:t>, enz.)</a:t>
            </a:r>
            <a:r>
              <a:rPr lang="nl-NL" sz="4400" dirty="0" smtClean="0"/>
              <a:t>?</a:t>
            </a:r>
            <a:endParaRPr lang="nl-NL" sz="1800" dirty="0"/>
          </a:p>
          <a:p>
            <a:pPr marL="0" indent="0">
              <a:buNone/>
            </a:pPr>
            <a:endParaRPr lang="nl-NL" sz="4000" dirty="0"/>
          </a:p>
        </p:txBody>
      </p:sp>
      <p:sp>
        <p:nvSpPr>
          <p:cNvPr id="4" name="Date Placeholder 3"/>
          <p:cNvSpPr>
            <a:spLocks noGrp="1"/>
          </p:cNvSpPr>
          <p:nvPr>
            <p:ph type="dt" sz="half" idx="10"/>
          </p:nvPr>
        </p:nvSpPr>
        <p:spPr/>
        <p:txBody>
          <a:bodyPr/>
          <a:lstStyle/>
          <a:p>
            <a:fld id="{43F7AF31-895C-4228-9032-AEBA416762D4}"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17</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2560722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Internet </a:t>
            </a:r>
            <a:r>
              <a:rPr lang="nl-NL" dirty="0" smtClean="0"/>
              <a:t>(Wikipedia, enz.)</a:t>
            </a:r>
            <a:r>
              <a:rPr lang="nl-NL" sz="4400" dirty="0" smtClean="0"/>
              <a:t>?</a:t>
            </a:r>
            <a:endParaRPr lang="nl-NL" sz="2800" dirty="0"/>
          </a:p>
        </p:txBody>
      </p:sp>
      <p:sp>
        <p:nvSpPr>
          <p:cNvPr id="4" name="Date Placeholder 3"/>
          <p:cNvSpPr>
            <a:spLocks noGrp="1"/>
          </p:cNvSpPr>
          <p:nvPr>
            <p:ph type="dt" sz="half" idx="10"/>
          </p:nvPr>
        </p:nvSpPr>
        <p:spPr/>
        <p:txBody>
          <a:bodyPr/>
          <a:lstStyle/>
          <a:p>
            <a:fld id="{5474372B-4889-43D5-9C3D-0966A3C2A250}"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18</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3876707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E-mail?</a:t>
            </a:r>
            <a:endParaRPr lang="nl-NL" dirty="0"/>
          </a:p>
        </p:txBody>
      </p:sp>
      <p:sp>
        <p:nvSpPr>
          <p:cNvPr id="4" name="Date Placeholder 3"/>
          <p:cNvSpPr>
            <a:spLocks noGrp="1"/>
          </p:cNvSpPr>
          <p:nvPr>
            <p:ph type="dt" sz="half" idx="10"/>
          </p:nvPr>
        </p:nvSpPr>
        <p:spPr/>
        <p:txBody>
          <a:bodyPr/>
          <a:lstStyle/>
          <a:p>
            <a:fld id="{4A44EAC0-6ED9-4AD7-9390-32FAD2B1E319}"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19</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23036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51520" y="332656"/>
            <a:ext cx="8229600" cy="941388"/>
          </a:xfrm>
        </p:spPr>
        <p:txBody>
          <a:bodyPr/>
          <a:lstStyle/>
          <a:p>
            <a:pPr eaLnBrk="1" hangingPunct="1"/>
            <a:r>
              <a:rPr lang="en-US" sz="3600" b="1" dirty="0" err="1" smtClean="0"/>
              <a:t>Overzicht</a:t>
            </a:r>
            <a:endParaRPr lang="en-US" sz="3600" b="1" dirty="0" smtClean="0"/>
          </a:p>
        </p:txBody>
      </p:sp>
      <p:sp>
        <p:nvSpPr>
          <p:cNvPr id="4100" name="Rectangle 3"/>
          <p:cNvSpPr>
            <a:spLocks noGrp="1" noChangeArrowheads="1"/>
          </p:cNvSpPr>
          <p:nvPr>
            <p:ph type="body" idx="1"/>
          </p:nvPr>
        </p:nvSpPr>
        <p:spPr>
          <a:xfrm>
            <a:off x="971600" y="1412776"/>
            <a:ext cx="7848600" cy="4752528"/>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lIns="92075" tIns="46038" rIns="92075" bIns="46038"/>
          <a:lstStyle/>
          <a:p>
            <a:pPr eaLnBrk="1" hangingPunct="1">
              <a:lnSpc>
                <a:spcPct val="140000"/>
              </a:lnSpc>
            </a:pPr>
            <a:r>
              <a:rPr lang="en-US" sz="1800" b="1" dirty="0" err="1" smtClean="0"/>
              <a:t>Introductie</a:t>
            </a:r>
            <a:r>
              <a:rPr lang="en-US" sz="1800" b="1" dirty="0" smtClean="0"/>
              <a:t> </a:t>
            </a:r>
            <a:r>
              <a:rPr lang="en-US" sz="1800" dirty="0" smtClean="0"/>
              <a:t>(</a:t>
            </a:r>
            <a:r>
              <a:rPr lang="en-US" sz="1800" dirty="0" err="1" smtClean="0"/>
              <a:t>plm</a:t>
            </a:r>
            <a:r>
              <a:rPr lang="en-US" sz="1800" dirty="0" smtClean="0"/>
              <a:t> 30’)</a:t>
            </a:r>
            <a:endParaRPr lang="en-US" sz="1800" b="1" dirty="0" smtClean="0"/>
          </a:p>
          <a:p>
            <a:pPr lvl="1" eaLnBrk="1" hangingPunct="1">
              <a:lnSpc>
                <a:spcPct val="140000"/>
              </a:lnSpc>
            </a:pPr>
            <a:r>
              <a:rPr lang="en-US" sz="1600" dirty="0" smtClean="0"/>
              <a:t>CMA en EC-</a:t>
            </a:r>
            <a:r>
              <a:rPr lang="en-US" sz="1600" dirty="0" err="1" smtClean="0"/>
              <a:t>projecten</a:t>
            </a:r>
            <a:r>
              <a:rPr lang="en-US" sz="1600" dirty="0" smtClean="0"/>
              <a:t>, </a:t>
            </a:r>
            <a:r>
              <a:rPr lang="en-US" sz="1600" dirty="0" err="1" smtClean="0"/>
              <a:t>opzet</a:t>
            </a:r>
            <a:r>
              <a:rPr lang="en-US" sz="1600" dirty="0" smtClean="0"/>
              <a:t> </a:t>
            </a:r>
            <a:r>
              <a:rPr lang="en-US" sz="1600" dirty="0" err="1" smtClean="0"/>
              <a:t>werkgroep</a:t>
            </a:r>
            <a:endParaRPr lang="en-US" sz="1600" dirty="0" smtClean="0"/>
          </a:p>
          <a:p>
            <a:pPr lvl="1" eaLnBrk="1" hangingPunct="1">
              <a:lnSpc>
                <a:spcPct val="140000"/>
              </a:lnSpc>
            </a:pPr>
            <a:r>
              <a:rPr lang="en-US" sz="1600" dirty="0" err="1" smtClean="0"/>
              <a:t>KLiC</a:t>
            </a:r>
            <a:endParaRPr lang="en-US" sz="1600" dirty="0" smtClean="0"/>
          </a:p>
          <a:p>
            <a:pPr lvl="1" eaLnBrk="1" hangingPunct="1">
              <a:lnSpc>
                <a:spcPct val="140000"/>
              </a:lnSpc>
            </a:pPr>
            <a:r>
              <a:rPr lang="en-US" sz="1600" dirty="0" smtClean="0"/>
              <a:t>ICT for IST</a:t>
            </a:r>
          </a:p>
          <a:p>
            <a:pPr lvl="1" eaLnBrk="1" hangingPunct="1">
              <a:lnSpc>
                <a:spcPct val="140000"/>
              </a:lnSpc>
            </a:pPr>
            <a:r>
              <a:rPr lang="en-US" sz="1600" dirty="0" smtClean="0"/>
              <a:t>Establish: project en </a:t>
            </a:r>
            <a:r>
              <a:rPr lang="en-US" sz="1600" dirty="0" err="1" smtClean="0"/>
              <a:t>mogelijkheden</a:t>
            </a:r>
            <a:endParaRPr lang="en-US" sz="1600" dirty="0" smtClean="0"/>
          </a:p>
          <a:p>
            <a:pPr eaLnBrk="1" hangingPunct="1">
              <a:lnSpc>
                <a:spcPct val="140000"/>
              </a:lnSpc>
            </a:pPr>
            <a:r>
              <a:rPr lang="en-US" sz="1800" b="1" dirty="0" smtClean="0"/>
              <a:t>Hands-on met (</a:t>
            </a:r>
            <a:r>
              <a:rPr lang="en-US" sz="1800" b="1" dirty="0" err="1" smtClean="0"/>
              <a:t>vooral</a:t>
            </a:r>
            <a:r>
              <a:rPr lang="en-US" sz="1800" b="1" dirty="0" smtClean="0"/>
              <a:t>) ICT for IST </a:t>
            </a:r>
            <a:r>
              <a:rPr lang="en-US" sz="1800" b="1" dirty="0" err="1" smtClean="0"/>
              <a:t>materialen</a:t>
            </a:r>
            <a:r>
              <a:rPr lang="en-US" sz="1800" b="1" dirty="0" smtClean="0"/>
              <a:t> </a:t>
            </a:r>
            <a:r>
              <a:rPr lang="en-US" sz="1800" dirty="0" smtClean="0"/>
              <a:t>(</a:t>
            </a:r>
            <a:r>
              <a:rPr lang="en-US" sz="1800" dirty="0" err="1" smtClean="0"/>
              <a:t>plm</a:t>
            </a:r>
            <a:r>
              <a:rPr lang="en-US" sz="1800" dirty="0" smtClean="0"/>
              <a:t> 30’)</a:t>
            </a:r>
          </a:p>
          <a:p>
            <a:pPr eaLnBrk="1" hangingPunct="1">
              <a:lnSpc>
                <a:spcPct val="140000"/>
              </a:lnSpc>
            </a:pPr>
            <a:r>
              <a:rPr lang="en-US" sz="1800" b="1" dirty="0" err="1" smtClean="0"/>
              <a:t>Afsluiting</a:t>
            </a:r>
            <a:r>
              <a:rPr lang="en-US" sz="1800" b="1" dirty="0" smtClean="0"/>
              <a:t> </a:t>
            </a:r>
            <a:r>
              <a:rPr lang="en-US" sz="1800" dirty="0" smtClean="0"/>
              <a:t>(</a:t>
            </a:r>
            <a:r>
              <a:rPr lang="en-US" sz="1800" dirty="0" err="1" smtClean="0"/>
              <a:t>plm</a:t>
            </a:r>
            <a:r>
              <a:rPr lang="en-US" sz="1800" dirty="0" smtClean="0"/>
              <a:t> 15’)</a:t>
            </a:r>
          </a:p>
          <a:p>
            <a:pPr lvl="1" eaLnBrk="1" hangingPunct="1">
              <a:lnSpc>
                <a:spcPct val="140000"/>
              </a:lnSpc>
            </a:pPr>
            <a:r>
              <a:rPr lang="en-US" sz="1600" dirty="0" err="1" smtClean="0"/>
              <a:t>Vragen</a:t>
            </a:r>
            <a:r>
              <a:rPr lang="en-US" sz="1600" dirty="0" smtClean="0"/>
              <a:t>/</a:t>
            </a:r>
            <a:r>
              <a:rPr lang="en-US" sz="1600" dirty="0" err="1" smtClean="0"/>
              <a:t>opmerkingen</a:t>
            </a:r>
            <a:endParaRPr lang="en-US" sz="1600" dirty="0" smtClean="0"/>
          </a:p>
          <a:p>
            <a:pPr lvl="1" eaLnBrk="1" hangingPunct="1">
              <a:lnSpc>
                <a:spcPct val="140000"/>
              </a:lnSpc>
            </a:pPr>
            <a:r>
              <a:rPr lang="en-US" sz="1600" dirty="0" err="1" smtClean="0"/>
              <a:t>Discussie</a:t>
            </a:r>
            <a:r>
              <a:rPr lang="en-US" sz="1600" dirty="0" smtClean="0"/>
              <a:t> over </a:t>
            </a:r>
            <a:r>
              <a:rPr lang="en-US" sz="1600" dirty="0" err="1" smtClean="0"/>
              <a:t>vormen</a:t>
            </a:r>
            <a:r>
              <a:rPr lang="en-US" sz="1600" dirty="0" smtClean="0"/>
              <a:t> van </a:t>
            </a:r>
            <a:r>
              <a:rPr lang="en-US" sz="1600" dirty="0" err="1" smtClean="0"/>
              <a:t>nascholing</a:t>
            </a:r>
            <a:endParaRPr lang="en-US" sz="1600" dirty="0" smtClean="0"/>
          </a:p>
          <a:p>
            <a:pPr lvl="1" eaLnBrk="1" hangingPunct="1">
              <a:lnSpc>
                <a:spcPct val="140000"/>
              </a:lnSpc>
            </a:pPr>
            <a:r>
              <a:rPr lang="en-US" sz="1600" dirty="0" err="1" smtClean="0"/>
              <a:t>Interesse</a:t>
            </a:r>
            <a:r>
              <a:rPr lang="en-US" sz="1600" dirty="0" smtClean="0"/>
              <a:t> in </a:t>
            </a:r>
            <a:r>
              <a:rPr lang="en-US" sz="1600" dirty="0" err="1" smtClean="0"/>
              <a:t>deelname</a:t>
            </a:r>
            <a:r>
              <a:rPr lang="en-US" sz="1600" dirty="0" smtClean="0"/>
              <a:t> Establish: pilot-project en </a:t>
            </a:r>
            <a:r>
              <a:rPr lang="en-US" sz="1600" dirty="0" err="1" smtClean="0"/>
              <a:t>conferentie</a:t>
            </a:r>
            <a:endParaRPr lang="en-US" sz="1600" dirty="0" smtClean="0"/>
          </a:p>
          <a:p>
            <a:pPr lvl="1" eaLnBrk="1" hangingPunct="1">
              <a:lnSpc>
                <a:spcPct val="140000"/>
              </a:lnSpc>
            </a:pPr>
            <a:r>
              <a:rPr lang="en-US" sz="1600" dirty="0" err="1" smtClean="0"/>
              <a:t>vragenlijstje</a:t>
            </a:r>
            <a:endParaRPr lang="en-US" sz="1600" dirty="0" smtClean="0"/>
          </a:p>
          <a:p>
            <a:pPr eaLnBrk="1" hangingPunct="1">
              <a:lnSpc>
                <a:spcPct val="140000"/>
              </a:lnSpc>
            </a:pPr>
            <a:endParaRPr lang="en-US" sz="2800" dirty="0" smtClean="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err="1" smtClean="0"/>
              <a:t>Gegevens-verwerking</a:t>
            </a:r>
            <a:r>
              <a:rPr lang="nl-NL" sz="4400" dirty="0" smtClean="0"/>
              <a:t>?</a:t>
            </a:r>
            <a:endParaRPr lang="nl-NL" dirty="0"/>
          </a:p>
        </p:txBody>
      </p:sp>
      <p:sp>
        <p:nvSpPr>
          <p:cNvPr id="4" name="Date Placeholder 3"/>
          <p:cNvSpPr>
            <a:spLocks noGrp="1"/>
          </p:cNvSpPr>
          <p:nvPr>
            <p:ph type="dt" sz="half" idx="10"/>
          </p:nvPr>
        </p:nvSpPr>
        <p:spPr/>
        <p:txBody>
          <a:bodyPr/>
          <a:lstStyle/>
          <a:p>
            <a:fld id="{562E8FB5-804A-432F-9DF8-2D753A290413}"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20</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650146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Computermeten?</a:t>
            </a:r>
            <a:endParaRPr lang="nl-NL" sz="4000" dirty="0"/>
          </a:p>
        </p:txBody>
      </p:sp>
      <p:sp>
        <p:nvSpPr>
          <p:cNvPr id="4" name="Date Placeholder 3"/>
          <p:cNvSpPr>
            <a:spLocks noGrp="1"/>
          </p:cNvSpPr>
          <p:nvPr>
            <p:ph type="dt" sz="half" idx="10"/>
          </p:nvPr>
        </p:nvSpPr>
        <p:spPr/>
        <p:txBody>
          <a:bodyPr/>
          <a:lstStyle/>
          <a:p>
            <a:fld id="{FE9E3FD8-6D26-4C15-8B69-F0F549B0DA31}"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21</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968151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Modelleren?</a:t>
            </a:r>
            <a:endParaRPr lang="nl-NL" dirty="0"/>
          </a:p>
        </p:txBody>
      </p:sp>
      <p:sp>
        <p:nvSpPr>
          <p:cNvPr id="4" name="Date Placeholder 3"/>
          <p:cNvSpPr>
            <a:spLocks noGrp="1"/>
          </p:cNvSpPr>
          <p:nvPr>
            <p:ph type="dt" sz="half" idx="10"/>
          </p:nvPr>
        </p:nvSpPr>
        <p:spPr/>
        <p:txBody>
          <a:bodyPr/>
          <a:lstStyle/>
          <a:p>
            <a:fld id="{6BE750C3-AD2E-4B1C-9955-EB9A33C97E1F}"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22</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922508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Animaties?</a:t>
            </a:r>
            <a:endParaRPr lang="nl-NL" dirty="0"/>
          </a:p>
        </p:txBody>
      </p:sp>
      <p:sp>
        <p:nvSpPr>
          <p:cNvPr id="4" name="Date Placeholder 3"/>
          <p:cNvSpPr>
            <a:spLocks noGrp="1"/>
          </p:cNvSpPr>
          <p:nvPr>
            <p:ph type="dt" sz="half" idx="10"/>
          </p:nvPr>
        </p:nvSpPr>
        <p:spPr/>
        <p:txBody>
          <a:bodyPr/>
          <a:lstStyle/>
          <a:p>
            <a:fld id="{0F03643A-9632-4F85-9A04-A7AA4E70FC44}"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23</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89503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Kleine enquête</a:t>
            </a:r>
            <a:endParaRPr lang="nl-NL" dirty="0"/>
          </a:p>
        </p:txBody>
      </p:sp>
      <p:sp>
        <p:nvSpPr>
          <p:cNvPr id="3" name="Content Placeholder 2"/>
          <p:cNvSpPr>
            <a:spLocks noGrp="1"/>
          </p:cNvSpPr>
          <p:nvPr>
            <p:ph idx="1"/>
          </p:nvPr>
        </p:nvSpPr>
        <p:spPr/>
        <p:txBody>
          <a:bodyPr>
            <a:normAutofit/>
          </a:bodyPr>
          <a:lstStyle/>
          <a:p>
            <a:pPr algn="ctr"/>
            <a:r>
              <a:rPr lang="nl-NL" sz="4400" dirty="0" smtClean="0"/>
              <a:t>Videometen?</a:t>
            </a:r>
            <a:endParaRPr lang="nl-NL" dirty="0"/>
          </a:p>
        </p:txBody>
      </p:sp>
      <p:sp>
        <p:nvSpPr>
          <p:cNvPr id="4" name="Date Placeholder 3"/>
          <p:cNvSpPr>
            <a:spLocks noGrp="1"/>
          </p:cNvSpPr>
          <p:nvPr>
            <p:ph type="dt" sz="half" idx="10"/>
          </p:nvPr>
        </p:nvSpPr>
        <p:spPr/>
        <p:txBody>
          <a:bodyPr/>
          <a:lstStyle/>
          <a:p>
            <a:fld id="{9AF516C1-F2DB-4F36-8411-64B8F4168C1D}"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24</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3253574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0" name="Line 6"/>
          <p:cNvSpPr>
            <a:spLocks noChangeShapeType="1"/>
          </p:cNvSpPr>
          <p:nvPr/>
        </p:nvSpPr>
        <p:spPr bwMode="auto">
          <a:xfrm>
            <a:off x="2568575" y="1301750"/>
            <a:ext cx="1293813" cy="1190625"/>
          </a:xfrm>
          <a:custGeom>
            <a:avLst/>
            <a:gdLst>
              <a:gd name="T0" fmla="*/ 815 w 815"/>
              <a:gd name="T1" fmla="*/ 0 h 750"/>
              <a:gd name="T2" fmla="*/ 0 w 815"/>
              <a:gd name="T3" fmla="*/ 750 h 750"/>
            </a:gdLst>
            <a:ahLst/>
            <a:cxnLst>
              <a:cxn ang="0">
                <a:pos x="T0" y="T1"/>
              </a:cxn>
              <a:cxn ang="0">
                <a:pos x="T2" y="T3"/>
              </a:cxn>
            </a:cxnLst>
            <a:rect l="0" t="0" r="r" b="b"/>
            <a:pathLst>
              <a:path w="815" h="750">
                <a:moveTo>
                  <a:pt x="815" y="0"/>
                </a:moveTo>
                <a:lnTo>
                  <a:pt x="0" y="750"/>
                </a:lnTo>
              </a:path>
            </a:pathLst>
          </a:custGeom>
          <a:noFill/>
          <a:ln w="57150">
            <a:solidFill>
              <a:schemeClr val="bg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nl-NL"/>
          </a:p>
        </p:txBody>
      </p:sp>
      <p:sp>
        <p:nvSpPr>
          <p:cNvPr id="2" name="Line 6"/>
          <p:cNvSpPr>
            <a:spLocks noChangeShapeType="1"/>
          </p:cNvSpPr>
          <p:nvPr/>
        </p:nvSpPr>
        <p:spPr bwMode="auto">
          <a:xfrm>
            <a:off x="5003800" y="1341438"/>
            <a:ext cx="1295400" cy="114300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ea typeface="ＭＳ Ｐゴシック" charset="0"/>
            </a:endParaRPr>
          </a:p>
        </p:txBody>
      </p:sp>
      <p:sp>
        <p:nvSpPr>
          <p:cNvPr id="5124" name="Rectangle 7"/>
          <p:cNvSpPr>
            <a:spLocks noGrp="1" noChangeArrowheads="1"/>
          </p:cNvSpPr>
          <p:nvPr>
            <p:ph type="body" idx="1"/>
          </p:nvPr>
        </p:nvSpPr>
        <p:spPr>
          <a:xfrm>
            <a:off x="960736" y="3761043"/>
            <a:ext cx="3657600" cy="2209800"/>
          </a:xfrm>
        </p:spPr>
        <p:txBody>
          <a:bodyPr>
            <a:normAutofit lnSpcReduction="10000"/>
          </a:bodyPr>
          <a:lstStyle/>
          <a:p>
            <a:r>
              <a:rPr lang="nl-NL" sz="2400" dirty="0">
                <a:effectLst>
                  <a:outerShdw blurRad="38100" dist="38100" dir="2700000" algn="tl">
                    <a:srgbClr val="C0C0C0"/>
                  </a:outerShdw>
                </a:effectLst>
                <a:ea typeface="ＭＳ Ｐゴシック" pitchFamily="34" charset="-128"/>
              </a:rPr>
              <a:t>Gegevensverwerking</a:t>
            </a:r>
          </a:p>
          <a:p>
            <a:r>
              <a:rPr lang="nl-NL" sz="2400" dirty="0" smtClean="0">
                <a:effectLst>
                  <a:outerShdw blurRad="38100" dist="38100" dir="2700000" algn="tl">
                    <a:srgbClr val="C0C0C0"/>
                  </a:outerShdw>
                </a:effectLst>
                <a:ea typeface="ＭＳ Ｐゴシック" pitchFamily="34" charset="-128"/>
              </a:rPr>
              <a:t>Computermeten</a:t>
            </a:r>
          </a:p>
          <a:p>
            <a:r>
              <a:rPr lang="nl-NL" sz="2400" dirty="0">
                <a:effectLst>
                  <a:outerShdw blurRad="38100" dist="38100" dir="2700000" algn="tl">
                    <a:srgbClr val="C0C0C0"/>
                  </a:outerShdw>
                </a:effectLst>
                <a:ea typeface="ＭＳ Ｐゴシック" pitchFamily="34" charset="-128"/>
              </a:rPr>
              <a:t>Modelleren</a:t>
            </a:r>
          </a:p>
          <a:p>
            <a:r>
              <a:rPr lang="nl-NL" sz="2400" dirty="0" smtClean="0">
                <a:effectLst>
                  <a:outerShdw blurRad="38100" dist="38100" dir="2700000" algn="tl">
                    <a:srgbClr val="C0C0C0"/>
                  </a:outerShdw>
                </a:effectLst>
                <a:ea typeface="ＭＳ Ｐゴシック" pitchFamily="34" charset="-128"/>
              </a:rPr>
              <a:t>Simulatie/Animatie</a:t>
            </a:r>
          </a:p>
          <a:p>
            <a:r>
              <a:rPr lang="nl-NL" sz="2400" dirty="0" smtClean="0">
                <a:effectLst>
                  <a:outerShdw blurRad="38100" dist="38100" dir="2700000" algn="tl">
                    <a:srgbClr val="C0C0C0"/>
                  </a:outerShdw>
                </a:effectLst>
                <a:ea typeface="ＭＳ Ｐゴシック" pitchFamily="34" charset="-128"/>
              </a:rPr>
              <a:t>Videometing</a:t>
            </a:r>
          </a:p>
        </p:txBody>
      </p:sp>
      <p:sp>
        <p:nvSpPr>
          <p:cNvPr id="226315" name="Rectangle 11"/>
          <p:cNvSpPr>
            <a:spLocks noChangeArrowheads="1"/>
          </p:cNvSpPr>
          <p:nvPr/>
        </p:nvSpPr>
        <p:spPr bwMode="auto">
          <a:xfrm>
            <a:off x="4952365" y="3775075"/>
            <a:ext cx="39766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nl-NL" sz="2400" dirty="0" smtClean="0">
                <a:solidFill>
                  <a:schemeClr val="tx1">
                    <a:lumMod val="75000"/>
                    <a:lumOff val="25000"/>
                  </a:schemeClr>
                </a:solidFill>
                <a:effectLst>
                  <a:outerShdw blurRad="38100" dist="38100" dir="2700000" algn="tl">
                    <a:srgbClr val="C0C0C0"/>
                  </a:outerShdw>
                </a:effectLst>
                <a:ea typeface="ＭＳ Ｐゴシック" pitchFamily="34" charset="-128"/>
              </a:rPr>
              <a:t>Internet</a:t>
            </a:r>
          </a:p>
          <a:p>
            <a:pPr marL="342900" indent="-342900">
              <a:spcBef>
                <a:spcPct val="20000"/>
              </a:spcBef>
              <a:buFontTx/>
              <a:buChar char="•"/>
            </a:pPr>
            <a:r>
              <a:rPr lang="nl-NL" sz="2400" dirty="0" smtClean="0">
                <a:solidFill>
                  <a:schemeClr val="tx1">
                    <a:lumMod val="75000"/>
                    <a:lumOff val="25000"/>
                  </a:schemeClr>
                </a:solidFill>
                <a:effectLst>
                  <a:outerShdw blurRad="38100" dist="38100" dir="2700000" algn="tl">
                    <a:srgbClr val="C0C0C0"/>
                  </a:outerShdw>
                </a:effectLst>
                <a:ea typeface="ＭＳ Ｐゴシック" pitchFamily="34" charset="-128"/>
              </a:rPr>
              <a:t>Multimedia</a:t>
            </a:r>
          </a:p>
          <a:p>
            <a:pPr marL="342900" indent="-342900">
              <a:spcBef>
                <a:spcPct val="20000"/>
              </a:spcBef>
              <a:buFontTx/>
              <a:buChar char="•"/>
            </a:pPr>
            <a:r>
              <a:rPr lang="nl-NL" sz="2400" dirty="0" smtClean="0">
                <a:solidFill>
                  <a:schemeClr val="tx1">
                    <a:lumMod val="75000"/>
                    <a:lumOff val="25000"/>
                  </a:schemeClr>
                </a:solidFill>
                <a:effectLst>
                  <a:outerShdw blurRad="38100" dist="38100" dir="2700000" algn="tl">
                    <a:srgbClr val="C0C0C0"/>
                  </a:outerShdw>
                </a:effectLst>
                <a:ea typeface="ＭＳ Ｐゴシック" pitchFamily="34" charset="-128"/>
              </a:rPr>
              <a:t>Visualisatie</a:t>
            </a:r>
          </a:p>
          <a:p>
            <a:pPr marL="342900" indent="-342900">
              <a:spcBef>
                <a:spcPct val="20000"/>
              </a:spcBef>
              <a:buFontTx/>
              <a:buChar char="•"/>
            </a:pPr>
            <a:r>
              <a:rPr lang="nl-NL" sz="2400" dirty="0" smtClean="0">
                <a:solidFill>
                  <a:schemeClr val="tx1">
                    <a:lumMod val="75000"/>
                    <a:lumOff val="25000"/>
                  </a:schemeClr>
                </a:solidFill>
                <a:effectLst>
                  <a:outerShdw blurRad="38100" dist="38100" dir="2700000" algn="tl">
                    <a:srgbClr val="C0C0C0"/>
                  </a:outerShdw>
                </a:effectLst>
                <a:ea typeface="ＭＳ Ｐゴシック" pitchFamily="34" charset="-128"/>
              </a:rPr>
              <a:t>Instructies en handleidingen</a:t>
            </a:r>
            <a:endParaRPr lang="nl-NL" sz="2800" dirty="0">
              <a:solidFill>
                <a:schemeClr val="tx1">
                  <a:lumMod val="75000"/>
                  <a:lumOff val="25000"/>
                </a:schemeClr>
              </a:solidFill>
              <a:effectLst>
                <a:outerShdw blurRad="38100" dist="38100" dir="2700000" algn="tl">
                  <a:srgbClr val="C0C0C0"/>
                </a:outerShdw>
              </a:effectLst>
              <a:ea typeface="ＭＳ Ｐゴシック" pitchFamily="34" charset="-128"/>
            </a:endParaRPr>
          </a:p>
        </p:txBody>
      </p:sp>
      <p:sp>
        <p:nvSpPr>
          <p:cNvPr id="5126" name="Footer Placeholder 1"/>
          <p:cNvSpPr>
            <a:spLocks noGrp="1"/>
          </p:cNvSpPr>
          <p:nvPr>
            <p:ph type="ftr" sz="quarter" idx="11"/>
          </p:nvPr>
        </p:nvSpPr>
        <p:spPr>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r>
              <a:rPr lang="en-US" sz="1400" b="0" smtClean="0">
                <a:solidFill>
                  <a:schemeClr val="tx1"/>
                </a:solidFill>
                <a:latin typeface="Times New Roman" pitchFamily="18" charset="0"/>
              </a:rPr>
              <a:t>Woudschoten Natuurkunde 2011</a:t>
            </a:r>
            <a:endParaRPr lang="en-US" sz="1400" b="0">
              <a:solidFill>
                <a:schemeClr val="tx1"/>
              </a:solidFill>
              <a:latin typeface="Times New Roman" pitchFamily="18" charset="0"/>
            </a:endParaRPr>
          </a:p>
        </p:txBody>
      </p:sp>
      <p:sp>
        <p:nvSpPr>
          <p:cNvPr id="5127" name="Date Placeholder 2"/>
          <p:cNvSpPr>
            <a:spLocks noGrp="1"/>
          </p:cNvSpPr>
          <p:nvPr>
            <p:ph type="dt" sz="quarter" idx="10"/>
          </p:nvPr>
        </p:nvSpPr>
        <p:spPr>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fld id="{41F53DB8-5F9E-46DB-889B-99897CD271C0}" type="datetime1">
              <a:rPr lang="nl-NL" sz="1400" b="0" smtClean="0">
                <a:solidFill>
                  <a:schemeClr val="tx1"/>
                </a:solidFill>
                <a:latin typeface="Times New Roman" pitchFamily="18" charset="0"/>
              </a:rPr>
              <a:t>17-1-2012</a:t>
            </a:fld>
            <a:endParaRPr lang="en-US" sz="1400" b="0" dirty="0">
              <a:solidFill>
                <a:schemeClr val="tx1"/>
              </a:solidFill>
              <a:latin typeface="Times New Roman" pitchFamily="18" charset="0"/>
            </a:endParaRPr>
          </a:p>
        </p:txBody>
      </p:sp>
      <p:sp>
        <p:nvSpPr>
          <p:cNvPr id="5128" name="Slide Number Placeholder 3"/>
          <p:cNvSpPr>
            <a:spLocks noGrp="1"/>
          </p:cNvSpPr>
          <p:nvPr>
            <p:ph type="sldNum" sz="quarter" idx="12"/>
          </p:nvPr>
        </p:nvSpPr>
        <p:spPr>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fld id="{BF71C2CF-BE14-4B2D-A18E-1DEED9107364}" type="slidenum">
              <a:rPr lang="en-US" sz="1400" b="0">
                <a:solidFill>
                  <a:schemeClr val="tx1"/>
                </a:solidFill>
                <a:latin typeface="Times New Roman" pitchFamily="18" charset="0"/>
              </a:rPr>
              <a:pPr/>
              <a:t>25</a:t>
            </a:fld>
            <a:endParaRPr lang="en-US" sz="1400" b="0">
              <a:solidFill>
                <a:schemeClr val="tx1"/>
              </a:solidFill>
              <a:latin typeface="Times New Roman" pitchFamily="18" charset="0"/>
            </a:endParaRPr>
          </a:p>
        </p:txBody>
      </p:sp>
      <p:sp>
        <p:nvSpPr>
          <p:cNvPr id="16" name="Rectangle 3"/>
          <p:cNvSpPr>
            <a:spLocks noChangeArrowheads="1"/>
          </p:cNvSpPr>
          <p:nvPr/>
        </p:nvSpPr>
        <p:spPr bwMode="auto">
          <a:xfrm>
            <a:off x="427336" y="2541843"/>
            <a:ext cx="426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dirty="0" err="1">
                <a:solidFill>
                  <a:schemeClr val="tx2"/>
                </a:solidFill>
                <a:effectLst>
                  <a:outerShdw blurRad="38100" dist="38100" dir="2700000" algn="tl">
                    <a:srgbClr val="C0C0C0"/>
                  </a:outerShdw>
                </a:effectLst>
                <a:ea typeface="ＭＳ Ｐゴシック" pitchFamily="34" charset="-128"/>
              </a:rPr>
              <a:t>Constructivistische</a:t>
            </a:r>
            <a:r>
              <a:rPr lang="en-US" sz="3200" dirty="0">
                <a:solidFill>
                  <a:schemeClr val="tx2"/>
                </a:solidFill>
                <a:effectLst>
                  <a:outerShdw blurRad="38100" dist="38100" dir="2700000" algn="tl">
                    <a:srgbClr val="C0C0C0"/>
                  </a:outerShdw>
                </a:effectLst>
                <a:ea typeface="ＭＳ Ｐゴシック" pitchFamily="34" charset="-128"/>
              </a:rPr>
              <a:t> </a:t>
            </a:r>
            <a:br>
              <a:rPr lang="en-US" sz="3200" dirty="0">
                <a:solidFill>
                  <a:schemeClr val="tx2"/>
                </a:solidFill>
                <a:effectLst>
                  <a:outerShdw blurRad="38100" dist="38100" dir="2700000" algn="tl">
                    <a:srgbClr val="C0C0C0"/>
                  </a:outerShdw>
                </a:effectLst>
                <a:ea typeface="ＭＳ Ｐゴシック" pitchFamily="34" charset="-128"/>
              </a:rPr>
            </a:br>
            <a:r>
              <a:rPr lang="en-US" sz="3200" dirty="0" err="1">
                <a:solidFill>
                  <a:schemeClr val="tx2"/>
                </a:solidFill>
                <a:effectLst>
                  <a:outerShdw blurRad="38100" dist="38100" dir="2700000" algn="tl">
                    <a:srgbClr val="C0C0C0"/>
                  </a:outerShdw>
                </a:effectLst>
                <a:ea typeface="ＭＳ Ｐゴシック" pitchFamily="34" charset="-128"/>
              </a:rPr>
              <a:t>vleugel</a:t>
            </a:r>
            <a:endParaRPr lang="en-US" dirty="0">
              <a:solidFill>
                <a:schemeClr val="tx2"/>
              </a:solidFill>
              <a:effectLst>
                <a:outerShdw blurRad="38100" dist="38100" dir="2700000" algn="tl">
                  <a:srgbClr val="C0C0C0"/>
                </a:outerShdw>
              </a:effectLst>
              <a:ea typeface="ＭＳ Ｐゴシック" pitchFamily="34" charset="-128"/>
            </a:endParaRPr>
          </a:p>
        </p:txBody>
      </p:sp>
      <p:sp>
        <p:nvSpPr>
          <p:cNvPr id="17" name="Rectangle 4"/>
          <p:cNvSpPr>
            <a:spLocks noChangeArrowheads="1"/>
          </p:cNvSpPr>
          <p:nvPr/>
        </p:nvSpPr>
        <p:spPr bwMode="auto">
          <a:xfrm>
            <a:off x="4662488" y="2492375"/>
            <a:ext cx="338380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3200" dirty="0" err="1">
                <a:solidFill>
                  <a:schemeClr val="tx2"/>
                </a:solidFill>
                <a:effectLst>
                  <a:outerShdw blurRad="38100" dist="38100" dir="2700000" algn="tl">
                    <a:srgbClr val="C0C0C0"/>
                  </a:outerShdw>
                </a:effectLst>
                <a:ea typeface="ＭＳ Ｐゴシック" pitchFamily="34" charset="-128"/>
              </a:rPr>
              <a:t>Informatie</a:t>
            </a:r>
            <a:r>
              <a:rPr lang="en-US" sz="3200" dirty="0">
                <a:solidFill>
                  <a:schemeClr val="tx2"/>
                </a:solidFill>
                <a:effectLst>
                  <a:outerShdw blurRad="38100" dist="38100" dir="2700000" algn="tl">
                    <a:srgbClr val="C0C0C0"/>
                  </a:outerShdw>
                </a:effectLst>
                <a:ea typeface="ＭＳ Ｐゴシック" pitchFamily="34" charset="-128"/>
              </a:rPr>
              <a:t>- </a:t>
            </a:r>
            <a:br>
              <a:rPr lang="en-US" sz="3200" dirty="0">
                <a:solidFill>
                  <a:schemeClr val="tx2"/>
                </a:solidFill>
                <a:effectLst>
                  <a:outerShdw blurRad="38100" dist="38100" dir="2700000" algn="tl">
                    <a:srgbClr val="C0C0C0"/>
                  </a:outerShdw>
                </a:effectLst>
                <a:ea typeface="ＭＳ Ｐゴシック" pitchFamily="34" charset="-128"/>
              </a:rPr>
            </a:br>
            <a:r>
              <a:rPr lang="en-US" sz="3200" dirty="0" err="1">
                <a:solidFill>
                  <a:schemeClr val="tx2"/>
                </a:solidFill>
                <a:effectLst>
                  <a:outerShdw blurRad="38100" dist="38100" dir="2700000" algn="tl">
                    <a:srgbClr val="C0C0C0"/>
                  </a:outerShdw>
                </a:effectLst>
                <a:ea typeface="ＭＳ Ｐゴシック" pitchFamily="34" charset="-128"/>
              </a:rPr>
              <a:t>vleugel</a:t>
            </a:r>
            <a:endParaRPr lang="en-US" sz="4000" dirty="0">
              <a:solidFill>
                <a:schemeClr val="tx2"/>
              </a:solidFill>
              <a:effectLst>
                <a:outerShdw blurRad="38100" dist="38100" dir="2700000" algn="tl">
                  <a:srgbClr val="C0C0C0"/>
                </a:outerShdw>
              </a:effectLst>
              <a:ea typeface="ＭＳ Ｐゴシック" pitchFamily="34" charset="-128"/>
            </a:endParaRPr>
          </a:p>
        </p:txBody>
      </p:sp>
      <p:sp>
        <p:nvSpPr>
          <p:cNvPr id="18" name="Line 5"/>
          <p:cNvSpPr>
            <a:spLocks noChangeShapeType="1"/>
          </p:cNvSpPr>
          <p:nvPr/>
        </p:nvSpPr>
        <p:spPr bwMode="auto">
          <a:xfrm flipH="1">
            <a:off x="2560936" y="1322643"/>
            <a:ext cx="1295400" cy="1143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ea typeface="ＭＳ Ｐゴシック" charset="0"/>
            </a:endParaRPr>
          </a:p>
        </p:txBody>
      </p:sp>
      <p:sp>
        <p:nvSpPr>
          <p:cNvPr id="19" name="Line 6"/>
          <p:cNvSpPr>
            <a:spLocks noChangeShapeType="1"/>
          </p:cNvSpPr>
          <p:nvPr/>
        </p:nvSpPr>
        <p:spPr bwMode="auto">
          <a:xfrm>
            <a:off x="5044167" y="1341438"/>
            <a:ext cx="1295400" cy="1143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ea typeface="ＭＳ Ｐゴシック" charset="0"/>
            </a:endParaRPr>
          </a:p>
        </p:txBody>
      </p:sp>
      <p:sp>
        <p:nvSpPr>
          <p:cNvPr id="14" name="Rectangle 2"/>
          <p:cNvSpPr>
            <a:spLocks noGrp="1" noChangeArrowheads="1"/>
          </p:cNvSpPr>
          <p:nvPr>
            <p:ph type="title"/>
          </p:nvPr>
        </p:nvSpPr>
        <p:spPr>
          <a:xfrm>
            <a:off x="539750" y="620713"/>
            <a:ext cx="8229600" cy="730250"/>
          </a:xfrm>
        </p:spPr>
        <p:txBody>
          <a:bodyPr>
            <a:normAutofit fontScale="90000"/>
          </a:bodyPr>
          <a:lstStyle/>
          <a:p>
            <a:r>
              <a:rPr lang="en-US" dirty="0"/>
              <a:t>Software in </a:t>
            </a:r>
            <a:r>
              <a:rPr lang="en-US" dirty="0" err="1"/>
              <a:t>bèta-onderwijs</a:t>
            </a:r>
            <a:endParaRPr lang="en-US" dirty="0" smtClean="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6391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226315" grpId="0"/>
      <p:bldP spid="16" grpId="0"/>
      <p:bldP spid="17" grpId="0"/>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39750" y="620713"/>
            <a:ext cx="8229600" cy="730250"/>
          </a:xfrm>
        </p:spPr>
        <p:txBody>
          <a:bodyPr>
            <a:normAutofit fontScale="90000"/>
          </a:bodyPr>
          <a:lstStyle/>
          <a:p>
            <a:pPr eaLnBrk="1" hangingPunct="1"/>
            <a:r>
              <a:rPr lang="en-US" dirty="0" smtClean="0"/>
              <a:t>Software in </a:t>
            </a:r>
            <a:r>
              <a:rPr lang="en-US" dirty="0" err="1" smtClean="0"/>
              <a:t>bèta-onderwijs</a:t>
            </a:r>
            <a:endParaRPr lang="en-US" dirty="0" smtClean="0"/>
          </a:p>
        </p:txBody>
      </p:sp>
      <p:sp>
        <p:nvSpPr>
          <p:cNvPr id="224259" name="Rectangle 3"/>
          <p:cNvSpPr>
            <a:spLocks noChangeArrowheads="1"/>
          </p:cNvSpPr>
          <p:nvPr/>
        </p:nvSpPr>
        <p:spPr bwMode="auto">
          <a:xfrm>
            <a:off x="434975" y="2590800"/>
            <a:ext cx="426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nl-NL" sz="3200" dirty="0" smtClean="0">
                <a:solidFill>
                  <a:schemeClr val="tx2"/>
                </a:solidFill>
                <a:effectLst>
                  <a:outerShdw blurRad="38100" dist="38100" dir="2700000" algn="tl">
                    <a:srgbClr val="C0C0C0"/>
                  </a:outerShdw>
                </a:effectLst>
                <a:ea typeface="ＭＳ Ｐゴシック" pitchFamily="34" charset="-128"/>
              </a:rPr>
              <a:t>Constructivistische </a:t>
            </a:r>
            <a:br>
              <a:rPr lang="nl-NL" sz="3200" dirty="0" smtClean="0">
                <a:solidFill>
                  <a:schemeClr val="tx2"/>
                </a:solidFill>
                <a:effectLst>
                  <a:outerShdw blurRad="38100" dist="38100" dir="2700000" algn="tl">
                    <a:srgbClr val="C0C0C0"/>
                  </a:outerShdw>
                </a:effectLst>
                <a:ea typeface="ＭＳ Ｐゴシック" pitchFamily="34" charset="-128"/>
              </a:rPr>
            </a:br>
            <a:r>
              <a:rPr lang="nl-NL" sz="3200" dirty="0" smtClean="0">
                <a:solidFill>
                  <a:schemeClr val="tx2"/>
                </a:solidFill>
                <a:effectLst>
                  <a:outerShdw blurRad="38100" dist="38100" dir="2700000" algn="tl">
                    <a:srgbClr val="C0C0C0"/>
                  </a:outerShdw>
                </a:effectLst>
                <a:ea typeface="ＭＳ Ｐゴシック" pitchFamily="34" charset="-128"/>
              </a:rPr>
              <a:t>vleugel</a:t>
            </a:r>
            <a:endParaRPr lang="nl-NL" sz="4000" dirty="0">
              <a:solidFill>
                <a:schemeClr val="tx2"/>
              </a:solidFill>
              <a:effectLst>
                <a:outerShdw blurRad="38100" dist="38100" dir="2700000" algn="tl">
                  <a:srgbClr val="C0C0C0"/>
                </a:outerShdw>
              </a:effectLst>
              <a:ea typeface="ＭＳ Ｐゴシック" pitchFamily="34" charset="-128"/>
            </a:endParaRPr>
          </a:p>
        </p:txBody>
      </p:sp>
      <p:sp>
        <p:nvSpPr>
          <p:cNvPr id="224260" name="Rectangle 4"/>
          <p:cNvSpPr>
            <a:spLocks noChangeArrowheads="1"/>
          </p:cNvSpPr>
          <p:nvPr/>
        </p:nvSpPr>
        <p:spPr bwMode="auto">
          <a:xfrm>
            <a:off x="5220073" y="2590800"/>
            <a:ext cx="273630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nl-NL" sz="3200" dirty="0" smtClean="0">
                <a:solidFill>
                  <a:schemeClr val="tx2"/>
                </a:solidFill>
                <a:effectLst>
                  <a:outerShdw blurRad="38100" dist="38100" dir="2700000" algn="tl">
                    <a:srgbClr val="C0C0C0"/>
                  </a:outerShdw>
                </a:effectLst>
                <a:ea typeface="ＭＳ Ｐゴシック" pitchFamily="34" charset="-128"/>
              </a:rPr>
              <a:t>Informatie</a:t>
            </a:r>
            <a:br>
              <a:rPr lang="nl-NL" sz="3200" dirty="0" smtClean="0">
                <a:solidFill>
                  <a:schemeClr val="tx2"/>
                </a:solidFill>
                <a:effectLst>
                  <a:outerShdw blurRad="38100" dist="38100" dir="2700000" algn="tl">
                    <a:srgbClr val="C0C0C0"/>
                  </a:outerShdw>
                </a:effectLst>
                <a:ea typeface="ＭＳ Ｐゴシック" pitchFamily="34" charset="-128"/>
              </a:rPr>
            </a:br>
            <a:r>
              <a:rPr lang="nl-NL" sz="3200" dirty="0" smtClean="0">
                <a:solidFill>
                  <a:schemeClr val="tx2"/>
                </a:solidFill>
                <a:effectLst>
                  <a:outerShdw blurRad="38100" dist="38100" dir="2700000" algn="tl">
                    <a:srgbClr val="C0C0C0"/>
                  </a:outerShdw>
                </a:effectLst>
                <a:ea typeface="ＭＳ Ｐゴシック" pitchFamily="34" charset="-128"/>
              </a:rPr>
              <a:t>vleugel</a:t>
            </a:r>
            <a:endParaRPr lang="nl-NL" sz="4000" dirty="0">
              <a:solidFill>
                <a:schemeClr val="tx2"/>
              </a:solidFill>
              <a:effectLst>
                <a:outerShdw blurRad="38100" dist="38100" dir="2700000" algn="tl">
                  <a:srgbClr val="C0C0C0"/>
                </a:outerShdw>
              </a:effectLst>
              <a:ea typeface="ＭＳ Ｐゴシック" pitchFamily="34" charset="-128"/>
            </a:endParaRPr>
          </a:p>
        </p:txBody>
      </p:sp>
      <p:sp>
        <p:nvSpPr>
          <p:cNvPr id="224261" name="Line 5"/>
          <p:cNvSpPr>
            <a:spLocks noChangeShapeType="1"/>
          </p:cNvSpPr>
          <p:nvPr/>
        </p:nvSpPr>
        <p:spPr bwMode="auto">
          <a:xfrm flipH="1">
            <a:off x="2568575" y="1371600"/>
            <a:ext cx="1295400" cy="1143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ea typeface="ＭＳ Ｐゴシック" charset="0"/>
            </a:endParaRPr>
          </a:p>
        </p:txBody>
      </p:sp>
      <p:sp>
        <p:nvSpPr>
          <p:cNvPr id="224262" name="Line 6"/>
          <p:cNvSpPr>
            <a:spLocks noChangeShapeType="1"/>
          </p:cNvSpPr>
          <p:nvPr/>
        </p:nvSpPr>
        <p:spPr bwMode="auto">
          <a:xfrm>
            <a:off x="5083175" y="1371600"/>
            <a:ext cx="1295400" cy="1143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ea typeface="ＭＳ Ｐゴシック" charset="0"/>
            </a:endParaRPr>
          </a:p>
        </p:txBody>
      </p:sp>
      <p:sp>
        <p:nvSpPr>
          <p:cNvPr id="224263" name="Rectangle 7"/>
          <p:cNvSpPr>
            <a:spLocks noChangeArrowheads="1"/>
          </p:cNvSpPr>
          <p:nvPr/>
        </p:nvSpPr>
        <p:spPr bwMode="auto">
          <a:xfrm>
            <a:off x="1044575" y="3717032"/>
            <a:ext cx="3505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nl-NL" sz="2400" i="1" dirty="0" smtClean="0">
                <a:solidFill>
                  <a:schemeClr val="tx1"/>
                </a:solidFill>
                <a:effectLst>
                  <a:outerShdw blurRad="38100" dist="38100" dir="2700000" algn="tl">
                    <a:srgbClr val="C0C0C0"/>
                  </a:outerShdw>
                </a:effectLst>
                <a:ea typeface="ＭＳ Ｐゴシック" pitchFamily="34" charset="-128"/>
              </a:rPr>
              <a:t>informatie verwerken</a:t>
            </a:r>
            <a:r>
              <a:rPr lang="nl-NL" sz="2400" dirty="0" smtClean="0">
                <a:solidFill>
                  <a:schemeClr val="tx1"/>
                </a:solidFill>
                <a:effectLst>
                  <a:outerShdw blurRad="38100" dist="38100" dir="2700000" algn="tl">
                    <a:srgbClr val="C0C0C0"/>
                  </a:outerShdw>
                </a:effectLst>
                <a:ea typeface="ＭＳ Ｐゴシック" pitchFamily="34" charset="-128"/>
              </a:rPr>
              <a:t/>
            </a:r>
            <a:br>
              <a:rPr lang="nl-NL" sz="2400" dirty="0" smtClean="0">
                <a:solidFill>
                  <a:schemeClr val="tx1"/>
                </a:solidFill>
                <a:effectLst>
                  <a:outerShdw blurRad="38100" dist="38100" dir="2700000" algn="tl">
                    <a:srgbClr val="C0C0C0"/>
                  </a:outerShdw>
                </a:effectLst>
                <a:ea typeface="ＭＳ Ｐゴシック" pitchFamily="34" charset="-128"/>
              </a:rPr>
            </a:br>
            <a:r>
              <a:rPr lang="nl-NL" sz="2400" dirty="0" smtClean="0">
                <a:solidFill>
                  <a:schemeClr val="tx1"/>
                </a:solidFill>
                <a:effectLst>
                  <a:outerShdw blurRad="38100" dist="38100" dir="2700000" algn="tl">
                    <a:srgbClr val="C0C0C0"/>
                  </a:outerShdw>
                </a:effectLst>
                <a:ea typeface="ＭＳ Ｐゴシック" pitchFamily="34" charset="-128"/>
              </a:rPr>
              <a:t>- ICT wordt ingezet voor het opbouwen van nieuwe kennis en begrip</a:t>
            </a:r>
            <a:endParaRPr lang="nl-NL" sz="3200" dirty="0">
              <a:solidFill>
                <a:schemeClr val="tx1"/>
              </a:solidFill>
              <a:effectLst>
                <a:outerShdw blurRad="38100" dist="38100" dir="2700000" algn="tl">
                  <a:srgbClr val="C0C0C0"/>
                </a:outerShdw>
              </a:effectLst>
              <a:ea typeface="ＭＳ Ｐゴシック" pitchFamily="34" charset="-128"/>
            </a:endParaRPr>
          </a:p>
        </p:txBody>
      </p:sp>
      <p:sp>
        <p:nvSpPr>
          <p:cNvPr id="224264" name="Rectangle 8"/>
          <p:cNvSpPr>
            <a:spLocks noChangeArrowheads="1"/>
          </p:cNvSpPr>
          <p:nvPr/>
        </p:nvSpPr>
        <p:spPr bwMode="auto">
          <a:xfrm>
            <a:off x="381000" y="5661025"/>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n-US" sz="2000" dirty="0">
                <a:solidFill>
                  <a:schemeClr val="tx2"/>
                </a:solidFill>
                <a:effectLst>
                  <a:outerShdw blurRad="38100" dist="38100" dir="2700000" algn="tl">
                    <a:srgbClr val="000000">
                      <a:alpha val="43137"/>
                    </a:srgbClr>
                  </a:outerShdw>
                </a:effectLst>
                <a:ea typeface="ＭＳ Ｐゴシック" charset="0"/>
              </a:rPr>
              <a:t>(</a:t>
            </a:r>
            <a:r>
              <a:rPr lang="en-US" sz="2000" dirty="0" err="1">
                <a:solidFill>
                  <a:schemeClr val="tx2"/>
                </a:solidFill>
                <a:effectLst>
                  <a:outerShdw blurRad="38100" dist="38100" dir="2700000" algn="tl">
                    <a:srgbClr val="000000">
                      <a:alpha val="43137"/>
                    </a:srgbClr>
                  </a:outerShdw>
                </a:effectLst>
                <a:ea typeface="ＭＳ Ｐゴシック" charset="0"/>
              </a:rPr>
              <a:t>Papert</a:t>
            </a:r>
            <a:r>
              <a:rPr lang="en-US" sz="2000" dirty="0">
                <a:solidFill>
                  <a:schemeClr val="tx2"/>
                </a:solidFill>
                <a:effectLst>
                  <a:outerShdw blurRad="38100" dist="38100" dir="2700000" algn="tl">
                    <a:srgbClr val="000000">
                      <a:alpha val="43137"/>
                    </a:srgbClr>
                  </a:outerShdw>
                </a:effectLst>
                <a:ea typeface="ＭＳ Ｐゴシック" charset="0"/>
              </a:rPr>
              <a:t>, 1999</a:t>
            </a:r>
            <a:r>
              <a:rPr lang="en-US" sz="2000" i="1" dirty="0">
                <a:solidFill>
                  <a:schemeClr val="tx2"/>
                </a:solidFill>
                <a:effectLst>
                  <a:outerShdw blurRad="38100" dist="38100" dir="2700000" algn="tl">
                    <a:srgbClr val="000000">
                      <a:alpha val="43137"/>
                    </a:srgbClr>
                  </a:outerShdw>
                </a:effectLst>
                <a:ea typeface="ＭＳ Ｐゴシック" charset="0"/>
              </a:rPr>
              <a:t> Introduction in: Logo Philosophy and Implementation )</a:t>
            </a:r>
            <a:endParaRPr lang="en-US" dirty="0">
              <a:solidFill>
                <a:schemeClr val="tx2"/>
              </a:solidFill>
              <a:effectLst>
                <a:outerShdw blurRad="38100" dist="38100" dir="2700000" algn="tl">
                  <a:srgbClr val="000000">
                    <a:alpha val="43137"/>
                  </a:srgbClr>
                </a:outerShdw>
              </a:effectLst>
              <a:ea typeface="ＭＳ Ｐゴシック" charset="0"/>
            </a:endParaRPr>
          </a:p>
        </p:txBody>
      </p:sp>
      <p:sp>
        <p:nvSpPr>
          <p:cNvPr id="224265" name="Rectangle 9"/>
          <p:cNvSpPr>
            <a:spLocks noChangeArrowheads="1"/>
          </p:cNvSpPr>
          <p:nvPr/>
        </p:nvSpPr>
        <p:spPr bwMode="auto">
          <a:xfrm>
            <a:off x="5083175" y="3717032"/>
            <a:ext cx="3505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nl-NL" sz="2400" i="1" dirty="0" smtClean="0">
                <a:solidFill>
                  <a:schemeClr val="tx1"/>
                </a:solidFill>
                <a:effectLst>
                  <a:outerShdw blurRad="38100" dist="38100" dir="2700000" algn="tl">
                    <a:srgbClr val="C0C0C0"/>
                  </a:outerShdw>
                </a:effectLst>
                <a:ea typeface="ＭＳ Ｐゴシック" pitchFamily="34" charset="-128"/>
              </a:rPr>
              <a:t>informatie presenteren</a:t>
            </a:r>
            <a:r>
              <a:rPr lang="nl-NL" sz="2400" dirty="0" smtClean="0">
                <a:solidFill>
                  <a:schemeClr val="tx1"/>
                </a:solidFill>
                <a:effectLst>
                  <a:outerShdw blurRad="38100" dist="38100" dir="2700000" algn="tl">
                    <a:srgbClr val="C0C0C0"/>
                  </a:outerShdw>
                </a:effectLst>
                <a:ea typeface="ＭＳ Ｐゴシック" pitchFamily="34" charset="-128"/>
              </a:rPr>
              <a:t/>
            </a:r>
            <a:br>
              <a:rPr lang="nl-NL" sz="2400" dirty="0" smtClean="0">
                <a:solidFill>
                  <a:schemeClr val="tx1"/>
                </a:solidFill>
                <a:effectLst>
                  <a:outerShdw blurRad="38100" dist="38100" dir="2700000" algn="tl">
                    <a:srgbClr val="C0C0C0"/>
                  </a:outerShdw>
                </a:effectLst>
                <a:ea typeface="ＭＳ Ｐゴシック" pitchFamily="34" charset="-128"/>
              </a:rPr>
            </a:br>
            <a:r>
              <a:rPr lang="nl-NL" sz="2400" dirty="0" smtClean="0">
                <a:solidFill>
                  <a:schemeClr val="tx1"/>
                </a:solidFill>
                <a:effectLst>
                  <a:outerShdw blurRad="38100" dist="38100" dir="2700000" algn="tl">
                    <a:srgbClr val="C0C0C0"/>
                  </a:outerShdw>
                </a:effectLst>
                <a:ea typeface="ＭＳ Ｐゴシック" pitchFamily="34" charset="-128"/>
              </a:rPr>
              <a:t>- ICT biedt nieuwe methodes om verzamelde informatie onder de loep te nemen</a:t>
            </a:r>
            <a:endParaRPr lang="nl-NL" sz="3200" dirty="0">
              <a:solidFill>
                <a:schemeClr val="tx1"/>
              </a:solidFill>
              <a:effectLst>
                <a:outerShdw blurRad="38100" dist="38100" dir="2700000" algn="tl">
                  <a:srgbClr val="C0C0C0"/>
                </a:outerShdw>
              </a:effectLst>
              <a:ea typeface="ＭＳ Ｐゴシック" pitchFamily="34" charset="-128"/>
            </a:endParaRPr>
          </a:p>
        </p:txBody>
      </p:sp>
      <p:sp>
        <p:nvSpPr>
          <p:cNvPr id="4106" name="Footer Placeholder 1"/>
          <p:cNvSpPr>
            <a:spLocks noGrp="1"/>
          </p:cNvSpPr>
          <p:nvPr>
            <p:ph type="ftr" sz="quarter" idx="11"/>
          </p:nvPr>
        </p:nvSpPr>
        <p:spPr>
          <a:xfrm>
            <a:off x="2987675" y="6245225"/>
            <a:ext cx="3168650" cy="476250"/>
          </a:xfrm>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r>
              <a:rPr lang="en-US" sz="1400" b="0" smtClean="0">
                <a:solidFill>
                  <a:schemeClr val="tx1"/>
                </a:solidFill>
                <a:latin typeface="Times New Roman" pitchFamily="18" charset="0"/>
              </a:rPr>
              <a:t>Woudschoten Natuurkunde 2011</a:t>
            </a:r>
            <a:endParaRPr lang="en-US" sz="1400" b="0">
              <a:solidFill>
                <a:schemeClr val="tx1"/>
              </a:solidFill>
              <a:latin typeface="Times New Roman" pitchFamily="18" charset="0"/>
            </a:endParaRPr>
          </a:p>
        </p:txBody>
      </p:sp>
      <p:sp>
        <p:nvSpPr>
          <p:cNvPr id="4107" name="Date Placeholder 2"/>
          <p:cNvSpPr>
            <a:spLocks noGrp="1"/>
          </p:cNvSpPr>
          <p:nvPr>
            <p:ph type="dt" sz="quarter" idx="10"/>
          </p:nvPr>
        </p:nvSpPr>
        <p:spPr>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fld id="{8BE1229A-E508-43FF-A6A7-EB5E128EA83E}" type="datetime1">
              <a:rPr lang="nl-NL" sz="1400" b="0" smtClean="0">
                <a:solidFill>
                  <a:schemeClr val="tx1"/>
                </a:solidFill>
                <a:latin typeface="Times New Roman" pitchFamily="18" charset="0"/>
              </a:rPr>
              <a:t>17-1-2012</a:t>
            </a:fld>
            <a:endParaRPr lang="en-US" sz="1400" b="0">
              <a:solidFill>
                <a:schemeClr val="tx1"/>
              </a:solidFill>
              <a:latin typeface="Times New Roman" pitchFamily="18" charset="0"/>
            </a:endParaRPr>
          </a:p>
        </p:txBody>
      </p:sp>
      <p:sp>
        <p:nvSpPr>
          <p:cNvPr id="4108" name="Slide Number Placeholder 3"/>
          <p:cNvSpPr>
            <a:spLocks noGrp="1"/>
          </p:cNvSpPr>
          <p:nvPr>
            <p:ph type="sldNum" sz="quarter" idx="12"/>
          </p:nvPr>
        </p:nvSpPr>
        <p:spPr>
          <a:noFill/>
        </p:spPr>
        <p:txBody>
          <a:bodyPr/>
          <a:lstStyle>
            <a:lvl1pPr>
              <a:defRPr sz="4400" b="1">
                <a:solidFill>
                  <a:srgbClr val="FF9900"/>
                </a:solidFill>
                <a:latin typeface="Tempus Sans ITC" pitchFamily="82" charset="0"/>
              </a:defRPr>
            </a:lvl1pPr>
            <a:lvl2pPr marL="742950" indent="-285750">
              <a:defRPr sz="4400" b="1">
                <a:solidFill>
                  <a:srgbClr val="FF9900"/>
                </a:solidFill>
                <a:latin typeface="Tempus Sans ITC" pitchFamily="82" charset="0"/>
              </a:defRPr>
            </a:lvl2pPr>
            <a:lvl3pPr marL="1143000" indent="-228600">
              <a:defRPr sz="4400" b="1">
                <a:solidFill>
                  <a:srgbClr val="FF9900"/>
                </a:solidFill>
                <a:latin typeface="Tempus Sans ITC" pitchFamily="82" charset="0"/>
              </a:defRPr>
            </a:lvl3pPr>
            <a:lvl4pPr marL="1600200" indent="-228600">
              <a:defRPr sz="4400" b="1">
                <a:solidFill>
                  <a:srgbClr val="FF9900"/>
                </a:solidFill>
                <a:latin typeface="Tempus Sans ITC" pitchFamily="82" charset="0"/>
              </a:defRPr>
            </a:lvl4pPr>
            <a:lvl5pPr marL="2057400" indent="-228600">
              <a:defRPr sz="4400" b="1">
                <a:solidFill>
                  <a:srgbClr val="FF9900"/>
                </a:solidFill>
                <a:latin typeface="Tempus Sans ITC" pitchFamily="82" charset="0"/>
              </a:defRPr>
            </a:lvl5pPr>
            <a:lvl6pPr marL="2514600" indent="-228600" algn="ctr" eaLnBrk="0" fontAlgn="base" hangingPunct="0">
              <a:spcBef>
                <a:spcPct val="0"/>
              </a:spcBef>
              <a:spcAft>
                <a:spcPct val="0"/>
              </a:spcAft>
              <a:defRPr sz="4400" b="1">
                <a:solidFill>
                  <a:srgbClr val="FF9900"/>
                </a:solidFill>
                <a:latin typeface="Tempus Sans ITC" pitchFamily="82" charset="0"/>
              </a:defRPr>
            </a:lvl6pPr>
            <a:lvl7pPr marL="2971800" indent="-228600" algn="ctr" eaLnBrk="0" fontAlgn="base" hangingPunct="0">
              <a:spcBef>
                <a:spcPct val="0"/>
              </a:spcBef>
              <a:spcAft>
                <a:spcPct val="0"/>
              </a:spcAft>
              <a:defRPr sz="4400" b="1">
                <a:solidFill>
                  <a:srgbClr val="FF9900"/>
                </a:solidFill>
                <a:latin typeface="Tempus Sans ITC" pitchFamily="82" charset="0"/>
              </a:defRPr>
            </a:lvl7pPr>
            <a:lvl8pPr marL="3429000" indent="-228600" algn="ctr" eaLnBrk="0" fontAlgn="base" hangingPunct="0">
              <a:spcBef>
                <a:spcPct val="0"/>
              </a:spcBef>
              <a:spcAft>
                <a:spcPct val="0"/>
              </a:spcAft>
              <a:defRPr sz="4400" b="1">
                <a:solidFill>
                  <a:srgbClr val="FF9900"/>
                </a:solidFill>
                <a:latin typeface="Tempus Sans ITC" pitchFamily="82" charset="0"/>
              </a:defRPr>
            </a:lvl8pPr>
            <a:lvl9pPr marL="3886200" indent="-228600" algn="ctr" eaLnBrk="0" fontAlgn="base" hangingPunct="0">
              <a:spcBef>
                <a:spcPct val="0"/>
              </a:spcBef>
              <a:spcAft>
                <a:spcPct val="0"/>
              </a:spcAft>
              <a:defRPr sz="4400" b="1">
                <a:solidFill>
                  <a:srgbClr val="FF9900"/>
                </a:solidFill>
                <a:latin typeface="Tempus Sans ITC" pitchFamily="82" charset="0"/>
              </a:defRPr>
            </a:lvl9pPr>
          </a:lstStyle>
          <a:p>
            <a:fld id="{C9868991-776C-41CC-B4F6-41D7196BFA2C}" type="slidenum">
              <a:rPr lang="en-US" sz="1400" b="0">
                <a:solidFill>
                  <a:schemeClr val="tx1"/>
                </a:solidFill>
                <a:latin typeface="Times New Roman" pitchFamily="18" charset="0"/>
              </a:rPr>
              <a:pPr/>
              <a:t>26</a:t>
            </a:fld>
            <a:endParaRPr lang="en-US" sz="1400" b="0">
              <a:solidFill>
                <a:schemeClr val="tx1"/>
              </a:solidFill>
              <a:latin typeface="Times New Roman"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25233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animBg="1"/>
      <p:bldP spid="224262" grpId="0" animBg="1"/>
      <p:bldP spid="224263" grpId="0"/>
      <p:bldP spid="2242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41388"/>
          </a:xfrm>
        </p:spPr>
        <p:txBody>
          <a:bodyPr/>
          <a:lstStyle/>
          <a:p>
            <a:r>
              <a:rPr lang="nl-NL" sz="4000" dirty="0" smtClean="0"/>
              <a:t>ICT voor IST materiaal</a:t>
            </a:r>
            <a:endParaRPr lang="nl-NL" sz="4000" dirty="0"/>
          </a:p>
        </p:txBody>
      </p:sp>
      <p:sp>
        <p:nvSpPr>
          <p:cNvPr id="3" name="Content Placeholder 2"/>
          <p:cNvSpPr>
            <a:spLocks noGrp="1"/>
          </p:cNvSpPr>
          <p:nvPr>
            <p:ph idx="1"/>
          </p:nvPr>
        </p:nvSpPr>
        <p:spPr>
          <a:xfrm>
            <a:off x="251520" y="1495325"/>
            <a:ext cx="8568952" cy="4525963"/>
          </a:xfrm>
        </p:spPr>
        <p:txBody>
          <a:bodyPr>
            <a:normAutofit fontScale="25000" lnSpcReduction="20000"/>
          </a:bodyPr>
          <a:lstStyle/>
          <a:p>
            <a:pPr>
              <a:lnSpc>
                <a:spcPct val="120000"/>
              </a:lnSpc>
            </a:pPr>
            <a:r>
              <a:rPr lang="en-US" sz="11200" dirty="0" smtClean="0"/>
              <a:t>ICT for </a:t>
            </a:r>
            <a:r>
              <a:rPr lang="en-US" sz="11200" b="1" dirty="0" smtClean="0"/>
              <a:t>I</a:t>
            </a:r>
            <a:r>
              <a:rPr lang="en-US" sz="11200" dirty="0" smtClean="0"/>
              <a:t>nnovative </a:t>
            </a:r>
            <a:r>
              <a:rPr lang="en-US" sz="11200" b="1" dirty="0" smtClean="0"/>
              <a:t>S</a:t>
            </a:r>
            <a:r>
              <a:rPr lang="en-US" sz="11200" dirty="0" smtClean="0"/>
              <a:t>cience </a:t>
            </a:r>
            <a:r>
              <a:rPr lang="en-US" sz="11200" b="1" dirty="0" smtClean="0"/>
              <a:t>T</a:t>
            </a:r>
            <a:r>
              <a:rPr lang="en-US" sz="11200" dirty="0" smtClean="0"/>
              <a:t>eachers</a:t>
            </a:r>
            <a:endParaRPr lang="nl-NL" sz="11200" dirty="0" smtClean="0"/>
          </a:p>
          <a:p>
            <a:pPr>
              <a:lnSpc>
                <a:spcPct val="120000"/>
              </a:lnSpc>
            </a:pPr>
            <a:r>
              <a:rPr lang="nl-NL" sz="11200" dirty="0" smtClean="0"/>
              <a:t>Hoogwaardig </a:t>
            </a:r>
            <a:r>
              <a:rPr lang="nl-NL" sz="11200" dirty="0"/>
              <a:t>voorbeeldlesmateriaal </a:t>
            </a:r>
            <a:r>
              <a:rPr lang="nl-NL" sz="11200" dirty="0" smtClean="0"/>
              <a:t>ontwikkeld in samenwerking met Europese partners. </a:t>
            </a:r>
          </a:p>
          <a:p>
            <a:pPr>
              <a:lnSpc>
                <a:spcPct val="120000"/>
              </a:lnSpc>
            </a:pPr>
            <a:r>
              <a:rPr lang="en-US" sz="11200" dirty="0" err="1" smtClean="0"/>
              <a:t>T.b.v</a:t>
            </a:r>
            <a:r>
              <a:rPr lang="en-US" sz="11200" dirty="0" smtClean="0"/>
              <a:t>. </a:t>
            </a:r>
            <a:r>
              <a:rPr lang="en-US" sz="11200" dirty="0" err="1" smtClean="0"/>
              <a:t>nascholing</a:t>
            </a:r>
            <a:r>
              <a:rPr lang="en-US" sz="11200" dirty="0" smtClean="0"/>
              <a:t> en </a:t>
            </a:r>
            <a:r>
              <a:rPr lang="en-US" sz="11200" dirty="0" err="1" smtClean="0"/>
              <a:t>gebruik</a:t>
            </a:r>
            <a:r>
              <a:rPr lang="en-US" sz="11200" dirty="0" smtClean="0"/>
              <a:t> in de </a:t>
            </a:r>
            <a:r>
              <a:rPr lang="en-US" sz="11200" dirty="0" err="1" smtClean="0"/>
              <a:t>klas</a:t>
            </a:r>
            <a:endParaRPr lang="nl-NL" sz="11200" dirty="0" smtClean="0"/>
          </a:p>
          <a:p>
            <a:pPr>
              <a:lnSpc>
                <a:spcPct val="120000"/>
              </a:lnSpc>
            </a:pPr>
            <a:r>
              <a:rPr lang="en-US" sz="11200" dirty="0" err="1" smtClean="0"/>
              <a:t>Maakt</a:t>
            </a:r>
            <a:r>
              <a:rPr lang="en-US" sz="11200" dirty="0" smtClean="0"/>
              <a:t> </a:t>
            </a:r>
            <a:r>
              <a:rPr lang="en-US" sz="11200" dirty="0" err="1" smtClean="0"/>
              <a:t>gebruik</a:t>
            </a:r>
            <a:r>
              <a:rPr lang="en-US" sz="11200" dirty="0" smtClean="0"/>
              <a:t> van </a:t>
            </a:r>
            <a:r>
              <a:rPr lang="en-US" sz="11200" dirty="0" err="1" smtClean="0"/>
              <a:t>alledaagse</a:t>
            </a:r>
            <a:r>
              <a:rPr lang="en-US" sz="11200" dirty="0" smtClean="0"/>
              <a:t> </a:t>
            </a:r>
            <a:r>
              <a:rPr lang="en-US" sz="11200" dirty="0" err="1" smtClean="0"/>
              <a:t>contexten</a:t>
            </a:r>
            <a:endParaRPr lang="nl-NL" sz="11200" dirty="0" smtClean="0"/>
          </a:p>
          <a:p>
            <a:pPr>
              <a:lnSpc>
                <a:spcPct val="120000"/>
              </a:lnSpc>
            </a:pPr>
            <a:r>
              <a:rPr lang="nl-NL" sz="11200" dirty="0" smtClean="0"/>
              <a:t>Bedoeld </a:t>
            </a:r>
            <a:r>
              <a:rPr lang="nl-NL" sz="11200" dirty="0"/>
              <a:t>m.n. voor bovenbouw </a:t>
            </a:r>
            <a:r>
              <a:rPr lang="nl-NL" sz="11200" dirty="0" smtClean="0"/>
              <a:t>Havo/VWO </a:t>
            </a:r>
          </a:p>
          <a:p>
            <a:pPr>
              <a:lnSpc>
                <a:spcPct val="120000"/>
              </a:lnSpc>
            </a:pPr>
            <a:r>
              <a:rPr lang="nl-NL" sz="11200" dirty="0" smtClean="0"/>
              <a:t>En aantal kwalitatieve activiteiten voor onderbouw</a:t>
            </a:r>
          </a:p>
          <a:p>
            <a:pPr>
              <a:lnSpc>
                <a:spcPct val="120000"/>
              </a:lnSpc>
            </a:pPr>
            <a:r>
              <a:rPr lang="nl-NL" sz="11200" dirty="0"/>
              <a:t>Compleet vertaald en beschikbaar</a:t>
            </a:r>
            <a:endParaRPr lang="en-US" sz="11200"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nl-NL" dirty="0"/>
              <a:t/>
            </a:r>
            <a:br>
              <a:rPr lang="nl-NL" dirty="0"/>
            </a:br>
            <a:endParaRPr lang="nl-NL" dirty="0"/>
          </a:p>
          <a:p>
            <a:endParaRPr lang="nl-NL" dirty="0"/>
          </a:p>
        </p:txBody>
      </p:sp>
      <p:sp>
        <p:nvSpPr>
          <p:cNvPr id="4" name="Date Placeholder 3"/>
          <p:cNvSpPr>
            <a:spLocks noGrp="1"/>
          </p:cNvSpPr>
          <p:nvPr>
            <p:ph type="dt" sz="half" idx="10"/>
          </p:nvPr>
        </p:nvSpPr>
        <p:spPr/>
        <p:txBody>
          <a:bodyPr/>
          <a:lstStyle/>
          <a:p>
            <a:fld id="{DF25704A-CFD1-4098-91B4-3B82D87336AB}" type="datetime1">
              <a:rPr lang="nl-NL" smtClean="0"/>
              <a:t>17-1-2012</a:t>
            </a:fld>
            <a:endParaRPr lang="nl-NL"/>
          </a:p>
        </p:txBody>
      </p:sp>
      <p:sp>
        <p:nvSpPr>
          <p:cNvPr id="5" name="Footer Placeholder 4"/>
          <p:cNvSpPr>
            <a:spLocks noGrp="1"/>
          </p:cNvSpPr>
          <p:nvPr>
            <p:ph type="ftr" sz="quarter" idx="11"/>
          </p:nvPr>
        </p:nvSpPr>
        <p:spPr/>
        <p:txBody>
          <a:bodyPr/>
          <a:lstStyle/>
          <a:p>
            <a:r>
              <a:rPr lang="nl-NL" dirty="0" smtClean="0"/>
              <a:t>Woudschoten Natuurkunde 2011</a:t>
            </a:r>
            <a:endParaRPr lang="nl-NL" dirty="0"/>
          </a:p>
        </p:txBody>
      </p:sp>
      <p:sp>
        <p:nvSpPr>
          <p:cNvPr id="6" name="Slide Number Placeholder 5"/>
          <p:cNvSpPr>
            <a:spLocks noGrp="1"/>
          </p:cNvSpPr>
          <p:nvPr>
            <p:ph type="sldNum" sz="quarter" idx="12"/>
          </p:nvPr>
        </p:nvSpPr>
        <p:spPr/>
        <p:txBody>
          <a:bodyPr/>
          <a:lstStyle/>
          <a:p>
            <a:fld id="{4C31F0EA-46A4-4B3B-8832-CC199DBB92F8}" type="slidenum">
              <a:rPr lang="nl-NL" smtClean="0"/>
              <a:t>27</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845526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ICT for IST </a:t>
            </a:r>
            <a:r>
              <a:rPr lang="en-US" sz="4000" dirty="0" err="1" smtClean="0"/>
              <a:t>materiaal</a:t>
            </a:r>
            <a:endParaRPr lang="nl-NL" sz="4000" dirty="0"/>
          </a:p>
        </p:txBody>
      </p:sp>
      <p:sp>
        <p:nvSpPr>
          <p:cNvPr id="3" name="Content Placeholder 2"/>
          <p:cNvSpPr>
            <a:spLocks noGrp="1"/>
          </p:cNvSpPr>
          <p:nvPr>
            <p:ph idx="1"/>
          </p:nvPr>
        </p:nvSpPr>
        <p:spPr/>
        <p:txBody>
          <a:bodyPr>
            <a:normAutofit/>
          </a:bodyPr>
          <a:lstStyle/>
          <a:p>
            <a:r>
              <a:rPr lang="nl-NL" sz="2800" dirty="0"/>
              <a:t>Maakt optimaal gebruik van de ICT mogelijkheden die een pakket als Coach 6 biedt. </a:t>
            </a:r>
          </a:p>
          <a:p>
            <a:r>
              <a:rPr lang="nl-NL" sz="2800" dirty="0"/>
              <a:t>Er zijn meetpractica, videomeetpractica, modellen en animaties.</a:t>
            </a:r>
          </a:p>
          <a:p>
            <a:r>
              <a:rPr lang="nl-NL" sz="2800" dirty="0"/>
              <a:t>Activiteiten in elk van deze gebieden vullen elkaar aan en grijpen op elkaar in. </a:t>
            </a:r>
          </a:p>
          <a:p>
            <a:r>
              <a:rPr lang="nl-NL" sz="2800" dirty="0"/>
              <a:t>Uitgebreide docentenhandleiding en Coach-activiteiten.</a:t>
            </a:r>
          </a:p>
          <a:p>
            <a:endParaRPr lang="nl-NL" dirty="0"/>
          </a:p>
        </p:txBody>
      </p:sp>
      <p:sp>
        <p:nvSpPr>
          <p:cNvPr id="4" name="Date Placeholder 3"/>
          <p:cNvSpPr>
            <a:spLocks noGrp="1"/>
          </p:cNvSpPr>
          <p:nvPr>
            <p:ph type="dt" sz="half" idx="10"/>
          </p:nvPr>
        </p:nvSpPr>
        <p:spPr/>
        <p:txBody>
          <a:bodyPr/>
          <a:lstStyle/>
          <a:p>
            <a:fld id="{9CEA54BE-02ED-4B52-B216-50D0DA6FA41D}"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28</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2958700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ICT for IST </a:t>
            </a:r>
            <a:r>
              <a:rPr lang="en-US" sz="4000" dirty="0" err="1" smtClean="0"/>
              <a:t>materiaal</a:t>
            </a:r>
            <a:endParaRPr lang="nl-NL" sz="4000" dirty="0"/>
          </a:p>
        </p:txBody>
      </p:sp>
      <p:sp>
        <p:nvSpPr>
          <p:cNvPr id="3" name="Content Placeholder 2"/>
          <p:cNvSpPr>
            <a:spLocks noGrp="1"/>
          </p:cNvSpPr>
          <p:nvPr>
            <p:ph idx="1"/>
          </p:nvPr>
        </p:nvSpPr>
        <p:spPr/>
        <p:txBody>
          <a:bodyPr>
            <a:normAutofit/>
          </a:bodyPr>
          <a:lstStyle/>
          <a:p>
            <a:r>
              <a:rPr lang="nl-NL" sz="2800" dirty="0" smtClean="0"/>
              <a:t>Uitgangspunt is leerlingen te brengen tot </a:t>
            </a:r>
            <a:r>
              <a:rPr lang="nl-NL" sz="2800" b="1" dirty="0" smtClean="0"/>
              <a:t>onderzoekend leren</a:t>
            </a:r>
            <a:r>
              <a:rPr lang="nl-NL" sz="2800" dirty="0" smtClean="0"/>
              <a:t> </a:t>
            </a:r>
          </a:p>
          <a:p>
            <a:r>
              <a:rPr lang="nl-NL" sz="2800" dirty="0" smtClean="0"/>
              <a:t>Leerlingen benaderen de stof </a:t>
            </a:r>
            <a:r>
              <a:rPr lang="nl-NL" sz="2800" b="1" dirty="0" smtClean="0"/>
              <a:t>actief</a:t>
            </a:r>
            <a:r>
              <a:rPr lang="nl-NL" sz="2800" dirty="0" smtClean="0"/>
              <a:t>.</a:t>
            </a:r>
          </a:p>
          <a:p>
            <a:r>
              <a:rPr lang="en-US" sz="2800" dirty="0" smtClean="0"/>
              <a:t>En </a:t>
            </a:r>
            <a:r>
              <a:rPr lang="en-US" sz="2800" dirty="0" err="1" smtClean="0"/>
              <a:t>komen</a:t>
            </a:r>
            <a:r>
              <a:rPr lang="en-US" sz="2800" dirty="0" smtClean="0"/>
              <a:t> tot </a:t>
            </a:r>
            <a:r>
              <a:rPr lang="en-US" sz="2800" dirty="0" err="1" smtClean="0"/>
              <a:t>beter</a:t>
            </a:r>
            <a:r>
              <a:rPr lang="en-US" sz="2800" dirty="0" smtClean="0"/>
              <a:t> </a:t>
            </a:r>
            <a:r>
              <a:rPr lang="en-US" sz="2800" b="1" dirty="0" err="1" smtClean="0"/>
              <a:t>begrip</a:t>
            </a:r>
            <a:endParaRPr lang="en-US" sz="2800" b="1" dirty="0" smtClean="0"/>
          </a:p>
          <a:p>
            <a:r>
              <a:rPr lang="en-US" sz="2800" dirty="0" err="1" smtClean="0"/>
              <a:t>Docenten</a:t>
            </a:r>
            <a:r>
              <a:rPr lang="en-US" sz="2800" dirty="0" smtClean="0"/>
              <a:t> </a:t>
            </a:r>
            <a:r>
              <a:rPr lang="en-US" sz="2800" dirty="0" err="1" smtClean="0"/>
              <a:t>bewust</a:t>
            </a:r>
            <a:r>
              <a:rPr lang="en-US" sz="2800" dirty="0" smtClean="0"/>
              <a:t> </a:t>
            </a:r>
            <a:r>
              <a:rPr lang="en-US" sz="2800" dirty="0" err="1" smtClean="0"/>
              <a:t>te</a:t>
            </a:r>
            <a:r>
              <a:rPr lang="en-US" sz="2800" dirty="0" smtClean="0"/>
              <a:t> </a:t>
            </a:r>
            <a:r>
              <a:rPr lang="en-US" sz="2800" dirty="0" err="1" smtClean="0"/>
              <a:t>maken</a:t>
            </a:r>
            <a:r>
              <a:rPr lang="en-US" sz="2800" dirty="0" smtClean="0"/>
              <a:t> van de </a:t>
            </a:r>
            <a:r>
              <a:rPr lang="en-US" sz="2800" dirty="0" err="1" smtClean="0"/>
              <a:t>krachtige</a:t>
            </a:r>
            <a:r>
              <a:rPr lang="en-US" sz="2800" dirty="0" smtClean="0"/>
              <a:t> </a:t>
            </a:r>
            <a:r>
              <a:rPr lang="en-US" sz="2800" dirty="0" err="1" smtClean="0"/>
              <a:t>mogelijkheden</a:t>
            </a:r>
            <a:r>
              <a:rPr lang="en-US" sz="2800" dirty="0" smtClean="0"/>
              <a:t> van ICT, </a:t>
            </a:r>
            <a:r>
              <a:rPr lang="en-US" sz="2800" dirty="0" err="1" smtClean="0"/>
              <a:t>mits</a:t>
            </a:r>
            <a:r>
              <a:rPr lang="en-US" sz="2800" dirty="0" smtClean="0"/>
              <a:t> op de </a:t>
            </a:r>
            <a:r>
              <a:rPr lang="en-US" sz="2800" dirty="0" err="1" smtClean="0"/>
              <a:t>juiste</a:t>
            </a:r>
            <a:r>
              <a:rPr lang="en-US" sz="2800" dirty="0" smtClean="0"/>
              <a:t> </a:t>
            </a:r>
            <a:r>
              <a:rPr lang="en-US" sz="2800" dirty="0" err="1" smtClean="0"/>
              <a:t>manier</a:t>
            </a:r>
            <a:r>
              <a:rPr lang="en-US" sz="2800" dirty="0" smtClean="0"/>
              <a:t> </a:t>
            </a:r>
            <a:r>
              <a:rPr lang="en-US" sz="2800" dirty="0" err="1" smtClean="0"/>
              <a:t>ingezet</a:t>
            </a:r>
            <a:r>
              <a:rPr lang="en-US" sz="2800" dirty="0" smtClean="0"/>
              <a:t>.</a:t>
            </a:r>
            <a:endParaRPr lang="nl-NL" sz="2800" dirty="0" smtClean="0"/>
          </a:p>
        </p:txBody>
      </p:sp>
      <p:sp>
        <p:nvSpPr>
          <p:cNvPr id="4" name="Date Placeholder 3"/>
          <p:cNvSpPr>
            <a:spLocks noGrp="1"/>
          </p:cNvSpPr>
          <p:nvPr>
            <p:ph type="dt" sz="half" idx="10"/>
          </p:nvPr>
        </p:nvSpPr>
        <p:spPr/>
        <p:txBody>
          <a:bodyPr/>
          <a:lstStyle/>
          <a:p>
            <a:fld id="{9CEA54BE-02ED-4B52-B216-50D0DA6FA41D}" type="datetime1">
              <a:rPr lang="nl-NL" smtClean="0"/>
              <a:pPr/>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pPr/>
              <a:t>29</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805776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323528" y="476672"/>
            <a:ext cx="8229600" cy="941387"/>
          </a:xfrm>
        </p:spPr>
        <p:txBody>
          <a:bodyPr/>
          <a:lstStyle/>
          <a:p>
            <a:r>
              <a:rPr lang="en-US" sz="3600" b="1" dirty="0" smtClean="0"/>
              <a:t>CMA en EC-</a:t>
            </a:r>
            <a:r>
              <a:rPr lang="en-US" sz="3600" b="1" dirty="0" err="1" smtClean="0"/>
              <a:t>projecten</a:t>
            </a:r>
            <a:endParaRPr lang="en-US" sz="3600" b="1" dirty="0"/>
          </a:p>
        </p:txBody>
      </p:sp>
      <p:sp>
        <p:nvSpPr>
          <p:cNvPr id="411651" name="Rectangle 3"/>
          <p:cNvSpPr>
            <a:spLocks noGrp="1" noChangeArrowheads="1"/>
          </p:cNvSpPr>
          <p:nvPr>
            <p:ph type="body" idx="1"/>
          </p:nvPr>
        </p:nvSpPr>
        <p:spPr>
          <a:xfrm>
            <a:off x="395536" y="1556792"/>
            <a:ext cx="8208962" cy="4248150"/>
          </a:xfrm>
        </p:spPr>
        <p:txBody>
          <a:bodyPr/>
          <a:lstStyle/>
          <a:p>
            <a:pPr>
              <a:lnSpc>
                <a:spcPct val="90000"/>
              </a:lnSpc>
            </a:pPr>
            <a:r>
              <a:rPr lang="en-US" sz="1800" dirty="0" err="1" smtClean="0"/>
              <a:t>Opnieuw</a:t>
            </a:r>
            <a:r>
              <a:rPr lang="en-US" sz="1800" dirty="0" smtClean="0"/>
              <a:t> </a:t>
            </a:r>
            <a:r>
              <a:rPr lang="en-US" sz="1800" dirty="0" err="1" smtClean="0"/>
              <a:t>uitvinden</a:t>
            </a:r>
            <a:r>
              <a:rPr lang="en-US" sz="1800" dirty="0" smtClean="0"/>
              <a:t> CMA</a:t>
            </a:r>
          </a:p>
          <a:p>
            <a:pPr>
              <a:lnSpc>
                <a:spcPct val="90000"/>
              </a:lnSpc>
            </a:pPr>
            <a:r>
              <a:rPr lang="en-US" sz="1800" dirty="0" err="1" smtClean="0"/>
              <a:t>Traditioneel</a:t>
            </a:r>
            <a:r>
              <a:rPr lang="en-US" sz="1800" dirty="0" smtClean="0"/>
              <a:t> (</a:t>
            </a:r>
            <a:r>
              <a:rPr lang="en-US" sz="1800" dirty="0" err="1" smtClean="0"/>
              <a:t>vanaf</a:t>
            </a:r>
            <a:r>
              <a:rPr lang="en-US" sz="1800" dirty="0" smtClean="0"/>
              <a:t> 1987!) </a:t>
            </a:r>
            <a:r>
              <a:rPr lang="en-US" sz="1800" dirty="0" err="1" smtClean="0"/>
              <a:t>ontwikkeling</a:t>
            </a:r>
            <a:r>
              <a:rPr lang="en-US" sz="1800" dirty="0" smtClean="0"/>
              <a:t>, </a:t>
            </a:r>
            <a:r>
              <a:rPr lang="en-US" sz="1800" dirty="0" err="1" smtClean="0"/>
              <a:t>ondersteuning</a:t>
            </a:r>
            <a:r>
              <a:rPr lang="en-US" sz="1800" dirty="0" smtClean="0"/>
              <a:t> en </a:t>
            </a:r>
            <a:r>
              <a:rPr lang="en-US" sz="1800" dirty="0" err="1" smtClean="0"/>
              <a:t>verspreiding</a:t>
            </a:r>
            <a:r>
              <a:rPr lang="en-US" sz="1800" dirty="0" smtClean="0"/>
              <a:t> ICT </a:t>
            </a:r>
            <a:r>
              <a:rPr lang="en-US" sz="1800" dirty="0" err="1" smtClean="0"/>
              <a:t>gereedschappen</a:t>
            </a:r>
            <a:r>
              <a:rPr lang="en-US" sz="1800" dirty="0" smtClean="0"/>
              <a:t> </a:t>
            </a:r>
            <a:r>
              <a:rPr lang="en-US" sz="1800" dirty="0" err="1" smtClean="0"/>
              <a:t>voor</a:t>
            </a:r>
            <a:r>
              <a:rPr lang="en-US" sz="1800" dirty="0" smtClean="0"/>
              <a:t> science </a:t>
            </a:r>
            <a:r>
              <a:rPr lang="en-US" sz="1800" dirty="0" err="1" smtClean="0"/>
              <a:t>onderwijs</a:t>
            </a:r>
            <a:endParaRPr lang="en-US" sz="1800" dirty="0" smtClean="0"/>
          </a:p>
          <a:p>
            <a:pPr>
              <a:lnSpc>
                <a:spcPct val="90000"/>
              </a:lnSpc>
            </a:pPr>
            <a:r>
              <a:rPr lang="en-US" sz="1800" dirty="0" smtClean="0"/>
              <a:t>Nu </a:t>
            </a:r>
            <a:r>
              <a:rPr lang="en-US" sz="1800" dirty="0" err="1" smtClean="0"/>
              <a:t>ook</a:t>
            </a:r>
            <a:r>
              <a:rPr lang="en-US" sz="1800" dirty="0" smtClean="0"/>
              <a:t>: </a:t>
            </a:r>
            <a:r>
              <a:rPr lang="en-US" sz="1800" dirty="0" err="1" smtClean="0"/>
              <a:t>nascholing</a:t>
            </a:r>
            <a:r>
              <a:rPr lang="en-US" sz="1800" dirty="0" smtClean="0"/>
              <a:t> en </a:t>
            </a:r>
            <a:r>
              <a:rPr lang="en-US" sz="1800" dirty="0" err="1" smtClean="0"/>
              <a:t>projecten</a:t>
            </a:r>
            <a:endParaRPr lang="en-US" sz="1800" dirty="0" smtClean="0"/>
          </a:p>
          <a:p>
            <a:pPr>
              <a:lnSpc>
                <a:spcPct val="90000"/>
              </a:lnSpc>
            </a:pPr>
            <a:r>
              <a:rPr lang="en-US" sz="1800" dirty="0" err="1" smtClean="0"/>
              <a:t>Projecten</a:t>
            </a:r>
            <a:r>
              <a:rPr lang="en-US" sz="1800" dirty="0" smtClean="0"/>
              <a:t>: natuurkunde.nl en </a:t>
            </a:r>
            <a:r>
              <a:rPr lang="en-US" sz="1800" dirty="0" err="1" smtClean="0"/>
              <a:t>Europese</a:t>
            </a:r>
            <a:r>
              <a:rPr lang="en-US" sz="1800" dirty="0" smtClean="0"/>
              <a:t> </a:t>
            </a:r>
            <a:r>
              <a:rPr lang="en-US" sz="1800" dirty="0" err="1" smtClean="0"/>
              <a:t>projecten</a:t>
            </a:r>
            <a:endParaRPr lang="en-US" sz="1800" dirty="0" smtClean="0"/>
          </a:p>
          <a:p>
            <a:pPr>
              <a:lnSpc>
                <a:spcPct val="90000"/>
              </a:lnSpc>
            </a:pPr>
            <a:endParaRPr lang="en-US" sz="1800" dirty="0"/>
          </a:p>
          <a:p>
            <a:pPr>
              <a:lnSpc>
                <a:spcPct val="90000"/>
              </a:lnSpc>
            </a:pPr>
            <a:r>
              <a:rPr lang="en-US" sz="1800" dirty="0" err="1" smtClean="0"/>
              <a:t>Europese</a:t>
            </a:r>
            <a:r>
              <a:rPr lang="en-US" sz="1800" dirty="0" smtClean="0"/>
              <a:t> </a:t>
            </a:r>
            <a:r>
              <a:rPr lang="en-US" sz="1800" dirty="0" err="1" smtClean="0"/>
              <a:t>projecten</a:t>
            </a:r>
            <a:r>
              <a:rPr lang="en-US" sz="1800" dirty="0" smtClean="0"/>
              <a:t>, </a:t>
            </a:r>
            <a:r>
              <a:rPr lang="en-US" sz="1800" dirty="0" err="1" smtClean="0"/>
              <a:t>omdat</a:t>
            </a:r>
            <a:r>
              <a:rPr lang="en-US" sz="1800" dirty="0" smtClean="0"/>
              <a:t>:</a:t>
            </a:r>
          </a:p>
          <a:p>
            <a:pPr lvl="1">
              <a:lnSpc>
                <a:spcPct val="90000"/>
              </a:lnSpc>
            </a:pPr>
            <a:r>
              <a:rPr lang="en-US" sz="1800" dirty="0" err="1" smtClean="0"/>
              <a:t>Ruimte</a:t>
            </a:r>
            <a:r>
              <a:rPr lang="en-US" sz="1800" dirty="0" smtClean="0"/>
              <a:t> </a:t>
            </a:r>
            <a:r>
              <a:rPr lang="en-US" sz="1800" dirty="0" err="1" smtClean="0"/>
              <a:t>voor</a:t>
            </a:r>
            <a:r>
              <a:rPr lang="en-US" sz="1800" dirty="0" smtClean="0"/>
              <a:t> </a:t>
            </a:r>
            <a:r>
              <a:rPr lang="en-US" sz="1800" dirty="0" err="1" smtClean="0"/>
              <a:t>ontwikkeling</a:t>
            </a:r>
            <a:r>
              <a:rPr lang="en-US" sz="1800" dirty="0" smtClean="0"/>
              <a:t> van </a:t>
            </a:r>
            <a:r>
              <a:rPr lang="en-US" sz="1800" dirty="0" err="1" smtClean="0"/>
              <a:t>bijv</a:t>
            </a:r>
            <a:r>
              <a:rPr lang="en-US" sz="1800" dirty="0" smtClean="0"/>
              <a:t>. </a:t>
            </a:r>
            <a:r>
              <a:rPr lang="en-US" sz="1800" dirty="0" err="1"/>
              <a:t>n</a:t>
            </a:r>
            <a:r>
              <a:rPr lang="en-US" sz="1800" dirty="0" err="1" smtClean="0"/>
              <a:t>ascholing</a:t>
            </a:r>
            <a:r>
              <a:rPr lang="en-US" sz="1800" dirty="0" smtClean="0"/>
              <a:t> en </a:t>
            </a:r>
            <a:r>
              <a:rPr lang="en-US" sz="1800" dirty="0" err="1" smtClean="0"/>
              <a:t>innovatieve</a:t>
            </a:r>
            <a:r>
              <a:rPr lang="en-US" sz="1800" dirty="0" smtClean="0"/>
              <a:t> lessen.</a:t>
            </a:r>
          </a:p>
          <a:p>
            <a:pPr lvl="1">
              <a:lnSpc>
                <a:spcPct val="90000"/>
              </a:lnSpc>
            </a:pPr>
            <a:r>
              <a:rPr lang="en-US" sz="1800" dirty="0" err="1" smtClean="0"/>
              <a:t>Samenwerking</a:t>
            </a:r>
            <a:r>
              <a:rPr lang="en-US" sz="1800" dirty="0" smtClean="0"/>
              <a:t> met </a:t>
            </a:r>
            <a:r>
              <a:rPr lang="en-US" sz="1800" dirty="0" err="1" smtClean="0"/>
              <a:t>goede</a:t>
            </a:r>
            <a:r>
              <a:rPr lang="en-US" sz="1800" dirty="0" smtClean="0"/>
              <a:t> beta-</a:t>
            </a:r>
            <a:r>
              <a:rPr lang="en-US" sz="1800" dirty="0" err="1" smtClean="0"/>
              <a:t>didaktiekgroepen</a:t>
            </a:r>
            <a:r>
              <a:rPr lang="en-US" sz="1800" dirty="0" smtClean="0"/>
              <a:t> in Europa.</a:t>
            </a:r>
          </a:p>
          <a:p>
            <a:pPr lvl="1">
              <a:lnSpc>
                <a:spcPct val="90000"/>
              </a:lnSpc>
            </a:pPr>
            <a:endParaRPr lang="en-US" sz="1800" dirty="0"/>
          </a:p>
          <a:p>
            <a:pPr marL="0" indent="0">
              <a:lnSpc>
                <a:spcPct val="90000"/>
              </a:lnSpc>
              <a:buNone/>
            </a:pPr>
            <a:r>
              <a:rPr lang="en-US" sz="1800" dirty="0" err="1" smtClean="0">
                <a:solidFill>
                  <a:srgbClr val="FF0000"/>
                </a:solidFill>
              </a:rPr>
              <a:t>Samengevat</a:t>
            </a:r>
            <a:r>
              <a:rPr lang="en-US" sz="1800" dirty="0" smtClean="0">
                <a:solidFill>
                  <a:srgbClr val="FF0000"/>
                </a:solidFill>
              </a:rPr>
              <a:t>: CMA </a:t>
            </a:r>
            <a:r>
              <a:rPr lang="en-US" sz="1800" dirty="0" err="1" smtClean="0">
                <a:solidFill>
                  <a:srgbClr val="FF0000"/>
                </a:solidFill>
              </a:rPr>
              <a:t>wil</a:t>
            </a:r>
            <a:r>
              <a:rPr lang="en-US" sz="1800" dirty="0" smtClean="0">
                <a:solidFill>
                  <a:srgbClr val="FF0000"/>
                </a:solidFill>
              </a:rPr>
              <a:t> </a:t>
            </a:r>
            <a:r>
              <a:rPr lang="en-US" sz="1800" dirty="0" err="1" smtClean="0">
                <a:solidFill>
                  <a:srgbClr val="FF0000"/>
                </a:solidFill>
              </a:rPr>
              <a:t>een</a:t>
            </a:r>
            <a:r>
              <a:rPr lang="en-US" sz="1800" dirty="0" smtClean="0">
                <a:solidFill>
                  <a:srgbClr val="FF0000"/>
                </a:solidFill>
              </a:rPr>
              <a:t> breed beta-</a:t>
            </a:r>
            <a:r>
              <a:rPr lang="en-US" sz="1800" dirty="0" err="1" smtClean="0">
                <a:solidFill>
                  <a:srgbClr val="FF0000"/>
                </a:solidFill>
              </a:rPr>
              <a:t>didactische</a:t>
            </a:r>
            <a:r>
              <a:rPr lang="en-US" sz="1800" dirty="0" smtClean="0">
                <a:solidFill>
                  <a:srgbClr val="FF0000"/>
                </a:solidFill>
              </a:rPr>
              <a:t> </a:t>
            </a:r>
            <a:r>
              <a:rPr lang="en-US" sz="1800" dirty="0" err="1" smtClean="0">
                <a:solidFill>
                  <a:srgbClr val="FF0000"/>
                </a:solidFill>
              </a:rPr>
              <a:t>organisatie</a:t>
            </a:r>
            <a:r>
              <a:rPr lang="en-US" sz="1800" dirty="0" smtClean="0">
                <a:solidFill>
                  <a:srgbClr val="FF0000"/>
                </a:solidFill>
              </a:rPr>
              <a:t> </a:t>
            </a:r>
            <a:r>
              <a:rPr lang="en-US" sz="1800" dirty="0" err="1" smtClean="0">
                <a:solidFill>
                  <a:srgbClr val="FF0000"/>
                </a:solidFill>
              </a:rPr>
              <a:t>zijn</a:t>
            </a:r>
            <a:r>
              <a:rPr lang="en-US" sz="1800" dirty="0" smtClean="0">
                <a:solidFill>
                  <a:srgbClr val="FF0000"/>
                </a:solidFill>
              </a:rPr>
              <a:t>, die </a:t>
            </a:r>
            <a:r>
              <a:rPr lang="en-US" sz="1800" dirty="0" err="1" smtClean="0">
                <a:solidFill>
                  <a:srgbClr val="FF0000"/>
                </a:solidFill>
              </a:rPr>
              <a:t>goede</a:t>
            </a:r>
            <a:r>
              <a:rPr lang="en-US" sz="1800" dirty="0" smtClean="0">
                <a:solidFill>
                  <a:srgbClr val="FF0000"/>
                </a:solidFill>
              </a:rPr>
              <a:t> en diverse </a:t>
            </a:r>
            <a:r>
              <a:rPr lang="en-US" sz="1800" dirty="0" err="1" smtClean="0">
                <a:solidFill>
                  <a:srgbClr val="FF0000"/>
                </a:solidFill>
              </a:rPr>
              <a:t>ondersteuning</a:t>
            </a:r>
            <a:r>
              <a:rPr lang="en-US" sz="1800" dirty="0" smtClean="0">
                <a:solidFill>
                  <a:srgbClr val="FF0000"/>
                </a:solidFill>
              </a:rPr>
              <a:t> </a:t>
            </a:r>
            <a:r>
              <a:rPr lang="en-US" sz="1800" dirty="0" err="1" smtClean="0">
                <a:solidFill>
                  <a:srgbClr val="FF0000"/>
                </a:solidFill>
              </a:rPr>
              <a:t>biedt</a:t>
            </a:r>
            <a:r>
              <a:rPr lang="en-US" sz="1800" dirty="0" smtClean="0">
                <a:solidFill>
                  <a:srgbClr val="FF0000"/>
                </a:solidFill>
              </a:rPr>
              <a:t> </a:t>
            </a:r>
            <a:r>
              <a:rPr lang="en-US" sz="1800" dirty="0" err="1" smtClean="0">
                <a:solidFill>
                  <a:srgbClr val="FF0000"/>
                </a:solidFill>
              </a:rPr>
              <a:t>aan</a:t>
            </a:r>
            <a:r>
              <a:rPr lang="en-US" sz="1800" dirty="0" smtClean="0">
                <a:solidFill>
                  <a:srgbClr val="FF0000"/>
                </a:solidFill>
              </a:rPr>
              <a:t> </a:t>
            </a:r>
            <a:r>
              <a:rPr lang="en-US" sz="1800" dirty="0" err="1" smtClean="0">
                <a:solidFill>
                  <a:srgbClr val="FF0000"/>
                </a:solidFill>
              </a:rPr>
              <a:t>scholen</a:t>
            </a:r>
            <a:r>
              <a:rPr lang="en-US" sz="1800" dirty="0" smtClean="0">
                <a:solidFill>
                  <a:srgbClr val="FF0000"/>
                </a:solidFill>
              </a:rPr>
              <a:t> en </a:t>
            </a:r>
            <a:r>
              <a:rPr lang="en-US" sz="1800" dirty="0" err="1" smtClean="0">
                <a:solidFill>
                  <a:srgbClr val="FF0000"/>
                </a:solidFill>
              </a:rPr>
              <a:t>docenten</a:t>
            </a:r>
            <a:r>
              <a:rPr lang="en-US" sz="1800" dirty="0" smtClean="0">
                <a:solidFill>
                  <a:srgbClr val="FF0000"/>
                </a:solidFill>
              </a:rPr>
              <a:t> </a:t>
            </a:r>
            <a:r>
              <a:rPr lang="en-US" sz="1800" dirty="0" err="1" smtClean="0">
                <a:solidFill>
                  <a:srgbClr val="FF0000"/>
                </a:solidFill>
              </a:rPr>
              <a:t>bij</a:t>
            </a:r>
            <a:r>
              <a:rPr lang="en-US" sz="1800" dirty="0" smtClean="0">
                <a:solidFill>
                  <a:srgbClr val="FF0000"/>
                </a:solidFill>
              </a:rPr>
              <a:t> </a:t>
            </a:r>
            <a:r>
              <a:rPr lang="en-US" sz="1800" dirty="0" err="1" smtClean="0">
                <a:solidFill>
                  <a:srgbClr val="FF0000"/>
                </a:solidFill>
              </a:rPr>
              <a:t>innovatief</a:t>
            </a:r>
            <a:r>
              <a:rPr lang="en-US" sz="1800" dirty="0" smtClean="0">
                <a:solidFill>
                  <a:srgbClr val="FF0000"/>
                </a:solidFill>
              </a:rPr>
              <a:t> beta-</a:t>
            </a:r>
            <a:r>
              <a:rPr lang="en-US" sz="1800" dirty="0" err="1" smtClean="0">
                <a:solidFill>
                  <a:srgbClr val="FF0000"/>
                </a:solidFill>
              </a:rPr>
              <a:t>onderwijs</a:t>
            </a:r>
            <a:r>
              <a:rPr lang="en-US" sz="1800" dirty="0" smtClean="0">
                <a:solidFill>
                  <a:srgbClr val="FF0000"/>
                </a:solidFill>
              </a:rPr>
              <a:t>.</a:t>
            </a:r>
          </a:p>
          <a:p>
            <a:pPr>
              <a:lnSpc>
                <a:spcPct val="90000"/>
              </a:lnSpc>
            </a:pPr>
            <a:endParaRPr lang="en-US" sz="2400" dirty="0" smtClean="0"/>
          </a:p>
          <a:p>
            <a:pPr>
              <a:lnSpc>
                <a:spcPct val="90000"/>
              </a:lnSpc>
            </a:pPr>
            <a:endParaRPr lang="en-US" sz="1800" dirty="0" smtClean="0"/>
          </a:p>
          <a:p>
            <a:pPr>
              <a:lnSpc>
                <a:spcPct val="90000"/>
              </a:lnSpc>
            </a:pPr>
            <a:endParaRPr lang="en-US" sz="1800" dirty="0"/>
          </a:p>
          <a:p>
            <a:pPr>
              <a:lnSpc>
                <a:spcPct val="90000"/>
              </a:lnSpc>
            </a:pPr>
            <a:endParaRPr lang="en-US" dirty="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81111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Vaardigheden</a:t>
            </a:r>
            <a:endParaRPr lang="nl-NL" dirty="0"/>
          </a:p>
        </p:txBody>
      </p:sp>
      <p:sp>
        <p:nvSpPr>
          <p:cNvPr id="3" name="Content Placeholder 2"/>
          <p:cNvSpPr>
            <a:spLocks noGrp="1"/>
          </p:cNvSpPr>
          <p:nvPr>
            <p:ph idx="1"/>
          </p:nvPr>
        </p:nvSpPr>
        <p:spPr/>
        <p:txBody>
          <a:bodyPr/>
          <a:lstStyle/>
          <a:p>
            <a:r>
              <a:rPr lang="en-US" sz="2800" dirty="0" err="1" smtClean="0"/>
              <a:t>Operationele</a:t>
            </a:r>
            <a:r>
              <a:rPr lang="en-US" sz="2800" dirty="0" smtClean="0"/>
              <a:t> </a:t>
            </a:r>
            <a:r>
              <a:rPr lang="en-US" sz="2800" dirty="0" err="1" smtClean="0"/>
              <a:t>vaardigheden</a:t>
            </a:r>
            <a:r>
              <a:rPr lang="en-US" sz="2800" dirty="0" smtClean="0"/>
              <a:t> (</a:t>
            </a:r>
            <a:r>
              <a:rPr lang="en-US" sz="2800" dirty="0" err="1" smtClean="0"/>
              <a:t>leerling</a:t>
            </a:r>
            <a:r>
              <a:rPr lang="en-US" sz="2800" dirty="0" smtClean="0"/>
              <a:t>/docent)</a:t>
            </a:r>
          </a:p>
          <a:p>
            <a:r>
              <a:rPr lang="en-US" sz="2800" dirty="0" err="1" smtClean="0"/>
              <a:t>Procedurele</a:t>
            </a:r>
            <a:r>
              <a:rPr lang="en-US" sz="2800" dirty="0" smtClean="0"/>
              <a:t> </a:t>
            </a:r>
            <a:r>
              <a:rPr lang="en-US" sz="2800" dirty="0" err="1" smtClean="0"/>
              <a:t>vaardigheden</a:t>
            </a:r>
            <a:r>
              <a:rPr lang="en-US" sz="2800" dirty="0" smtClean="0"/>
              <a:t> (</a:t>
            </a:r>
            <a:r>
              <a:rPr lang="en-US" sz="2800" dirty="0" err="1" smtClean="0"/>
              <a:t>leerling</a:t>
            </a:r>
            <a:r>
              <a:rPr lang="en-US" sz="2800" dirty="0" smtClean="0"/>
              <a:t>/docent)</a:t>
            </a:r>
          </a:p>
          <a:p>
            <a:r>
              <a:rPr lang="en-US" sz="2800" dirty="0" err="1" smtClean="0"/>
              <a:t>Didactische</a:t>
            </a:r>
            <a:r>
              <a:rPr lang="en-US" sz="2800" dirty="0" smtClean="0"/>
              <a:t> </a:t>
            </a:r>
            <a:r>
              <a:rPr lang="en-US" sz="2800" dirty="0" err="1" smtClean="0"/>
              <a:t>vaardigheden</a:t>
            </a:r>
            <a:r>
              <a:rPr lang="en-US" sz="2800" dirty="0" smtClean="0"/>
              <a:t> (docent)</a:t>
            </a:r>
            <a:endParaRPr lang="nl-NL" sz="2800" dirty="0"/>
          </a:p>
        </p:txBody>
      </p:sp>
      <p:sp>
        <p:nvSpPr>
          <p:cNvPr id="4" name="Date Placeholder 3"/>
          <p:cNvSpPr>
            <a:spLocks noGrp="1"/>
          </p:cNvSpPr>
          <p:nvPr>
            <p:ph type="dt" sz="half" idx="10"/>
          </p:nvPr>
        </p:nvSpPr>
        <p:spPr/>
        <p:txBody>
          <a:bodyPr/>
          <a:lstStyle/>
          <a:p>
            <a:fld id="{9CEA54BE-02ED-4B52-B216-50D0DA6FA41D}"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30</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33230907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Operationele</a:t>
            </a:r>
            <a:r>
              <a:rPr lang="en-US" sz="4000" dirty="0" smtClean="0"/>
              <a:t> </a:t>
            </a:r>
            <a:r>
              <a:rPr lang="en-US" sz="4000" dirty="0" err="1" smtClean="0"/>
              <a:t>vaardigheden</a:t>
            </a:r>
            <a:endParaRPr lang="nl-NL" sz="4000" dirty="0"/>
          </a:p>
        </p:txBody>
      </p:sp>
      <p:sp>
        <p:nvSpPr>
          <p:cNvPr id="3" name="Content Placeholder 2"/>
          <p:cNvSpPr>
            <a:spLocks noGrp="1"/>
          </p:cNvSpPr>
          <p:nvPr>
            <p:ph idx="1"/>
          </p:nvPr>
        </p:nvSpPr>
        <p:spPr/>
        <p:txBody>
          <a:bodyPr/>
          <a:lstStyle/>
          <a:p>
            <a:r>
              <a:rPr lang="nl-NL" sz="2800" dirty="0" smtClean="0"/>
              <a:t>Kennen van de mogelijkheden van de software</a:t>
            </a:r>
          </a:p>
          <a:p>
            <a:r>
              <a:rPr lang="nl-NL" sz="2800" dirty="0" smtClean="0"/>
              <a:t>Weten hoe de software te bedienen</a:t>
            </a:r>
            <a:endParaRPr lang="nl-NL" sz="2800" dirty="0"/>
          </a:p>
          <a:p>
            <a:endParaRPr lang="nl-NL" dirty="0"/>
          </a:p>
        </p:txBody>
      </p:sp>
      <p:sp>
        <p:nvSpPr>
          <p:cNvPr id="4" name="Date Placeholder 3"/>
          <p:cNvSpPr>
            <a:spLocks noGrp="1"/>
          </p:cNvSpPr>
          <p:nvPr>
            <p:ph type="dt" sz="half" idx="10"/>
          </p:nvPr>
        </p:nvSpPr>
        <p:spPr/>
        <p:txBody>
          <a:bodyPr/>
          <a:lstStyle/>
          <a:p>
            <a:fld id="{9CEA54BE-02ED-4B52-B216-50D0DA6FA41D}"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31</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620688"/>
            <a:ext cx="1205577" cy="704265"/>
          </a:xfrm>
          <a:prstGeom prst="rect">
            <a:avLst/>
          </a:prstGeom>
        </p:spPr>
      </p:pic>
    </p:spTree>
    <p:extLst>
      <p:ext uri="{BB962C8B-B14F-4D97-AF65-F5344CB8AC3E}">
        <p14:creationId xmlns:p14="http://schemas.microsoft.com/office/powerpoint/2010/main" val="1067250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941388"/>
          </a:xfrm>
        </p:spPr>
        <p:txBody>
          <a:bodyPr/>
          <a:lstStyle/>
          <a:p>
            <a:r>
              <a:rPr lang="en-US" sz="4000" dirty="0" err="1" smtClean="0"/>
              <a:t>Procedurele</a:t>
            </a:r>
            <a:r>
              <a:rPr lang="en-US" sz="4000" dirty="0" smtClean="0"/>
              <a:t> </a:t>
            </a:r>
            <a:r>
              <a:rPr lang="en-US" sz="4000" dirty="0" err="1" smtClean="0"/>
              <a:t>vaardigheden</a:t>
            </a:r>
            <a:endParaRPr lang="nl-NL" sz="4000" dirty="0"/>
          </a:p>
        </p:txBody>
      </p:sp>
      <p:sp>
        <p:nvSpPr>
          <p:cNvPr id="3" name="Content Placeholder 2"/>
          <p:cNvSpPr>
            <a:spLocks noGrp="1"/>
          </p:cNvSpPr>
          <p:nvPr>
            <p:ph idx="1"/>
          </p:nvPr>
        </p:nvSpPr>
        <p:spPr/>
        <p:txBody>
          <a:bodyPr/>
          <a:lstStyle/>
          <a:p>
            <a:r>
              <a:rPr lang="en-US" sz="2800" dirty="0" err="1" smtClean="0"/>
              <a:t>Weten</a:t>
            </a:r>
            <a:r>
              <a:rPr lang="en-US" sz="2800" dirty="0" smtClean="0"/>
              <a:t> hoe de software </a:t>
            </a:r>
            <a:r>
              <a:rPr lang="en-US" sz="2800" dirty="0" err="1" smtClean="0"/>
              <a:t>optimaal</a:t>
            </a:r>
            <a:r>
              <a:rPr lang="en-US" sz="2800" dirty="0" smtClean="0"/>
              <a:t> </a:t>
            </a:r>
            <a:r>
              <a:rPr lang="en-US" sz="2800" dirty="0" err="1" smtClean="0"/>
              <a:t>kan</a:t>
            </a:r>
            <a:r>
              <a:rPr lang="en-US" sz="2800" dirty="0" smtClean="0"/>
              <a:t> </a:t>
            </a:r>
            <a:r>
              <a:rPr lang="en-US" sz="2800" dirty="0" err="1" smtClean="0"/>
              <a:t>worden</a:t>
            </a:r>
            <a:r>
              <a:rPr lang="en-US" sz="2800" dirty="0" smtClean="0"/>
              <a:t> </a:t>
            </a:r>
            <a:r>
              <a:rPr lang="en-US" sz="2800" dirty="0" err="1" smtClean="0"/>
              <a:t>ingezet</a:t>
            </a:r>
            <a:r>
              <a:rPr lang="en-US" sz="2800" dirty="0" smtClean="0"/>
              <a:t> </a:t>
            </a:r>
            <a:r>
              <a:rPr lang="en-US" sz="2800" dirty="0" err="1" smtClean="0"/>
              <a:t>om</a:t>
            </a:r>
            <a:r>
              <a:rPr lang="en-US" sz="2800" dirty="0" smtClean="0"/>
              <a:t> </a:t>
            </a:r>
            <a:r>
              <a:rPr lang="nl-NL" sz="2800" dirty="0" smtClean="0"/>
              <a:t>tot </a:t>
            </a:r>
            <a:r>
              <a:rPr lang="nl-NL" sz="2800" dirty="0"/>
              <a:t>een goede leeropbrengst te komen. </a:t>
            </a:r>
            <a:endParaRPr lang="nl-NL" sz="2800" dirty="0" smtClean="0"/>
          </a:p>
          <a:p>
            <a:r>
              <a:rPr lang="nl-NL" sz="2800" dirty="0" smtClean="0"/>
              <a:t>Een </a:t>
            </a:r>
            <a:r>
              <a:rPr lang="nl-NL" sz="2800" dirty="0"/>
              <a:t>prominent aspect hiervan is de ontwikkeling van een </a:t>
            </a:r>
            <a:r>
              <a:rPr lang="nl-NL" sz="2800" b="1" dirty="0"/>
              <a:t>onderzoe­kende houding</a:t>
            </a:r>
            <a:r>
              <a:rPr lang="nl-NL" sz="2800" dirty="0"/>
              <a:t> bij de </a:t>
            </a:r>
            <a:r>
              <a:rPr lang="nl-NL" sz="2800" b="1" dirty="0"/>
              <a:t>analyse</a:t>
            </a:r>
            <a:r>
              <a:rPr lang="nl-NL" sz="2800" dirty="0"/>
              <a:t> en </a:t>
            </a:r>
            <a:r>
              <a:rPr lang="nl-NL" sz="2800" b="1" dirty="0"/>
              <a:t>interpretatie</a:t>
            </a:r>
            <a:r>
              <a:rPr lang="nl-NL" sz="2800" dirty="0"/>
              <a:t> van </a:t>
            </a:r>
            <a:r>
              <a:rPr lang="nl-NL" sz="2800" dirty="0" smtClean="0"/>
              <a:t>gegevens</a:t>
            </a:r>
          </a:p>
          <a:p>
            <a:r>
              <a:rPr lang="nl-NL" sz="2800" dirty="0" smtClean="0"/>
              <a:t>en </a:t>
            </a:r>
            <a:r>
              <a:rPr lang="nl-NL" sz="2800" dirty="0"/>
              <a:t>het leggen van verbanden met eerder opgedane kennis.</a:t>
            </a:r>
          </a:p>
          <a:p>
            <a:endParaRPr lang="nl-NL" dirty="0"/>
          </a:p>
        </p:txBody>
      </p:sp>
      <p:sp>
        <p:nvSpPr>
          <p:cNvPr id="4" name="Date Placeholder 3"/>
          <p:cNvSpPr>
            <a:spLocks noGrp="1"/>
          </p:cNvSpPr>
          <p:nvPr>
            <p:ph type="dt" sz="half" idx="10"/>
          </p:nvPr>
        </p:nvSpPr>
        <p:spPr/>
        <p:txBody>
          <a:bodyPr/>
          <a:lstStyle/>
          <a:p>
            <a:fld id="{9CEA54BE-02ED-4B52-B216-50D0DA6FA41D}" type="datetime1">
              <a:rPr lang="nl-NL" smtClean="0"/>
              <a:t>17-1-2012</a:t>
            </a:fld>
            <a:endParaRPr lang="nl-NL"/>
          </a:p>
        </p:txBody>
      </p:sp>
      <p:sp>
        <p:nvSpPr>
          <p:cNvPr id="5" name="Footer Placeholder 4"/>
          <p:cNvSpPr>
            <a:spLocks noGrp="1"/>
          </p:cNvSpPr>
          <p:nvPr>
            <p:ph type="ftr" sz="quarter" idx="11"/>
          </p:nvPr>
        </p:nvSpPr>
        <p:spPr/>
        <p:txBody>
          <a:bodyPr/>
          <a:lstStyle/>
          <a:p>
            <a:r>
              <a:rPr lang="nl-NL" dirty="0" smtClean="0"/>
              <a:t>Woudschoten Natuurkunde 2011</a:t>
            </a:r>
            <a:endParaRPr lang="nl-NL" dirty="0"/>
          </a:p>
        </p:txBody>
      </p:sp>
      <p:sp>
        <p:nvSpPr>
          <p:cNvPr id="6" name="Slide Number Placeholder 5"/>
          <p:cNvSpPr>
            <a:spLocks noGrp="1"/>
          </p:cNvSpPr>
          <p:nvPr>
            <p:ph type="sldNum" sz="quarter" idx="12"/>
          </p:nvPr>
        </p:nvSpPr>
        <p:spPr/>
        <p:txBody>
          <a:bodyPr/>
          <a:lstStyle/>
          <a:p>
            <a:fld id="{4C31F0EA-46A4-4B3B-8832-CC199DBB92F8}" type="slidenum">
              <a:rPr lang="nl-NL" smtClean="0"/>
              <a:t>32</a:t>
            </a:fld>
            <a:endParaRPr lang="nl-NL"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1262458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Didactische</a:t>
            </a:r>
            <a:r>
              <a:rPr lang="en-US" sz="4000" dirty="0" smtClean="0"/>
              <a:t> </a:t>
            </a:r>
            <a:r>
              <a:rPr lang="en-US" sz="4000" dirty="0" err="1" smtClean="0"/>
              <a:t>vaardigheden</a:t>
            </a:r>
            <a:endParaRPr lang="nl-NL" sz="4000" dirty="0"/>
          </a:p>
        </p:txBody>
      </p:sp>
      <p:sp>
        <p:nvSpPr>
          <p:cNvPr id="3" name="Content Placeholder 2"/>
          <p:cNvSpPr>
            <a:spLocks noGrp="1"/>
          </p:cNvSpPr>
          <p:nvPr>
            <p:ph idx="1"/>
          </p:nvPr>
        </p:nvSpPr>
        <p:spPr/>
        <p:txBody>
          <a:bodyPr>
            <a:normAutofit fontScale="85000" lnSpcReduction="10000"/>
          </a:bodyPr>
          <a:lstStyle/>
          <a:p>
            <a:pPr lvl="0"/>
            <a:r>
              <a:rPr lang="nl-NL" b="1" dirty="0"/>
              <a:t>Heldere leerdoelen </a:t>
            </a:r>
            <a:r>
              <a:rPr lang="nl-NL" dirty="0"/>
              <a:t>voor iedere activiteit.</a:t>
            </a:r>
          </a:p>
          <a:p>
            <a:pPr lvl="0"/>
            <a:r>
              <a:rPr lang="nl-NL" dirty="0"/>
              <a:t>Begrip van de </a:t>
            </a:r>
            <a:r>
              <a:rPr lang="nl-NL" b="1" dirty="0"/>
              <a:t>meerwaarde</a:t>
            </a:r>
            <a:r>
              <a:rPr lang="nl-NL" dirty="0"/>
              <a:t> van het gebruik van ICT en dit ten volle en doelmatig benutten.</a:t>
            </a:r>
          </a:p>
          <a:p>
            <a:pPr lvl="0"/>
            <a:r>
              <a:rPr lang="nl-NL" dirty="0"/>
              <a:t>De </a:t>
            </a:r>
            <a:r>
              <a:rPr lang="nl-NL" dirty="0" smtClean="0"/>
              <a:t>software zodanig </a:t>
            </a:r>
            <a:r>
              <a:rPr lang="nl-NL" dirty="0"/>
              <a:t>inzetten dat </a:t>
            </a:r>
            <a:r>
              <a:rPr lang="nl-NL" b="1" dirty="0" smtClean="0"/>
              <a:t>doelbewust </a:t>
            </a:r>
            <a:r>
              <a:rPr lang="nl-NL" b="1" dirty="0"/>
              <a:t>gebruik van ICT</a:t>
            </a:r>
            <a:r>
              <a:rPr lang="nl-NL" dirty="0"/>
              <a:t> wordt </a:t>
            </a:r>
            <a:r>
              <a:rPr lang="nl-NL" dirty="0" smtClean="0"/>
              <a:t>bevorderd (i.t.t. lukraak gebruik).</a:t>
            </a:r>
            <a:endParaRPr lang="nl-NL" dirty="0"/>
          </a:p>
          <a:p>
            <a:r>
              <a:rPr lang="nl-NL" b="1" dirty="0" smtClean="0"/>
              <a:t>Integreren </a:t>
            </a:r>
            <a:r>
              <a:rPr lang="nl-NL" b="1" dirty="0"/>
              <a:t>van het geleerde</a:t>
            </a:r>
            <a:r>
              <a:rPr lang="nl-NL" dirty="0"/>
              <a:t> in iedere activiteit </a:t>
            </a:r>
            <a:r>
              <a:rPr lang="nl-NL" dirty="0" smtClean="0"/>
              <a:t>bij de al bestaande kennis, zodat </a:t>
            </a:r>
            <a:r>
              <a:rPr lang="nl-NL" dirty="0"/>
              <a:t>een breder begrip van het gehele onderwerp ontwikkeld wordt.</a:t>
            </a:r>
          </a:p>
        </p:txBody>
      </p:sp>
      <p:sp>
        <p:nvSpPr>
          <p:cNvPr id="4" name="Date Placeholder 3"/>
          <p:cNvSpPr>
            <a:spLocks noGrp="1"/>
          </p:cNvSpPr>
          <p:nvPr>
            <p:ph type="dt" sz="half" idx="10"/>
          </p:nvPr>
        </p:nvSpPr>
        <p:spPr/>
        <p:txBody>
          <a:bodyPr/>
          <a:lstStyle/>
          <a:p>
            <a:fld id="{9CEA54BE-02ED-4B52-B216-50D0DA6FA41D}" type="datetime1">
              <a:rPr lang="nl-NL" smtClean="0"/>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t>33</a:t>
            </a:fld>
            <a:endParaRPr lang="nl-NL"/>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15" y="764704"/>
            <a:ext cx="1205577" cy="704265"/>
          </a:xfrm>
          <a:prstGeom prst="rect">
            <a:avLst/>
          </a:prstGeom>
        </p:spPr>
      </p:pic>
    </p:spTree>
    <p:extLst>
      <p:ext uri="{BB962C8B-B14F-4D97-AF65-F5344CB8AC3E}">
        <p14:creationId xmlns:p14="http://schemas.microsoft.com/office/powerpoint/2010/main" val="3653435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41388"/>
          </a:xfrm>
        </p:spPr>
        <p:txBody>
          <a:bodyPr/>
          <a:lstStyle/>
          <a:p>
            <a:r>
              <a:rPr lang="nl-NL" dirty="0" smtClean="0"/>
              <a:t>Overzicht van modules</a:t>
            </a:r>
            <a:endParaRPr lang="nl-NL" dirty="0"/>
          </a:p>
        </p:txBody>
      </p:sp>
      <p:sp>
        <p:nvSpPr>
          <p:cNvPr id="3" name="Content Placeholder 2"/>
          <p:cNvSpPr>
            <a:spLocks noGrp="1"/>
          </p:cNvSpPr>
          <p:nvPr>
            <p:ph idx="1"/>
          </p:nvPr>
        </p:nvSpPr>
        <p:spPr>
          <a:xfrm>
            <a:off x="457200" y="1772816"/>
            <a:ext cx="8229600" cy="4353347"/>
          </a:xfrm>
        </p:spPr>
        <p:txBody>
          <a:bodyPr>
            <a:normAutofit/>
          </a:bodyPr>
          <a:lstStyle/>
          <a:p>
            <a:r>
              <a:rPr lang="en-US" sz="2400" dirty="0" smtClean="0">
                <a:hlinkClick r:id="rId2" action="ppaction://hlinkfile"/>
              </a:rPr>
              <a:t>Modules</a:t>
            </a:r>
            <a:endParaRPr lang="nl-NL" sz="2400" dirty="0" smtClean="0">
              <a:hlinkClick r:id="rId2" action="ppaction://hlinkfile"/>
            </a:endParaRPr>
          </a:p>
          <a:p>
            <a:pPr lvl="1"/>
            <a:r>
              <a:rPr lang="nl-NL" sz="1800" dirty="0" smtClean="0">
                <a:hlinkClick r:id="rId2" action="ppaction://hlinkfile"/>
              </a:rPr>
              <a:t>Introductie Coach 6: Trillingen</a:t>
            </a:r>
            <a:r>
              <a:rPr lang="nl-NL" sz="1800" dirty="0" smtClean="0"/>
              <a:t> (Intro) </a:t>
            </a:r>
          </a:p>
          <a:p>
            <a:pPr lvl="1"/>
            <a:r>
              <a:rPr lang="nl-NL" sz="1800" dirty="0" smtClean="0">
                <a:hlinkClick r:id="rId3" action="ppaction://hlinkfile"/>
              </a:rPr>
              <a:t>Fotosynthese en Respiratie</a:t>
            </a:r>
            <a:r>
              <a:rPr lang="nl-NL" sz="1800" dirty="0" smtClean="0"/>
              <a:t> (Bi) </a:t>
            </a:r>
          </a:p>
          <a:p>
            <a:pPr lvl="1"/>
            <a:r>
              <a:rPr lang="nl-NL" sz="1800" dirty="0" smtClean="0">
                <a:hlinkClick r:id="rId4" action="ppaction://hlinkfile"/>
              </a:rPr>
              <a:t>Afkoelen en Faseveranderingen</a:t>
            </a:r>
            <a:r>
              <a:rPr lang="nl-NL" sz="1800" dirty="0" smtClean="0"/>
              <a:t> (Na) </a:t>
            </a:r>
          </a:p>
          <a:p>
            <a:pPr lvl="1"/>
            <a:r>
              <a:rPr lang="nl-NL" sz="1800" dirty="0" smtClean="0">
                <a:hlinkClick r:id="rId5" action="ppaction://hlinkfile"/>
              </a:rPr>
              <a:t>Bungeejumping</a:t>
            </a:r>
            <a:r>
              <a:rPr lang="nl-NL" sz="1800" dirty="0" smtClean="0"/>
              <a:t> (Na) </a:t>
            </a:r>
          </a:p>
          <a:p>
            <a:pPr lvl="1"/>
            <a:r>
              <a:rPr lang="nl-NL" sz="1800" dirty="0" smtClean="0">
                <a:hlinkClick r:id="rId6" action="ppaction://hlinkfile"/>
              </a:rPr>
              <a:t>Beweging en Krachten</a:t>
            </a:r>
            <a:r>
              <a:rPr lang="nl-NL" sz="1800" dirty="0" smtClean="0"/>
              <a:t> (Na) </a:t>
            </a:r>
          </a:p>
          <a:p>
            <a:pPr lvl="1"/>
            <a:r>
              <a:rPr lang="nl-NL" sz="1800" dirty="0" smtClean="0">
                <a:hlinkClick r:id="rId7" action="ppaction://hlinkfile"/>
              </a:rPr>
              <a:t>Elektriciteit</a:t>
            </a:r>
            <a:r>
              <a:rPr lang="nl-NL" sz="1800" dirty="0" smtClean="0"/>
              <a:t> (Na) </a:t>
            </a:r>
          </a:p>
          <a:p>
            <a:pPr lvl="1"/>
            <a:r>
              <a:rPr lang="nl-NL" sz="1800" dirty="0" smtClean="0">
                <a:hlinkClick r:id="rId8" action="ppaction://hlinkfile"/>
              </a:rPr>
              <a:t>Thermische Energie en het Menselijk Lichaam</a:t>
            </a:r>
            <a:r>
              <a:rPr lang="nl-NL" sz="1800" dirty="0" smtClean="0"/>
              <a:t> (Na/Bi) </a:t>
            </a:r>
          </a:p>
          <a:p>
            <a:pPr lvl="1"/>
            <a:r>
              <a:rPr lang="nl-NL" sz="1800" dirty="0" smtClean="0">
                <a:hlinkClick r:id="rId9" action="ppaction://hlinkfile"/>
              </a:rPr>
              <a:t>Sterke en Zwakke Zuren</a:t>
            </a:r>
            <a:r>
              <a:rPr lang="nl-NL" sz="1800" dirty="0" smtClean="0"/>
              <a:t> (</a:t>
            </a:r>
            <a:r>
              <a:rPr lang="nl-NL" sz="1800" dirty="0" err="1" smtClean="0"/>
              <a:t>Sk</a:t>
            </a:r>
            <a:r>
              <a:rPr lang="nl-NL" sz="1800" dirty="0" smtClean="0"/>
              <a:t>) </a:t>
            </a:r>
          </a:p>
          <a:p>
            <a:pPr lvl="1"/>
            <a:r>
              <a:rPr lang="nl-NL" sz="1800" dirty="0" smtClean="0">
                <a:hlinkClick r:id="rId10" action="ppaction://hlinkfile"/>
              </a:rPr>
              <a:t>Chemische Reacties</a:t>
            </a:r>
            <a:r>
              <a:rPr lang="nl-NL" sz="1800" dirty="0" smtClean="0"/>
              <a:t> (</a:t>
            </a:r>
            <a:r>
              <a:rPr lang="nl-NL" sz="1800" dirty="0" err="1" smtClean="0"/>
              <a:t>Sk</a:t>
            </a:r>
            <a:r>
              <a:rPr lang="nl-NL" sz="1800" dirty="0" smtClean="0"/>
              <a:t>) </a:t>
            </a:r>
            <a:endParaRPr lang="nl-NL" dirty="0" smtClean="0"/>
          </a:p>
          <a:p>
            <a:pPr marL="0" indent="0">
              <a:buNone/>
            </a:pPr>
            <a:r>
              <a:rPr lang="en-US" sz="2400" dirty="0" err="1" smtClean="0"/>
              <a:t>Alle</a:t>
            </a:r>
            <a:r>
              <a:rPr lang="en-US" sz="2400" dirty="0" smtClean="0"/>
              <a:t> modules </a:t>
            </a:r>
            <a:r>
              <a:rPr lang="en-US" sz="2400" dirty="0" err="1" smtClean="0"/>
              <a:t>zijn</a:t>
            </a:r>
            <a:r>
              <a:rPr lang="en-US" sz="2400" smtClean="0"/>
              <a:t> beschikbaar</a:t>
            </a:r>
            <a:r>
              <a:rPr lang="en-US" sz="2400" dirty="0" smtClean="0"/>
              <a:t> </a:t>
            </a:r>
            <a:r>
              <a:rPr lang="en-US" sz="2400" dirty="0" smtClean="0"/>
              <a:t>op DVD en op </a:t>
            </a:r>
            <a:br>
              <a:rPr lang="en-US" sz="2400" dirty="0" smtClean="0"/>
            </a:br>
            <a:r>
              <a:rPr lang="en-US" sz="2400" dirty="0" smtClean="0">
                <a:hlinkClick r:id="rId11"/>
              </a:rPr>
              <a:t>http://www.cma-science.nl/lesmateriaal/coach6/ictforist</a:t>
            </a:r>
            <a:r>
              <a:rPr lang="en-US" sz="2400" dirty="0" smtClean="0"/>
              <a:t> </a:t>
            </a:r>
            <a:endParaRPr lang="nl-NL"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nl-NL" dirty="0"/>
          </a:p>
        </p:txBody>
      </p:sp>
      <p:sp>
        <p:nvSpPr>
          <p:cNvPr id="4" name="Date Placeholder 3"/>
          <p:cNvSpPr>
            <a:spLocks noGrp="1"/>
          </p:cNvSpPr>
          <p:nvPr>
            <p:ph type="dt" sz="half" idx="10"/>
          </p:nvPr>
        </p:nvSpPr>
        <p:spPr/>
        <p:txBody>
          <a:bodyPr/>
          <a:lstStyle/>
          <a:p>
            <a:fld id="{892B3BDD-A12D-4D1F-BC3F-6FF964CCD6F9}" type="datetime1">
              <a:rPr lang="nl-NL" smtClean="0"/>
              <a:pPr/>
              <a:t>17-1-2012</a:t>
            </a:fld>
            <a:endParaRPr lang="nl-NL"/>
          </a:p>
        </p:txBody>
      </p:sp>
      <p:sp>
        <p:nvSpPr>
          <p:cNvPr id="5" name="Footer Placeholder 4"/>
          <p:cNvSpPr>
            <a:spLocks noGrp="1"/>
          </p:cNvSpPr>
          <p:nvPr>
            <p:ph type="ftr" sz="quarter" idx="11"/>
          </p:nvPr>
        </p:nvSpPr>
        <p:spPr/>
        <p:txBody>
          <a:bodyPr/>
          <a:lstStyle/>
          <a:p>
            <a:r>
              <a:rPr lang="nl-NL" smtClean="0"/>
              <a:t>Woudschoten Natuurkunde 2011</a:t>
            </a:r>
            <a:endParaRPr lang="nl-NL"/>
          </a:p>
        </p:txBody>
      </p:sp>
      <p:sp>
        <p:nvSpPr>
          <p:cNvPr id="6" name="Slide Number Placeholder 5"/>
          <p:cNvSpPr>
            <a:spLocks noGrp="1"/>
          </p:cNvSpPr>
          <p:nvPr>
            <p:ph type="sldNum" sz="quarter" idx="12"/>
          </p:nvPr>
        </p:nvSpPr>
        <p:spPr/>
        <p:txBody>
          <a:bodyPr/>
          <a:lstStyle/>
          <a:p>
            <a:fld id="{4C31F0EA-46A4-4B3B-8832-CC199DBB92F8}" type="slidenum">
              <a:rPr lang="nl-NL" smtClean="0"/>
              <a:pPr/>
              <a:t>34</a:t>
            </a:fld>
            <a:endParaRPr lang="nl-NL"/>
          </a:p>
        </p:txBody>
      </p:sp>
    </p:spTree>
    <p:extLst>
      <p:ext uri="{BB962C8B-B14F-4D97-AF65-F5344CB8AC3E}">
        <p14:creationId xmlns:p14="http://schemas.microsoft.com/office/powerpoint/2010/main" val="86449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 and Settings\dcu\My Documents\ESTABLISH\Workpackages\WP 8 Promotion\FP7-Capacities logos\colour\FP7-cap-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16638"/>
            <a:ext cx="679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flag_2col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638" y="6115050"/>
            <a:ext cx="8175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4" name="Picture 2" descr="D:\Documents and Settings\dcu\My Documents\ESTABLISH\Workpackages\WP 8 Promotion\IRELAND WP8 Activity\Maps\illustration_europ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84313"/>
            <a:ext cx="482441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4" descr="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620713"/>
            <a:ext cx="314325" cy="425450"/>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5126" name="Picture 35" descr="UCY emble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3414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7" name="Picture 36" descr="Um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549275"/>
            <a:ext cx="514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8" name="Picture 38" descr="CUN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775" y="549275"/>
            <a:ext cx="5508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9" name="Picture 39" descr="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765175"/>
            <a:ext cx="508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0" name="Picture 40" descr="UPJ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8850" y="1628775"/>
            <a:ext cx="5254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1" name="Picture 41" descr="COU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9475" y="620713"/>
            <a:ext cx="7143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2" name="Picture 43" descr="TART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1638" y="620713"/>
            <a:ext cx="534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3" name="Picture 44" descr="UNIP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5963" y="952500"/>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4" name="Picture 45" descr="MAH logo MIM_cmyk1"/>
          <p:cNvPicPr>
            <a:picLocks noChangeAspect="1" noChangeArrowheads="1"/>
          </p:cNvPicPr>
          <p:nvPr/>
        </p:nvPicPr>
        <p:blipFill>
          <a:blip r:embed="rId15" cstate="print">
            <a:extLst>
              <a:ext uri="{28A0092B-C50C-407E-A947-70E740481C1C}">
                <a14:useLocalDpi xmlns:a14="http://schemas.microsoft.com/office/drawing/2010/main" val="0"/>
              </a:ext>
            </a:extLst>
          </a:blip>
          <a:srcRect b="35707"/>
          <a:stretch>
            <a:fillRect/>
          </a:stretch>
        </p:blipFill>
        <p:spPr bwMode="auto">
          <a:xfrm>
            <a:off x="7812088" y="1916113"/>
            <a:ext cx="5540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5" name="Picture 46" descr="IP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3663" y="1125538"/>
            <a:ext cx="392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36"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5513" y="549275"/>
            <a:ext cx="3286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37" name="Picture 3" descr="D:\Documents and Settings\dcu\My Documents\My Pictures\DCU Logos\DCU_logo_2col.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88" y="765175"/>
            <a:ext cx="63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Placeholder 4" descr="Establish Logo.jpg"/>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4405313"/>
            <a:ext cx="2900363"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itle 1"/>
          <p:cNvSpPr txBox="1">
            <a:spLocks/>
          </p:cNvSpPr>
          <p:nvPr/>
        </p:nvSpPr>
        <p:spPr>
          <a:xfrm>
            <a:off x="5220072" y="2420888"/>
            <a:ext cx="3816424" cy="2520280"/>
          </a:xfrm>
          <a:prstGeom prst="rect">
            <a:avLst/>
          </a:prstGeom>
        </p:spPr>
        <p:txBody>
          <a:bodyPr>
            <a:scene3d>
              <a:camera prst="orthographicFront"/>
              <a:lightRig rig="threePt" dir="t"/>
            </a:scene3d>
            <a:sp3d extrusionH="57150">
              <a:bevelT w="38100" h="38100"/>
            </a:sp3d>
          </a:bodyPr>
          <a:lstStyle/>
          <a:p>
            <a:pPr fontAlgn="auto">
              <a:spcAft>
                <a:spcPts val="0"/>
              </a:spcAft>
              <a:buClr>
                <a:schemeClr val="accent6">
                  <a:lumMod val="50000"/>
                </a:schemeClr>
              </a:buCl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mj-ea"/>
                <a:cs typeface="Segoe UI" pitchFamily="34" charset="0"/>
              </a:rPr>
              <a:t>ESTABLISH: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mj-ea"/>
                <a:cs typeface="Segoe UI" pitchFamily="34" charset="0"/>
              </a:rPr>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mj-ea"/>
                <a:cs typeface="Segoe UI" pitchFamily="34" charset="0"/>
              </a:rPr>
            </a:b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mj-ea"/>
                <a:cs typeface="Segoe UI" pitchFamily="34" charset="0"/>
              </a:rPr>
              <a:t>European Science and Technology in Action: Building Links with Industry, Schools and Home</a:t>
            </a:r>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ustDataLst>
      <p:tags r:id="rId1"/>
    </p:custDataLst>
    <p:extLst>
      <p:ext uri="{BB962C8B-B14F-4D97-AF65-F5344CB8AC3E}">
        <p14:creationId xmlns:p14="http://schemas.microsoft.com/office/powerpoint/2010/main" val="1223193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Placeholder 4" descr="Establish Logo.jpg"/>
          <p:cNvPicPr>
            <a:picLocks noGrp="1" noChangeAspect="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790950" y="1852613"/>
            <a:ext cx="4679950" cy="3960812"/>
          </a:xfrm>
        </p:spPr>
      </p:pic>
      <p:sp>
        <p:nvSpPr>
          <p:cNvPr id="6147" name="Text Placeholder 5"/>
          <p:cNvSpPr>
            <a:spLocks noGrp="1"/>
          </p:cNvSpPr>
          <p:nvPr>
            <p:ph type="body" sz="half" idx="2"/>
          </p:nvPr>
        </p:nvSpPr>
        <p:spPr>
          <a:xfrm>
            <a:off x="192088" y="1798638"/>
            <a:ext cx="2855912" cy="4373562"/>
          </a:xfrm>
        </p:spPr>
        <p:txBody>
          <a:bodyPr/>
          <a:lstStyle/>
          <a:p>
            <a:pPr eaLnBrk="1" hangingPunct="1"/>
            <a:endParaRPr lang="en-IE" smtClean="0"/>
          </a:p>
        </p:txBody>
      </p:sp>
      <p:sp>
        <p:nvSpPr>
          <p:cNvPr id="6148" name="Title 5"/>
          <p:cNvSpPr>
            <a:spLocks noGrp="1"/>
          </p:cNvSpPr>
          <p:nvPr>
            <p:ph type="title"/>
          </p:nvPr>
        </p:nvSpPr>
        <p:spPr>
          <a:xfrm>
            <a:off x="-76200" y="549275"/>
            <a:ext cx="8229600" cy="639763"/>
          </a:xfrm>
        </p:spPr>
        <p:txBody>
          <a:bodyPr/>
          <a:lstStyle/>
          <a:p>
            <a:pPr eaLnBrk="1" hangingPunct="1">
              <a:buFont typeface="Arial" charset="0"/>
              <a:buNone/>
            </a:pPr>
            <a:r>
              <a:rPr lang="en-IE" dirty="0" smtClean="0">
                <a:solidFill>
                  <a:srgbClr val="232D47"/>
                </a:solidFill>
              </a:rPr>
              <a:t>ESTABLISH</a:t>
            </a:r>
          </a:p>
        </p:txBody>
      </p:sp>
      <p:sp>
        <p:nvSpPr>
          <p:cNvPr id="13" name="Rounded Rectangle 12"/>
          <p:cNvSpPr/>
          <p:nvPr/>
        </p:nvSpPr>
        <p:spPr>
          <a:xfrm>
            <a:off x="571472" y="1714488"/>
            <a:ext cx="2928958" cy="4357718"/>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lnSpc>
                <a:spcPct val="114000"/>
              </a:lnSpc>
              <a:spcBef>
                <a:spcPts val="0"/>
              </a:spcBef>
              <a:spcAft>
                <a:spcPts val="0"/>
              </a:spcAft>
              <a:defRPr/>
            </a:pPr>
            <a:r>
              <a:rPr lang="en-IE" sz="1600" dirty="0">
                <a:solidFill>
                  <a:schemeClr val="bg1"/>
                </a:solidFill>
                <a:latin typeface="Calibri" pitchFamily="34" charset="0"/>
              </a:rPr>
              <a:t>The objective of ESTABLISH is the dissemination and use of an inquiry-based teaching method for science with second level students (age 12-18 years) on a large scale in Europe </a:t>
            </a:r>
            <a:r>
              <a:rPr lang="en-IE" sz="1600" b="1" dirty="0">
                <a:solidFill>
                  <a:schemeClr val="bg1"/>
                </a:solidFill>
                <a:latin typeface="Calibri" pitchFamily="34" charset="0"/>
              </a:rPr>
              <a:t>by creating authentic learning environments, involving all stakeholders to drive change in the classroom.</a:t>
            </a:r>
          </a:p>
        </p:txBody>
      </p:sp>
      <p:sp>
        <p:nvSpPr>
          <p:cNvPr id="2" name="Footer Placeholder 1"/>
          <p:cNvSpPr>
            <a:spLocks noGrp="1"/>
          </p:cNvSpPr>
          <p:nvPr>
            <p:ph type="ftr" sz="quarter" idx="14"/>
          </p:nvPr>
        </p:nvSpPr>
        <p:spPr/>
        <p:txBody>
          <a:bodyPr/>
          <a:lstStyle/>
          <a:p>
            <a:pPr>
              <a:defRPr/>
            </a:pPr>
            <a:r>
              <a:rPr lang="en-US" smtClean="0"/>
              <a:t>Woudschoten Natuurkunde, 2011</a:t>
            </a:r>
            <a:endParaRPr lang="en-US"/>
          </a:p>
        </p:txBody>
      </p:sp>
    </p:spTree>
    <p:custDataLst>
      <p:tags r:id="rId1"/>
    </p:custDataLst>
    <p:extLst>
      <p:ext uri="{BB962C8B-B14F-4D97-AF65-F5344CB8AC3E}">
        <p14:creationId xmlns:p14="http://schemas.microsoft.com/office/powerpoint/2010/main" val="35516715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descr="D:\Documents and Settings\dcu\My Documents\ESTABLISH\Workpackages\WP 8 Promotion\FP7-Capacities logos\colour\FP7-cap-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6002338"/>
            <a:ext cx="679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flag_2col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000750"/>
            <a:ext cx="817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7172" name="Group 53"/>
          <p:cNvGrpSpPr>
            <a:grpSpLocks/>
          </p:cNvGrpSpPr>
          <p:nvPr/>
        </p:nvGrpSpPr>
        <p:grpSpPr bwMode="auto">
          <a:xfrm>
            <a:off x="179388" y="1700213"/>
            <a:ext cx="4784725" cy="3816350"/>
            <a:chOff x="214283" y="1285860"/>
            <a:chExt cx="5214973" cy="4322802"/>
          </a:xfrm>
        </p:grpSpPr>
        <p:sp>
          <p:nvSpPr>
            <p:cNvPr id="7" name="Oval 6"/>
            <p:cNvSpPr/>
            <p:nvPr/>
          </p:nvSpPr>
          <p:spPr bwMode="auto">
            <a:xfrm>
              <a:off x="214283" y="3071443"/>
              <a:ext cx="1356516" cy="812773"/>
            </a:xfrm>
            <a:prstGeom prst="ellipse">
              <a:avLst/>
            </a:prstGeom>
            <a:solidFill>
              <a:srgbClr val="FFCC00"/>
            </a:solidFill>
            <a:ln w="76200" cap="flat" cmpd="sng" algn="ctr">
              <a:solidFill>
                <a:schemeClr val="bg1">
                  <a:lumMod val="75000"/>
                </a:schemeClr>
              </a:solidFill>
              <a:prstDash val="solid"/>
            </a:ln>
            <a:effectLst/>
          </p:spPr>
          <p:txBody>
            <a:bodyPr anchor="ctr"/>
            <a:lstStyle/>
            <a:p>
              <a:pPr>
                <a:defRPr/>
              </a:pPr>
              <a:r>
                <a:rPr lang="en-IE" sz="1050" kern="0" dirty="0">
                  <a:latin typeface="Calibri"/>
                </a:rPr>
                <a:t>Diagnosing problems</a:t>
              </a:r>
            </a:p>
          </p:txBody>
        </p:sp>
        <p:sp>
          <p:nvSpPr>
            <p:cNvPr id="8" name="Oval 7"/>
            <p:cNvSpPr/>
            <p:nvPr/>
          </p:nvSpPr>
          <p:spPr bwMode="auto">
            <a:xfrm>
              <a:off x="3285476" y="1571769"/>
              <a:ext cx="1510509" cy="769617"/>
            </a:xfrm>
            <a:prstGeom prst="ellipse">
              <a:avLst/>
            </a:prstGeom>
            <a:solidFill>
              <a:srgbClr val="CC0099"/>
            </a:solidFill>
            <a:ln w="76200" cap="flat" cmpd="sng" algn="ctr">
              <a:solidFill>
                <a:schemeClr val="bg1">
                  <a:lumMod val="75000"/>
                </a:schemeClr>
              </a:solidFill>
              <a:prstDash val="solid"/>
            </a:ln>
            <a:effectLst/>
          </p:spPr>
          <p:txBody>
            <a:bodyPr anchor="ctr"/>
            <a:lstStyle/>
            <a:p>
              <a:pPr>
                <a:defRPr/>
              </a:pPr>
              <a:r>
                <a:rPr lang="en-IE" sz="1050" kern="0" dirty="0">
                  <a:solidFill>
                    <a:sysClr val="window" lastClr="FFFFFF"/>
                  </a:solidFill>
                  <a:latin typeface="Calibri"/>
                </a:rPr>
                <a:t>Critiquing experiments</a:t>
              </a:r>
            </a:p>
          </p:txBody>
        </p:sp>
        <p:sp>
          <p:nvSpPr>
            <p:cNvPr id="9" name="Oval 8"/>
            <p:cNvSpPr/>
            <p:nvPr/>
          </p:nvSpPr>
          <p:spPr bwMode="auto">
            <a:xfrm>
              <a:off x="3714578" y="2499625"/>
              <a:ext cx="1714678" cy="1143636"/>
            </a:xfrm>
            <a:prstGeom prst="ellipse">
              <a:avLst/>
            </a:prstGeom>
            <a:solidFill>
              <a:schemeClr val="accent3"/>
            </a:solidFill>
            <a:ln w="76200" cap="flat" cmpd="sng" algn="ctr">
              <a:solidFill>
                <a:schemeClr val="bg1">
                  <a:lumMod val="75000"/>
                </a:schemeClr>
              </a:solidFill>
              <a:prstDash val="solid"/>
            </a:ln>
            <a:effectLst/>
          </p:spPr>
          <p:txBody>
            <a:bodyPr anchor="ctr"/>
            <a:lstStyle/>
            <a:p>
              <a:pPr>
                <a:defRPr/>
              </a:pPr>
              <a:r>
                <a:rPr lang="en-IE" sz="1050" kern="0" dirty="0">
                  <a:solidFill>
                    <a:sysClr val="window" lastClr="FFFFFF"/>
                  </a:solidFill>
                  <a:latin typeface="Calibri"/>
                </a:rPr>
                <a:t>Distinguishing alternatives</a:t>
              </a:r>
            </a:p>
          </p:txBody>
        </p:sp>
        <p:sp>
          <p:nvSpPr>
            <p:cNvPr id="10" name="Oval 9"/>
            <p:cNvSpPr/>
            <p:nvPr/>
          </p:nvSpPr>
          <p:spPr bwMode="auto">
            <a:xfrm>
              <a:off x="357893" y="4215079"/>
              <a:ext cx="1733710" cy="861324"/>
            </a:xfrm>
            <a:prstGeom prst="ellipse">
              <a:avLst/>
            </a:prstGeom>
            <a:solidFill>
              <a:srgbClr val="1F497D"/>
            </a:solidFill>
            <a:ln w="76200" cap="flat" cmpd="sng" algn="ctr">
              <a:solidFill>
                <a:schemeClr val="bg1">
                  <a:lumMod val="75000"/>
                </a:schemeClr>
              </a:solidFill>
              <a:prstDash val="solid"/>
            </a:ln>
            <a:effectLst/>
          </p:spPr>
          <p:txBody>
            <a:bodyPr anchor="ctr"/>
            <a:lstStyle/>
            <a:p>
              <a:pPr>
                <a:defRPr/>
              </a:pPr>
              <a:r>
                <a:rPr lang="en-IE" sz="1050" kern="0" dirty="0">
                  <a:solidFill>
                    <a:sysClr val="window" lastClr="FFFFFF"/>
                  </a:solidFill>
                  <a:latin typeface="Calibri"/>
                </a:rPr>
                <a:t>Planning investigations</a:t>
              </a:r>
            </a:p>
          </p:txBody>
        </p:sp>
        <p:sp>
          <p:nvSpPr>
            <p:cNvPr id="11" name="Oval 10"/>
            <p:cNvSpPr/>
            <p:nvPr/>
          </p:nvSpPr>
          <p:spPr bwMode="auto">
            <a:xfrm>
              <a:off x="1999901" y="4714971"/>
              <a:ext cx="1631625" cy="893691"/>
            </a:xfrm>
            <a:prstGeom prst="ellipse">
              <a:avLst/>
            </a:prstGeom>
            <a:solidFill>
              <a:schemeClr val="accent4">
                <a:lumMod val="75000"/>
              </a:schemeClr>
            </a:solidFill>
            <a:ln w="76200" cap="flat" cmpd="sng" algn="ctr">
              <a:solidFill>
                <a:schemeClr val="bg1">
                  <a:lumMod val="75000"/>
                </a:schemeClr>
              </a:solidFill>
              <a:prstDash val="solid"/>
            </a:ln>
            <a:effectLst/>
          </p:spPr>
          <p:txBody>
            <a:bodyPr anchor="ctr"/>
            <a:lstStyle/>
            <a:p>
              <a:pPr algn="ctr">
                <a:defRPr/>
              </a:pPr>
              <a:r>
                <a:rPr lang="en-IE" sz="1050" kern="0" dirty="0">
                  <a:solidFill>
                    <a:sysClr val="window" lastClr="FFFFFF"/>
                  </a:solidFill>
                  <a:latin typeface="Calibri"/>
                </a:rPr>
                <a:t>researching conjectures</a:t>
              </a:r>
            </a:p>
          </p:txBody>
        </p:sp>
        <p:sp>
          <p:nvSpPr>
            <p:cNvPr id="12" name="Oval 11"/>
            <p:cNvSpPr/>
            <p:nvPr/>
          </p:nvSpPr>
          <p:spPr bwMode="auto">
            <a:xfrm>
              <a:off x="3057083" y="3716987"/>
              <a:ext cx="1643737" cy="855929"/>
            </a:xfrm>
            <a:prstGeom prst="ellipse">
              <a:avLst/>
            </a:prstGeom>
            <a:solidFill>
              <a:schemeClr val="accent6">
                <a:lumMod val="75000"/>
              </a:schemeClr>
            </a:solidFill>
            <a:ln w="76200" cap="flat" cmpd="sng" algn="ctr">
              <a:solidFill>
                <a:schemeClr val="bg1">
                  <a:lumMod val="75000"/>
                </a:schemeClr>
              </a:solidFill>
              <a:prstDash val="solid"/>
            </a:ln>
            <a:effectLst/>
          </p:spPr>
          <p:txBody>
            <a:bodyPr anchor="ctr"/>
            <a:lstStyle/>
            <a:p>
              <a:pPr algn="ctr">
                <a:defRPr/>
              </a:pPr>
              <a:r>
                <a:rPr lang="en-IE" sz="1050" kern="0" dirty="0">
                  <a:solidFill>
                    <a:schemeClr val="bg1"/>
                  </a:solidFill>
                  <a:latin typeface="Calibri"/>
                </a:rPr>
                <a:t>searching for information</a:t>
              </a:r>
            </a:p>
          </p:txBody>
        </p:sp>
        <p:sp>
          <p:nvSpPr>
            <p:cNvPr id="13" name="Oval 12"/>
            <p:cNvSpPr/>
            <p:nvPr/>
          </p:nvSpPr>
          <p:spPr bwMode="auto">
            <a:xfrm>
              <a:off x="285223" y="1713825"/>
              <a:ext cx="1429186" cy="987195"/>
            </a:xfrm>
            <a:prstGeom prst="ellipse">
              <a:avLst/>
            </a:prstGeom>
            <a:solidFill>
              <a:schemeClr val="accent4">
                <a:lumMod val="75000"/>
              </a:schemeClr>
            </a:solidFill>
            <a:ln w="76200" cap="flat" cmpd="sng" algn="ctr">
              <a:solidFill>
                <a:schemeClr val="bg1">
                  <a:lumMod val="75000"/>
                </a:schemeClr>
              </a:solidFill>
              <a:prstDash val="solid"/>
            </a:ln>
            <a:effectLst/>
          </p:spPr>
          <p:txBody>
            <a:bodyPr anchor="ctr"/>
            <a:lstStyle/>
            <a:p>
              <a:pPr algn="ctr">
                <a:defRPr/>
              </a:pPr>
              <a:r>
                <a:rPr lang="en-IE" sz="1050" kern="0" dirty="0">
                  <a:solidFill>
                    <a:sysClr val="window" lastClr="FFFFFF"/>
                  </a:solidFill>
                  <a:latin typeface="Calibri"/>
                </a:rPr>
                <a:t>debating with peers</a:t>
              </a:r>
            </a:p>
          </p:txBody>
        </p:sp>
        <p:sp>
          <p:nvSpPr>
            <p:cNvPr id="14" name="Oval 13"/>
            <p:cNvSpPr/>
            <p:nvPr/>
          </p:nvSpPr>
          <p:spPr bwMode="auto">
            <a:xfrm>
              <a:off x="1785350" y="1285860"/>
              <a:ext cx="1429186" cy="836149"/>
            </a:xfrm>
            <a:prstGeom prst="ellipse">
              <a:avLst/>
            </a:prstGeom>
            <a:solidFill>
              <a:srgbClr val="FFCC00"/>
            </a:solidFill>
            <a:ln w="76200" cap="flat" cmpd="sng" algn="ctr">
              <a:solidFill>
                <a:schemeClr val="bg1">
                  <a:lumMod val="75000"/>
                </a:schemeClr>
              </a:solidFill>
              <a:prstDash val="solid"/>
            </a:ln>
            <a:effectLst/>
          </p:spPr>
          <p:txBody>
            <a:bodyPr anchor="ctr"/>
            <a:lstStyle/>
            <a:p>
              <a:pPr algn="ctr">
                <a:defRPr/>
              </a:pPr>
              <a:r>
                <a:rPr lang="en-IE" sz="1050" kern="0" dirty="0">
                  <a:latin typeface="Calibri"/>
                </a:rPr>
                <a:t>forming coherent arguments</a:t>
              </a:r>
            </a:p>
          </p:txBody>
        </p:sp>
      </p:grpSp>
      <p:sp>
        <p:nvSpPr>
          <p:cNvPr id="24" name="5-Point Star 23"/>
          <p:cNvSpPr/>
          <p:nvPr/>
        </p:nvSpPr>
        <p:spPr bwMode="auto">
          <a:xfrm rot="780000">
            <a:off x="4359275" y="3935413"/>
            <a:ext cx="750888" cy="752475"/>
          </a:xfrm>
          <a:prstGeom prst="star5">
            <a:avLst/>
          </a:prstGeom>
          <a:solidFill>
            <a:srgbClr val="FEED01"/>
          </a:solidFill>
          <a:ln w="76200" cap="flat" cmpd="sng" algn="ctr">
            <a:noFill/>
            <a:prstDash val="solid"/>
          </a:ln>
          <a:effectLst>
            <a:outerShdw blurRad="50800" dist="38100" dir="5400000" algn="t" rotWithShape="0">
              <a:prstClr val="black">
                <a:alpha val="40000"/>
              </a:prstClr>
            </a:outerShdw>
          </a:effectLst>
        </p:spPr>
        <p:txBody>
          <a:bodyPr anchor="ctr"/>
          <a:lstStyle/>
          <a:p>
            <a:pPr algn="ctr">
              <a:defRPr/>
            </a:pPr>
            <a:endParaRPr lang="en-IE" sz="1400" kern="0" dirty="0">
              <a:solidFill>
                <a:sysClr val="windowText" lastClr="000000"/>
              </a:solidFill>
              <a:latin typeface="Calibri"/>
            </a:endParaRPr>
          </a:p>
        </p:txBody>
      </p:sp>
      <p:grpSp>
        <p:nvGrpSpPr>
          <p:cNvPr id="7174" name="Group 55"/>
          <p:cNvGrpSpPr>
            <a:grpSpLocks/>
          </p:cNvGrpSpPr>
          <p:nvPr/>
        </p:nvGrpSpPr>
        <p:grpSpPr bwMode="auto">
          <a:xfrm>
            <a:off x="1463675" y="2408238"/>
            <a:ext cx="2051050" cy="2049462"/>
            <a:chOff x="1214414" y="1902494"/>
            <a:chExt cx="2456648" cy="2455200"/>
          </a:xfrm>
        </p:grpSpPr>
        <p:sp>
          <p:nvSpPr>
            <p:cNvPr id="15" name="5-Point Star 14"/>
            <p:cNvSpPr/>
            <p:nvPr/>
          </p:nvSpPr>
          <p:spPr bwMode="auto">
            <a:xfrm rot="760695">
              <a:off x="1214414" y="1902494"/>
              <a:ext cx="2456648" cy="2455200"/>
            </a:xfrm>
            <a:prstGeom prst="star5">
              <a:avLst/>
            </a:prstGeom>
            <a:solidFill>
              <a:srgbClr val="FEED01"/>
            </a:solidFill>
            <a:ln w="76200" cap="flat" cmpd="sng" algn="ctr">
              <a:noFill/>
              <a:prstDash val="solid"/>
            </a:ln>
            <a:effectLst>
              <a:outerShdw blurRad="50800" dist="38100" dir="5400000" algn="t" rotWithShape="0">
                <a:prstClr val="black">
                  <a:alpha val="40000"/>
                </a:prstClr>
              </a:outerShdw>
            </a:effectLst>
          </p:spPr>
          <p:txBody>
            <a:bodyPr anchor="ctr"/>
            <a:lstStyle/>
            <a:p>
              <a:pPr algn="ctr">
                <a:defRPr/>
              </a:pPr>
              <a:endParaRPr lang="en-IE" sz="1400" kern="0" dirty="0">
                <a:solidFill>
                  <a:sysClr val="windowText" lastClr="000000"/>
                </a:solidFill>
                <a:latin typeface="Calibri"/>
              </a:endParaRPr>
            </a:p>
          </p:txBody>
        </p:sp>
        <p:sp>
          <p:nvSpPr>
            <p:cNvPr id="23" name="Rectangle 22"/>
            <p:cNvSpPr/>
            <p:nvPr/>
          </p:nvSpPr>
          <p:spPr>
            <a:xfrm>
              <a:off x="1858960" y="3117790"/>
              <a:ext cx="1198687" cy="368709"/>
            </a:xfrm>
            <a:prstGeom prst="rect">
              <a:avLst/>
            </a:prstGeom>
          </p:spPr>
          <p:txBody>
            <a:bodyPr wrap="none">
              <a:spAutoFit/>
            </a:bodyPr>
            <a:lstStyle/>
            <a:p>
              <a:pPr algn="ctr">
                <a:defRPr/>
              </a:pPr>
              <a:r>
                <a:rPr lang="en-IE" sz="1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rPr>
                <a:t>Inquiry is…</a:t>
              </a:r>
            </a:p>
          </p:txBody>
        </p:sp>
      </p:grpSp>
      <p:pic>
        <p:nvPicPr>
          <p:cNvPr id="7175" name="Picture 34" descr="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620713"/>
            <a:ext cx="314325" cy="425450"/>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7176" name="Picture 35" descr="UCY embl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13414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7" name="Picture 36" descr="Um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549275"/>
            <a:ext cx="514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8" name="Picture 38" descr="CUN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549275"/>
            <a:ext cx="5508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9" name="Picture 39" descr="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765175"/>
            <a:ext cx="508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0" name="Picture 40" descr="UPJ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1628775"/>
            <a:ext cx="5254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1" name="Picture 41" descr="COU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19475" y="620713"/>
            <a:ext cx="7143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2" name="Picture 43" descr="TART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620713"/>
            <a:ext cx="534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3" name="Picture 44" descr="UNIP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5963" y="952500"/>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4" name="Picture 45" descr="MAH logo MIM_cmyk1"/>
          <p:cNvPicPr>
            <a:picLocks noChangeAspect="1" noChangeArrowheads="1"/>
          </p:cNvPicPr>
          <p:nvPr/>
        </p:nvPicPr>
        <p:blipFill>
          <a:blip r:embed="rId14" cstate="print">
            <a:extLst>
              <a:ext uri="{28A0092B-C50C-407E-A947-70E740481C1C}">
                <a14:useLocalDpi xmlns:a14="http://schemas.microsoft.com/office/drawing/2010/main" val="0"/>
              </a:ext>
            </a:extLst>
          </a:blip>
          <a:srcRect b="35707"/>
          <a:stretch>
            <a:fillRect/>
          </a:stretch>
        </p:blipFill>
        <p:spPr bwMode="auto">
          <a:xfrm>
            <a:off x="7812088" y="1916113"/>
            <a:ext cx="5540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5" name="Picture 46" descr="IP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3663" y="1125538"/>
            <a:ext cx="392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86"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95513" y="549275"/>
            <a:ext cx="3286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87" name="Picture 3" descr="D:\Documents and Settings\dcu\My Documents\My Pictures\DCU Logos\DCU_logo_2col.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765175"/>
            <a:ext cx="63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Placeholder 4" descr="Establish Logo.jpg"/>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2164" y="3862390"/>
            <a:ext cx="2898775"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76"/>
          <p:cNvSpPr>
            <a:spLocks noChangeArrowheads="1"/>
          </p:cNvSpPr>
          <p:nvPr/>
        </p:nvSpPr>
        <p:spPr bwMode="auto">
          <a:xfrm>
            <a:off x="7272338" y="6269038"/>
            <a:ext cx="169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IE" sz="1000">
                <a:solidFill>
                  <a:srgbClr val="000000"/>
                </a:solidFill>
                <a:latin typeface="Gill Sans MT" pitchFamily="34" charset="0"/>
              </a:rPr>
              <a:t>Definition of Inquiry from: </a:t>
            </a:r>
            <a:r>
              <a:rPr lang="en-IE" sz="1000" i="1">
                <a:solidFill>
                  <a:srgbClr val="000000"/>
                </a:solidFill>
                <a:latin typeface="Gill Sans MT" pitchFamily="34" charset="0"/>
              </a:rPr>
              <a:t>Linn, Davis and Bell, 2004</a:t>
            </a:r>
            <a:endParaRPr lang="en-IE" sz="1000">
              <a:solidFill>
                <a:srgbClr val="000000"/>
              </a:solidFill>
              <a:latin typeface="Gill Sans MT" pitchFamily="34" charset="0"/>
            </a:endParaRPr>
          </a:p>
        </p:txBody>
      </p:sp>
      <p:sp>
        <p:nvSpPr>
          <p:cNvPr id="7190" name="TextBox 52"/>
          <p:cNvSpPr txBox="1">
            <a:spLocks noChangeArrowheads="1"/>
          </p:cNvSpPr>
          <p:nvPr/>
        </p:nvSpPr>
        <p:spPr bwMode="auto">
          <a:xfrm>
            <a:off x="5795963" y="2781300"/>
            <a:ext cx="2447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IE" sz="2800" b="1"/>
              <a:t>What is Inquiry?</a:t>
            </a:r>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ustDataLst>
      <p:tags r:id="rId1"/>
    </p:custDataLst>
    <p:extLst>
      <p:ext uri="{BB962C8B-B14F-4D97-AF65-F5344CB8AC3E}">
        <p14:creationId xmlns:p14="http://schemas.microsoft.com/office/powerpoint/2010/main" val="384364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6"/>
          <p:cNvGrpSpPr>
            <a:grpSpLocks/>
          </p:cNvGrpSpPr>
          <p:nvPr/>
        </p:nvGrpSpPr>
        <p:grpSpPr bwMode="auto">
          <a:xfrm>
            <a:off x="5364163" y="2205038"/>
            <a:ext cx="3024187" cy="3019425"/>
            <a:chOff x="5848698" y="1709640"/>
            <a:chExt cx="3223859" cy="3278877"/>
          </a:xfrm>
        </p:grpSpPr>
        <p:sp>
          <p:nvSpPr>
            <p:cNvPr id="27" name="Isosceles Triangle 26"/>
            <p:cNvSpPr/>
            <p:nvPr/>
          </p:nvSpPr>
          <p:spPr>
            <a:xfrm rot="13038114">
              <a:off x="6183776" y="3576634"/>
              <a:ext cx="377386" cy="1411883"/>
            </a:xfrm>
            <a:prstGeom prst="triangle">
              <a:avLst>
                <a:gd name="adj" fmla="val 672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400"/>
            </a:p>
          </p:txBody>
        </p:sp>
        <p:sp>
          <p:nvSpPr>
            <p:cNvPr id="26" name="Oval 25"/>
            <p:cNvSpPr/>
            <p:nvPr/>
          </p:nvSpPr>
          <p:spPr>
            <a:xfrm>
              <a:off x="6214238" y="1785492"/>
              <a:ext cx="2716165" cy="2715158"/>
            </a:xfrm>
            <a:prstGeom prst="ellipse">
              <a:avLst/>
            </a:prstGeom>
            <a:solidFill>
              <a:srgbClr val="A2BF2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400"/>
            </a:p>
          </p:txBody>
        </p:sp>
        <p:sp>
          <p:nvSpPr>
            <p:cNvPr id="30" name="TextBox 29"/>
            <p:cNvSpPr txBox="1"/>
            <p:nvPr/>
          </p:nvSpPr>
          <p:spPr>
            <a:xfrm rot="19033088">
              <a:off x="5848698" y="1940644"/>
              <a:ext cx="1866623" cy="915396"/>
            </a:xfrm>
            <a:prstGeom prst="rect">
              <a:avLst/>
            </a:prstGeom>
          </p:spPr>
          <p:txBody>
            <a:bodyPr wrap="none" anchor="ctr">
              <a:normAutofit/>
            </a:bodyPr>
            <a:lstStyle/>
            <a:p>
              <a:pPr algn="ctr" fontAlgn="auto">
                <a:spcAft>
                  <a:spcPts val="0"/>
                </a:spcAft>
                <a:defRPr/>
              </a:pPr>
              <a:r>
                <a:rPr lang="en-IE" sz="1000" dirty="0">
                  <a:latin typeface="Calibri" pitchFamily="34" charset="0"/>
                  <a:ea typeface="+mj-ea"/>
                  <a:cs typeface="+mj-cs"/>
                </a:rPr>
                <a:t>Science Education </a:t>
              </a:r>
            </a:p>
            <a:p>
              <a:pPr algn="ctr" fontAlgn="auto">
                <a:spcAft>
                  <a:spcPts val="0"/>
                </a:spcAft>
                <a:defRPr/>
              </a:pPr>
              <a:r>
                <a:rPr lang="en-IE" sz="1000" dirty="0">
                  <a:latin typeface="Calibri" pitchFamily="34" charset="0"/>
                  <a:ea typeface="+mj-ea"/>
                  <a:cs typeface="+mj-cs"/>
                </a:rPr>
                <a:t>Researchers</a:t>
              </a:r>
            </a:p>
          </p:txBody>
        </p:sp>
        <p:sp>
          <p:nvSpPr>
            <p:cNvPr id="31" name="TextBox 30"/>
            <p:cNvSpPr txBox="1"/>
            <p:nvPr/>
          </p:nvSpPr>
          <p:spPr>
            <a:xfrm rot="1035257">
              <a:off x="7033318" y="1709640"/>
              <a:ext cx="1864931" cy="913672"/>
            </a:xfrm>
            <a:prstGeom prst="rect">
              <a:avLst/>
            </a:prstGeom>
          </p:spPr>
          <p:txBody>
            <a:bodyPr wrap="none" anchor="ctr">
              <a:normAutofit/>
            </a:bodyPr>
            <a:lstStyle/>
            <a:p>
              <a:pPr algn="ctr" fontAlgn="auto">
                <a:spcAft>
                  <a:spcPts val="0"/>
                </a:spcAft>
                <a:defRPr/>
              </a:pPr>
              <a:r>
                <a:rPr lang="en-IE" sz="1000" dirty="0">
                  <a:latin typeface="Calibri" pitchFamily="34" charset="0"/>
                  <a:ea typeface="+mj-ea"/>
                  <a:cs typeface="+mj-cs"/>
                </a:rPr>
                <a:t>Teacher Educators</a:t>
              </a:r>
            </a:p>
            <a:p>
              <a:pPr algn="ctr" fontAlgn="auto">
                <a:spcAft>
                  <a:spcPts val="0"/>
                </a:spcAft>
                <a:defRPr/>
              </a:pPr>
              <a:endParaRPr lang="en-IE" sz="1000" dirty="0">
                <a:latin typeface="Calibri" pitchFamily="34" charset="0"/>
                <a:ea typeface="+mj-ea"/>
                <a:cs typeface="+mj-cs"/>
              </a:endParaRPr>
            </a:p>
          </p:txBody>
        </p:sp>
        <p:sp>
          <p:nvSpPr>
            <p:cNvPr id="34" name="TextBox 33"/>
            <p:cNvSpPr txBox="1"/>
            <p:nvPr/>
          </p:nvSpPr>
          <p:spPr>
            <a:xfrm rot="3353108">
              <a:off x="5666603" y="3286083"/>
              <a:ext cx="1865271" cy="915543"/>
            </a:xfrm>
            <a:prstGeom prst="rect">
              <a:avLst/>
            </a:prstGeom>
          </p:spPr>
          <p:txBody>
            <a:bodyPr wrap="none" anchor="ctr">
              <a:normAutofit/>
            </a:bodyPr>
            <a:lstStyle/>
            <a:p>
              <a:pPr algn="ctr" fontAlgn="auto">
                <a:spcAft>
                  <a:spcPts val="0"/>
                </a:spcAft>
                <a:defRPr/>
              </a:pPr>
              <a:r>
                <a:rPr lang="en-IE" sz="1000" dirty="0">
                  <a:latin typeface="Calibri" pitchFamily="34" charset="0"/>
                  <a:ea typeface="+mj-ea"/>
                  <a:cs typeface="+mj-cs"/>
                </a:rPr>
                <a:t>Policy Makers</a:t>
              </a:r>
            </a:p>
            <a:p>
              <a:pPr algn="ctr" fontAlgn="auto">
                <a:spcAft>
                  <a:spcPts val="0"/>
                </a:spcAft>
                <a:defRPr/>
              </a:pPr>
              <a:endParaRPr lang="en-IE" sz="1000" dirty="0">
                <a:latin typeface="Calibri" pitchFamily="34" charset="0"/>
                <a:ea typeface="+mj-ea"/>
                <a:cs typeface="+mj-cs"/>
              </a:endParaRPr>
            </a:p>
          </p:txBody>
        </p:sp>
        <p:sp>
          <p:nvSpPr>
            <p:cNvPr id="28" name="Oval 27"/>
            <p:cNvSpPr/>
            <p:nvPr/>
          </p:nvSpPr>
          <p:spPr>
            <a:xfrm>
              <a:off x="6672855" y="2244052"/>
              <a:ext cx="1798931" cy="179976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400"/>
            </a:p>
          </p:txBody>
        </p:sp>
        <p:sp>
          <p:nvSpPr>
            <p:cNvPr id="29" name="Oval 28"/>
            <p:cNvSpPr/>
            <p:nvPr/>
          </p:nvSpPr>
          <p:spPr>
            <a:xfrm>
              <a:off x="6942396" y="2513248"/>
              <a:ext cx="1260000" cy="1260000"/>
            </a:xfrm>
            <a:prstGeom prst="ellipse">
              <a:avLst/>
            </a:prstGeom>
            <a:gradFill>
              <a:gsLst>
                <a:gs pos="0">
                  <a:schemeClr val="bg1">
                    <a:lumMod val="95000"/>
                  </a:schemeClr>
                </a:gs>
                <a:gs pos="50000">
                  <a:srgbClr val="3A4A97">
                    <a:tint val="44500"/>
                    <a:satMod val="160000"/>
                  </a:srgbClr>
                </a:gs>
                <a:gs pos="100000">
                  <a:srgbClr val="3A4A97">
                    <a:tint val="23500"/>
                    <a:satMod val="160000"/>
                  </a:srgbClr>
                </a:gs>
                <a:gs pos="100000">
                  <a:srgbClr val="3A4A97">
                    <a:tint val="23500"/>
                    <a:satMod val="160000"/>
                  </a:srgbClr>
                </a:gs>
                <a:gs pos="100000">
                  <a:srgbClr val="3A4A97">
                    <a:tint val="23500"/>
                    <a:satMod val="160000"/>
                  </a:srgbClr>
                </a:gs>
                <a:gs pos="100000">
                  <a:srgbClr val="3A4A97">
                    <a:tint val="23500"/>
                    <a:satMod val="160000"/>
                  </a:srgbClr>
                </a:gs>
                <a:gs pos="100000">
                  <a:srgbClr val="3A4A97">
                    <a:tint val="23500"/>
                    <a:satMod val="160000"/>
                  </a:srgbClr>
                </a:gs>
              </a:gsLst>
              <a:path path="circle">
                <a:fillToRect l="50000" t="50000" r="50000" b="50000"/>
              </a:path>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400"/>
            </a:p>
          </p:txBody>
        </p:sp>
        <p:sp>
          <p:nvSpPr>
            <p:cNvPr id="32" name="TextBox 31"/>
            <p:cNvSpPr txBox="1"/>
            <p:nvPr/>
          </p:nvSpPr>
          <p:spPr>
            <a:xfrm rot="5142402">
              <a:off x="7682135" y="2724072"/>
              <a:ext cx="1866994" cy="913850"/>
            </a:xfrm>
            <a:prstGeom prst="rect">
              <a:avLst/>
            </a:prstGeom>
          </p:spPr>
          <p:txBody>
            <a:bodyPr wrap="none" anchor="ctr">
              <a:normAutofit/>
            </a:bodyPr>
            <a:lstStyle/>
            <a:p>
              <a:pPr algn="ctr" fontAlgn="auto">
                <a:spcAft>
                  <a:spcPts val="0"/>
                </a:spcAft>
                <a:defRPr/>
              </a:pPr>
              <a:r>
                <a:rPr lang="en-IE" sz="1000" dirty="0">
                  <a:latin typeface="Calibri" pitchFamily="34" charset="0"/>
                  <a:ea typeface="+mj-ea"/>
                  <a:cs typeface="+mj-cs"/>
                </a:rPr>
                <a:t>Parents</a:t>
              </a:r>
            </a:p>
            <a:p>
              <a:pPr algn="ctr" fontAlgn="auto">
                <a:spcAft>
                  <a:spcPts val="0"/>
                </a:spcAft>
                <a:defRPr/>
              </a:pPr>
              <a:endParaRPr lang="en-IE" sz="1000" dirty="0">
                <a:latin typeface="Calibri" pitchFamily="34" charset="0"/>
                <a:ea typeface="+mj-ea"/>
                <a:cs typeface="+mj-cs"/>
              </a:endParaRPr>
            </a:p>
          </p:txBody>
        </p:sp>
        <p:sp>
          <p:nvSpPr>
            <p:cNvPr id="33" name="TextBox 32"/>
            <p:cNvSpPr txBox="1"/>
            <p:nvPr/>
          </p:nvSpPr>
          <p:spPr>
            <a:xfrm rot="20785370">
              <a:off x="6982549" y="3849012"/>
              <a:ext cx="1866623" cy="915397"/>
            </a:xfrm>
            <a:prstGeom prst="rect">
              <a:avLst/>
            </a:prstGeom>
          </p:spPr>
          <p:txBody>
            <a:bodyPr wrap="none" anchor="ctr">
              <a:normAutofit/>
            </a:bodyPr>
            <a:lstStyle/>
            <a:p>
              <a:pPr algn="ctr" fontAlgn="auto">
                <a:spcAft>
                  <a:spcPts val="0"/>
                </a:spcAft>
                <a:defRPr/>
              </a:pPr>
              <a:r>
                <a:rPr lang="en-IE" sz="1000" dirty="0">
                  <a:latin typeface="Calibri" pitchFamily="34" charset="0"/>
                  <a:ea typeface="+mj-ea"/>
                  <a:cs typeface="+mj-cs"/>
                </a:rPr>
                <a:t>Scientific &amp; Industrial </a:t>
              </a:r>
            </a:p>
            <a:p>
              <a:pPr algn="ctr" fontAlgn="auto">
                <a:spcAft>
                  <a:spcPts val="0"/>
                </a:spcAft>
                <a:defRPr/>
              </a:pPr>
              <a:r>
                <a:rPr lang="en-IE" sz="1000" dirty="0">
                  <a:latin typeface="Calibri" pitchFamily="34" charset="0"/>
                  <a:ea typeface="+mj-ea"/>
                  <a:cs typeface="+mj-cs"/>
                </a:rPr>
                <a:t>Communities</a:t>
              </a:r>
            </a:p>
            <a:p>
              <a:pPr algn="ctr" fontAlgn="auto">
                <a:spcAft>
                  <a:spcPts val="0"/>
                </a:spcAft>
                <a:defRPr/>
              </a:pPr>
              <a:endParaRPr lang="en-IE" sz="1000" dirty="0">
                <a:latin typeface="Calibri" pitchFamily="34" charset="0"/>
                <a:ea typeface="+mj-ea"/>
                <a:cs typeface="+mj-cs"/>
              </a:endParaRPr>
            </a:p>
          </p:txBody>
        </p:sp>
        <p:sp>
          <p:nvSpPr>
            <p:cNvPr id="35" name="TextBox 34"/>
            <p:cNvSpPr txBox="1"/>
            <p:nvPr/>
          </p:nvSpPr>
          <p:spPr>
            <a:xfrm>
              <a:off x="6644086" y="2571595"/>
              <a:ext cx="1866623" cy="572338"/>
            </a:xfrm>
            <a:prstGeom prst="rect">
              <a:avLst/>
            </a:prstGeom>
          </p:spPr>
          <p:txBody>
            <a:bodyPr wrap="none" anchor="ctr">
              <a:normAutofit/>
            </a:bodyPr>
            <a:lstStyle/>
            <a:p>
              <a:pPr algn="ctr" fontAlgn="auto">
                <a:spcAft>
                  <a:spcPts val="0"/>
                </a:spcAft>
                <a:defRPr/>
              </a:pPr>
              <a:r>
                <a:rPr lang="en-IE" sz="1100" b="1" dirty="0">
                  <a:latin typeface="Calibri" pitchFamily="34" charset="0"/>
                  <a:ea typeface="+mj-ea"/>
                  <a:cs typeface="+mj-cs"/>
                </a:rPr>
                <a:t>TEACHERS</a:t>
              </a:r>
            </a:p>
            <a:p>
              <a:pPr algn="ctr" fontAlgn="auto">
                <a:spcAft>
                  <a:spcPts val="0"/>
                </a:spcAft>
                <a:defRPr/>
              </a:pPr>
              <a:endParaRPr lang="en-IE" sz="1100" b="1" dirty="0">
                <a:latin typeface="Calibri" pitchFamily="34" charset="0"/>
                <a:ea typeface="+mj-ea"/>
                <a:cs typeface="+mj-cs"/>
              </a:endParaRPr>
            </a:p>
          </p:txBody>
        </p:sp>
        <p:sp>
          <p:nvSpPr>
            <p:cNvPr id="36" name="TextBox 35"/>
            <p:cNvSpPr txBox="1"/>
            <p:nvPr/>
          </p:nvSpPr>
          <p:spPr>
            <a:xfrm>
              <a:off x="6644086" y="3285294"/>
              <a:ext cx="1866623" cy="572338"/>
            </a:xfrm>
            <a:prstGeom prst="rect">
              <a:avLst/>
            </a:prstGeom>
          </p:spPr>
          <p:txBody>
            <a:bodyPr wrap="none" anchor="ctr">
              <a:normAutofit/>
            </a:bodyPr>
            <a:lstStyle/>
            <a:p>
              <a:pPr algn="ctr" fontAlgn="auto">
                <a:spcAft>
                  <a:spcPts val="0"/>
                </a:spcAft>
                <a:defRPr/>
              </a:pPr>
              <a:r>
                <a:rPr lang="en-IE" sz="1100" b="1" dirty="0">
                  <a:latin typeface="Calibri" pitchFamily="34" charset="0"/>
                  <a:ea typeface="+mj-ea"/>
                  <a:cs typeface="+mj-cs"/>
                </a:rPr>
                <a:t>STUDENTS</a:t>
              </a:r>
            </a:p>
            <a:p>
              <a:pPr algn="ctr" fontAlgn="auto">
                <a:spcAft>
                  <a:spcPts val="0"/>
                </a:spcAft>
                <a:defRPr/>
              </a:pPr>
              <a:endParaRPr lang="en-IE" sz="1100" b="1" dirty="0">
                <a:latin typeface="Calibri" pitchFamily="34" charset="0"/>
                <a:ea typeface="+mj-ea"/>
                <a:cs typeface="+mj-cs"/>
              </a:endParaRPr>
            </a:p>
          </p:txBody>
        </p:sp>
        <p:cxnSp>
          <p:nvCxnSpPr>
            <p:cNvPr id="39" name="Straight Arrow Connector 38"/>
            <p:cNvCxnSpPr/>
            <p:nvPr/>
          </p:nvCxnSpPr>
          <p:spPr>
            <a:xfrm rot="16200000" flipV="1">
              <a:off x="6858096" y="2500136"/>
              <a:ext cx="284446" cy="286001"/>
            </a:xfrm>
            <a:prstGeom prst="straightConnector1">
              <a:avLst/>
            </a:prstGeom>
            <a:ln w="38100">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rot="5400000" flipH="1" flipV="1">
              <a:off x="7571954" y="2285708"/>
              <a:ext cx="501658" cy="214925"/>
            </a:xfrm>
            <a:prstGeom prst="straightConnector1">
              <a:avLst/>
            </a:prstGeom>
            <a:ln w="38100">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8072400" y="3143933"/>
              <a:ext cx="500925" cy="1723"/>
            </a:xfrm>
            <a:prstGeom prst="straightConnector1">
              <a:avLst/>
            </a:prstGeom>
            <a:ln w="38100">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rot="10800000" flipV="1">
              <a:off x="6715163" y="3357698"/>
              <a:ext cx="357078" cy="286169"/>
            </a:xfrm>
            <a:prstGeom prst="straightConnector1">
              <a:avLst/>
            </a:prstGeom>
            <a:ln w="38100">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rot="16200000" flipH="1">
              <a:off x="7465353" y="3822757"/>
              <a:ext cx="499934" cy="142154"/>
            </a:xfrm>
            <a:prstGeom prst="straightConnector1">
              <a:avLst/>
            </a:prstGeom>
            <a:ln w="38100">
              <a:solidFill>
                <a:schemeClr val="tx1">
                  <a:lumMod val="50000"/>
                  <a:lumOff val="50000"/>
                </a:schemeClr>
              </a:solidFill>
              <a:headEnd type="triangle" w="med" len="med"/>
              <a:tailEnd type="triangle" w="med" len="med"/>
            </a:ln>
            <a:effectLst/>
          </p:spPr>
          <p:style>
            <a:lnRef idx="1">
              <a:schemeClr val="dk1"/>
            </a:lnRef>
            <a:fillRef idx="0">
              <a:schemeClr val="dk1"/>
            </a:fillRef>
            <a:effectRef idx="0">
              <a:schemeClr val="dk1"/>
            </a:effectRef>
            <a:fontRef idx="minor">
              <a:schemeClr val="tx1"/>
            </a:fontRef>
          </p:style>
        </p:cxnSp>
      </p:grpSp>
      <p:pic>
        <p:nvPicPr>
          <p:cNvPr id="9219" name="Picture 2" descr="D:\Documents and Settings\dcu\My Documents\ESTABLISH\Workpackages\WP 8 Promotion\FP7-Capacities logos\colour\FP7-cap-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6002338"/>
            <a:ext cx="679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flag_2col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6000750"/>
            <a:ext cx="817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1" name="Picture 34" descr="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620713"/>
            <a:ext cx="314325" cy="425450"/>
          </a:xfrm>
          <a:prstGeom prst="rect">
            <a:avLst/>
          </a:prstGeom>
          <a:solidFill>
            <a:schemeClr val="bg1"/>
          </a:solidFill>
          <a:ln>
            <a:noFill/>
          </a:ln>
          <a:extLst>
            <a:ext uri="{91240B29-F687-4F45-9708-019B960494DF}">
              <a14:hiddenLine xmlns:a14="http://schemas.microsoft.com/office/drawing/2010/main" w="9525" algn="in">
                <a:solidFill>
                  <a:srgbClr val="000000"/>
                </a:solidFill>
                <a:miter lim="800000"/>
                <a:headEnd/>
                <a:tailEnd/>
              </a14:hiddenLine>
            </a:ext>
          </a:extLst>
        </p:spPr>
      </p:pic>
      <p:pic>
        <p:nvPicPr>
          <p:cNvPr id="9222" name="Picture 35" descr="UCY embl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5463" y="1341438"/>
            <a:ext cx="4206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3" name="Picture 36" descr="Um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549275"/>
            <a:ext cx="514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4" name="Picture 38" descr="CUN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549275"/>
            <a:ext cx="5508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5" name="Picture 39" descr="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765175"/>
            <a:ext cx="508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6" name="Picture 40" descr="UPJ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1628775"/>
            <a:ext cx="52546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7" name="Picture 41" descr="COU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19475" y="620713"/>
            <a:ext cx="7143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8" name="Picture 43" descr="TARTU"/>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620713"/>
            <a:ext cx="534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9" name="Picture 44" descr="UNIP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5963" y="952500"/>
            <a:ext cx="49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30" name="Picture 45" descr="MAH logo MIM_cmyk1"/>
          <p:cNvPicPr>
            <a:picLocks noChangeAspect="1" noChangeArrowheads="1"/>
          </p:cNvPicPr>
          <p:nvPr/>
        </p:nvPicPr>
        <p:blipFill>
          <a:blip r:embed="rId14" cstate="print">
            <a:extLst>
              <a:ext uri="{28A0092B-C50C-407E-A947-70E740481C1C}">
                <a14:useLocalDpi xmlns:a14="http://schemas.microsoft.com/office/drawing/2010/main" val="0"/>
              </a:ext>
            </a:extLst>
          </a:blip>
          <a:srcRect b="35707"/>
          <a:stretch>
            <a:fillRect/>
          </a:stretch>
        </p:blipFill>
        <p:spPr bwMode="auto">
          <a:xfrm>
            <a:off x="7812088" y="1916113"/>
            <a:ext cx="554037"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31" name="Picture 46" descr="IP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43663" y="1125538"/>
            <a:ext cx="392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32"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95513" y="549275"/>
            <a:ext cx="3286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33" name="Picture 3" descr="D:\Documents and Settings\dcu\My Documents\My Pictures\DCU Logos\DCU_logo_2col.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765175"/>
            <a:ext cx="63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Placeholder 4" descr="Establish Logo.jpg"/>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292" y="4354513"/>
            <a:ext cx="1963377" cy="166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a:xfrm>
            <a:off x="250825" y="1484313"/>
            <a:ext cx="5257800" cy="2952750"/>
          </a:xfrm>
          <a:prstGeom prst="rect">
            <a:avLst/>
          </a:prstGeom>
        </p:spPr>
        <p:txBody>
          <a:bodyPr wrap="none" anchor="ctr">
            <a:normAutofit/>
          </a:bodyPr>
          <a:lstStyle/>
          <a:p>
            <a:pPr fontAlgn="auto">
              <a:spcAft>
                <a:spcPts val="0"/>
              </a:spcAft>
              <a:defRPr/>
            </a:pPr>
            <a:endParaRPr lang="en-IE" sz="2400" b="1" dirty="0">
              <a:solidFill>
                <a:srgbClr val="333333"/>
              </a:solidFill>
              <a:latin typeface="Arial" pitchFamily="34" charset="0"/>
              <a:cs typeface="Arial" pitchFamily="34" charset="0"/>
            </a:endParaRPr>
          </a:p>
          <a:p>
            <a:pPr fontAlgn="auto">
              <a:spcAft>
                <a:spcPts val="0"/>
              </a:spcAft>
              <a:defRPr/>
            </a:pPr>
            <a:r>
              <a:rPr lang="en-IE" sz="2400" dirty="0" smtClean="0">
                <a:solidFill>
                  <a:srgbClr val="333333"/>
                </a:solidFill>
                <a:latin typeface="Arial" pitchFamily="34" charset="0"/>
                <a:cs typeface="Arial" pitchFamily="34" charset="0"/>
              </a:rPr>
              <a:t>“</a:t>
            </a:r>
            <a:r>
              <a:rPr lang="en-IE" sz="2400" b="1" dirty="0">
                <a:solidFill>
                  <a:srgbClr val="333333"/>
                </a:solidFill>
                <a:latin typeface="Arial" pitchFamily="34" charset="0"/>
                <a:cs typeface="Arial" pitchFamily="34" charset="0"/>
              </a:rPr>
              <a:t>ESTABLISH Model for Inquiry</a:t>
            </a:r>
          </a:p>
          <a:p>
            <a:pPr fontAlgn="auto">
              <a:spcAft>
                <a:spcPts val="0"/>
              </a:spcAft>
              <a:defRPr/>
            </a:pPr>
            <a:endParaRPr lang="en-IE" sz="2400" b="1" dirty="0">
              <a:solidFill>
                <a:srgbClr val="333333"/>
              </a:solidFill>
              <a:latin typeface="Arial" pitchFamily="34" charset="0"/>
              <a:cs typeface="Arial" pitchFamily="34" charset="0"/>
            </a:endParaRPr>
          </a:p>
          <a:p>
            <a:pPr fontAlgn="auto">
              <a:spcAft>
                <a:spcPts val="0"/>
              </a:spcAft>
              <a:defRPr/>
            </a:pPr>
            <a:r>
              <a:rPr lang="en-IE" sz="2400" dirty="0">
                <a:solidFill>
                  <a:srgbClr val="333333"/>
                </a:solidFill>
                <a:latin typeface="Arial" pitchFamily="34" charset="0"/>
                <a:cs typeface="Arial" pitchFamily="34" charset="0"/>
              </a:rPr>
              <a:t>“creating authentic learning </a:t>
            </a:r>
          </a:p>
          <a:p>
            <a:pPr fontAlgn="auto">
              <a:spcAft>
                <a:spcPts val="0"/>
              </a:spcAft>
              <a:defRPr/>
            </a:pPr>
            <a:r>
              <a:rPr lang="en-IE" sz="2400" dirty="0">
                <a:solidFill>
                  <a:srgbClr val="333333"/>
                </a:solidFill>
                <a:latin typeface="Arial" pitchFamily="34" charset="0"/>
                <a:cs typeface="Arial" pitchFamily="34" charset="0"/>
              </a:rPr>
              <a:t>environments for science”</a:t>
            </a:r>
          </a:p>
          <a:p>
            <a:pPr fontAlgn="auto">
              <a:spcAft>
                <a:spcPts val="0"/>
              </a:spcAft>
              <a:defRPr/>
            </a:pPr>
            <a:endParaRPr lang="en-IE" sz="2400" dirty="0">
              <a:solidFill>
                <a:srgbClr val="333333"/>
              </a:solidFill>
              <a:latin typeface="Arial" pitchFamily="34" charset="0"/>
              <a:cs typeface="Arial" pitchFamily="34" charset="0"/>
            </a:endParaRPr>
          </a:p>
          <a:p>
            <a:pPr fontAlgn="auto">
              <a:spcAft>
                <a:spcPts val="0"/>
              </a:spcAft>
              <a:defRPr/>
            </a:pPr>
            <a:r>
              <a:rPr lang="en-IE" sz="2400" dirty="0">
                <a:solidFill>
                  <a:srgbClr val="333333"/>
                </a:solidFill>
              </a:rPr>
              <a:t>“bringing together … stakeholders..”</a:t>
            </a:r>
          </a:p>
          <a:p>
            <a:pPr fontAlgn="auto">
              <a:spcAft>
                <a:spcPts val="0"/>
              </a:spcAft>
              <a:defRPr/>
            </a:pPr>
            <a:endParaRPr lang="en-IE" sz="2400" dirty="0">
              <a:solidFill>
                <a:srgbClr val="333333"/>
              </a:solidFill>
            </a:endParaRPr>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ustDataLst>
      <p:tags r:id="rId1"/>
    </p:custDataLst>
    <p:extLst>
      <p:ext uri="{BB962C8B-B14F-4D97-AF65-F5344CB8AC3E}">
        <p14:creationId xmlns:p14="http://schemas.microsoft.com/office/powerpoint/2010/main" val="2404118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txBox="1">
            <a:spLocks/>
          </p:cNvSpPr>
          <p:nvPr/>
        </p:nvSpPr>
        <p:spPr bwMode="auto">
          <a:xfrm>
            <a:off x="76200" y="701675"/>
            <a:ext cx="8229600" cy="639763"/>
          </a:xfrm>
          <a:prstGeom prst="rect">
            <a:avLst/>
          </a:prstGeom>
          <a:noFill/>
          <a:ln w="9525">
            <a:noFill/>
            <a:miter lim="800000"/>
            <a:headEnd/>
            <a:tailEnd/>
          </a:ln>
        </p:spPr>
        <p:txBody>
          <a:bodyPr anchor="ctr"/>
          <a:lstStyle/>
          <a:p>
            <a:pPr>
              <a:buClr>
                <a:srgbClr val="232D47"/>
              </a:buClr>
              <a:buFont typeface="Arial" charset="0"/>
              <a:buNone/>
              <a:defRPr/>
            </a:pPr>
            <a:r>
              <a:rPr lang="en-US" sz="2800" b="1" dirty="0">
                <a:solidFill>
                  <a:srgbClr val="FF0000"/>
                </a:solidFill>
                <a:latin typeface="Calibri" pitchFamily="34" charset="0"/>
                <a:ea typeface="+mj-ea"/>
                <a:cs typeface="Segoe UI" pitchFamily="34" charset="0"/>
              </a:rPr>
              <a:t>ESTABLISH Teaching and Learning Materials</a:t>
            </a:r>
          </a:p>
        </p:txBody>
      </p:sp>
      <p:sp>
        <p:nvSpPr>
          <p:cNvPr id="11" name="Text Placeholder 15"/>
          <p:cNvSpPr txBox="1">
            <a:spLocks/>
          </p:cNvSpPr>
          <p:nvPr/>
        </p:nvSpPr>
        <p:spPr bwMode="auto">
          <a:xfrm>
            <a:off x="286688" y="1341438"/>
            <a:ext cx="8251825" cy="457200"/>
          </a:xfrm>
          <a:prstGeom prst="rect">
            <a:avLst/>
          </a:prstGeom>
          <a:noFill/>
          <a:ln w="9525">
            <a:noFill/>
            <a:miter lim="800000"/>
            <a:headEnd/>
            <a:tailEnd/>
          </a:ln>
        </p:spPr>
        <p:txBody>
          <a:bodyPr>
            <a:normAutofit/>
          </a:bodyPr>
          <a:lstStyle/>
          <a:p>
            <a:pPr marL="173038" indent="-173038">
              <a:spcBef>
                <a:spcPct val="20000"/>
              </a:spcBef>
              <a:buClr>
                <a:srgbClr val="232D47"/>
              </a:buClr>
              <a:buSzPct val="70000"/>
              <a:defRPr/>
            </a:pPr>
            <a:r>
              <a:rPr lang="en-IE" sz="2400" dirty="0">
                <a:solidFill>
                  <a:schemeClr val="tx1"/>
                </a:solidFill>
              </a:rPr>
              <a:t>IBSE Units </a:t>
            </a:r>
            <a:r>
              <a:rPr lang="en-GB" sz="2400" dirty="0">
                <a:solidFill>
                  <a:schemeClr val="tx1"/>
                </a:solidFill>
              </a:rPr>
              <a:t>built around selected science themes.</a:t>
            </a:r>
            <a:endParaRPr lang="en-IE" sz="2400" dirty="0">
              <a:solidFill>
                <a:schemeClr val="tx1"/>
              </a:solidFill>
              <a:latin typeface="Calibri" pitchFamily="34" charset="0"/>
              <a:cs typeface="Segoe UI" pitchFamily="34" charset="0"/>
            </a:endParaRPr>
          </a:p>
        </p:txBody>
      </p:sp>
      <p:sp>
        <p:nvSpPr>
          <p:cNvPr id="1025" name="Rectangle 1"/>
          <p:cNvSpPr>
            <a:spLocks noChangeArrowheads="1"/>
          </p:cNvSpPr>
          <p:nvPr/>
        </p:nvSpPr>
        <p:spPr bwMode="auto">
          <a:xfrm>
            <a:off x="323850" y="2076450"/>
            <a:ext cx="5976938" cy="4000500"/>
          </a:xfrm>
          <a:prstGeom prst="rect">
            <a:avLst/>
          </a:prstGeom>
          <a:noFill/>
          <a:ln w="9525">
            <a:noFill/>
            <a:miter lim="800000"/>
            <a:headEnd/>
            <a:tailEnd/>
          </a:ln>
          <a:effectLst/>
        </p:spPr>
        <p:txBody>
          <a:bodyPr anchor="ctr">
            <a:spAutoFit/>
          </a:bodyPr>
          <a:lstStyle/>
          <a:p>
            <a:pPr marL="342900" indent="-342900">
              <a:buFont typeface="+mj-lt"/>
              <a:buAutoNum type="alphaUcPeriod"/>
              <a:tabLst>
                <a:tab pos="228600" algn="l"/>
              </a:tabLst>
              <a:defRPr/>
            </a:pPr>
            <a:r>
              <a:rPr lang="en-GB" sz="2400" dirty="0">
                <a:solidFill>
                  <a:schemeClr val="tx1"/>
                </a:solidFill>
                <a:latin typeface="Arial" pitchFamily="34" charset="0"/>
                <a:ea typeface="Times New Roman" pitchFamily="18" charset="0"/>
                <a:cs typeface="Times New Roman" pitchFamily="18" charset="0"/>
              </a:rPr>
              <a:t>Teacher Information</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Unit Description </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IBSE Character </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Content Knowledge</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Pedagogical Content Knowledge </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Industrial Content Knowledge </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Learning Path(s)   </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Assessment</a:t>
            </a:r>
            <a:endParaRPr lang="en-IE" sz="1400" dirty="0">
              <a:solidFill>
                <a:schemeClr val="tx1"/>
              </a:solidFill>
              <a:latin typeface="Arial" pitchFamily="34" charset="0"/>
              <a:cs typeface="Arial" pitchFamily="34" charset="0"/>
            </a:endParaRPr>
          </a:p>
          <a:p>
            <a:pPr marL="811213" indent="-368300" eaLnBrk="0" hangingPunct="0">
              <a:buFont typeface="+mj-lt"/>
              <a:buAutoNum type="romanUcPeriod"/>
              <a:tabLst>
                <a:tab pos="442913" algn="l"/>
              </a:tabLst>
              <a:defRPr/>
            </a:pPr>
            <a:r>
              <a:rPr lang="en-GB" sz="2400" dirty="0">
                <a:solidFill>
                  <a:schemeClr val="tx1"/>
                </a:solidFill>
                <a:latin typeface="Arial" pitchFamily="34" charset="0"/>
                <a:ea typeface="Times New Roman" pitchFamily="18" charset="0"/>
                <a:cs typeface="Times New Roman" pitchFamily="18" charset="0"/>
              </a:rPr>
              <a:t>Student Learning Activities </a:t>
            </a:r>
          </a:p>
          <a:p>
            <a:pPr marL="811213" indent="-368300" eaLnBrk="0" hangingPunct="0">
              <a:tabLst>
                <a:tab pos="442913" algn="l"/>
              </a:tabLst>
              <a:defRPr/>
            </a:pPr>
            <a:endParaRPr lang="en-IE" sz="1400" dirty="0">
              <a:solidFill>
                <a:schemeClr val="tx1"/>
              </a:solidFill>
              <a:latin typeface="Arial" pitchFamily="34" charset="0"/>
              <a:cs typeface="Arial" pitchFamily="34" charset="0"/>
            </a:endParaRPr>
          </a:p>
          <a:p>
            <a:pPr marL="342900" indent="-342900" eaLnBrk="0" hangingPunct="0">
              <a:tabLst>
                <a:tab pos="228600" algn="l"/>
              </a:tabLst>
              <a:defRPr/>
            </a:pPr>
            <a:r>
              <a:rPr lang="en-GB" sz="2400" dirty="0">
                <a:solidFill>
                  <a:schemeClr val="tx1"/>
                </a:solidFill>
                <a:latin typeface="Arial" pitchFamily="34" charset="0"/>
                <a:ea typeface="Times New Roman" pitchFamily="18" charset="0"/>
                <a:cs typeface="Times New Roman" pitchFamily="18" charset="0"/>
              </a:rPr>
              <a:t>B. Classroom materials </a:t>
            </a:r>
            <a:endParaRPr lang="en-GB" sz="3600" dirty="0">
              <a:solidFill>
                <a:schemeClr val="tx1"/>
              </a:solidFill>
              <a:latin typeface="Arial" pitchFamily="34" charset="0"/>
              <a:cs typeface="Arial" pitchFamily="34" charset="0"/>
            </a:endParaRPr>
          </a:p>
        </p:txBody>
      </p:sp>
      <p:pic>
        <p:nvPicPr>
          <p:cNvPr id="10246" name="Picture Placeholder 4" descr="Establish Logo.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234" y="4869160"/>
            <a:ext cx="1866279" cy="157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8"/>
          </p:nvPr>
        </p:nvSpPr>
        <p:spPr/>
        <p:txBody>
          <a:bodyPr/>
          <a:lstStyle/>
          <a:p>
            <a:pPr>
              <a:defRPr/>
            </a:pPr>
            <a:r>
              <a:rPr lang="en-US" smtClean="0"/>
              <a:t>Woudschoten Natuurkunde, 2011</a:t>
            </a:r>
            <a:endParaRPr lang="en-US"/>
          </a:p>
        </p:txBody>
      </p:sp>
      <p:sp>
        <p:nvSpPr>
          <p:cNvPr id="14" name="Rounded Rectangle 13"/>
          <p:cNvSpPr/>
          <p:nvPr/>
        </p:nvSpPr>
        <p:spPr>
          <a:xfrm>
            <a:off x="6372200" y="2852936"/>
            <a:ext cx="2495770" cy="1800200"/>
          </a:xfrm>
          <a:prstGeom prst="roundRect">
            <a:avLst/>
          </a:prstGeom>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buFont typeface="Arial" charset="0"/>
              <a:buNone/>
              <a:defRPr/>
            </a:pPr>
            <a:r>
              <a:rPr lang="en-US" sz="1700" i="1" dirty="0">
                <a:ln w="18415" cmpd="sng">
                  <a:solidFill>
                    <a:srgbClr val="FFFFFF"/>
                  </a:solidFill>
                  <a:prstDash val="solid"/>
                </a:ln>
                <a:solidFill>
                  <a:schemeClr val="bg1"/>
                </a:solidFill>
                <a:effectLst>
                  <a:innerShdw blurRad="63500" dist="50800" dir="13500000">
                    <a:prstClr val="black">
                      <a:alpha val="50000"/>
                    </a:prstClr>
                  </a:innerShdw>
                </a:effectLst>
              </a:rPr>
              <a:t>E.g.  Units: </a:t>
            </a:r>
          </a:p>
          <a:p>
            <a:pPr algn="ctr">
              <a:buFont typeface="Arial" charset="0"/>
              <a:buNone/>
              <a:defRPr/>
            </a:pPr>
            <a:r>
              <a:rPr lang="en-US" sz="1700" dirty="0">
                <a:ln w="18415" cmpd="sng">
                  <a:solidFill>
                    <a:srgbClr val="FFFFFF"/>
                  </a:solidFill>
                  <a:prstDash val="solid"/>
                </a:ln>
                <a:solidFill>
                  <a:schemeClr val="bg1"/>
                </a:solidFill>
                <a:effectLst>
                  <a:innerShdw blurRad="63500" dist="50800" dir="13500000">
                    <a:prstClr val="black">
                      <a:alpha val="50000"/>
                    </a:prstClr>
                  </a:innerShdw>
                </a:effectLst>
              </a:rPr>
              <a:t>Sound</a:t>
            </a:r>
          </a:p>
          <a:p>
            <a:pPr algn="ctr">
              <a:buFont typeface="Arial" charset="0"/>
              <a:buNone/>
              <a:defRPr/>
            </a:pPr>
            <a:r>
              <a:rPr lang="en-US" sz="1700" dirty="0">
                <a:ln w="18415" cmpd="sng">
                  <a:solidFill>
                    <a:srgbClr val="FFFFFF"/>
                  </a:solidFill>
                  <a:prstDash val="solid"/>
                </a:ln>
                <a:solidFill>
                  <a:schemeClr val="bg1"/>
                </a:solidFill>
                <a:effectLst>
                  <a:innerShdw blurRad="63500" dist="50800" dir="13500000">
                    <a:prstClr val="black">
                      <a:alpha val="50000"/>
                    </a:prstClr>
                  </a:innerShdw>
                </a:effectLst>
              </a:rPr>
              <a:t>Invisible Holes</a:t>
            </a:r>
          </a:p>
          <a:p>
            <a:pPr algn="ctr">
              <a:buFont typeface="Arial" charset="0"/>
              <a:buNone/>
              <a:defRPr/>
            </a:pPr>
            <a:r>
              <a:rPr lang="en-US" sz="1700" dirty="0">
                <a:ln w="18415" cmpd="sng">
                  <a:solidFill>
                    <a:srgbClr val="FFFFFF"/>
                  </a:solidFill>
                  <a:prstDash val="solid"/>
                </a:ln>
                <a:solidFill>
                  <a:schemeClr val="bg1"/>
                </a:solidFill>
                <a:effectLst>
                  <a:innerShdw blurRad="63500" dist="50800" dir="13500000">
                    <a:prstClr val="black">
                      <a:alpha val="50000"/>
                    </a:prstClr>
                  </a:innerShdw>
                </a:effectLst>
              </a:rPr>
              <a:t>Disability</a:t>
            </a:r>
          </a:p>
        </p:txBody>
      </p:sp>
      <p:sp>
        <p:nvSpPr>
          <p:cNvPr id="9" name="Rounded Rectangle 8"/>
          <p:cNvSpPr/>
          <p:nvPr/>
        </p:nvSpPr>
        <p:spPr>
          <a:xfrm>
            <a:off x="6372200" y="2852936"/>
            <a:ext cx="2495770" cy="1800200"/>
          </a:xfrm>
          <a:prstGeom prst="roundRect">
            <a:avLst/>
          </a:prstGeom>
          <a:solidFill>
            <a:srgbClr val="C32D2E"/>
          </a:solidFill>
          <a:ln w="19050" cap="flat" cmpd="sng" algn="ctr">
            <a:solidFill>
              <a:srgbClr val="C32D2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US" sz="1700" b="0" i="1" u="none" strike="noStrike" kern="0" cap="none" spc="0" normalizeH="0" baseline="0" noProof="0" dirty="0">
                <a:ln w="18415" cmpd="sng">
                  <a:solidFill>
                    <a:srgbClr val="FFFFFF"/>
                  </a:solidFill>
                  <a:prstDash val="solid"/>
                </a:ln>
                <a:solidFill>
                  <a:srgbClr val="FFFFFF"/>
                </a:solidFill>
                <a:effectLst>
                  <a:innerShdw blurRad="63500" dist="50800" dir="13500000">
                    <a:prstClr val="black">
                      <a:alpha val="50000"/>
                    </a:prstClr>
                  </a:innerShdw>
                </a:effectLst>
                <a:uLnTx/>
                <a:uFillTx/>
                <a:latin typeface="Century Gothic"/>
                <a:ea typeface="+mn-ea"/>
                <a:cs typeface="+mn-cs"/>
              </a:rPr>
              <a:t>E.g.  Units: </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US" sz="1700" b="0" i="0" u="none" strike="noStrike" kern="0" cap="none" spc="0" normalizeH="0" baseline="0" noProof="0" dirty="0">
                <a:ln w="18415" cmpd="sng">
                  <a:solidFill>
                    <a:srgbClr val="FFFFFF"/>
                  </a:solidFill>
                  <a:prstDash val="solid"/>
                </a:ln>
                <a:solidFill>
                  <a:srgbClr val="FFFFFF"/>
                </a:solidFill>
                <a:effectLst>
                  <a:innerShdw blurRad="63500" dist="50800" dir="13500000">
                    <a:prstClr val="black">
                      <a:alpha val="50000"/>
                    </a:prstClr>
                  </a:innerShdw>
                </a:effectLst>
                <a:uLnTx/>
                <a:uFillTx/>
                <a:latin typeface="Century Gothic"/>
                <a:ea typeface="+mn-ea"/>
                <a:cs typeface="+mn-cs"/>
              </a:rPr>
              <a:t>Sound</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US" sz="1700" b="0" i="0" u="none" strike="noStrike" kern="0" cap="none" spc="0" normalizeH="0" baseline="0" noProof="0" dirty="0">
                <a:ln w="18415" cmpd="sng">
                  <a:solidFill>
                    <a:srgbClr val="FFFFFF"/>
                  </a:solidFill>
                  <a:prstDash val="solid"/>
                </a:ln>
                <a:solidFill>
                  <a:srgbClr val="FFFFFF"/>
                </a:solidFill>
                <a:effectLst>
                  <a:innerShdw blurRad="63500" dist="50800" dir="13500000">
                    <a:prstClr val="black">
                      <a:alpha val="50000"/>
                    </a:prstClr>
                  </a:innerShdw>
                </a:effectLst>
                <a:uLnTx/>
                <a:uFillTx/>
                <a:latin typeface="Century Gothic"/>
                <a:ea typeface="+mn-ea"/>
                <a:cs typeface="+mn-cs"/>
              </a:rPr>
              <a:t>Invisible Holes</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US" sz="1700" b="0" i="0" u="none" strike="noStrike" kern="0" cap="none" spc="0" normalizeH="0" baseline="0" noProof="0" dirty="0">
                <a:ln w="18415" cmpd="sng">
                  <a:solidFill>
                    <a:srgbClr val="FFFFFF"/>
                  </a:solidFill>
                  <a:prstDash val="solid"/>
                </a:ln>
                <a:solidFill>
                  <a:srgbClr val="FFFFFF"/>
                </a:solidFill>
                <a:effectLst>
                  <a:innerShdw blurRad="63500" dist="50800" dir="13500000">
                    <a:prstClr val="black">
                      <a:alpha val="50000"/>
                    </a:prstClr>
                  </a:innerShdw>
                </a:effectLst>
                <a:uLnTx/>
                <a:uFillTx/>
                <a:latin typeface="Century Gothic"/>
                <a:ea typeface="+mn-ea"/>
                <a:cs typeface="+mn-cs"/>
              </a:rPr>
              <a:t>Disability</a:t>
            </a:r>
          </a:p>
        </p:txBody>
      </p:sp>
    </p:spTree>
    <p:extLst>
      <p:ext uri="{BB962C8B-B14F-4D97-AF65-F5344CB8AC3E}">
        <p14:creationId xmlns:p14="http://schemas.microsoft.com/office/powerpoint/2010/main" val="27719854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941388"/>
          </a:xfrm>
        </p:spPr>
        <p:txBody>
          <a:bodyPr/>
          <a:lstStyle/>
          <a:p>
            <a:pPr eaLnBrk="1" hangingPunct="1">
              <a:lnSpc>
                <a:spcPct val="140000"/>
              </a:lnSpc>
            </a:pPr>
            <a:r>
              <a:rPr lang="nl-NL" sz="3600" dirty="0" smtClean="0"/>
              <a:t>Policy Science Education Europe</a:t>
            </a:r>
          </a:p>
        </p:txBody>
      </p:sp>
      <p:sp>
        <p:nvSpPr>
          <p:cNvPr id="3" name="Content Placeholder 2"/>
          <p:cNvSpPr>
            <a:spLocks noGrp="1"/>
          </p:cNvSpPr>
          <p:nvPr>
            <p:ph idx="1"/>
          </p:nvPr>
        </p:nvSpPr>
        <p:spPr>
          <a:xfrm>
            <a:off x="395536" y="1772816"/>
            <a:ext cx="8229600" cy="4209331"/>
          </a:xfrm>
        </p:spPr>
        <p:txBody>
          <a:bodyPr/>
          <a:lstStyle/>
          <a:p>
            <a:r>
              <a:rPr lang="en-US" dirty="0" smtClean="0"/>
              <a:t>Knowledge society</a:t>
            </a:r>
          </a:p>
          <a:p>
            <a:r>
              <a:rPr lang="en-US" dirty="0" smtClean="0"/>
              <a:t>Role of Science Education</a:t>
            </a:r>
          </a:p>
          <a:p>
            <a:r>
              <a:rPr lang="en-US" dirty="0" err="1" smtClean="0"/>
              <a:t>Rocard</a:t>
            </a:r>
            <a:r>
              <a:rPr lang="en-US" dirty="0" smtClean="0"/>
              <a:t> report : </a:t>
            </a:r>
            <a:r>
              <a:rPr lang="en-US" i="1" dirty="0" smtClean="0"/>
              <a:t>Science education now : a renewed pedagogy for the future of Europe </a:t>
            </a:r>
            <a:r>
              <a:rPr lang="en-US" dirty="0" smtClean="0"/>
              <a:t>(May 2007) – </a:t>
            </a:r>
            <a:r>
              <a:rPr lang="en-US" i="1" dirty="0" smtClean="0"/>
              <a:t>Pollen </a:t>
            </a:r>
            <a:r>
              <a:rPr lang="en-US" dirty="0" smtClean="0"/>
              <a:t>and </a:t>
            </a:r>
            <a:r>
              <a:rPr lang="en-US" i="1" dirty="0" smtClean="0"/>
              <a:t>Sinus Transfer</a:t>
            </a:r>
            <a:r>
              <a:rPr lang="en-US" dirty="0" smtClean="0"/>
              <a:t> as reference projects.</a:t>
            </a:r>
          </a:p>
          <a:p>
            <a:r>
              <a:rPr lang="en-US" dirty="0" smtClean="0"/>
              <a:t>calls from the EC, along the line opened by the </a:t>
            </a:r>
            <a:r>
              <a:rPr lang="en-US" dirty="0" err="1" smtClean="0"/>
              <a:t>Rocard</a:t>
            </a:r>
            <a:r>
              <a:rPr lang="en-US" dirty="0" smtClean="0"/>
              <a:t> report </a:t>
            </a:r>
          </a:p>
          <a:p>
            <a:endParaRPr lang="nl-NL" dirty="0"/>
          </a:p>
        </p:txBody>
      </p:sp>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6262811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5536" y="260648"/>
            <a:ext cx="8229600" cy="941388"/>
          </a:xfrm>
        </p:spPr>
        <p:txBody>
          <a:bodyPr/>
          <a:lstStyle/>
          <a:p>
            <a:r>
              <a:rPr lang="en-US" sz="3600" dirty="0" err="1" smtClean="0"/>
              <a:t>Overzicht</a:t>
            </a:r>
            <a:r>
              <a:rPr lang="en-US" sz="3600" dirty="0" smtClean="0"/>
              <a:t> ESTABLISH</a:t>
            </a:r>
            <a:endParaRPr lang="nl-NL" sz="3600" dirty="0"/>
          </a:p>
        </p:txBody>
      </p:sp>
      <p:sp>
        <p:nvSpPr>
          <p:cNvPr id="11" name="Content Placeholder 10"/>
          <p:cNvSpPr>
            <a:spLocks noGrp="1"/>
          </p:cNvSpPr>
          <p:nvPr>
            <p:ph idx="1"/>
          </p:nvPr>
        </p:nvSpPr>
        <p:spPr>
          <a:xfrm>
            <a:off x="457200" y="1268760"/>
            <a:ext cx="8229600" cy="4857403"/>
          </a:xfrm>
        </p:spPr>
        <p:txBody>
          <a:bodyPr/>
          <a:lstStyle/>
          <a:p>
            <a:r>
              <a:rPr lang="en-US" sz="2400" dirty="0" err="1" smtClean="0"/>
              <a:t>Ontwikkeling</a:t>
            </a:r>
            <a:r>
              <a:rPr lang="en-US" sz="2400" dirty="0" smtClean="0"/>
              <a:t> </a:t>
            </a:r>
            <a:r>
              <a:rPr lang="en-US" sz="2400" dirty="0" err="1" smtClean="0"/>
              <a:t>plm</a:t>
            </a:r>
            <a:r>
              <a:rPr lang="en-US" sz="2400" dirty="0" smtClean="0"/>
              <a:t> 15 units </a:t>
            </a:r>
            <a:r>
              <a:rPr lang="en-US" sz="2400" dirty="0" err="1" smtClean="0"/>
              <a:t>voor</a:t>
            </a:r>
            <a:r>
              <a:rPr lang="en-US" sz="2400" dirty="0" smtClean="0"/>
              <a:t> de science-</a:t>
            </a:r>
            <a:r>
              <a:rPr lang="en-US" sz="2400" dirty="0" err="1" smtClean="0"/>
              <a:t>vakken</a:t>
            </a:r>
            <a:endParaRPr lang="en-US" sz="2400" dirty="0" smtClean="0"/>
          </a:p>
          <a:p>
            <a:r>
              <a:rPr lang="en-US" sz="2400" dirty="0" err="1" smtClean="0"/>
              <a:t>Ontwikkeling</a:t>
            </a:r>
            <a:r>
              <a:rPr lang="en-US" sz="2400" dirty="0" smtClean="0"/>
              <a:t> formats en </a:t>
            </a:r>
            <a:r>
              <a:rPr lang="en-US" sz="2400" dirty="0" err="1" smtClean="0"/>
              <a:t>inhoud</a:t>
            </a:r>
            <a:r>
              <a:rPr lang="en-US" sz="2400" dirty="0" smtClean="0"/>
              <a:t> </a:t>
            </a:r>
            <a:r>
              <a:rPr lang="en-US" sz="2400" dirty="0" err="1" smtClean="0"/>
              <a:t>voor</a:t>
            </a:r>
            <a:r>
              <a:rPr lang="en-US" sz="2400" dirty="0" smtClean="0"/>
              <a:t> de </a:t>
            </a:r>
            <a:r>
              <a:rPr lang="en-US" sz="2400" dirty="0" err="1" smtClean="0"/>
              <a:t>opleiding</a:t>
            </a:r>
            <a:r>
              <a:rPr lang="en-US" sz="2400" dirty="0" smtClean="0"/>
              <a:t> van </a:t>
            </a:r>
            <a:r>
              <a:rPr lang="en-US" sz="2400" dirty="0" err="1" smtClean="0"/>
              <a:t>studenten</a:t>
            </a:r>
            <a:r>
              <a:rPr lang="en-US" sz="2400" dirty="0" smtClean="0"/>
              <a:t> en de </a:t>
            </a:r>
            <a:r>
              <a:rPr lang="en-US" sz="2400" dirty="0" err="1" smtClean="0"/>
              <a:t>ondersteuning</a:t>
            </a:r>
            <a:r>
              <a:rPr lang="en-US" sz="2400" dirty="0" smtClean="0"/>
              <a:t> van </a:t>
            </a:r>
            <a:r>
              <a:rPr lang="en-US" sz="2400" dirty="0" err="1" smtClean="0"/>
              <a:t>leraren</a:t>
            </a:r>
            <a:r>
              <a:rPr lang="en-US" sz="2400" dirty="0" smtClean="0"/>
              <a:t> </a:t>
            </a:r>
            <a:r>
              <a:rPr lang="en-US" sz="2400" dirty="0" err="1" smtClean="0"/>
              <a:t>om</a:t>
            </a:r>
            <a:r>
              <a:rPr lang="en-US" sz="2400" dirty="0" smtClean="0"/>
              <a:t> IBSE </a:t>
            </a:r>
            <a:r>
              <a:rPr lang="en-US" sz="2400" dirty="0" err="1" smtClean="0"/>
              <a:t>onderwijs</a:t>
            </a:r>
            <a:r>
              <a:rPr lang="en-US" sz="2400" dirty="0" smtClean="0"/>
              <a:t> te </a:t>
            </a:r>
            <a:r>
              <a:rPr lang="en-US" sz="2400" dirty="0" err="1" smtClean="0"/>
              <a:t>implementeren</a:t>
            </a:r>
            <a:endParaRPr lang="en-US" sz="2400" dirty="0" smtClean="0"/>
          </a:p>
          <a:p>
            <a:r>
              <a:rPr lang="en-US" sz="2400" dirty="0" err="1" smtClean="0"/>
              <a:t>Aanbieden</a:t>
            </a:r>
            <a:r>
              <a:rPr lang="en-US" sz="2400" dirty="0" smtClean="0"/>
              <a:t> van </a:t>
            </a:r>
            <a:r>
              <a:rPr lang="en-US" sz="2400" dirty="0" err="1" smtClean="0"/>
              <a:t>deze</a:t>
            </a:r>
            <a:r>
              <a:rPr lang="en-US" sz="2400" dirty="0" smtClean="0"/>
              <a:t> </a:t>
            </a:r>
            <a:r>
              <a:rPr lang="en-US" sz="2400" dirty="0" err="1" smtClean="0"/>
              <a:t>opleidingen</a:t>
            </a:r>
            <a:r>
              <a:rPr lang="en-US" sz="2400" dirty="0" smtClean="0"/>
              <a:t>/</a:t>
            </a:r>
            <a:r>
              <a:rPr lang="en-US" sz="2400" dirty="0" err="1" smtClean="0"/>
              <a:t>nascholing</a:t>
            </a:r>
            <a:r>
              <a:rPr lang="en-US" sz="2400" dirty="0" smtClean="0"/>
              <a:t> </a:t>
            </a:r>
            <a:r>
              <a:rPr lang="en-US" sz="2400" dirty="0" err="1" smtClean="0"/>
              <a:t>aan</a:t>
            </a:r>
            <a:r>
              <a:rPr lang="en-US" sz="2400" dirty="0"/>
              <a:t> </a:t>
            </a:r>
            <a:r>
              <a:rPr lang="en-US" sz="2400" dirty="0" err="1" smtClean="0"/>
              <a:t>leraren</a:t>
            </a:r>
            <a:r>
              <a:rPr lang="en-US" sz="2400" dirty="0" smtClean="0"/>
              <a:t> en </a:t>
            </a:r>
            <a:r>
              <a:rPr lang="en-US" sz="2400" dirty="0" err="1" smtClean="0"/>
              <a:t>studenten</a:t>
            </a:r>
            <a:r>
              <a:rPr lang="en-US" sz="2400" dirty="0" smtClean="0"/>
              <a:t> in </a:t>
            </a:r>
            <a:r>
              <a:rPr lang="en-US" sz="2400" dirty="0" err="1" smtClean="0"/>
              <a:t>alle</a:t>
            </a:r>
            <a:r>
              <a:rPr lang="en-US" sz="2400" dirty="0" smtClean="0"/>
              <a:t> </a:t>
            </a:r>
            <a:r>
              <a:rPr lang="en-US" sz="2400" dirty="0" err="1" smtClean="0"/>
              <a:t>deelnemende</a:t>
            </a:r>
            <a:r>
              <a:rPr lang="en-US" sz="2400" dirty="0" smtClean="0"/>
              <a:t> </a:t>
            </a:r>
            <a:r>
              <a:rPr lang="en-US" sz="2400" dirty="0" err="1" smtClean="0"/>
              <a:t>landen</a:t>
            </a:r>
            <a:endParaRPr lang="en-US" sz="2400" dirty="0" smtClean="0"/>
          </a:p>
          <a:p>
            <a:r>
              <a:rPr lang="en-US" sz="2400" dirty="0" err="1" smtClean="0"/>
              <a:t>Evaluatie</a:t>
            </a:r>
            <a:r>
              <a:rPr lang="en-US" sz="2400" dirty="0" smtClean="0"/>
              <a:t> en </a:t>
            </a:r>
            <a:r>
              <a:rPr lang="en-US" sz="2400" dirty="0" err="1" smtClean="0"/>
              <a:t>verbetering</a:t>
            </a:r>
            <a:r>
              <a:rPr lang="en-US" sz="2400" dirty="0" smtClean="0"/>
              <a:t> van de formats en </a:t>
            </a:r>
            <a:r>
              <a:rPr lang="en-US" sz="2400" dirty="0" err="1" smtClean="0"/>
              <a:t>materialen</a:t>
            </a:r>
            <a:endParaRPr lang="en-US" sz="2400" dirty="0" smtClean="0"/>
          </a:p>
          <a:p>
            <a:endParaRPr lang="en-US" sz="2400" dirty="0"/>
          </a:p>
          <a:p>
            <a:r>
              <a:rPr lang="en-US" sz="2400" dirty="0" err="1" smtClean="0"/>
              <a:t>Conferentie</a:t>
            </a:r>
            <a:r>
              <a:rPr lang="en-US" sz="2400" dirty="0" smtClean="0"/>
              <a:t> </a:t>
            </a:r>
            <a:r>
              <a:rPr lang="en-US" sz="2400" dirty="0" err="1" smtClean="0"/>
              <a:t>voor</a:t>
            </a:r>
            <a:r>
              <a:rPr lang="en-US" sz="2400" dirty="0" smtClean="0"/>
              <a:t> </a:t>
            </a:r>
            <a:r>
              <a:rPr lang="en-US" sz="2400" dirty="0" err="1" smtClean="0"/>
              <a:t>deelnemende</a:t>
            </a:r>
            <a:r>
              <a:rPr lang="en-US" sz="2400" dirty="0" smtClean="0"/>
              <a:t> </a:t>
            </a:r>
            <a:r>
              <a:rPr lang="en-US" sz="2400" dirty="0" err="1" smtClean="0"/>
              <a:t>docenten</a:t>
            </a:r>
            <a:r>
              <a:rPr lang="en-US" sz="2400" dirty="0" smtClean="0"/>
              <a:t> </a:t>
            </a:r>
            <a:r>
              <a:rPr lang="en-US" sz="2400" dirty="0" err="1" smtClean="0"/>
              <a:t>uit</a:t>
            </a:r>
            <a:r>
              <a:rPr lang="en-US" sz="2400" dirty="0" smtClean="0"/>
              <a:t> </a:t>
            </a:r>
            <a:r>
              <a:rPr lang="en-US" sz="2400" dirty="0" err="1" smtClean="0"/>
              <a:t>alle</a:t>
            </a:r>
            <a:r>
              <a:rPr lang="en-US" sz="2400" dirty="0" smtClean="0"/>
              <a:t> </a:t>
            </a:r>
            <a:r>
              <a:rPr lang="en-US" sz="2400" dirty="0" err="1" smtClean="0"/>
              <a:t>landen</a:t>
            </a:r>
            <a:r>
              <a:rPr lang="en-US" sz="2400" dirty="0" smtClean="0"/>
              <a:t>:</a:t>
            </a:r>
          </a:p>
          <a:p>
            <a:pPr marL="457200" lvl="1" indent="0">
              <a:buNone/>
            </a:pPr>
            <a:r>
              <a:rPr lang="en-US" sz="2000" dirty="0" smtClean="0"/>
              <a:t>	</a:t>
            </a:r>
          </a:p>
          <a:p>
            <a:pPr marL="457200" lvl="1" indent="0">
              <a:buNone/>
            </a:pPr>
            <a:r>
              <a:rPr lang="en-US" sz="2000" dirty="0">
                <a:solidFill>
                  <a:srgbClr val="FF0000"/>
                </a:solidFill>
              </a:rPr>
              <a:t>	</a:t>
            </a:r>
            <a:r>
              <a:rPr lang="en-US" sz="2000" dirty="0" smtClean="0">
                <a:solidFill>
                  <a:srgbClr val="FF0000"/>
                </a:solidFill>
              </a:rPr>
              <a:t>	7- </a:t>
            </a:r>
            <a:r>
              <a:rPr lang="en-US" sz="2000" dirty="0">
                <a:solidFill>
                  <a:srgbClr val="FF0000"/>
                </a:solidFill>
              </a:rPr>
              <a:t>9th June 2012 at the DCU in Dublin</a:t>
            </a:r>
            <a:endParaRPr lang="en-US" sz="2000" dirty="0" smtClean="0">
              <a:solidFill>
                <a:srgbClr val="FF0000"/>
              </a:solidFill>
            </a:endParaRPr>
          </a:p>
          <a:p>
            <a:endParaRPr lang="nl-NL" sz="2400" dirty="0"/>
          </a:p>
        </p:txBody>
      </p:sp>
      <p:sp>
        <p:nvSpPr>
          <p:cNvPr id="10" name="Footer Placeholder 9"/>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675461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80920" cy="1152128"/>
          </a:xfrm>
        </p:spPr>
        <p:txBody>
          <a:bodyPr/>
          <a:lstStyle/>
          <a:p>
            <a:r>
              <a:rPr lang="en-US" sz="3600" dirty="0" err="1" smtClean="0"/>
              <a:t>Waar</a:t>
            </a:r>
            <a:r>
              <a:rPr lang="en-US" sz="3600" dirty="0" smtClean="0"/>
              <a:t> is CMA </a:t>
            </a:r>
            <a:r>
              <a:rPr lang="en-US" sz="3600" dirty="0" err="1" smtClean="0"/>
              <a:t>specifiek</a:t>
            </a:r>
            <a:r>
              <a:rPr lang="en-US" sz="3600" dirty="0" smtClean="0"/>
              <a:t> </a:t>
            </a:r>
            <a:r>
              <a:rPr lang="en-US" sz="3600" dirty="0" err="1" smtClean="0"/>
              <a:t>mee</a:t>
            </a:r>
            <a:r>
              <a:rPr lang="en-US" sz="3600" dirty="0" smtClean="0"/>
              <a:t> </a:t>
            </a:r>
            <a:r>
              <a:rPr lang="en-US" sz="3600" dirty="0" err="1" smtClean="0"/>
              <a:t>bezig</a:t>
            </a:r>
            <a:r>
              <a:rPr lang="en-US" sz="3600" dirty="0" smtClean="0"/>
              <a:t>:</a:t>
            </a:r>
            <a:endParaRPr lang="nl-NL" sz="3600" dirty="0"/>
          </a:p>
        </p:txBody>
      </p:sp>
      <p:sp>
        <p:nvSpPr>
          <p:cNvPr id="3" name="Content Placeholder 2"/>
          <p:cNvSpPr>
            <a:spLocks noGrp="1"/>
          </p:cNvSpPr>
          <p:nvPr>
            <p:ph idx="1"/>
          </p:nvPr>
        </p:nvSpPr>
        <p:spPr>
          <a:xfrm>
            <a:off x="107504" y="1556792"/>
            <a:ext cx="8712968" cy="5040560"/>
          </a:xfrm>
        </p:spPr>
        <p:txBody>
          <a:bodyPr/>
          <a:lstStyle/>
          <a:p>
            <a:r>
              <a:rPr lang="en-US" sz="2400" dirty="0" err="1" smtClean="0"/>
              <a:t>Ontwikkeling</a:t>
            </a:r>
            <a:r>
              <a:rPr lang="en-US" sz="2400" dirty="0" smtClean="0"/>
              <a:t> van </a:t>
            </a:r>
            <a:r>
              <a:rPr lang="en-US" sz="2400" dirty="0" err="1" smtClean="0"/>
              <a:t>enkele</a:t>
            </a:r>
            <a:r>
              <a:rPr lang="en-US" sz="2400" dirty="0" smtClean="0"/>
              <a:t> van de Units (Sound, Medical Imaging en Forensic Science)</a:t>
            </a:r>
          </a:p>
          <a:p>
            <a:r>
              <a:rPr lang="en-US" sz="2400" dirty="0" err="1" smtClean="0"/>
              <a:t>Ontwikkeling</a:t>
            </a:r>
            <a:r>
              <a:rPr lang="en-US" sz="2400" dirty="0" smtClean="0"/>
              <a:t> </a:t>
            </a:r>
            <a:r>
              <a:rPr lang="en-US" sz="2400" dirty="0" err="1" smtClean="0"/>
              <a:t>nascholing</a:t>
            </a:r>
            <a:r>
              <a:rPr lang="en-US" sz="2400" dirty="0" smtClean="0"/>
              <a:t>/Ler.</a:t>
            </a:r>
            <a:r>
              <a:rPr lang="en-US" sz="2400" dirty="0" err="1" smtClean="0"/>
              <a:t>Opl</a:t>
            </a:r>
            <a:r>
              <a:rPr lang="en-US" sz="2400" dirty="0" smtClean="0"/>
              <a:t>.-</a:t>
            </a:r>
            <a:r>
              <a:rPr lang="en-US" sz="2400" dirty="0" err="1" smtClean="0"/>
              <a:t>materiaal</a:t>
            </a:r>
            <a:r>
              <a:rPr lang="en-US" sz="2400" dirty="0" smtClean="0"/>
              <a:t> met </a:t>
            </a:r>
            <a:r>
              <a:rPr lang="en-US" sz="2400" dirty="0" err="1" smtClean="0"/>
              <a:t>gebruik</a:t>
            </a:r>
            <a:r>
              <a:rPr lang="en-US" sz="2400" dirty="0" smtClean="0"/>
              <a:t> </a:t>
            </a:r>
            <a:r>
              <a:rPr lang="en-US" sz="2400" dirty="0" err="1" smtClean="0"/>
              <a:t>maken</a:t>
            </a:r>
            <a:r>
              <a:rPr lang="en-US" sz="2400" dirty="0" smtClean="0"/>
              <a:t> van </a:t>
            </a:r>
            <a:r>
              <a:rPr lang="en-US" sz="2400" dirty="0"/>
              <a:t>Moodle </a:t>
            </a:r>
            <a:r>
              <a:rPr lang="en-US" sz="2400" dirty="0" smtClean="0"/>
              <a:t>op het </a:t>
            </a:r>
            <a:r>
              <a:rPr lang="en-US" sz="2400" dirty="0" err="1" smtClean="0"/>
              <a:t>terrein</a:t>
            </a:r>
            <a:r>
              <a:rPr lang="en-US" sz="2400" dirty="0" smtClean="0"/>
              <a:t> van ICT in science </a:t>
            </a:r>
            <a:r>
              <a:rPr lang="en-US" sz="2400" dirty="0" err="1" smtClean="0"/>
              <a:t>vakken</a:t>
            </a:r>
            <a:r>
              <a:rPr lang="en-US" sz="2400" dirty="0" smtClean="0"/>
              <a:t>: </a:t>
            </a:r>
            <a:r>
              <a:rPr lang="en-US" sz="2400" dirty="0" err="1" smtClean="0"/>
              <a:t>flexibeler</a:t>
            </a:r>
            <a:r>
              <a:rPr lang="en-US" sz="2400" dirty="0" smtClean="0"/>
              <a:t> etc.</a:t>
            </a:r>
          </a:p>
          <a:p>
            <a:r>
              <a:rPr lang="en-US" sz="2400" dirty="0" err="1" smtClean="0"/>
              <a:t>Aanbod</a:t>
            </a:r>
            <a:r>
              <a:rPr lang="en-US" sz="2400" dirty="0" smtClean="0"/>
              <a:t> van (gratis) pilot </a:t>
            </a:r>
            <a:r>
              <a:rPr lang="en-US" sz="2400" dirty="0" err="1" smtClean="0"/>
              <a:t>voor</a:t>
            </a:r>
            <a:r>
              <a:rPr lang="en-US" sz="2400" dirty="0" smtClean="0"/>
              <a:t> 3 – 4 </a:t>
            </a:r>
            <a:r>
              <a:rPr lang="en-US" sz="2400" dirty="0" err="1" smtClean="0"/>
              <a:t>scholen</a:t>
            </a:r>
            <a:r>
              <a:rPr lang="en-US" sz="2400" dirty="0" smtClean="0"/>
              <a:t> van de ESTABLISH </a:t>
            </a:r>
            <a:r>
              <a:rPr lang="en-US" sz="2400" dirty="0" err="1" smtClean="0"/>
              <a:t>cursus</a:t>
            </a:r>
            <a:r>
              <a:rPr lang="en-US" sz="2400" dirty="0" smtClean="0"/>
              <a:t> </a:t>
            </a:r>
            <a:r>
              <a:rPr lang="en-US" sz="2400" dirty="0" err="1" smtClean="0"/>
              <a:t>voor</a:t>
            </a:r>
            <a:r>
              <a:rPr lang="en-US" sz="2400" dirty="0" smtClean="0"/>
              <a:t> IBSE</a:t>
            </a:r>
          </a:p>
          <a:p>
            <a:pPr lvl="1"/>
            <a:r>
              <a:rPr lang="en-US" sz="2400" dirty="0" err="1" smtClean="0"/>
              <a:t>Een</a:t>
            </a:r>
            <a:r>
              <a:rPr lang="en-US" sz="2400" dirty="0" smtClean="0"/>
              <a:t> </a:t>
            </a:r>
            <a:r>
              <a:rPr lang="en-US" sz="2400" dirty="0" err="1" smtClean="0"/>
              <a:t>traject</a:t>
            </a:r>
            <a:r>
              <a:rPr lang="en-US" sz="2400" dirty="0" smtClean="0"/>
              <a:t> met 3 </a:t>
            </a:r>
            <a:r>
              <a:rPr lang="en-US" sz="2400" dirty="0" err="1" smtClean="0"/>
              <a:t>bijeenkomsten</a:t>
            </a:r>
            <a:r>
              <a:rPr lang="en-US" sz="2400" dirty="0" smtClean="0"/>
              <a:t> en </a:t>
            </a:r>
            <a:r>
              <a:rPr lang="en-US" sz="2400" dirty="0" err="1" smtClean="0"/>
              <a:t>tussentijds</a:t>
            </a:r>
            <a:r>
              <a:rPr lang="en-US" sz="2400" dirty="0" smtClean="0"/>
              <a:t> </a:t>
            </a:r>
            <a:r>
              <a:rPr lang="en-US" sz="2400" dirty="0" err="1" smtClean="0"/>
              <a:t>uitproberen</a:t>
            </a:r>
            <a:r>
              <a:rPr lang="en-US" sz="2400" dirty="0" smtClean="0"/>
              <a:t> op school</a:t>
            </a:r>
          </a:p>
          <a:p>
            <a:pPr lvl="1"/>
            <a:r>
              <a:rPr lang="en-US" sz="2400" dirty="0" err="1" smtClean="0"/>
              <a:t>Deelname</a:t>
            </a:r>
            <a:r>
              <a:rPr lang="en-US" sz="2400" dirty="0" smtClean="0"/>
              <a:t> </a:t>
            </a:r>
            <a:r>
              <a:rPr lang="en-US" sz="2400" dirty="0" err="1" smtClean="0"/>
              <a:t>aan</a:t>
            </a:r>
            <a:r>
              <a:rPr lang="en-US" sz="2400" dirty="0" smtClean="0"/>
              <a:t> de ESTABLISH </a:t>
            </a:r>
            <a:r>
              <a:rPr lang="en-US" sz="2400" dirty="0" err="1" smtClean="0"/>
              <a:t>conferentie</a:t>
            </a:r>
            <a:endParaRPr lang="en-US" sz="2400" dirty="0"/>
          </a:p>
          <a:p>
            <a:endParaRPr lang="nl-NL" dirty="0"/>
          </a:p>
        </p:txBody>
      </p:sp>
      <p:sp>
        <p:nvSpPr>
          <p:cNvPr id="4" name="Footer Placeholder 3"/>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9045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941388"/>
          </a:xfrm>
        </p:spPr>
        <p:txBody>
          <a:bodyPr/>
          <a:lstStyle/>
          <a:p>
            <a:r>
              <a:rPr lang="en-US" sz="3600" dirty="0" smtClean="0"/>
              <a:t>Learning Cycle</a:t>
            </a:r>
            <a:endParaRPr lang="nl-NL" sz="3600" dirty="0"/>
          </a:p>
        </p:txBody>
      </p:sp>
      <p:sp>
        <p:nvSpPr>
          <p:cNvPr id="3" name="Content Placeholder 2"/>
          <p:cNvSpPr>
            <a:spLocks noGrp="1"/>
          </p:cNvSpPr>
          <p:nvPr>
            <p:ph idx="1"/>
          </p:nvPr>
        </p:nvSpPr>
        <p:spPr>
          <a:xfrm>
            <a:off x="457200" y="1340768"/>
            <a:ext cx="8229600" cy="4785395"/>
          </a:xfrm>
        </p:spPr>
        <p:txBody>
          <a:bodyPr/>
          <a:lstStyle/>
          <a:p>
            <a:pPr marL="457200" lvl="1" indent="0">
              <a:buNone/>
            </a:pPr>
            <a:r>
              <a:rPr lang="en-GB" dirty="0" smtClean="0"/>
              <a:t>A </a:t>
            </a:r>
            <a:r>
              <a:rPr lang="en-GB" dirty="0"/>
              <a:t>Learning cycle </a:t>
            </a:r>
            <a:r>
              <a:rPr lang="en-GB" dirty="0" smtClean="0"/>
              <a:t>can</a:t>
            </a:r>
          </a:p>
          <a:p>
            <a:pPr marL="457200" lvl="1" indent="0">
              <a:buNone/>
            </a:pPr>
            <a:r>
              <a:rPr lang="en-GB" dirty="0" smtClean="0"/>
              <a:t> </a:t>
            </a:r>
            <a:r>
              <a:rPr lang="en-GB" dirty="0"/>
              <a:t>be used to </a:t>
            </a:r>
            <a:r>
              <a:rPr lang="en-GB" dirty="0" smtClean="0"/>
              <a:t>structure</a:t>
            </a:r>
          </a:p>
          <a:p>
            <a:pPr marL="457200" lvl="1" indent="0">
              <a:buNone/>
            </a:pPr>
            <a:r>
              <a:rPr lang="en-GB" dirty="0" smtClean="0"/>
              <a:t> </a:t>
            </a:r>
            <a:r>
              <a:rPr lang="en-GB" dirty="0"/>
              <a:t>inquiry-based </a:t>
            </a:r>
            <a:r>
              <a:rPr lang="en-GB" dirty="0" smtClean="0"/>
              <a:t>science</a:t>
            </a:r>
          </a:p>
          <a:p>
            <a:pPr marL="457200" lvl="1" indent="0">
              <a:buNone/>
            </a:pPr>
            <a:r>
              <a:rPr lang="en-GB" dirty="0" smtClean="0"/>
              <a:t> </a:t>
            </a:r>
            <a:r>
              <a:rPr lang="en-GB" dirty="0"/>
              <a:t>lessons. </a:t>
            </a:r>
            <a:endParaRPr lang="nl-NL" dirty="0"/>
          </a:p>
          <a:p>
            <a:pPr marL="457200" lvl="1" indent="0">
              <a:buNone/>
            </a:pPr>
            <a:r>
              <a:rPr lang="en-US" dirty="0" smtClean="0"/>
              <a:t>BSCS, 5E Model</a:t>
            </a:r>
            <a:endParaRPr lang="en-US" dirty="0"/>
          </a:p>
          <a:p>
            <a:pPr lvl="1"/>
            <a:endParaRPr lang="en-US" dirty="0" smtClean="0"/>
          </a:p>
          <a:p>
            <a:pPr lvl="1"/>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484784"/>
            <a:ext cx="400488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326407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sz="half" idx="1"/>
          </p:nvPr>
        </p:nvSpPr>
        <p:spPr>
          <a:xfrm>
            <a:off x="914400" y="1628801"/>
            <a:ext cx="7848600" cy="4392588"/>
          </a:xfrm>
          <a:noFill/>
        </p:spPr>
        <p:txBody>
          <a:bodyPr lIns="92075" tIns="46038" rIns="92075" bIns="46038"/>
          <a:lstStyle/>
          <a:p>
            <a:pPr lvl="0"/>
            <a:r>
              <a:rPr lang="en-GB" sz="2000" dirty="0"/>
              <a:t>the students are engaged by questions that lend themselves to empirical investigation, and lead to gathering and using data to develop explanations for scientific phenomena. </a:t>
            </a:r>
            <a:endParaRPr lang="nl-NL" sz="2000" dirty="0"/>
          </a:p>
          <a:p>
            <a:pPr lvl="0"/>
            <a:r>
              <a:rPr lang="en-GB" sz="2000" dirty="0"/>
              <a:t>the students give priority to evidence, and use empirical evidence as a basis for explanations about how the natural world works. </a:t>
            </a:r>
            <a:endParaRPr lang="nl-NL" sz="2000" dirty="0"/>
          </a:p>
          <a:p>
            <a:pPr lvl="0"/>
            <a:r>
              <a:rPr lang="en-GB" sz="2000" dirty="0"/>
              <a:t>the students formulate explanations from evidence to address scientifically oriented questions and by doing so they build new knowledge. </a:t>
            </a:r>
            <a:endParaRPr lang="nl-NL" sz="2000" dirty="0"/>
          </a:p>
          <a:p>
            <a:pPr lvl="0"/>
            <a:r>
              <a:rPr lang="en-GB" sz="2000" dirty="0"/>
              <a:t>the students communicate their explanations, thus providing for further sceptical review of the evi­den­ce and reasoning behind the explanations. </a:t>
            </a:r>
            <a:endParaRPr lang="nl-NL" sz="2000" dirty="0"/>
          </a:p>
          <a:p>
            <a:pPr eaLnBrk="1" hangingPunct="1">
              <a:buFontTx/>
              <a:buNone/>
            </a:pPr>
            <a:endParaRPr lang="en-US" sz="2800" dirty="0" smtClean="0"/>
          </a:p>
        </p:txBody>
      </p:sp>
      <p:sp>
        <p:nvSpPr>
          <p:cNvPr id="17412" name="Rectangle 3"/>
          <p:cNvSpPr>
            <a:spLocks noGrp="1" noChangeArrowheads="1"/>
          </p:cNvSpPr>
          <p:nvPr>
            <p:ph type="title"/>
          </p:nvPr>
        </p:nvSpPr>
        <p:spPr>
          <a:xfrm>
            <a:off x="971600" y="332656"/>
            <a:ext cx="7123112" cy="1152128"/>
          </a:xfrm>
          <a:noFill/>
        </p:spPr>
        <p:txBody>
          <a:bodyPr lIns="92075" tIns="46038" rIns="92075" bIns="46038" anchor="b"/>
          <a:lstStyle/>
          <a:p>
            <a:r>
              <a:rPr lang="en-US" sz="4000" dirty="0" smtClean="0"/>
              <a:t>Important Principles, Teachers role</a:t>
            </a:r>
            <a:endParaRPr lang="nl-NL" sz="4000" dirty="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941388"/>
          </a:xfrm>
        </p:spPr>
        <p:txBody>
          <a:bodyPr/>
          <a:lstStyle/>
          <a:p>
            <a:r>
              <a:rPr lang="en-GB" dirty="0"/>
              <a:t>Types of inquiry-based activities</a:t>
            </a:r>
            <a:endParaRPr lang="nl-NL" dirty="0"/>
          </a:p>
        </p:txBody>
      </p:sp>
      <p:sp>
        <p:nvSpPr>
          <p:cNvPr id="3" name="Content Placeholder 2"/>
          <p:cNvSpPr>
            <a:spLocks noGrp="1"/>
          </p:cNvSpPr>
          <p:nvPr>
            <p:ph idx="1"/>
          </p:nvPr>
        </p:nvSpPr>
        <p:spPr>
          <a:xfrm>
            <a:off x="395536" y="1844824"/>
            <a:ext cx="8229600" cy="4281339"/>
          </a:xfrm>
        </p:spPr>
        <p:txBody>
          <a:bodyPr/>
          <a:lstStyle/>
          <a:p>
            <a:r>
              <a:rPr lang="en-GB" sz="1600" b="1" i="1" dirty="0" smtClean="0"/>
              <a:t>Interactive </a:t>
            </a:r>
            <a:r>
              <a:rPr lang="en-GB" sz="1600" b="1" i="1" dirty="0"/>
              <a:t>demonstration</a:t>
            </a:r>
            <a:r>
              <a:rPr lang="en-GB" sz="1600" i="1" dirty="0"/>
              <a:t>:</a:t>
            </a:r>
            <a:r>
              <a:rPr lang="en-GB" sz="1600" dirty="0"/>
              <a:t> </a:t>
            </a:r>
            <a:r>
              <a:rPr lang="en-GB" sz="1600" dirty="0" smtClean="0"/>
              <a:t>The </a:t>
            </a:r>
            <a:r>
              <a:rPr lang="en-GB" sz="1600" dirty="0"/>
              <a:t>inquiry part here lies in the responses and explanations from the students. </a:t>
            </a:r>
            <a:endParaRPr lang="nl-NL" sz="1600" dirty="0"/>
          </a:p>
          <a:p>
            <a:pPr lvl="0"/>
            <a:r>
              <a:rPr lang="en-GB" sz="1600" b="1" i="1" dirty="0"/>
              <a:t>Guided discovery</a:t>
            </a:r>
            <a:r>
              <a:rPr lang="en-GB" sz="1600" i="1" dirty="0"/>
              <a:t>:</a:t>
            </a:r>
            <a:r>
              <a:rPr lang="en-GB" sz="1600" dirty="0"/>
              <a:t> same as in the above, but in this case the students carry out the experiment introduced to them by the teacher.  </a:t>
            </a:r>
            <a:endParaRPr lang="nl-NL" sz="1600" dirty="0"/>
          </a:p>
          <a:p>
            <a:pPr lvl="0"/>
            <a:r>
              <a:rPr lang="en-GB" sz="1600" b="1" i="1" dirty="0"/>
              <a:t>Guided inquiry</a:t>
            </a:r>
            <a:r>
              <a:rPr lang="en-GB" sz="1600" i="1" dirty="0"/>
              <a:t>:</a:t>
            </a:r>
            <a:r>
              <a:rPr lang="en-GB" sz="1600" dirty="0"/>
              <a:t> in this case, students work in teams on their own experiment. The teacher has identified the problem and has given a clear-cut </a:t>
            </a:r>
            <a:r>
              <a:rPr lang="en-GB" sz="1600" dirty="0" smtClean="0"/>
              <a:t>objective.</a:t>
            </a:r>
            <a:endParaRPr lang="nl-NL" sz="1600" dirty="0"/>
          </a:p>
          <a:p>
            <a:pPr lvl="0"/>
            <a:r>
              <a:rPr lang="en-GB" sz="1600" b="1" i="1" dirty="0"/>
              <a:t>Bounded inquiry</a:t>
            </a:r>
            <a:r>
              <a:rPr lang="en-GB" sz="1600" i="1" dirty="0"/>
              <a:t>:</a:t>
            </a:r>
            <a:r>
              <a:rPr lang="en-GB" sz="1600" dirty="0"/>
              <a:t> same as in the above, but in this case students are expected to design and conduct the experiment themselves with little or no guidance of the teacher and only partial pre-lab orientation. </a:t>
            </a:r>
            <a:r>
              <a:rPr lang="en-GB" sz="1600" dirty="0" smtClean="0"/>
              <a:t>The </a:t>
            </a:r>
            <a:r>
              <a:rPr lang="en-GB" sz="1600" dirty="0"/>
              <a:t>research problem to be solved is given to them by the teacher,  </a:t>
            </a:r>
            <a:endParaRPr lang="nl-NL" sz="1600" dirty="0"/>
          </a:p>
          <a:p>
            <a:pPr lvl="0"/>
            <a:r>
              <a:rPr lang="en-GB" sz="1600" b="1" i="1" dirty="0"/>
              <a:t>Open inquiry</a:t>
            </a:r>
            <a:r>
              <a:rPr lang="en-GB" sz="1600" i="1" dirty="0"/>
              <a:t>:</a:t>
            </a:r>
            <a:r>
              <a:rPr lang="en-GB" sz="1600" dirty="0"/>
              <a:t> within a given context, students are expected to propose and pur­sue their own research question(s) and experimental design. This will usually be a semi-final assignment of senior students.  Example: “Setting up an experiment for speech analysis or </a:t>
            </a:r>
            <a:r>
              <a:rPr lang="en-GB" sz="1600" dirty="0" smtClean="0"/>
              <a:t>recognition”.</a:t>
            </a:r>
            <a:r>
              <a:rPr lang="en-IE" sz="1600" dirty="0" smtClean="0">
                <a:solidFill>
                  <a:schemeClr val="bg1"/>
                </a:solidFill>
                <a:latin typeface="Calibri" pitchFamily="34" charset="0"/>
              </a:rPr>
              <a:t>od for s</a:t>
            </a:r>
            <a:r>
              <a:rPr lang="en-IE" sz="1800" dirty="0" smtClean="0">
                <a:solidFill>
                  <a:schemeClr val="bg1"/>
                </a:solidFill>
                <a:latin typeface="Calibri" pitchFamily="34" charset="0"/>
              </a:rPr>
              <a:t>cience with second level students (age 12-18 years) on a large scale in Europe </a:t>
            </a:r>
            <a:r>
              <a:rPr lang="en-IE" sz="1800" b="1" dirty="0" smtClean="0">
                <a:solidFill>
                  <a:schemeClr val="bg1"/>
                </a:solidFill>
                <a:latin typeface="Calibri" pitchFamily="34" charset="0"/>
              </a:rPr>
              <a:t>by creating authentic learning environments, involving </a:t>
            </a:r>
            <a:r>
              <a:rPr lang="en-IE" sz="1200" b="1" dirty="0" smtClean="0">
                <a:solidFill>
                  <a:schemeClr val="bg1"/>
                </a:solidFill>
                <a:latin typeface="Calibri" pitchFamily="34" charset="0"/>
              </a:rPr>
              <a:t>all stakeholders to drive change in the classroom</a:t>
            </a:r>
            <a:endParaRPr lang="en-IE" sz="1200" dirty="0" smtClean="0"/>
          </a:p>
          <a:p>
            <a:endParaRPr lang="nl-NL" sz="1200" dirty="0"/>
          </a:p>
        </p:txBody>
      </p:sp>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374187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941388"/>
          </a:xfrm>
        </p:spPr>
        <p:txBody>
          <a:bodyPr/>
          <a:lstStyle/>
          <a:p>
            <a:r>
              <a:rPr lang="en-US" sz="3600" dirty="0" err="1" smtClean="0"/>
              <a:t>Mogelijkheden</a:t>
            </a:r>
            <a:r>
              <a:rPr lang="en-US" sz="3600" dirty="0" smtClean="0"/>
              <a:t> </a:t>
            </a:r>
            <a:r>
              <a:rPr lang="en-US" sz="3600" dirty="0" err="1" smtClean="0"/>
              <a:t>tijdens</a:t>
            </a:r>
            <a:r>
              <a:rPr lang="en-US" sz="3600" dirty="0" smtClean="0"/>
              <a:t> </a:t>
            </a:r>
            <a:r>
              <a:rPr lang="en-US" sz="3600" dirty="0" err="1" smtClean="0"/>
              <a:t>werkgroep</a:t>
            </a:r>
            <a:endParaRPr lang="nl-NL" sz="3600" dirty="0"/>
          </a:p>
        </p:txBody>
      </p:sp>
      <p:sp>
        <p:nvSpPr>
          <p:cNvPr id="3" name="Content Placeholder 2"/>
          <p:cNvSpPr>
            <a:spLocks noGrp="1"/>
          </p:cNvSpPr>
          <p:nvPr>
            <p:ph idx="1"/>
          </p:nvPr>
        </p:nvSpPr>
        <p:spPr>
          <a:xfrm>
            <a:off x="395536" y="1700808"/>
            <a:ext cx="8229600" cy="4248472"/>
          </a:xfrm>
        </p:spPr>
        <p:txBody>
          <a:bodyPr/>
          <a:lstStyle/>
          <a:p>
            <a:r>
              <a:rPr lang="en-US" sz="2400" dirty="0" err="1" smtClean="0"/>
              <a:t>Bekijk</a:t>
            </a:r>
            <a:r>
              <a:rPr lang="en-US" sz="2400" dirty="0" smtClean="0"/>
              <a:t> Sound Unit, op </a:t>
            </a:r>
            <a:r>
              <a:rPr lang="en-US" sz="2400" dirty="0" err="1" smtClean="0"/>
              <a:t>moodle</a:t>
            </a:r>
            <a:endParaRPr lang="en-US" sz="2400" dirty="0" smtClean="0"/>
          </a:p>
          <a:p>
            <a:r>
              <a:rPr lang="en-US" sz="2400" dirty="0" err="1" smtClean="0"/>
              <a:t>Kijk</a:t>
            </a:r>
            <a:r>
              <a:rPr lang="en-US" sz="2400" dirty="0" smtClean="0"/>
              <a:t> op Establish website</a:t>
            </a:r>
          </a:p>
          <a:p>
            <a:r>
              <a:rPr lang="en-US" sz="2400" dirty="0" err="1" smtClean="0"/>
              <a:t>Kijk</a:t>
            </a:r>
            <a:r>
              <a:rPr lang="en-US" sz="2400" dirty="0" smtClean="0"/>
              <a:t> in Moodle:</a:t>
            </a:r>
          </a:p>
          <a:p>
            <a:pPr marL="0" indent="0">
              <a:buNone/>
            </a:pPr>
            <a:r>
              <a:rPr lang="nl-NL" sz="2400" dirty="0" smtClean="0">
                <a:hlinkClick r:id="rId2"/>
              </a:rPr>
              <a:t>http</a:t>
            </a:r>
            <a:r>
              <a:rPr lang="nl-NL" sz="2400" dirty="0">
                <a:hlinkClick r:id="rId2"/>
              </a:rPr>
              <a:t>://</a:t>
            </a:r>
            <a:r>
              <a:rPr lang="nl-NL" sz="2400" dirty="0" smtClean="0">
                <a:hlinkClick r:id="rId2"/>
              </a:rPr>
              <a:t>www.establish-fp7.eu/resourcesEN/course</a:t>
            </a:r>
            <a:endParaRPr lang="nl-NL" sz="2400" dirty="0" smtClean="0"/>
          </a:p>
          <a:p>
            <a:endParaRPr lang="en-US" sz="2400" dirty="0" smtClean="0"/>
          </a:p>
          <a:p>
            <a:r>
              <a:rPr lang="en-US" sz="2400" dirty="0" err="1" smtClean="0"/>
              <a:t>Bespreek</a:t>
            </a:r>
            <a:r>
              <a:rPr lang="en-US" sz="2400" dirty="0" smtClean="0"/>
              <a:t> de </a:t>
            </a:r>
            <a:r>
              <a:rPr lang="en-US" sz="2400" dirty="0" err="1" smtClean="0"/>
              <a:t>nascholing</a:t>
            </a:r>
            <a:r>
              <a:rPr lang="en-US" sz="2400" dirty="0" smtClean="0"/>
              <a:t>/</a:t>
            </a:r>
            <a:r>
              <a:rPr lang="en-US" sz="2400" dirty="0" err="1" smtClean="0"/>
              <a:t>conferentie-mogelijkheden</a:t>
            </a:r>
            <a:endParaRPr lang="en-US" sz="2400" dirty="0"/>
          </a:p>
          <a:p>
            <a:pPr marL="0" indent="0">
              <a:buNone/>
            </a:pPr>
            <a:endParaRPr lang="nl-NL" sz="2400" dirty="0"/>
          </a:p>
          <a:p>
            <a:pPr marL="0" indent="0">
              <a:buNone/>
            </a:pPr>
            <a:endParaRPr lang="en-US" dirty="0"/>
          </a:p>
          <a:p>
            <a:endParaRPr lang="nl-NL" dirty="0"/>
          </a:p>
        </p:txBody>
      </p:sp>
      <p:sp>
        <p:nvSpPr>
          <p:cNvPr id="4" name="Footer Placeholder 3"/>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746216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69355"/>
          </a:xfrm>
        </p:spPr>
        <p:txBody>
          <a:bodyPr/>
          <a:lstStyle/>
          <a:p>
            <a:r>
              <a:rPr lang="en-US" sz="3600" dirty="0" err="1" smtClean="0"/>
              <a:t>Afsluiting</a:t>
            </a:r>
            <a:endParaRPr lang="nl-NL" sz="3600" dirty="0"/>
          </a:p>
        </p:txBody>
      </p:sp>
      <p:sp>
        <p:nvSpPr>
          <p:cNvPr id="3" name="Content Placeholder 2"/>
          <p:cNvSpPr>
            <a:spLocks noGrp="1"/>
          </p:cNvSpPr>
          <p:nvPr>
            <p:ph idx="1"/>
          </p:nvPr>
        </p:nvSpPr>
        <p:spPr>
          <a:xfrm>
            <a:off x="457200" y="1556792"/>
            <a:ext cx="8229600" cy="4569371"/>
          </a:xfrm>
        </p:spPr>
        <p:txBody>
          <a:bodyPr/>
          <a:lstStyle/>
          <a:p>
            <a:r>
              <a:rPr lang="en-US" sz="2400" dirty="0" err="1" smtClean="0"/>
              <a:t>Uw</a:t>
            </a:r>
            <a:r>
              <a:rPr lang="en-US" sz="2400" dirty="0" smtClean="0"/>
              <a:t> </a:t>
            </a:r>
            <a:r>
              <a:rPr lang="en-US" sz="2400" dirty="0" err="1" smtClean="0"/>
              <a:t>vragen</a:t>
            </a:r>
            <a:r>
              <a:rPr lang="en-US" sz="2400" dirty="0" smtClean="0"/>
              <a:t> en </a:t>
            </a:r>
            <a:r>
              <a:rPr lang="en-US" sz="2400" dirty="0" err="1" smtClean="0"/>
              <a:t>discussiepunten</a:t>
            </a:r>
            <a:r>
              <a:rPr lang="en-US" sz="2400" dirty="0" smtClean="0"/>
              <a:t>?</a:t>
            </a:r>
          </a:p>
          <a:p>
            <a:endParaRPr lang="en-US" sz="2400" dirty="0"/>
          </a:p>
          <a:p>
            <a:r>
              <a:rPr lang="en-US" sz="2400" dirty="0" err="1" smtClean="0"/>
              <a:t>Nascholing</a:t>
            </a:r>
            <a:r>
              <a:rPr lang="en-US" sz="2400" dirty="0" smtClean="0"/>
              <a:t>: nu 1-dagscursussen, </a:t>
            </a:r>
            <a:r>
              <a:rPr lang="en-US" sz="2400" dirty="0" err="1" smtClean="0"/>
              <a:t>bij</a:t>
            </a:r>
            <a:r>
              <a:rPr lang="en-US" sz="2400" dirty="0" smtClean="0"/>
              <a:t> CMA of op school. </a:t>
            </a:r>
            <a:r>
              <a:rPr lang="en-US" sz="2400" dirty="0" err="1" smtClean="0"/>
              <a:t>Kan</a:t>
            </a:r>
            <a:r>
              <a:rPr lang="en-US" sz="2400" dirty="0" smtClean="0"/>
              <a:t> Moodle </a:t>
            </a:r>
            <a:r>
              <a:rPr lang="en-US" sz="2400" dirty="0" err="1" smtClean="0"/>
              <a:t>dit</a:t>
            </a:r>
            <a:r>
              <a:rPr lang="en-US" sz="2400" dirty="0" smtClean="0"/>
              <a:t> </a:t>
            </a:r>
            <a:r>
              <a:rPr lang="en-US" sz="2400" dirty="0" err="1" smtClean="0"/>
              <a:t>bijv</a:t>
            </a:r>
            <a:r>
              <a:rPr lang="en-US" sz="2400" dirty="0" smtClean="0"/>
              <a:t> </a:t>
            </a:r>
            <a:r>
              <a:rPr lang="en-US" sz="2400" dirty="0" err="1" smtClean="0"/>
              <a:t>terugbrengen</a:t>
            </a:r>
            <a:r>
              <a:rPr lang="en-US" sz="2400" dirty="0" smtClean="0"/>
              <a:t> </a:t>
            </a:r>
            <a:r>
              <a:rPr lang="en-US" sz="2400" dirty="0" err="1" smtClean="0"/>
              <a:t>naar</a:t>
            </a:r>
            <a:r>
              <a:rPr lang="en-US" sz="2400" dirty="0" smtClean="0"/>
              <a:t> </a:t>
            </a:r>
            <a:r>
              <a:rPr lang="en-US" sz="2400" dirty="0" err="1" smtClean="0"/>
              <a:t>sessies</a:t>
            </a:r>
            <a:r>
              <a:rPr lang="en-US" sz="2400" dirty="0" smtClean="0"/>
              <a:t> van 3-4 </a:t>
            </a:r>
            <a:r>
              <a:rPr lang="en-US" sz="2400" dirty="0" err="1" smtClean="0"/>
              <a:t>uur</a:t>
            </a:r>
            <a:r>
              <a:rPr lang="en-US" sz="2400" dirty="0" smtClean="0"/>
              <a:t>? Is </a:t>
            </a:r>
            <a:r>
              <a:rPr lang="en-US" sz="2400" dirty="0" err="1" smtClean="0"/>
              <a:t>dat</a:t>
            </a:r>
            <a:r>
              <a:rPr lang="en-US" sz="2400" dirty="0" smtClean="0"/>
              <a:t> </a:t>
            </a:r>
            <a:r>
              <a:rPr lang="en-US" sz="2400" dirty="0" err="1" smtClean="0"/>
              <a:t>prettiger</a:t>
            </a:r>
            <a:r>
              <a:rPr lang="en-US" sz="2400" dirty="0" smtClean="0"/>
              <a:t>?</a:t>
            </a:r>
          </a:p>
          <a:p>
            <a:endParaRPr lang="en-US" sz="2400" dirty="0"/>
          </a:p>
          <a:p>
            <a:r>
              <a:rPr lang="en-US" sz="2400" dirty="0" smtClean="0"/>
              <a:t>ESTABLISH: </a:t>
            </a:r>
            <a:r>
              <a:rPr lang="en-US" sz="2400" dirty="0" err="1" smtClean="0"/>
              <a:t>vragen</a:t>
            </a:r>
            <a:r>
              <a:rPr lang="en-US" sz="2400" dirty="0" smtClean="0"/>
              <a:t> over pilot-</a:t>
            </a:r>
            <a:r>
              <a:rPr lang="en-US" sz="2400" dirty="0" err="1" smtClean="0"/>
              <a:t>cursus</a:t>
            </a:r>
            <a:r>
              <a:rPr lang="en-US" sz="2400" dirty="0" smtClean="0"/>
              <a:t>, </a:t>
            </a:r>
            <a:r>
              <a:rPr lang="en-US" sz="2400" dirty="0" err="1" smtClean="0"/>
              <a:t>wie</a:t>
            </a:r>
            <a:r>
              <a:rPr lang="en-US" sz="2400" dirty="0" smtClean="0"/>
              <a:t> </a:t>
            </a:r>
            <a:r>
              <a:rPr lang="en-US" sz="2400" dirty="0" err="1" smtClean="0"/>
              <a:t>heeft</a:t>
            </a:r>
            <a:r>
              <a:rPr lang="en-US" sz="2400" dirty="0" smtClean="0"/>
              <a:t> </a:t>
            </a:r>
            <a:r>
              <a:rPr lang="en-US" sz="2400" dirty="0" err="1" smtClean="0"/>
              <a:t>daar</a:t>
            </a:r>
            <a:r>
              <a:rPr lang="en-US" sz="2400" dirty="0" smtClean="0"/>
              <a:t> </a:t>
            </a:r>
            <a:r>
              <a:rPr lang="en-US" sz="2400" dirty="0" err="1" smtClean="0"/>
              <a:t>interesse</a:t>
            </a:r>
            <a:r>
              <a:rPr lang="en-US" sz="2400" dirty="0" smtClean="0"/>
              <a:t> in, </a:t>
            </a:r>
            <a:r>
              <a:rPr lang="en-US" sz="2400" dirty="0" err="1" smtClean="0"/>
              <a:t>cq</a:t>
            </a:r>
            <a:r>
              <a:rPr lang="en-US" sz="2400" dirty="0" smtClean="0"/>
              <a:t> </a:t>
            </a:r>
            <a:r>
              <a:rPr lang="en-US" sz="2400" dirty="0" err="1" smtClean="0"/>
              <a:t>gaat</a:t>
            </a:r>
            <a:r>
              <a:rPr lang="en-US" sz="2400" dirty="0" smtClean="0"/>
              <a:t> </a:t>
            </a:r>
            <a:r>
              <a:rPr lang="en-US" sz="2400" dirty="0" err="1" smtClean="0"/>
              <a:t>dit</a:t>
            </a:r>
            <a:r>
              <a:rPr lang="en-US" sz="2400" dirty="0" smtClean="0"/>
              <a:t> op school </a:t>
            </a:r>
            <a:r>
              <a:rPr lang="en-US" sz="2400" dirty="0" err="1" smtClean="0"/>
              <a:t>overleggen</a:t>
            </a:r>
            <a:r>
              <a:rPr lang="en-US" sz="2400" dirty="0" smtClean="0"/>
              <a:t>. </a:t>
            </a:r>
            <a:r>
              <a:rPr lang="en-US" sz="2400" dirty="0" err="1" smtClean="0"/>
              <a:t>Wie</a:t>
            </a:r>
            <a:r>
              <a:rPr lang="en-US" sz="2400" dirty="0" smtClean="0"/>
              <a:t> </a:t>
            </a:r>
            <a:r>
              <a:rPr lang="en-US" sz="2400" dirty="0" err="1" smtClean="0"/>
              <a:t>heeft</a:t>
            </a:r>
            <a:r>
              <a:rPr lang="en-US" sz="2400" dirty="0" smtClean="0"/>
              <a:t> </a:t>
            </a:r>
            <a:r>
              <a:rPr lang="en-US" sz="2400" dirty="0" err="1" smtClean="0"/>
              <a:t>interesse</a:t>
            </a:r>
            <a:r>
              <a:rPr lang="en-US" sz="2400" dirty="0" smtClean="0"/>
              <a:t> in </a:t>
            </a:r>
            <a:r>
              <a:rPr lang="en-US" sz="2400" dirty="0" err="1" smtClean="0"/>
              <a:t>deelname</a:t>
            </a:r>
            <a:r>
              <a:rPr lang="en-US" sz="2400" dirty="0" smtClean="0"/>
              <a:t> </a:t>
            </a:r>
            <a:r>
              <a:rPr lang="en-US" sz="2400" dirty="0" err="1" smtClean="0"/>
              <a:t>aan</a:t>
            </a:r>
            <a:r>
              <a:rPr lang="en-US" sz="2400" dirty="0" smtClean="0"/>
              <a:t> de </a:t>
            </a:r>
            <a:r>
              <a:rPr lang="en-US" sz="2400" dirty="0" err="1" smtClean="0"/>
              <a:t>conferentie</a:t>
            </a:r>
            <a:r>
              <a:rPr lang="en-US" sz="2400" dirty="0" smtClean="0"/>
              <a:t> in </a:t>
            </a:r>
            <a:r>
              <a:rPr lang="en-US" sz="2400" dirty="0" err="1" smtClean="0"/>
              <a:t>juni</a:t>
            </a:r>
            <a:r>
              <a:rPr lang="en-US" sz="2400" dirty="0" smtClean="0"/>
              <a:t>?</a:t>
            </a:r>
          </a:p>
          <a:p>
            <a:endParaRPr lang="nl-NL" dirty="0"/>
          </a:p>
        </p:txBody>
      </p:sp>
      <p:sp>
        <p:nvSpPr>
          <p:cNvPr id="4" name="Footer Placeholder 3"/>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002282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95288" y="981075"/>
            <a:ext cx="8229600" cy="941388"/>
          </a:xfrm>
        </p:spPr>
        <p:txBody>
          <a:bodyPr/>
          <a:lstStyle/>
          <a:p>
            <a:pPr eaLnBrk="1" hangingPunct="1"/>
            <a:r>
              <a:rPr lang="en-US" sz="3600" dirty="0" smtClean="0"/>
              <a:t>Dank u </a:t>
            </a:r>
            <a:r>
              <a:rPr lang="en-US" sz="3600" dirty="0" err="1" smtClean="0"/>
              <a:t>voor</a:t>
            </a:r>
            <a:r>
              <a:rPr lang="en-US" sz="3600" dirty="0" smtClean="0"/>
              <a:t> </a:t>
            </a:r>
            <a:r>
              <a:rPr lang="en-US" sz="3600" dirty="0" err="1" smtClean="0"/>
              <a:t>deelname</a:t>
            </a:r>
            <a:r>
              <a:rPr lang="en-US" sz="3600" dirty="0" smtClean="0"/>
              <a:t> </a:t>
            </a:r>
            <a:r>
              <a:rPr lang="en-US" sz="3600" dirty="0" err="1" smtClean="0"/>
              <a:t>aan</a:t>
            </a:r>
            <a:r>
              <a:rPr lang="en-US" sz="3600" dirty="0" smtClean="0"/>
              <a:t> </a:t>
            </a:r>
            <a:r>
              <a:rPr lang="en-US" sz="3600" dirty="0" err="1" smtClean="0"/>
              <a:t>deze</a:t>
            </a:r>
            <a:r>
              <a:rPr lang="en-US" sz="3600" dirty="0" smtClean="0"/>
              <a:t> </a:t>
            </a:r>
            <a:r>
              <a:rPr lang="en-US" sz="3600" dirty="0" err="1" smtClean="0"/>
              <a:t>werkgroep</a:t>
            </a:r>
            <a:r>
              <a:rPr lang="en-US" sz="3600" dirty="0" smtClean="0"/>
              <a:t>!</a:t>
            </a:r>
          </a:p>
        </p:txBody>
      </p:sp>
      <p:sp>
        <p:nvSpPr>
          <p:cNvPr id="56324" name="Rectangle 3"/>
          <p:cNvSpPr>
            <a:spLocks noGrp="1" noChangeArrowheads="1"/>
          </p:cNvSpPr>
          <p:nvPr>
            <p:ph type="body" idx="1"/>
          </p:nvPr>
        </p:nvSpPr>
        <p:spPr>
          <a:xfrm>
            <a:off x="1043608" y="2708920"/>
            <a:ext cx="7772400" cy="3384550"/>
          </a:xfrm>
        </p:spPr>
        <p:txBody>
          <a:bodyPr/>
          <a:lstStyle/>
          <a:p>
            <a:pPr algn="ctr" eaLnBrk="1" hangingPunct="1">
              <a:lnSpc>
                <a:spcPct val="90000"/>
              </a:lnSpc>
              <a:buFontTx/>
              <a:buNone/>
            </a:pPr>
            <a:r>
              <a:rPr lang="en-US" sz="1600" dirty="0" smtClean="0"/>
              <a:t>Ton Ellermeijer</a:t>
            </a:r>
          </a:p>
          <a:p>
            <a:pPr algn="ctr" eaLnBrk="1" hangingPunct="1">
              <a:lnSpc>
                <a:spcPct val="90000"/>
              </a:lnSpc>
              <a:buFontTx/>
              <a:buNone/>
            </a:pPr>
            <a:r>
              <a:rPr lang="en-US" sz="1600" dirty="0" smtClean="0">
                <a:hlinkClick r:id="rId3"/>
              </a:rPr>
              <a:t>ton@cma-science.nl</a:t>
            </a:r>
            <a:endParaRPr lang="en-US" sz="1600" dirty="0" smtClean="0"/>
          </a:p>
          <a:p>
            <a:pPr algn="ctr" eaLnBrk="1" hangingPunct="1">
              <a:lnSpc>
                <a:spcPct val="90000"/>
              </a:lnSpc>
              <a:buFontTx/>
              <a:buNone/>
            </a:pPr>
            <a:endParaRPr lang="en-US" sz="1600" dirty="0" smtClean="0"/>
          </a:p>
          <a:p>
            <a:pPr algn="ctr" eaLnBrk="1" hangingPunct="1">
              <a:lnSpc>
                <a:spcPct val="90000"/>
              </a:lnSpc>
              <a:buFontTx/>
              <a:buNone/>
            </a:pPr>
            <a:r>
              <a:rPr lang="en-US" sz="1600" dirty="0" smtClean="0"/>
              <a:t>Vincent Dorenbos</a:t>
            </a:r>
          </a:p>
          <a:p>
            <a:pPr algn="ctr" eaLnBrk="1" hangingPunct="1">
              <a:lnSpc>
                <a:spcPct val="90000"/>
              </a:lnSpc>
              <a:buFontTx/>
              <a:buNone/>
            </a:pPr>
            <a:r>
              <a:rPr lang="en-US" sz="1600" dirty="0" smtClean="0">
                <a:hlinkClick r:id="rId4"/>
              </a:rPr>
              <a:t>vincent@cma-science.nl</a:t>
            </a:r>
            <a:endParaRPr lang="en-US" sz="1600" dirty="0" smtClean="0"/>
          </a:p>
          <a:p>
            <a:pPr algn="ctr" eaLnBrk="1" hangingPunct="1">
              <a:lnSpc>
                <a:spcPct val="90000"/>
              </a:lnSpc>
              <a:buFontTx/>
              <a:buNone/>
            </a:pPr>
            <a:endParaRPr lang="en-US" sz="1600" dirty="0"/>
          </a:p>
          <a:p>
            <a:pPr algn="ctr" eaLnBrk="1" hangingPunct="1">
              <a:lnSpc>
                <a:spcPct val="90000"/>
              </a:lnSpc>
              <a:buFontTx/>
              <a:buNone/>
            </a:pPr>
            <a:r>
              <a:rPr lang="en-US" sz="1600" dirty="0" smtClean="0"/>
              <a:t>Ewa Kedzierska</a:t>
            </a:r>
          </a:p>
          <a:p>
            <a:pPr algn="ctr" eaLnBrk="1" hangingPunct="1">
              <a:lnSpc>
                <a:spcPct val="90000"/>
              </a:lnSpc>
              <a:buFontTx/>
              <a:buNone/>
            </a:pPr>
            <a:r>
              <a:rPr lang="en-US" sz="1600" u="sng" dirty="0"/>
              <a:t>e</a:t>
            </a:r>
            <a:r>
              <a:rPr lang="en-US" sz="1600" u="sng" dirty="0" smtClean="0"/>
              <a:t>wa@cma-science.nl</a:t>
            </a:r>
            <a:endParaRPr lang="en-US" sz="1600" u="sng" dirty="0"/>
          </a:p>
          <a:p>
            <a:pPr algn="ctr" eaLnBrk="1" hangingPunct="1">
              <a:lnSpc>
                <a:spcPct val="90000"/>
              </a:lnSpc>
              <a:buFontTx/>
              <a:buNone/>
            </a:pPr>
            <a:endParaRPr lang="en-US" sz="1600" dirty="0" smtClean="0"/>
          </a:p>
          <a:p>
            <a:pPr algn="ctr" eaLnBrk="1" hangingPunct="1">
              <a:lnSpc>
                <a:spcPct val="90000"/>
              </a:lnSpc>
              <a:buFontTx/>
              <a:buNone/>
            </a:pPr>
            <a:r>
              <a:rPr lang="en-US" sz="1600" dirty="0" smtClean="0">
                <a:hlinkClick r:id="rId5"/>
              </a:rPr>
              <a:t>www.cma-science.nl</a:t>
            </a:r>
            <a:endParaRPr lang="en-US" sz="1600" dirty="0" smtClean="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765175"/>
            <a:ext cx="9144000" cy="941388"/>
          </a:xfrm>
        </p:spPr>
        <p:txBody>
          <a:bodyPr/>
          <a:lstStyle/>
          <a:p>
            <a:pPr eaLnBrk="1" hangingPunct="1"/>
            <a:r>
              <a:rPr lang="en-US" sz="3600" dirty="0" smtClean="0"/>
              <a:t>Knowledge Society and Science?</a:t>
            </a:r>
          </a:p>
        </p:txBody>
      </p:sp>
      <p:sp>
        <p:nvSpPr>
          <p:cNvPr id="5124" name="Rectangle 3"/>
          <p:cNvSpPr>
            <a:spLocks noGrp="1" noChangeArrowheads="1"/>
          </p:cNvSpPr>
          <p:nvPr>
            <p:ph type="body" idx="1"/>
          </p:nvPr>
        </p:nvSpPr>
        <p:spPr>
          <a:xfrm>
            <a:off x="457200" y="1844675"/>
            <a:ext cx="8229600" cy="4176713"/>
          </a:xfrm>
        </p:spPr>
        <p:txBody>
          <a:bodyPr/>
          <a:lstStyle/>
          <a:p>
            <a:pPr eaLnBrk="1" hangingPunct="1">
              <a:lnSpc>
                <a:spcPct val="90000"/>
              </a:lnSpc>
            </a:pPr>
            <a:r>
              <a:rPr lang="en-US" sz="2400" dirty="0" smtClean="0"/>
              <a:t>Need for new/innovative products and services</a:t>
            </a:r>
          </a:p>
          <a:p>
            <a:pPr eaLnBrk="1" hangingPunct="1">
              <a:lnSpc>
                <a:spcPct val="90000"/>
              </a:lnSpc>
            </a:pPr>
            <a:r>
              <a:rPr lang="en-US" sz="2400" dirty="0" smtClean="0"/>
              <a:t>Workforce able to apply knowledge in a creative/innovative way.</a:t>
            </a:r>
          </a:p>
          <a:p>
            <a:pPr eaLnBrk="1" hangingPunct="1">
              <a:lnSpc>
                <a:spcPct val="90000"/>
              </a:lnSpc>
            </a:pPr>
            <a:r>
              <a:rPr lang="en-US" sz="2400" dirty="0" smtClean="0"/>
              <a:t>Technical Universities: students are not able to cope with open tasks. Not trained in divergent thinking.</a:t>
            </a:r>
          </a:p>
          <a:p>
            <a:pPr eaLnBrk="1" hangingPunct="1">
              <a:lnSpc>
                <a:spcPct val="90000"/>
              </a:lnSpc>
            </a:pPr>
            <a:r>
              <a:rPr lang="en-US" sz="2400" dirty="0" smtClean="0"/>
              <a:t>Physics is not attractive: students don’t see relevance and relation with jobs.</a:t>
            </a:r>
          </a:p>
          <a:p>
            <a:pPr eaLnBrk="1" hangingPunct="1">
              <a:lnSpc>
                <a:spcPct val="90000"/>
              </a:lnSpc>
            </a:pPr>
            <a:endParaRPr lang="en-US" sz="2400" dirty="0" smtClean="0"/>
          </a:p>
          <a:p>
            <a:pPr eaLnBrk="1" hangingPunct="1">
              <a:lnSpc>
                <a:spcPct val="90000"/>
              </a:lnSpc>
              <a:buFontTx/>
              <a:buNone/>
            </a:pPr>
            <a:r>
              <a:rPr lang="en-US" sz="2400" dirty="0" smtClean="0"/>
              <a:t>	There is a need to change or call it enrich the physics curriculum, to attract more students for Science and Technology (Lisbon Agenda!)</a:t>
            </a:r>
            <a:endParaRPr lang="en-US" dirty="0" smtClean="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23408733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23850" y="908050"/>
            <a:ext cx="8229600" cy="941388"/>
          </a:xfrm>
        </p:spPr>
        <p:txBody>
          <a:bodyPr/>
          <a:lstStyle/>
          <a:p>
            <a:pPr eaLnBrk="1" hangingPunct="1"/>
            <a:r>
              <a:rPr lang="nl-NL" smtClean="0"/>
              <a:t>But…</a:t>
            </a:r>
          </a:p>
        </p:txBody>
      </p:sp>
      <p:sp>
        <p:nvSpPr>
          <p:cNvPr id="6148" name="Rectangle 3"/>
          <p:cNvSpPr>
            <a:spLocks noGrp="1" noChangeArrowheads="1"/>
          </p:cNvSpPr>
          <p:nvPr>
            <p:ph type="body" idx="1"/>
          </p:nvPr>
        </p:nvSpPr>
        <p:spPr>
          <a:xfrm>
            <a:off x="323850" y="2133600"/>
            <a:ext cx="8229600" cy="2913063"/>
          </a:xfrm>
        </p:spPr>
        <p:txBody>
          <a:bodyPr/>
          <a:lstStyle/>
          <a:p>
            <a:pPr eaLnBrk="1" hangingPunct="1"/>
            <a:r>
              <a:rPr lang="nl-NL" smtClean="0"/>
              <a:t>Many students start to dislike science already at age 13/14</a:t>
            </a:r>
          </a:p>
          <a:p>
            <a:pPr eaLnBrk="1" hangingPunct="1"/>
            <a:r>
              <a:rPr lang="nl-NL" smtClean="0"/>
              <a:t>Very low enrollment in Universities</a:t>
            </a:r>
          </a:p>
          <a:p>
            <a:pPr eaLnBrk="1" hangingPunct="1"/>
            <a:r>
              <a:rPr lang="nl-NL" smtClean="0"/>
              <a:t>Lack of Science teachers, especially with University degree</a:t>
            </a:r>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54243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1350963" y="228600"/>
            <a:ext cx="5430837" cy="1462088"/>
          </a:xfrm>
        </p:spPr>
        <p:txBody>
          <a:bodyPr/>
          <a:lstStyle/>
          <a:p>
            <a:r>
              <a:rPr lang="fr-FR" dirty="0"/>
              <a:t>Rocard Report</a:t>
            </a:r>
          </a:p>
        </p:txBody>
      </p:sp>
      <p:sp>
        <p:nvSpPr>
          <p:cNvPr id="349187" name="Rectangle 3"/>
          <p:cNvSpPr>
            <a:spLocks noGrp="1" noChangeArrowheads="1"/>
          </p:cNvSpPr>
          <p:nvPr>
            <p:ph type="body" idx="1"/>
          </p:nvPr>
        </p:nvSpPr>
        <p:spPr>
          <a:xfrm>
            <a:off x="838200" y="1600200"/>
            <a:ext cx="5943600" cy="4648200"/>
          </a:xfrm>
        </p:spPr>
        <p:txBody>
          <a:bodyPr/>
          <a:lstStyle/>
          <a:p>
            <a:pPr>
              <a:buFont typeface="Wingdings" pitchFamily="2" charset="2"/>
              <a:buNone/>
            </a:pPr>
            <a:endParaRPr lang="en-US" sz="2800" i="1" dirty="0"/>
          </a:p>
          <a:p>
            <a:r>
              <a:rPr lang="en-US" sz="2800" dirty="0" err="1"/>
              <a:t>Rocard</a:t>
            </a:r>
            <a:r>
              <a:rPr lang="en-US" sz="2800" dirty="0"/>
              <a:t> report : </a:t>
            </a:r>
            <a:r>
              <a:rPr lang="en-US" sz="2800" i="1" dirty="0"/>
              <a:t>Science education now : a renewed pedagogy for the future of Europe </a:t>
            </a:r>
            <a:r>
              <a:rPr lang="en-US" sz="2800" dirty="0"/>
              <a:t>(May 2007) – </a:t>
            </a:r>
            <a:r>
              <a:rPr lang="en-US" sz="2800" i="1" dirty="0"/>
              <a:t>Pollen </a:t>
            </a:r>
            <a:r>
              <a:rPr lang="en-US" sz="2800" dirty="0"/>
              <a:t>and </a:t>
            </a:r>
            <a:r>
              <a:rPr lang="en-US" sz="2800" i="1" dirty="0"/>
              <a:t>Sinus Transfer</a:t>
            </a:r>
            <a:r>
              <a:rPr lang="en-US" sz="2800" dirty="0"/>
              <a:t> as reference projects.</a:t>
            </a:r>
          </a:p>
          <a:p>
            <a:r>
              <a:rPr lang="en-US" sz="2800" dirty="0"/>
              <a:t>calls from the EC, along the line opened by the </a:t>
            </a:r>
            <a:r>
              <a:rPr lang="en-US" sz="2800" dirty="0" err="1"/>
              <a:t>Rocard</a:t>
            </a:r>
            <a:r>
              <a:rPr lang="en-US" sz="2800" dirty="0"/>
              <a:t> report </a:t>
            </a:r>
          </a:p>
        </p:txBody>
      </p:sp>
      <p:pic>
        <p:nvPicPr>
          <p:cNvPr id="349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2209800"/>
            <a:ext cx="2089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475031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395536" y="404664"/>
            <a:ext cx="8229600" cy="941388"/>
          </a:xfrm>
        </p:spPr>
        <p:txBody>
          <a:bodyPr/>
          <a:lstStyle/>
          <a:p>
            <a:r>
              <a:rPr lang="nl-NL" dirty="0"/>
              <a:t>Follow-up of Rocard</a:t>
            </a:r>
          </a:p>
        </p:txBody>
      </p:sp>
      <p:sp>
        <p:nvSpPr>
          <p:cNvPr id="371715" name="Rectangle 3"/>
          <p:cNvSpPr>
            <a:spLocks noGrp="1" noChangeArrowheads="1"/>
          </p:cNvSpPr>
          <p:nvPr>
            <p:ph type="body" idx="1"/>
          </p:nvPr>
        </p:nvSpPr>
        <p:spPr>
          <a:xfrm>
            <a:off x="395536" y="1700808"/>
            <a:ext cx="8229600" cy="4176464"/>
          </a:xfrm>
        </p:spPr>
        <p:txBody>
          <a:bodyPr/>
          <a:lstStyle/>
          <a:p>
            <a:r>
              <a:rPr lang="nl-NL" dirty="0"/>
              <a:t>EC-calls for larger projects:</a:t>
            </a:r>
          </a:p>
          <a:p>
            <a:pPr lvl="1"/>
            <a:r>
              <a:rPr lang="nl-NL" dirty="0"/>
              <a:t>S-TEEM</a:t>
            </a:r>
          </a:p>
          <a:p>
            <a:pPr lvl="1"/>
            <a:r>
              <a:rPr lang="nl-NL" dirty="0"/>
              <a:t>Fibonacci</a:t>
            </a:r>
          </a:p>
          <a:p>
            <a:pPr lvl="1"/>
            <a:r>
              <a:rPr lang="nl-NL" dirty="0">
                <a:solidFill>
                  <a:srgbClr val="FF0000"/>
                </a:solidFill>
              </a:rPr>
              <a:t>Establish</a:t>
            </a:r>
          </a:p>
          <a:p>
            <a:pPr lvl="1"/>
            <a:r>
              <a:rPr lang="nl-NL" dirty="0" smtClean="0"/>
              <a:t>Pathway</a:t>
            </a:r>
          </a:p>
          <a:p>
            <a:r>
              <a:rPr lang="en-US" dirty="0" smtClean="0"/>
              <a:t>Focus on teachers, focus on moving to IBSE</a:t>
            </a:r>
            <a:endParaRPr lang="nl-NL" dirty="0"/>
          </a:p>
        </p:txBody>
      </p:sp>
      <p:sp>
        <p:nvSpPr>
          <p:cNvPr id="2" name="Footer Placeholder 1"/>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305089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941388"/>
          </a:xfrm>
        </p:spPr>
        <p:txBody>
          <a:bodyPr/>
          <a:lstStyle/>
          <a:p>
            <a:r>
              <a:rPr lang="en-US" sz="3200" dirty="0" err="1" smtClean="0"/>
              <a:t>Projecten</a:t>
            </a:r>
            <a:r>
              <a:rPr lang="en-US" sz="3200" dirty="0" smtClean="0"/>
              <a:t> </a:t>
            </a:r>
            <a:r>
              <a:rPr lang="en-US" sz="3200" dirty="0" err="1" smtClean="0"/>
              <a:t>waar</a:t>
            </a:r>
            <a:r>
              <a:rPr lang="en-US" sz="3200" dirty="0" smtClean="0"/>
              <a:t> CMA </a:t>
            </a:r>
            <a:r>
              <a:rPr lang="en-US" sz="3200" dirty="0" err="1" smtClean="0"/>
              <a:t>aan</a:t>
            </a:r>
            <a:r>
              <a:rPr lang="en-US" sz="3200" dirty="0" smtClean="0"/>
              <a:t> </a:t>
            </a:r>
            <a:r>
              <a:rPr lang="en-US" sz="3200" dirty="0" err="1" smtClean="0"/>
              <a:t>deelneemt</a:t>
            </a:r>
            <a:r>
              <a:rPr lang="en-US" sz="3200" dirty="0" smtClean="0"/>
              <a:t>/</a:t>
            </a:r>
            <a:r>
              <a:rPr lang="en-US" sz="3200" dirty="0" err="1" smtClean="0"/>
              <a:t>nam</a:t>
            </a:r>
            <a:endParaRPr lang="nl-NL" sz="3200" dirty="0"/>
          </a:p>
        </p:txBody>
      </p:sp>
      <p:sp>
        <p:nvSpPr>
          <p:cNvPr id="3" name="Content Placeholder 2"/>
          <p:cNvSpPr>
            <a:spLocks noGrp="1"/>
          </p:cNvSpPr>
          <p:nvPr>
            <p:ph idx="1"/>
          </p:nvPr>
        </p:nvSpPr>
        <p:spPr>
          <a:xfrm>
            <a:off x="467544" y="1412776"/>
            <a:ext cx="8229600" cy="4392488"/>
          </a:xfrm>
        </p:spPr>
        <p:txBody>
          <a:bodyPr/>
          <a:lstStyle/>
          <a:p>
            <a:r>
              <a:rPr lang="en-US" sz="2800" dirty="0" err="1" smtClean="0"/>
              <a:t>KLiC</a:t>
            </a:r>
            <a:r>
              <a:rPr lang="en-US" sz="2800" dirty="0" smtClean="0"/>
              <a:t>, </a:t>
            </a:r>
            <a:r>
              <a:rPr lang="en-US" sz="2800" dirty="0" err="1" smtClean="0"/>
              <a:t>draadloze</a:t>
            </a:r>
            <a:r>
              <a:rPr lang="en-US" sz="2800" dirty="0" smtClean="0"/>
              <a:t> sensor </a:t>
            </a:r>
            <a:r>
              <a:rPr lang="en-US" sz="2800" dirty="0" err="1" smtClean="0"/>
              <a:t>technologie</a:t>
            </a:r>
            <a:r>
              <a:rPr lang="en-US" sz="2800" dirty="0" smtClean="0"/>
              <a:t>, lessen, tot 1/1/2012</a:t>
            </a:r>
          </a:p>
          <a:p>
            <a:r>
              <a:rPr lang="en-US" sz="2800" dirty="0" smtClean="0"/>
              <a:t>ICT for IST, </a:t>
            </a:r>
            <a:r>
              <a:rPr lang="en-US" sz="2800" dirty="0" err="1" smtClean="0"/>
              <a:t>gericht</a:t>
            </a:r>
            <a:r>
              <a:rPr lang="en-US" sz="2800" dirty="0" smtClean="0"/>
              <a:t> op </a:t>
            </a:r>
            <a:r>
              <a:rPr lang="en-US" sz="2800" dirty="0" err="1" smtClean="0"/>
              <a:t>nascholing</a:t>
            </a:r>
            <a:r>
              <a:rPr lang="en-US" sz="2800" dirty="0" smtClean="0"/>
              <a:t> over ICT, tot 1/11/2011</a:t>
            </a:r>
          </a:p>
          <a:p>
            <a:r>
              <a:rPr lang="en-US" sz="2800" dirty="0" smtClean="0"/>
              <a:t>ESTABLISH, tot 1/1/2014</a:t>
            </a:r>
          </a:p>
          <a:p>
            <a:endParaRPr lang="en-US" sz="2800" dirty="0"/>
          </a:p>
          <a:p>
            <a:r>
              <a:rPr lang="en-US" sz="2800" dirty="0" err="1" smtClean="0"/>
              <a:t>Betrokken</a:t>
            </a:r>
            <a:r>
              <a:rPr lang="en-US" sz="2800" dirty="0" smtClean="0"/>
              <a:t> </a:t>
            </a:r>
            <a:r>
              <a:rPr lang="en-US" sz="2800" dirty="0" err="1" smtClean="0"/>
              <a:t>bij</a:t>
            </a:r>
            <a:r>
              <a:rPr lang="en-US" sz="2800" dirty="0" smtClean="0"/>
              <a:t> </a:t>
            </a:r>
            <a:r>
              <a:rPr lang="en-US" sz="2800" dirty="0" err="1" smtClean="0"/>
              <a:t>enkele</a:t>
            </a:r>
            <a:r>
              <a:rPr lang="en-US" sz="2800" dirty="0" smtClean="0"/>
              <a:t> </a:t>
            </a:r>
            <a:r>
              <a:rPr lang="en-US" sz="2800" dirty="0" err="1" smtClean="0"/>
              <a:t>nieuwe</a:t>
            </a:r>
            <a:r>
              <a:rPr lang="en-US" sz="2800" dirty="0" smtClean="0"/>
              <a:t> </a:t>
            </a:r>
            <a:r>
              <a:rPr lang="en-US" sz="2800" dirty="0" err="1" smtClean="0"/>
              <a:t>initiatieven</a:t>
            </a:r>
            <a:r>
              <a:rPr lang="en-US" sz="2800" dirty="0" smtClean="0"/>
              <a:t>/</a:t>
            </a:r>
            <a:r>
              <a:rPr lang="en-US" sz="2800" dirty="0" err="1" smtClean="0"/>
              <a:t>voorstellen</a:t>
            </a:r>
            <a:r>
              <a:rPr lang="en-US" sz="2800" dirty="0" smtClean="0"/>
              <a:t>, </a:t>
            </a:r>
            <a:r>
              <a:rPr lang="en-US" sz="2800" dirty="0" err="1" smtClean="0"/>
              <a:t>o.m</a:t>
            </a:r>
            <a:r>
              <a:rPr lang="en-US" sz="2800" dirty="0" smtClean="0"/>
              <a:t>. </a:t>
            </a:r>
            <a:r>
              <a:rPr lang="en-US" sz="2800" dirty="0" err="1" smtClean="0"/>
              <a:t>voor</a:t>
            </a:r>
            <a:r>
              <a:rPr lang="en-US" sz="2800" dirty="0" smtClean="0"/>
              <a:t> remote labs.</a:t>
            </a:r>
            <a:endParaRPr lang="nl-NL" sz="2800" dirty="0"/>
          </a:p>
        </p:txBody>
      </p:sp>
      <p:sp>
        <p:nvSpPr>
          <p:cNvPr id="5" name="Footer Placeholder 4"/>
          <p:cNvSpPr>
            <a:spLocks noGrp="1"/>
          </p:cNvSpPr>
          <p:nvPr>
            <p:ph type="ftr" sz="quarter" idx="11"/>
          </p:nvPr>
        </p:nvSpPr>
        <p:spPr/>
        <p:txBody>
          <a:bodyPr/>
          <a:lstStyle/>
          <a:p>
            <a:pPr>
              <a:defRPr/>
            </a:pPr>
            <a:r>
              <a:rPr lang="en-US" smtClean="0"/>
              <a:t>Woudschoten Natuurkunde, 2011</a:t>
            </a:r>
            <a:endParaRPr lang="en-US"/>
          </a:p>
        </p:txBody>
      </p:sp>
    </p:spTree>
    <p:extLst>
      <p:ext uri="{BB962C8B-B14F-4D97-AF65-F5344CB8AC3E}">
        <p14:creationId xmlns:p14="http://schemas.microsoft.com/office/powerpoint/2010/main" val="19190295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Default Design">
  <a:themeElements>
    <a:clrScheme name="Default Design 16">
      <a:dk1>
        <a:srgbClr val="000000"/>
      </a:dk1>
      <a:lt1>
        <a:srgbClr val="EAEAEA"/>
      </a:lt1>
      <a:dk2>
        <a:srgbClr val="FF6600"/>
      </a:dk2>
      <a:lt2>
        <a:srgbClr val="808080"/>
      </a:lt2>
      <a:accent1>
        <a:srgbClr val="FF6600"/>
      </a:accent1>
      <a:accent2>
        <a:srgbClr val="333399"/>
      </a:accent2>
      <a:accent3>
        <a:srgbClr val="F3F3F3"/>
      </a:accent3>
      <a:accent4>
        <a:srgbClr val="000000"/>
      </a:accent4>
      <a:accent5>
        <a:srgbClr val="FFB8AA"/>
      </a:accent5>
      <a:accent6>
        <a:srgbClr val="2D2D8A"/>
      </a:accent6>
      <a:hlink>
        <a:srgbClr val="292929"/>
      </a:hlink>
      <a:folHlink>
        <a:srgbClr val="77777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DDDDD"/>
        </a:lt1>
        <a:dk2>
          <a:srgbClr val="FF9933"/>
        </a:dk2>
        <a:lt2>
          <a:srgbClr val="808080"/>
        </a:lt2>
        <a:accent1>
          <a:srgbClr val="ECAD3C"/>
        </a:accent1>
        <a:accent2>
          <a:srgbClr val="333399"/>
        </a:accent2>
        <a:accent3>
          <a:srgbClr val="EBEBEB"/>
        </a:accent3>
        <a:accent4>
          <a:srgbClr val="000000"/>
        </a:accent4>
        <a:accent5>
          <a:srgbClr val="F4D3A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DDDDDD"/>
        </a:lt1>
        <a:dk2>
          <a:srgbClr val="FF6600"/>
        </a:dk2>
        <a:lt2>
          <a:srgbClr val="808080"/>
        </a:lt2>
        <a:accent1>
          <a:srgbClr val="FF6600"/>
        </a:accent1>
        <a:accent2>
          <a:srgbClr val="333399"/>
        </a:accent2>
        <a:accent3>
          <a:srgbClr val="EBEBEB"/>
        </a:accent3>
        <a:accent4>
          <a:srgbClr val="000000"/>
        </a:accent4>
        <a:accent5>
          <a:srgbClr val="FFB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EAEAEA"/>
        </a:lt1>
        <a:dk2>
          <a:srgbClr val="FF6600"/>
        </a:dk2>
        <a:lt2>
          <a:srgbClr val="808080"/>
        </a:lt2>
        <a:accent1>
          <a:srgbClr val="FF6600"/>
        </a:accent1>
        <a:accent2>
          <a:srgbClr val="333399"/>
        </a:accent2>
        <a:accent3>
          <a:srgbClr val="F3F3F3"/>
        </a:accent3>
        <a:accent4>
          <a:srgbClr val="000000"/>
        </a:accent4>
        <a:accent5>
          <a:srgbClr val="FFB8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EAEAEA"/>
        </a:lt1>
        <a:dk2>
          <a:srgbClr val="FF6600"/>
        </a:dk2>
        <a:lt2>
          <a:srgbClr val="808080"/>
        </a:lt2>
        <a:accent1>
          <a:srgbClr val="FF6600"/>
        </a:accent1>
        <a:accent2>
          <a:srgbClr val="333399"/>
        </a:accent2>
        <a:accent3>
          <a:srgbClr val="F3F3F3"/>
        </a:accent3>
        <a:accent4>
          <a:srgbClr val="000000"/>
        </a:accent4>
        <a:accent5>
          <a:srgbClr val="FFB8AA"/>
        </a:accent5>
        <a:accent6>
          <a:srgbClr val="2D2D8A"/>
        </a:accent6>
        <a:hlink>
          <a:srgbClr val="292929"/>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6368</TotalTime>
  <Words>1746</Words>
  <Application>Microsoft Office PowerPoint</Application>
  <PresentationFormat>On-screen Show (4:3)</PresentationFormat>
  <Paragraphs>599</Paragraphs>
  <Slides>47</Slides>
  <Notes>7</Notes>
  <HiddenSlides>2</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 Ton Ellermeijer Vincent Dorenbos Ewa Kedzierska  CMA </vt:lpstr>
      <vt:lpstr>Overzicht</vt:lpstr>
      <vt:lpstr>CMA en EC-projecten</vt:lpstr>
      <vt:lpstr>Policy Science Education Europe</vt:lpstr>
      <vt:lpstr>Knowledge Society and Science?</vt:lpstr>
      <vt:lpstr>But…</vt:lpstr>
      <vt:lpstr>Rocard Report</vt:lpstr>
      <vt:lpstr>Follow-up of Rocard</vt:lpstr>
      <vt:lpstr>Projecten waar CMA aan deelneemt/nam</vt:lpstr>
      <vt:lpstr>KLiC – Kicking Life into  the classroom</vt:lpstr>
      <vt:lpstr>Templates, 3 formats</vt:lpstr>
      <vt:lpstr>Process of development and try-outs</vt:lpstr>
      <vt:lpstr>ICT for IST</vt:lpstr>
      <vt:lpstr>Kleine enquête</vt:lpstr>
      <vt:lpstr>Kleine enquête</vt:lpstr>
      <vt:lpstr>Kleine enquête</vt:lpstr>
      <vt:lpstr>Kleine enquête</vt:lpstr>
      <vt:lpstr>Kleine enquête</vt:lpstr>
      <vt:lpstr>Kleine enquête</vt:lpstr>
      <vt:lpstr>Kleine enquête</vt:lpstr>
      <vt:lpstr>Kleine enquête</vt:lpstr>
      <vt:lpstr>Kleine enquête</vt:lpstr>
      <vt:lpstr>Kleine enquête</vt:lpstr>
      <vt:lpstr>Kleine enquête</vt:lpstr>
      <vt:lpstr>Software in bèta-onderwijs</vt:lpstr>
      <vt:lpstr>Software in bèta-onderwijs</vt:lpstr>
      <vt:lpstr>ICT voor IST materiaal</vt:lpstr>
      <vt:lpstr>ICT for IST materiaal</vt:lpstr>
      <vt:lpstr>ICT for IST materiaal</vt:lpstr>
      <vt:lpstr>Vaardigheden</vt:lpstr>
      <vt:lpstr>Operationele vaardigheden</vt:lpstr>
      <vt:lpstr>Procedurele vaardigheden</vt:lpstr>
      <vt:lpstr>Didactische vaardigheden</vt:lpstr>
      <vt:lpstr>Overzicht van modules</vt:lpstr>
      <vt:lpstr>PowerPoint Presentation</vt:lpstr>
      <vt:lpstr>ESTABLISH</vt:lpstr>
      <vt:lpstr>PowerPoint Presentation</vt:lpstr>
      <vt:lpstr>PowerPoint Presentation</vt:lpstr>
      <vt:lpstr>PowerPoint Presentation</vt:lpstr>
      <vt:lpstr>Overzicht ESTABLISH</vt:lpstr>
      <vt:lpstr>Waar is CMA specifiek mee bezig:</vt:lpstr>
      <vt:lpstr>Learning Cycle</vt:lpstr>
      <vt:lpstr>Important Principles, Teachers role</vt:lpstr>
      <vt:lpstr>Types of inquiry-based activities</vt:lpstr>
      <vt:lpstr>Mogelijkheden tijdens werkgroep</vt:lpstr>
      <vt:lpstr>Afsluiting</vt:lpstr>
      <vt:lpstr>Dank u voor deelname aan deze werkgroep!</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 products</dc:title>
  <dc:creator>miodus</dc:creator>
  <cp:lastModifiedBy>Vincent</cp:lastModifiedBy>
  <cp:revision>211</cp:revision>
  <dcterms:created xsi:type="dcterms:W3CDTF">2009-02-19T13:45:19Z</dcterms:created>
  <dcterms:modified xsi:type="dcterms:W3CDTF">2012-01-17T11:30:43Z</dcterms:modified>
</cp:coreProperties>
</file>