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0.bin" ContentType="application/vnd.openxmlformats-officedocument.oleObject"/>
  <Override PartName="/ppt/notesSlides/notesSlide22.xml" ContentType="application/vnd.openxmlformats-officedocument.presentationml.notesSlide+xml"/>
  <Override PartName="/ppt/embeddings/oleObject11.bin" ContentType="application/vnd.openxmlformats-officedocument.oleObject"/>
  <Override PartName="/ppt/notesSlides/notesSlide23.xml" ContentType="application/vnd.openxmlformats-officedocument.presentationml.notesSlide+xml"/>
  <Override PartName="/ppt/embeddings/oleObject1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9" r:id="rId1"/>
    <p:sldMasterId id="2147483654" r:id="rId2"/>
    <p:sldMasterId id="2147483768" r:id="rId3"/>
    <p:sldMasterId id="2147483900" r:id="rId4"/>
    <p:sldMasterId id="2147483984" r:id="rId5"/>
    <p:sldMasterId id="2147483996" r:id="rId6"/>
    <p:sldMasterId id="2147484033" r:id="rId7"/>
    <p:sldMasterId id="2147484045" r:id="rId8"/>
    <p:sldMasterId id="2147484081" r:id="rId9"/>
    <p:sldMasterId id="2147484093" r:id="rId10"/>
    <p:sldMasterId id="2147484117" r:id="rId11"/>
    <p:sldMasterId id="2147484153" r:id="rId12"/>
    <p:sldMasterId id="2147484165" r:id="rId13"/>
    <p:sldMasterId id="2147484177" r:id="rId14"/>
    <p:sldMasterId id="2147484189" r:id="rId15"/>
    <p:sldMasterId id="2147484201" r:id="rId16"/>
    <p:sldMasterId id="2147484225" r:id="rId17"/>
    <p:sldMasterId id="2147484238" r:id="rId18"/>
    <p:sldMasterId id="2147484251" r:id="rId19"/>
    <p:sldMasterId id="2147484263" r:id="rId20"/>
    <p:sldMasterId id="2147484275" r:id="rId21"/>
    <p:sldMasterId id="2147484287" r:id="rId22"/>
  </p:sldMasterIdLst>
  <p:notesMasterIdLst>
    <p:notesMasterId r:id="rId56"/>
  </p:notesMasterIdLst>
  <p:sldIdLst>
    <p:sldId id="836" r:id="rId23"/>
    <p:sldId id="969" r:id="rId24"/>
    <p:sldId id="974" r:id="rId25"/>
    <p:sldId id="975" r:id="rId26"/>
    <p:sldId id="967" r:id="rId27"/>
    <p:sldId id="965" r:id="rId28"/>
    <p:sldId id="968" r:id="rId29"/>
    <p:sldId id="976" r:id="rId30"/>
    <p:sldId id="977" r:id="rId31"/>
    <p:sldId id="978" r:id="rId32"/>
    <p:sldId id="964" r:id="rId33"/>
    <p:sldId id="979" r:id="rId34"/>
    <p:sldId id="966" r:id="rId35"/>
    <p:sldId id="853" r:id="rId36"/>
    <p:sldId id="852" r:id="rId37"/>
    <p:sldId id="981" r:id="rId38"/>
    <p:sldId id="957" r:id="rId39"/>
    <p:sldId id="936" r:id="rId40"/>
    <p:sldId id="914" r:id="rId41"/>
    <p:sldId id="912" r:id="rId42"/>
    <p:sldId id="982" r:id="rId43"/>
    <p:sldId id="738" r:id="rId44"/>
    <p:sldId id="980" r:id="rId45"/>
    <p:sldId id="963" r:id="rId46"/>
    <p:sldId id="940" r:id="rId47"/>
    <p:sldId id="933" r:id="rId48"/>
    <p:sldId id="942" r:id="rId49"/>
    <p:sldId id="945" r:id="rId50"/>
    <p:sldId id="918" r:id="rId51"/>
    <p:sldId id="892" r:id="rId52"/>
    <p:sldId id="934" r:id="rId53"/>
    <p:sldId id="930" r:id="rId54"/>
    <p:sldId id="960" r:id="rId55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AA9A8"/>
    <a:srgbClr val="605E5C"/>
    <a:srgbClr val="3333CC"/>
    <a:srgbClr val="3333FF"/>
    <a:srgbClr val="66FF66"/>
    <a:srgbClr val="99CCFF"/>
    <a:srgbClr val="FFFF00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797" autoAdjust="0"/>
    <p:restoredTop sz="94575" autoAdjust="0"/>
  </p:normalViewPr>
  <p:slideViewPr>
    <p:cSldViewPr snapToGrid="0">
      <p:cViewPr varScale="1">
        <p:scale>
          <a:sx n="106" d="100"/>
          <a:sy n="106" d="100"/>
        </p:scale>
        <p:origin x="-120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8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1854" y="-72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4" Type="http://schemas.openxmlformats.org/officeDocument/2006/relationships/slide" Target="slides/slide33.xml"/><Relationship Id="rId1" Type="http://schemas.openxmlformats.org/officeDocument/2006/relationships/slide" Target="slides/slide1.xml"/><Relationship Id="rId2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image" Target="../media/image59.wmf"/><Relationship Id="rId5" Type="http://schemas.openxmlformats.org/officeDocument/2006/relationships/image" Target="../media/image60.wmf"/><Relationship Id="rId6" Type="http://schemas.openxmlformats.org/officeDocument/2006/relationships/image" Target="../media/image61.wmf"/><Relationship Id="rId1" Type="http://schemas.openxmlformats.org/officeDocument/2006/relationships/image" Target="../media/image56.wmf"/><Relationship Id="rId2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371" y="0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7900" y="787400"/>
            <a:ext cx="51435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7209" y="4881123"/>
            <a:ext cx="5184882" cy="456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3518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371" y="9683518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D107549-B1CD-46AD-B747-C1980BAD89E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201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38BB7-1A2D-4F3F-88F0-666FE6EA9582}" type="slidenum">
              <a:rPr lang="nl-NL"/>
              <a:pPr/>
              <a:t>1</a:t>
            </a:fld>
            <a:endParaRPr lang="nl-NL"/>
          </a:p>
        </p:txBody>
      </p:sp>
      <p:sp>
        <p:nvSpPr>
          <p:cNvPr id="102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890D6-B48B-4D58-850E-418B4661DD51}" type="slidenum">
              <a:rPr lang="nl-NL">
                <a:solidFill>
                  <a:prstClr val="black"/>
                </a:solidFill>
              </a:rPr>
              <a:pPr/>
              <a:t>13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7900" y="787400"/>
            <a:ext cx="5143500" cy="3857625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16216-6CAF-4F40-8D85-D9356C7B2473}" type="slidenum">
              <a:rPr lang="nl-NL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7900" y="787400"/>
            <a:ext cx="5143500" cy="3857625"/>
          </a:xfrm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49E5B-B0D1-4D17-ADD2-8B1D2A467F0D}" type="slidenum">
              <a:rPr lang="nl-NL"/>
              <a:pPr/>
              <a:t>15</a:t>
            </a:fld>
            <a:endParaRPr lang="nl-NL"/>
          </a:p>
        </p:txBody>
      </p:sp>
      <p:sp>
        <p:nvSpPr>
          <p:cNvPr id="103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9A097-2B10-4D68-91F0-66FE6F562970}" type="slidenum">
              <a:rPr lang="nl-NL">
                <a:solidFill>
                  <a:prstClr val="black"/>
                </a:solidFill>
              </a:rPr>
              <a:pPr/>
              <a:t>16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90C486-877E-4FBF-94BF-C1FBE09F72C2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Starts well into thr proc (NO red.); Step density increases when NO increases. Now we try to find out whether the reactivity is influenced in this facetting.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B9FC1-0BA6-4541-A6CE-BEA8DFB25A26}" type="slidenum">
              <a:rPr lang="nl-NL">
                <a:solidFill>
                  <a:prstClr val="black"/>
                </a:solidFill>
                <a:latin typeface="Arial" pitchFamily="34" charset="0"/>
              </a:rPr>
              <a:pPr/>
              <a:t>18</a:t>
            </a:fld>
            <a:endParaRPr lang="nl-NL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5CB26-FC03-4B6F-9382-32FCBF9E76F7}" type="slidenum">
              <a:rPr lang="nl-NL">
                <a:solidFill>
                  <a:prstClr val="black"/>
                </a:solidFill>
                <a:latin typeface="Arial" pitchFamily="34" charset="0"/>
              </a:rPr>
              <a:pPr/>
              <a:t>19</a:t>
            </a:fld>
            <a:endParaRPr lang="nl-NL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5CB26-FC03-4B6F-9382-32FCBF9E76F7}" type="slidenum">
              <a:rPr lang="nl-NL">
                <a:solidFill>
                  <a:prstClr val="black"/>
                </a:solidFill>
                <a:latin typeface="Arial" pitchFamily="34" charset="0"/>
              </a:rPr>
              <a:pPr/>
              <a:t>20</a:t>
            </a:fld>
            <a:endParaRPr lang="nl-NL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F697E-993E-4C86-82FC-CEFF7C2D503C}" type="slidenum">
              <a:rPr lang="nl-NL">
                <a:solidFill>
                  <a:prstClr val="black"/>
                </a:solidFill>
              </a:rPr>
              <a:pPr/>
              <a:t>21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2F87F-DABF-419C-8A61-8043B645C68D}" type="slidenum">
              <a:rPr lang="nl-NL"/>
              <a:pPr/>
              <a:t>22</a:t>
            </a:fld>
            <a:endParaRPr lang="nl-NL"/>
          </a:p>
        </p:txBody>
      </p:sp>
      <p:sp>
        <p:nvSpPr>
          <p:cNvPr id="119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84487-930C-4CCA-B314-8B3E7301757B}" type="slidenum">
              <a:rPr lang="nl-NL"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7900" y="787400"/>
            <a:ext cx="5143500" cy="3857625"/>
          </a:xfrm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D9F18-CC0D-450F-B87B-36CF3748C46D}" type="slidenum">
              <a:rPr lang="nl-NL" b="1">
                <a:solidFill>
                  <a:prstClr val="black"/>
                </a:solidFill>
              </a:rPr>
              <a:pPr/>
              <a:t>23</a:t>
            </a:fld>
            <a:endParaRPr lang="nl-NL" b="1">
              <a:solidFill>
                <a:prstClr val="black"/>
              </a:solidFill>
            </a:endParaRPr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A2CAA-AE32-417A-8332-D9AE5E8D6BBB}" type="slidenum">
              <a:rPr lang="nl-NL">
                <a:solidFill>
                  <a:prstClr val="black"/>
                </a:solidFill>
              </a:rPr>
              <a:pPr/>
              <a:t>25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9A097-2B10-4D68-91F0-66FE6F562970}" type="slidenum">
              <a:rPr lang="nl-NL"/>
              <a:pPr/>
              <a:t>26</a:t>
            </a:fld>
            <a:endParaRPr lang="nl-NL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9A097-2B10-4D68-91F0-66FE6F562970}" type="slidenum">
              <a:rPr lang="nl-NL"/>
              <a:pPr/>
              <a:t>27</a:t>
            </a:fld>
            <a:endParaRPr lang="nl-NL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C7BF9-B87E-4DE6-8B9C-901A780AFA07}" type="slidenum">
              <a:rPr lang="nl-NL">
                <a:solidFill>
                  <a:prstClr val="black"/>
                </a:solidFill>
              </a:rPr>
              <a:pPr/>
              <a:t>28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471E14-6BF7-4C20-B5A6-DFC84E10EAF5}" type="slidenum">
              <a:rPr lang="nl-NL"/>
              <a:pPr/>
              <a:t>29</a:t>
            </a:fld>
            <a:endParaRPr lang="nl-NL"/>
          </a:p>
        </p:txBody>
      </p:sp>
      <p:sp>
        <p:nvSpPr>
          <p:cNvPr id="119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9A097-2B10-4D68-91F0-66FE6F562970}" type="slidenum">
              <a:rPr lang="nl-NL">
                <a:solidFill>
                  <a:prstClr val="black"/>
                </a:solidFill>
              </a:rPr>
              <a:pPr/>
              <a:t>30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DA07B-CF0B-476A-94B9-3D87B4EB481A}" type="slidenum">
              <a:rPr lang="nl-NL">
                <a:solidFill>
                  <a:prstClr val="black"/>
                </a:solidFill>
              </a:rPr>
              <a:pPr/>
              <a:t>31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19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D8EC6-2FC0-43B7-9803-DEB22685E36B}" type="slidenum">
              <a:rPr lang="nl-NL"/>
              <a:pPr/>
              <a:t>32</a:t>
            </a:fld>
            <a:endParaRPr lang="nl-NL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38BB7-1A2D-4F3F-88F0-666FE6EA9582}" type="slidenum">
              <a:rPr lang="nl-NL">
                <a:solidFill>
                  <a:prstClr val="black"/>
                </a:solidFill>
              </a:rPr>
              <a:pPr/>
              <a:t>33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02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2DCA1-A967-44F7-A53B-227BF8D527B7}" type="slidenum">
              <a:rPr lang="nl-NL"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2DCA1-A967-44F7-A53B-227BF8D527B7}" type="slidenum">
              <a:rPr lang="nl-NL"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7900" y="787400"/>
            <a:ext cx="5143500" cy="3857625"/>
          </a:xfrm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890D6-B48B-4D58-850E-418B4661DD51}" type="slidenum">
              <a:rPr lang="nl-NL">
                <a:solidFill>
                  <a:prstClr val="black"/>
                </a:solidFill>
              </a:rPr>
              <a:pPr/>
              <a:t>5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7900" y="787400"/>
            <a:ext cx="5143500" cy="3857625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D53D9-7D03-407A-95DF-5200B413BD31}" type="slidenum">
              <a:rPr lang="nl-NL">
                <a:solidFill>
                  <a:prstClr val="black"/>
                </a:solidFill>
                <a:latin typeface="Arial" pitchFamily="34" charset="0"/>
              </a:rPr>
              <a:pPr/>
              <a:t>8</a:t>
            </a:fld>
            <a:endParaRPr lang="nl-NL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3" y="786774"/>
            <a:ext cx="5216456" cy="3858469"/>
          </a:xfrm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B1D37-507A-4BDB-B59E-8D278AE8D451}" type="slidenum">
              <a:rPr lang="nl-NL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9297E-7885-43AA-BCFD-BD51416A400B}" type="slidenum">
              <a:rPr lang="nl-NL">
                <a:solidFill>
                  <a:prstClr val="black"/>
                </a:solidFill>
              </a:rPr>
              <a:pPr/>
              <a:t>10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C5D24-9F49-4499-8199-E5217F4070C9}" type="slidenum">
              <a:rPr lang="nl-NL">
                <a:solidFill>
                  <a:prstClr val="black"/>
                </a:solidFill>
              </a:rPr>
              <a:pPr/>
              <a:t>12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254" y="786774"/>
            <a:ext cx="5214795" cy="3858469"/>
          </a:xfrm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BFA9A-7662-4D68-B464-7814AB250F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FC0C6-6D13-4FDC-B851-62F6F245F4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BFA9A-7662-4D68-B464-7814AB250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AB0-0EEB-4535-979E-FDFABB3055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D06B-DB25-4217-A7B3-5D245C077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89AA-CCCF-4F72-B520-5F72DAE0C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00A2-F067-458D-A3EB-80CB7C857B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0A3A-BC95-411D-8C41-F06D993F1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2EAA-8232-41D6-96C7-71C39163C7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9D353-3CD9-4E66-BB1D-4BC0044098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B1D-ADF1-4BF2-9E42-C50AC3D967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FC0C6-6D13-4FDC-B851-62F6F245F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7356-AEAE-460E-9379-13882C72D0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7356-AEAE-460E-9379-13882C72D0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4A714-3AAC-4E48-B36E-B4521BD694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EB1D-F7F6-4D91-839C-3F29ACA442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B957C-903F-4D07-A4AC-FCFFD34A86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DAFC2-680D-4B89-8914-C85FB039BF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60C5A-253B-4A7F-AFFA-56FE3D170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10C3-27FC-40D7-BC48-A1718FC27C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75F32-01EC-4483-AD32-27608B63EF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BAFCE-BD49-4B07-8A1F-9354F42B54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BD948-DF77-4504-8753-B0E959CE59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4A714-3AAC-4E48-B36E-B4521BD694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2C635-24C1-491D-A315-DB46F0BE15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4F056-9DB5-4014-A78A-75CE3A934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35D2B-A957-40C9-ABA3-8FB2FEABA29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8643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4FDA-E221-40EB-B38C-EFF9BCAA861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0075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15CFC-E1EF-41CE-A991-95D25BF3874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81957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AA855-4619-4038-A6BC-45B97E4EE22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2828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9A74D-FC3E-4827-A659-7EB2EDDD7E7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09330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C5994-4802-48EC-90DF-35A30237C33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5620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65AA9-5667-4D25-8A9A-9766D1B63BF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93774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4ECC0-28B5-45B7-8AA2-185D296A3F8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031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EB1D-F7F6-4D91-839C-3F29ACA442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AB720-ADA4-41E9-9640-844D4A0255F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26969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BB87B-9A9A-4E70-BAE6-A5D16D8F62F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56493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4D64A-2B85-4AA7-91FB-6C7A16B0B18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40155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65BEE-1152-4709-B0D3-EA74FBFBC90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23614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5341E-0A05-4952-B04B-45307689C15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690426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552CD-399E-4F41-AB8F-7D79FBD5383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70040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A02D-C069-4BB5-BFF0-56DE6FD979D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72620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CC45-C066-4BD5-B740-4E110818BB4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111650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407B4-6598-4E6E-8EB6-7110E6F3F43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62317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12042-4B4F-4981-9E81-D328AD45824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69896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B957C-903F-4D07-A4AC-FCFFD34A86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A6BB6-5CA8-4A15-A85E-953AD07E984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81731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F6A9C-24C2-4CD9-93B0-D287FB8ED0E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028959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B1633-953C-4BD1-B7AD-A39BB29496D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934772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544F3-DF5E-414F-B948-4A944AC844A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22087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1B957-48E3-417A-9A8F-6A73542CBA2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6140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C8ABC-4F36-4EE3-8C87-6B379509BE7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544120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2ADE3-B25A-4FB1-BEB9-202ED0947BB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8626432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BBC4-59F8-4CAB-B4CF-1F58F885F75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9219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58A4C-4E24-4FC4-87D8-58CE6729DA6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441986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3174-AAE9-4C88-851D-EC56485D17D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381798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DAFC2-680D-4B89-8914-C85FB039BF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270DA-10FD-48C0-AE36-C12EE6253F1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322189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5AE94-9108-490A-9598-2C6DA21A54E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029175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A4060-EC9B-47B6-84E4-4341660BF59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9897477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F4C1C-8399-4915-8238-5F90D4C8407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586165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1193A-7400-4B8F-ADD7-5D7D1C14A7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326535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48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1850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6690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7314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959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60C5A-253B-4A7F-AFFA-56FE3D1700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8485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4246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8909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5890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4675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5196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1B957-48E3-417A-9A8F-6A73542CBA2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3503683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C8ABC-4F36-4EE3-8C87-6B379509BE7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127723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2ADE3-B25A-4FB1-BEB9-202ED0947BB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2500004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BBC4-59F8-4CAB-B4CF-1F58F885F75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139571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10C3-27FC-40D7-BC48-A1718FC27C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58A4C-4E24-4FC4-87D8-58CE6729DA6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227798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3174-AAE9-4C88-851D-EC56485D17D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9211390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270DA-10FD-48C0-AE36-C12EE6253F1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2761932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5AE94-9108-490A-9598-2C6DA21A54E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3149641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A4060-EC9B-47B6-84E4-4341660BF59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6201611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F4C1C-8399-4915-8238-5F90D4C8407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631168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1193A-7400-4B8F-ADD7-5D7D1C14A7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26616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FFAD1-A4F0-4D77-9576-F9E9642E79B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9548030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0FE82-8EED-4229-A30F-45D20E05C20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029850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95A06-2939-4687-9418-D1399481B1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912269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75F32-01EC-4483-AD32-27608B63EF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19A61-156C-4916-8BA1-9DC851A5A20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8055650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1B3FF-4FEC-478D-98C8-494C54D40D2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56609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53C11-6A21-43A9-B2CE-279C809C118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8458217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F6944-CFB1-4E4D-8892-BF60F4EC3DE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6557903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20A52-842D-4A91-A381-0580DC5F613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2881290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A3017-00B5-405A-AA40-2CF36E42DF5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115095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E5FF5-64CC-47AF-9E61-480FAF414E1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221431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98F30-29FF-4C85-A50E-4A9AB84AFC9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1037762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D6BC1F-958F-4F07-87EB-DA367D6C3CC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0569291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0FAE7-4AEA-4755-BDA6-957EC70CFCE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94365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BAFCE-BD49-4B07-8A1F-9354F42B54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E3DBE-E1ED-4043-973E-801FADA7540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3731769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E3E4C-D720-4EFA-A0F5-1E7313383F6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295899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45DA7-B5F1-4E77-A10D-448E5C68902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4108469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0EFC6-0DB4-4973-912E-E193D29507D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9828606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59F87-0C86-4897-B133-57C64B3D3C2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5066814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30FDB-E0AB-4632-87A1-A8E6F46E099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7085645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76A16-3CA8-4420-8190-4DACE546AF0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7427852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C0F3-12A2-44CB-B9DE-F9B66762F8A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9068455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C8C10-FAD2-452D-A6BB-3F1D6E917D45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0785675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AD449-D058-49BB-811F-9C8A53CA2D0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52313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AB0-0EEB-4535-979E-FDFABB305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BD948-DF77-4504-8753-B0E959CE59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6C06182-7AB4-44BB-9C59-E73E5FE054E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6968372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1B957-48E3-417A-9A8F-6A73542CBA2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2042235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C8ABC-4F36-4EE3-8C87-6B379509BE7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818309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2ADE3-B25A-4FB1-BEB9-202ED0947BB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99123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BBC4-59F8-4CAB-B4CF-1F58F885F75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899754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58A4C-4E24-4FC4-87D8-58CE6729DA6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8837233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3174-AAE9-4C88-851D-EC56485D17D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9221678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270DA-10FD-48C0-AE36-C12EE6253F1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296108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5AE94-9108-490A-9598-2C6DA21A54E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362748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A4060-EC9B-47B6-84E4-4341660BF59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09877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2C635-24C1-491D-A315-DB46F0BE15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F4C1C-8399-4915-8238-5F90D4C8407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4838347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1193A-7400-4B8F-ADD7-5D7D1C14A7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7401329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440F8-81FD-4DB3-ADED-43BD49A3F0C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605444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C7CBC-715C-4557-9DD8-B3D70C57CEB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471236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C9D20-20A1-42BE-A52E-215DB183CFB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0607476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3551F-D7C0-48BF-9959-1F8D276D893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5095791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D0793-632B-464B-B86A-8D4458650BA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510528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8CC1B-6AF4-4AC9-9902-6A97764781C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6537674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ED58B-522A-4E26-8C06-BFA815A6EB2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4840667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6F26B-0CFF-454B-9FCC-93F6F09C035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884200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4F056-9DB5-4014-A78A-75CE3A934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4B8BF-1C3D-47EC-A966-5AED3FA6C4D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5402166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C579A-F524-4DD0-B461-1B169081E2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7092429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64D15-4062-403E-98E9-C3C2CAB53F3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603910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BFA9A-7662-4D68-B464-7814AB250F7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830851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AB0-0EEB-4535-979E-FDFABB3055E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8965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D06B-DB25-4217-A7B3-5D245C07743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706880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89AA-CCCF-4F72-B520-5F72DAE0CDA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48037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00A2-F067-458D-A3EB-80CB7C857B7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58291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0A3A-BC95-411D-8C41-F06D993F17F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74275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2EAA-8232-41D6-96C7-71C39163C79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340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35D2B-A957-40C9-ABA3-8FB2FEABA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9D353-3CD9-4E66-BB1D-4BC0044098F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885664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B1D-ADF1-4BF2-9E42-C50AC3D9672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1369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FC0C6-6D13-4FDC-B851-62F6F245F41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317090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7356-AEAE-460E-9379-13882C72D08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23369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6CAE-42FF-4BA9-B8A2-8D984B2FC24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3221180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41D6-33F2-4495-AD87-42BF7E53849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6774622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3E92B-E466-4B93-9330-A4EB91A235E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0631503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1F00C-1771-4FB9-8F28-C7DB004901C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757403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6314D-D9D7-43B6-B57B-836810E38B2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3042325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BBABF-CB69-4788-B5A6-6DEE8290F02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82698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4FDA-E221-40EB-B38C-EFF9BCAA86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51663-27E9-49DA-AA42-E09313C7E4E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4798539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6CFB1-0F9A-4494-8F9D-71BB6DA9D56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7313009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5244F-1D75-4661-9847-DD1E83E64C1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067741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19802-D698-4D3B-808E-2D9AB26C267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6504279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C4195-BA61-462E-A2C5-24839D2BD61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1703036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E6D0D4B-1FBB-488D-A5C6-EF9A512FF33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536436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15CFC-E1EF-41CE-A991-95D25BF38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AA855-4619-4038-A6BC-45B97E4EE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9A74D-FC3E-4827-A659-7EB2EDDD7E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C5994-4802-48EC-90DF-35A30237C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65AA9-5667-4D25-8A9A-9766D1B63B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D06B-DB25-4217-A7B3-5D245C0774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4ECC0-28B5-45B7-8AA2-185D296A3F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AB720-ADA4-41E9-9640-844D4A0255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BB87B-9A9A-4E70-BAE6-A5D16D8F62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4D64A-2B85-4AA7-91FB-6C7A16B0B1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F0630-956A-4876-94B1-CD0372621B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E8DA7-1B9B-4B61-80ED-EF996706C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F8C40-B755-4DD8-AB05-CA6811D3DB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545DC-FCF4-4CA6-8139-FB0C892212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7B7F9-E8B0-4A4B-9556-57221FCCB6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0A33D-0054-4B07-8EA2-ACD6CF05FF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89AA-CCCF-4F72-B520-5F72DAE0CD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33DA2-B469-49BB-ACBF-C80610A7F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5BC77-00F3-473F-B688-14ED288917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920AC-F386-4D72-9D35-CA91C2903D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E0742-98EB-45A8-9254-86F38D2D6C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364F1-D6B6-448F-BA43-305DCE083D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BFA9A-7662-4D68-B464-7814AB250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AB0-0EEB-4535-979E-FDFABB3055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D06B-DB25-4217-A7B3-5D245C077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89AA-CCCF-4F72-B520-5F72DAE0C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00A2-F067-458D-A3EB-80CB7C857B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00A2-F067-458D-A3EB-80CB7C857B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0A3A-BC95-411D-8C41-F06D993F1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2EAA-8232-41D6-96C7-71C39163C7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9D353-3CD9-4E66-BB1D-4BC0044098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B1D-ADF1-4BF2-9E42-C50AC3D967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FC0C6-6D13-4FDC-B851-62F6F245F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7356-AEAE-460E-9379-13882C72D0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BFA9A-7662-4D68-B464-7814AB250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AB0-0EEB-4535-979E-FDFABB3055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D06B-DB25-4217-A7B3-5D245C077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89AA-CCCF-4F72-B520-5F72DAE0C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0A3A-BC95-411D-8C41-F06D993F1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00A2-F067-458D-A3EB-80CB7C857B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0A3A-BC95-411D-8C41-F06D993F1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2EAA-8232-41D6-96C7-71C39163C7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9D353-3CD9-4E66-BB1D-4BC0044098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B1D-ADF1-4BF2-9E42-C50AC3D967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FC0C6-6D13-4FDC-B851-62F6F245F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7356-AEAE-460E-9379-13882C72D0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BBB32-3763-4C51-8A4B-A621B7BA4E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D6486-C6A7-467D-AC1C-E0909F8566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2D64-A1CD-4495-9896-B9E8A73988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2EAA-8232-41D6-96C7-71C39163C7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B20A3-DD34-4429-B087-9ADC2E0BB7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6398B-50C8-43F7-A240-4FC3531C79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05837-A9C7-45BD-B619-4998951FD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9C111-400D-43AE-9A58-D58EC7B3AC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6862D-039D-4203-B903-CE6C9F6E6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DFC42-DA92-4C0F-BE1D-67BFC55A2C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501C-974F-4D05-906F-0EE85C31A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EBC77-6F68-49F0-8522-9D0BFD53E0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212B2-6AD4-4EAD-A3AA-A8E5C5BDD2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EFCAB-36BE-473C-95BF-6628AFA66B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9D353-3CD9-4E66-BB1D-4BC0044098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C88B2-6453-4555-9764-B2DF1CE7D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7E007-08BB-405C-BCE9-ECF77ECDCD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946A3-C5E1-4887-88F6-67BDFB15A7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AA926-F3DD-4569-B99B-77C36BC1C1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AF5FC-CE49-4D86-9EF1-E41FC5AEC1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663B1-3C34-4B99-8A8E-8504780E75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D4650-3A2A-46BA-9ADA-F67109AB9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F73EB-A09C-4E12-89D9-BA50B24DBD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C332B-8911-436B-AD0F-5C6F1990CB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BBB32-3763-4C51-8A4B-A621B7BA4E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B1D-ADF1-4BF2-9E42-C50AC3D967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D6486-C6A7-467D-AC1C-E0909F8566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2D64-A1CD-4495-9896-B9E8A73988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B20A3-DD34-4429-B087-9ADC2E0BB7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6398B-50C8-43F7-A240-4FC3531C79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05837-A9C7-45BD-B619-4998951FD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9C111-400D-43AE-9A58-D58EC7B3AC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6862D-039D-4203-B903-CE6C9F6E6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DFC42-DA92-4C0F-BE1D-67BFC55A2C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501C-974F-4D05-906F-0EE85C31A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EBC77-6F68-49F0-8522-9D0BFD53E0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5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C4D69F85-8BC2-480A-8D3A-5CD241A974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C4D69F85-8BC2-480A-8D3A-5CD241A974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7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7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7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A1E8FD28-41E1-4697-9D9E-BFFBC6705B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B4F8E55F-C83B-4F81-98D1-D9902486244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867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CDD97545-9697-453C-8144-6258717F2E15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spcBef>
                  <a:spcPct val="0"/>
                </a:spcBef>
              </a:pPr>
              <a:t>‹#›</a:t>
            </a:fld>
            <a:endParaRPr lang="en-US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DB9BF2DB-397A-4994-A3BA-3A221C589771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849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C015CE-EDA9-44F6-9FC6-5FE57DD3D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12/17/11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6E5372-60A2-4F9D-8806-5771FF82A6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92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DB9BF2DB-397A-4994-A3BA-3A221C589771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76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49E4A2BC-18DF-422D-B843-306A7D057B60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793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78866429-062C-4492-8BDB-9E9AD39BA5D1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61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DB9BF2DB-397A-4994-A3BA-3A221C589771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56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7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47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47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A1E8FD28-41E1-4697-9D9E-BFFBC6705B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68A239C1-993A-469B-9904-C566025C8164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9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C4D69F85-8BC2-480A-8D3A-5CD241A974C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054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0F6BAA1D-3471-4CA0-A55A-673631A066C0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597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B4F8E55F-C83B-4F81-98D1-D9902486244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1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1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1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fld id="{06BAC3E9-9851-43E2-9296-0CDBD5923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C4D69F85-8BC2-480A-8D3A-5CD241A974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C4D69F85-8BC2-480A-8D3A-5CD241A974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D8A31837-3488-4CD3-B9AE-1A7333D4E5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74208AE0-A6E6-4EC8-8543-81070AECC109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D8A31837-3488-4CD3-B9AE-1A7333D4E5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5.jpeg"/><Relationship Id="rId21" Type="http://schemas.openxmlformats.org/officeDocument/2006/relationships/image" Target="../media/image16.png"/><Relationship Id="rId10" Type="http://schemas.openxmlformats.org/officeDocument/2006/relationships/image" Target="../media/image8.jpeg"/><Relationship Id="rId11" Type="http://schemas.openxmlformats.org/officeDocument/2006/relationships/image" Target="http://www.stw.nl/nanoned/graphics/NN-logo.gif" TargetMode="External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.png"/><Relationship Id="rId14" Type="http://schemas.openxmlformats.org/officeDocument/2006/relationships/image" Target="../media/image9.jpeg"/><Relationship Id="rId15" Type="http://schemas.openxmlformats.org/officeDocument/2006/relationships/image" Target="../media/image10.jpe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0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4" Type="http://schemas.openxmlformats.org/officeDocument/2006/relationships/notesSlide" Target="../notesSlides/notesSlide10.xml"/><Relationship Id="rId5" Type="http://schemas.openxmlformats.org/officeDocument/2006/relationships/hyperlink" Target="http://upload.wikimedia.org/wikipedia/commons/2/26/Graphene_xyz.jpg" TargetMode="External"/><Relationship Id="rId6" Type="http://schemas.openxmlformats.org/officeDocument/2006/relationships/image" Target="../media/image23.jpeg"/><Relationship Id="rId7" Type="http://schemas.openxmlformats.org/officeDocument/2006/relationships/image" Target="../media/image43.png"/><Relationship Id="rId1" Type="http://schemas.microsoft.com/office/2007/relationships/media" Target="file://localhost/Users/joostfrenken/Documents/05-Presentations/Talks/08122904-1.wmv" TargetMode="External"/><Relationship Id="rId2" Type="http://schemas.openxmlformats.org/officeDocument/2006/relationships/video" Target="file://localhost/Users/joostfrenken/Documents/05-Presentations/Talks/08122904-1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0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29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5.png"/><Relationship Id="rId1" Type="http://schemas.microsoft.com/office/2007/relationships/media" Target="file://localhost/Users/joostfrenken/Documents/05-Presentations/Talks/NOReduction.AVI" TargetMode="External"/><Relationship Id="rId2" Type="http://schemas.openxmlformats.org/officeDocument/2006/relationships/video" Target="file://localhost/Users/joostfrenken/Documents/05-Presentations/Talks/NOReduction.AVI" TargetMode="Externa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w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59.w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60.wmf"/><Relationship Id="rId16" Type="http://schemas.openxmlformats.org/officeDocument/2006/relationships/oleObject" Target="../embeddings/oleObject9.bin"/><Relationship Id="rId17" Type="http://schemas.openxmlformats.org/officeDocument/2006/relationships/image" Target="../media/image61.wmf"/><Relationship Id="rId18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microsoft.com/office/2007/relationships/media" Target="file://localhost/Users/joostfrenken/Documents/05-Presentations/Talks/010124ae.avi" TargetMode="External"/><Relationship Id="rId3" Type="http://schemas.openxmlformats.org/officeDocument/2006/relationships/video" Target="file://localhost/Users/joostfrenken/Documents/05-Presentations/Talks/010124ae.avi" TargetMode="External"/><Relationship Id="rId4" Type="http://schemas.openxmlformats.org/officeDocument/2006/relationships/slideLayout" Target="../slideLayouts/slideLayout95.xml"/><Relationship Id="rId5" Type="http://schemas.openxmlformats.org/officeDocument/2006/relationships/notesSlide" Target="../notesSlides/notesSlide15.xml"/><Relationship Id="rId6" Type="http://schemas.openxmlformats.org/officeDocument/2006/relationships/oleObject" Target="../embeddings/oleObject4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57.wmf"/><Relationship Id="rId10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9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microsoft.com/office/2007/relationships/media" Target="file://localhost/Users/joostfrenken/Documents/05-Presentations/Talks/movie_oranje_Bis.avi" TargetMode="External"/><Relationship Id="rId2" Type="http://schemas.openxmlformats.org/officeDocument/2006/relationships/video" Target="file://localhost/Users/joostfrenken/Documents/05-Presentations/Talks/movie_oranje_Bis.avi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7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9.jpeg"/><Relationship Id="rId5" Type="http://schemas.openxmlformats.org/officeDocument/2006/relationships/image" Target="../media/image2.jpe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.png"/><Relationship Id="rId8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2.jpe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.png"/><Relationship Id="rId9" Type="http://schemas.openxmlformats.org/officeDocument/2006/relationships/image" Target="../media/image1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86.png"/><Relationship Id="rId6" Type="http://schemas.openxmlformats.org/officeDocument/2006/relationships/image" Target="../media/image80.png"/><Relationship Id="rId1" Type="http://schemas.microsoft.com/office/2007/relationships/media" Target="file://localhost/Users/joostfrenken/Documents/05-Presentations/Talks/PdAB_414.wmv" TargetMode="External"/><Relationship Id="rId2" Type="http://schemas.openxmlformats.org/officeDocument/2006/relationships/video" Target="file://localhost/Users/joostfrenken/Documents/05-Presentations/Talks/PdAB_414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4.png"/><Relationship Id="rId5" Type="http://schemas.openxmlformats.org/officeDocument/2006/relationships/image" Target="../media/image88.jpeg"/><Relationship Id="rId6" Type="http://schemas.openxmlformats.org/officeDocument/2006/relationships/image" Target="../media/image89.tiff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jpeg"/><Relationship Id="rId12" Type="http://schemas.openxmlformats.org/officeDocument/2006/relationships/image" Target="../media/image72.png"/><Relationship Id="rId13" Type="http://schemas.openxmlformats.org/officeDocument/2006/relationships/image" Target="../media/image63.png"/><Relationship Id="rId14" Type="http://schemas.openxmlformats.org/officeDocument/2006/relationships/image" Target="../media/image94.jpeg"/><Relationship Id="rId15" Type="http://schemas.openxmlformats.org/officeDocument/2006/relationships/image" Target="../media/image14.png"/><Relationship Id="rId16" Type="http://schemas.openxmlformats.org/officeDocument/2006/relationships/image" Target="../media/image86.png"/><Relationship Id="rId1" Type="http://schemas.microsoft.com/office/2007/relationships/media" Target="file://localhost/Users/joostfrenken/Documents/05-Presentations/Talks/movie_oranje_nograf.avi" TargetMode="External"/><Relationship Id="rId2" Type="http://schemas.openxmlformats.org/officeDocument/2006/relationships/video" Target="file://localhost/Users/joostfrenken/Documents/05-Presentations/Talks/movie_oranje_nograf.avi" TargetMode="External"/><Relationship Id="rId3" Type="http://schemas.microsoft.com/office/2007/relationships/media" Target="file://localhost/Users/joostfrenken/Documents/05-Presentations/Talks/PdAB_414.wmv" TargetMode="External"/><Relationship Id="rId4" Type="http://schemas.openxmlformats.org/officeDocument/2006/relationships/video" Target="file://localhost/Users/joostfrenken/Documents/05-Presentations/Talks/PdAB_414.wmv" TargetMode="External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28.xml"/><Relationship Id="rId7" Type="http://schemas.openxmlformats.org/officeDocument/2006/relationships/image" Target="../media/image90.png"/><Relationship Id="rId8" Type="http://schemas.openxmlformats.org/officeDocument/2006/relationships/image" Target="../media/image80.png"/><Relationship Id="rId9" Type="http://schemas.openxmlformats.org/officeDocument/2006/relationships/image" Target="../media/image91.png"/><Relationship Id="rId10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1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jpeg"/><Relationship Id="rId15" Type="http://schemas.openxmlformats.org/officeDocument/2006/relationships/image" Target="http://www.stw.nl/nanoned/graphics/NN-logo.gif" TargetMode="External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8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6.png"/><Relationship Id="rId5" Type="http://schemas.openxmlformats.org/officeDocument/2006/relationships/image" Target="../media/image2.jpe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.png"/><Relationship Id="rId8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6/Graphene_xyz.jpg" TargetMode="External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upload.wikimedia.org/wikipedia/commons/2/26/Graphene_xyz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55.xml"/><Relationship Id="rId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wmf"/><Relationship Id="rId1" Type="http://schemas.openxmlformats.org/officeDocument/2006/relationships/slideLayout" Target="../slideLayouts/slideLayout19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820738" y="594205"/>
            <a:ext cx="7626350" cy="1699784"/>
          </a:xfrm>
          <a:prstGeom prst="rect">
            <a:avLst/>
          </a:prstGeom>
          <a:gradFill rotWithShape="1">
            <a:gsLst>
              <a:gs pos="0">
                <a:srgbClr val="F5F3FF"/>
              </a:gs>
              <a:gs pos="100000">
                <a:srgbClr val="C7BEF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88925"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99126" y="799986"/>
            <a:ext cx="7945444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Atomen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aan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het </a:t>
            </a:r>
            <a:r>
              <a:rPr lang="en-US" sz="4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werk</a:t>
            </a:r>
            <a: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praktijkprocessen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live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gevolgd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op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atoomschaal</a:t>
            </a:r>
            <a:endParaRPr lang="en-US" sz="28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37900" y="6186015"/>
            <a:ext cx="8846442" cy="669463"/>
            <a:chOff x="327765" y="6140090"/>
            <a:chExt cx="10027548" cy="758845"/>
          </a:xfrm>
        </p:grpSpPr>
        <p:pic>
          <p:nvPicPr>
            <p:cNvPr id="50" name="Picture 143" descr="UniLeidenLogo-small"/>
            <p:cNvPicPr>
              <a:picLocks noChangeAspect="1" noChangeArrowheads="1"/>
            </p:cNvPicPr>
            <p:nvPr/>
          </p:nvPicPr>
          <p:blipFill>
            <a:blip r:embed="rId4" cstate="print"/>
            <a:srcRect l="3761" t="5882" r="63397" b="4929"/>
            <a:stretch>
              <a:fillRect/>
            </a:stretch>
          </p:blipFill>
          <p:spPr bwMode="auto">
            <a:xfrm>
              <a:off x="327765" y="6140090"/>
              <a:ext cx="537014" cy="617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39" descr="nwo"/>
            <p:cNvPicPr>
              <a:picLocks noChangeAspect="1" noChangeArrowheads="1"/>
            </p:cNvPicPr>
            <p:nvPr/>
          </p:nvPicPr>
          <p:blipFill>
            <a:blip r:embed="rId5" cstate="print"/>
            <a:srcRect l="3125" t="2673" r="7031" b="3743"/>
            <a:stretch>
              <a:fillRect/>
            </a:stretch>
          </p:blipFill>
          <p:spPr bwMode="auto">
            <a:xfrm>
              <a:off x="3813211" y="6325962"/>
              <a:ext cx="787412" cy="399041"/>
            </a:xfrm>
            <a:prstGeom prst="rect">
              <a:avLst/>
            </a:prstGeom>
            <a:noFill/>
          </p:spPr>
        </p:pic>
        <p:pic>
          <p:nvPicPr>
            <p:cNvPr id="52" name="Picture 141" descr="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92290" y="6209067"/>
              <a:ext cx="798801" cy="570572"/>
            </a:xfrm>
            <a:prstGeom prst="rect">
              <a:avLst/>
            </a:prstGeom>
            <a:noFill/>
          </p:spPr>
        </p:pic>
        <p:grpSp>
          <p:nvGrpSpPr>
            <p:cNvPr id="53" name="Group 145"/>
            <p:cNvGrpSpPr>
              <a:grpSpLocks noChangeAspect="1"/>
            </p:cNvGrpSpPr>
            <p:nvPr/>
          </p:nvGrpSpPr>
          <p:grpSpPr bwMode="auto">
            <a:xfrm>
              <a:off x="8637001" y="6366996"/>
              <a:ext cx="549618" cy="350445"/>
              <a:chOff x="4594" y="3710"/>
              <a:chExt cx="788" cy="503"/>
            </a:xfrm>
          </p:grpSpPr>
          <p:pic>
            <p:nvPicPr>
              <p:cNvPr id="62" name="Picture 146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6000" contrast="6000"/>
              </a:blip>
              <a:srcRect/>
              <a:stretch>
                <a:fillRect/>
              </a:stretch>
            </p:blipFill>
            <p:spPr bwMode="auto">
              <a:xfrm>
                <a:off x="4594" y="3710"/>
                <a:ext cx="666" cy="49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3" name="Picture 147" descr="6fp_EN transp bl copy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6000" contrast="6000"/>
              </a:blip>
              <a:srcRect/>
              <a:stretch>
                <a:fillRect/>
              </a:stretch>
            </p:blipFill>
            <p:spPr bwMode="auto">
              <a:xfrm>
                <a:off x="4854" y="3920"/>
                <a:ext cx="528" cy="293"/>
              </a:xfrm>
              <a:prstGeom prst="rect">
                <a:avLst/>
              </a:prstGeom>
              <a:noFill/>
            </p:spPr>
          </p:pic>
        </p:grpSp>
        <p:pic>
          <p:nvPicPr>
            <p:cNvPr id="54" name="Picture 148" descr="logo_vervolgpagina"/>
            <p:cNvPicPr>
              <a:picLocks noChangeAspect="1" noChangeArrowheads="1"/>
            </p:cNvPicPr>
            <p:nvPr/>
          </p:nvPicPr>
          <p:blipFill>
            <a:blip r:embed="rId9" cstate="print"/>
            <a:srcRect t="8069"/>
            <a:stretch>
              <a:fillRect/>
            </a:stretch>
          </p:blipFill>
          <p:spPr bwMode="auto">
            <a:xfrm rot="5400000">
              <a:off x="8019727" y="6188085"/>
              <a:ext cx="409005" cy="722894"/>
            </a:xfrm>
            <a:prstGeom prst="rect">
              <a:avLst/>
            </a:prstGeom>
            <a:noFill/>
          </p:spPr>
        </p:pic>
        <p:pic>
          <p:nvPicPr>
            <p:cNvPr id="55" name="Picture 152" descr="http://www.stw.nl/nanoned/graphics/NN-logo.gif"/>
            <p:cNvPicPr>
              <a:picLocks noChangeAspect="1" noChangeArrowheads="1"/>
            </p:cNvPicPr>
            <p:nvPr/>
          </p:nvPicPr>
          <p:blipFill>
            <a:blip r:embed="rId10" r:link="rId11" cstate="print"/>
            <a:srcRect/>
            <a:stretch>
              <a:fillRect/>
            </a:stretch>
          </p:blipFill>
          <p:spPr bwMode="auto">
            <a:xfrm>
              <a:off x="4681016" y="6424330"/>
              <a:ext cx="1366484" cy="410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8893792"/>
                </p:ext>
              </p:extLst>
            </p:nvPr>
          </p:nvGraphicFramePr>
          <p:xfrm>
            <a:off x="1691951" y="6160010"/>
            <a:ext cx="477932" cy="590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9941" name="CorelPhotoPaint.Image.8" r:id="rId12" imgW="698413" imgH="863188" progId="">
                    <p:embed/>
                  </p:oleObj>
                </mc:Choice>
                <mc:Fallback>
                  <p:oleObj name="CorelPhotoPaint.Image.8" r:id="rId12" imgW="698413" imgH="86318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clrChange>
                            <a:clrFrom>
                              <a:srgbClr val="6D6D6D"/>
                            </a:clrFrom>
                            <a:clrTo>
                              <a:srgbClr val="6D6D6D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1951" y="6160010"/>
                          <a:ext cx="477932" cy="590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7" name="Picture 56" descr="LeidenCenterUltramicroscopy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7644" y="6360387"/>
              <a:ext cx="706430" cy="428292"/>
            </a:xfrm>
            <a:prstGeom prst="rect">
              <a:avLst/>
            </a:prstGeom>
          </p:spPr>
        </p:pic>
        <p:pic>
          <p:nvPicPr>
            <p:cNvPr id="58" name="Picture 57" descr="nanonextnl_logo RGB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669" y="6266766"/>
              <a:ext cx="1769220" cy="6321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05285" y="6323153"/>
              <a:ext cx="406400" cy="406400"/>
            </a:xfrm>
            <a:prstGeom prst="rect">
              <a:avLst/>
            </a:prstGeom>
          </p:spPr>
        </p:pic>
        <p:pic>
          <p:nvPicPr>
            <p:cNvPr id="60" name="Picture 2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660690" y="6362770"/>
              <a:ext cx="694623" cy="34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26" descr="STW"/>
            <p:cNvPicPr preferRelativeResize="0">
              <a:picLocks noChangeAspect="1" noChangeArrowheads="1"/>
            </p:cNvPicPr>
            <p:nvPr/>
          </p:nvPicPr>
          <p:blipFill>
            <a:blip r:embed="rId18">
              <a:lum contrast="-48000"/>
            </a:blip>
            <a:srcRect/>
            <a:stretch>
              <a:fillRect/>
            </a:stretch>
          </p:blipFill>
          <p:spPr bwMode="auto">
            <a:xfrm>
              <a:off x="2987034" y="6361025"/>
              <a:ext cx="815614" cy="359002"/>
            </a:xfrm>
            <a:prstGeom prst="rect">
              <a:avLst/>
            </a:prstGeom>
            <a:noFill/>
          </p:spPr>
        </p:pic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40723" y="2796693"/>
            <a:ext cx="7772400" cy="263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228600" algn="l">
              <a:lnSpc>
                <a:spcPct val="10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F04204"/>
                </a:solidFill>
              </a:rPr>
              <a:t>Joost Frenken</a:t>
            </a:r>
            <a:endParaRPr lang="en-US" b="1" dirty="0">
              <a:solidFill>
                <a:srgbClr val="F04204"/>
              </a:solidFill>
            </a:endParaRPr>
          </a:p>
          <a:p>
            <a:pPr indent="-228600" algn="l">
              <a:lnSpc>
                <a:spcPct val="100000"/>
              </a:lnSpc>
              <a:spcBef>
                <a:spcPct val="20000"/>
              </a:spcBef>
            </a:pPr>
            <a:r>
              <a:rPr lang="en-US" sz="2000" dirty="0" err="1">
                <a:solidFill>
                  <a:srgbClr val="339933"/>
                </a:solidFill>
              </a:rPr>
              <a:t>Kamerlingh</a:t>
            </a:r>
            <a:r>
              <a:rPr lang="en-US" sz="2000" dirty="0">
                <a:solidFill>
                  <a:srgbClr val="339933"/>
                </a:solidFill>
              </a:rPr>
              <a:t> </a:t>
            </a:r>
            <a:r>
              <a:rPr lang="en-US" sz="2000" dirty="0" err="1">
                <a:solidFill>
                  <a:srgbClr val="339933"/>
                </a:solidFill>
              </a:rPr>
              <a:t>Onnes</a:t>
            </a:r>
            <a:r>
              <a:rPr lang="en-US" sz="2000" dirty="0">
                <a:solidFill>
                  <a:srgbClr val="339933"/>
                </a:solidFill>
              </a:rPr>
              <a:t> </a:t>
            </a:r>
            <a:r>
              <a:rPr lang="en-US" sz="2000" dirty="0" err="1">
                <a:solidFill>
                  <a:srgbClr val="339933"/>
                </a:solidFill>
              </a:rPr>
              <a:t>Laboratorium</a:t>
            </a:r>
            <a:r>
              <a:rPr lang="en-US" sz="2000" dirty="0">
                <a:solidFill>
                  <a:srgbClr val="339933"/>
                </a:solidFill>
              </a:rPr>
              <a:t>, </a:t>
            </a:r>
            <a:r>
              <a:rPr lang="en-US" sz="2000" dirty="0" err="1">
                <a:solidFill>
                  <a:srgbClr val="339933"/>
                </a:solidFill>
              </a:rPr>
              <a:t>Universiteit</a:t>
            </a:r>
            <a:r>
              <a:rPr lang="en-US" sz="2000" dirty="0">
                <a:solidFill>
                  <a:srgbClr val="339933"/>
                </a:solidFill>
              </a:rPr>
              <a:t> Leiden</a:t>
            </a:r>
          </a:p>
          <a:p>
            <a:pPr indent="-228600" algn="l">
              <a:lnSpc>
                <a:spcPct val="100000"/>
              </a:lnSpc>
              <a:spcBef>
                <a:spcPct val="20000"/>
              </a:spcBef>
            </a:pPr>
            <a:endParaRPr lang="en-US" sz="600" dirty="0">
              <a:solidFill>
                <a:srgbClr val="339933"/>
              </a:solidFill>
            </a:endParaRPr>
          </a:p>
          <a:p>
            <a:pPr indent="-228600" algn="l" eaLnBrk="1" hangingPunct="1">
              <a:lnSpc>
                <a:spcPct val="110000"/>
              </a:lnSpc>
              <a:spcBef>
                <a:spcPts val="0"/>
              </a:spcBef>
              <a:buClr>
                <a:srgbClr val="009900"/>
              </a:buClr>
              <a:buSzPct val="90000"/>
              <a:buFontTx/>
              <a:buBlip>
                <a:blip r:embed="rId19"/>
              </a:buBlip>
            </a:pPr>
            <a:r>
              <a:rPr lang="en-US" dirty="0"/>
              <a:t> </a:t>
            </a:r>
            <a:r>
              <a:rPr lang="en-US" i="1" dirty="0" smtClean="0"/>
              <a:t>‘</a:t>
            </a:r>
            <a:r>
              <a:rPr lang="en-US" i="1" dirty="0"/>
              <a:t>N</a:t>
            </a:r>
            <a:r>
              <a:rPr lang="en-US" i="1" dirty="0" smtClean="0"/>
              <a:t>ano</a:t>
            </a:r>
            <a:r>
              <a:rPr lang="en-US" i="1" dirty="0"/>
              <a:t>’</a:t>
            </a:r>
            <a:r>
              <a:rPr lang="en-US" dirty="0"/>
              <a:t> en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/>
              <a:t> </a:t>
            </a:r>
            <a:r>
              <a:rPr lang="en-US" dirty="0" smtClean="0"/>
              <a:t>is</a:t>
            </a:r>
            <a:endParaRPr lang="en-US" dirty="0"/>
          </a:p>
          <a:p>
            <a:pPr indent="-228600" algn="l" eaLnBrk="1" hangingPunct="1">
              <a:lnSpc>
                <a:spcPct val="110000"/>
              </a:lnSpc>
              <a:spcBef>
                <a:spcPts val="0"/>
              </a:spcBef>
              <a:buClr>
                <a:srgbClr val="009900"/>
              </a:buClr>
              <a:buSzPct val="90000"/>
              <a:buFontTx/>
              <a:buBlip>
                <a:blip r:embed="rId19"/>
              </a:buBlip>
            </a:pPr>
            <a:r>
              <a:rPr lang="en-US" dirty="0"/>
              <a:t> </a:t>
            </a:r>
            <a:r>
              <a:rPr lang="nl-NL" dirty="0" smtClean="0"/>
              <a:t>Onze ‘ogen’: S</a:t>
            </a:r>
            <a:r>
              <a:rPr lang="nl-NL" dirty="0" smtClean="0"/>
              <a:t>canning </a:t>
            </a:r>
            <a:r>
              <a:rPr lang="nl-NL" dirty="0" err="1"/>
              <a:t>Tunneling</a:t>
            </a:r>
            <a:r>
              <a:rPr lang="nl-NL" dirty="0"/>
              <a:t> </a:t>
            </a:r>
            <a:r>
              <a:rPr lang="nl-NL" dirty="0" smtClean="0"/>
              <a:t>Microscope</a:t>
            </a:r>
            <a:endParaRPr lang="nl-NL" sz="2000" dirty="0"/>
          </a:p>
          <a:p>
            <a:pPr indent="-228600" algn="l" eaLnBrk="1" hangingPunct="1">
              <a:lnSpc>
                <a:spcPct val="110000"/>
              </a:lnSpc>
              <a:spcBef>
                <a:spcPts val="0"/>
              </a:spcBef>
              <a:buClr>
                <a:srgbClr val="009900"/>
              </a:buClr>
              <a:buSzPct val="90000"/>
              <a:buFontTx/>
              <a:buBlip>
                <a:blip r:embed="rId19"/>
              </a:buBlip>
            </a:pPr>
            <a:r>
              <a:rPr lang="nl-NL" dirty="0"/>
              <a:t> </a:t>
            </a:r>
            <a:r>
              <a:rPr lang="nl-NL" dirty="0" err="1" smtClean="0"/>
              <a:t>Grafeen</a:t>
            </a:r>
            <a:r>
              <a:rPr lang="nl-NL" dirty="0" smtClean="0"/>
              <a:t>: hoe construeer je 1 </a:t>
            </a:r>
            <a:r>
              <a:rPr lang="nl-NL" dirty="0" err="1" smtClean="0"/>
              <a:t>atoomlaag</a:t>
            </a:r>
            <a:r>
              <a:rPr lang="nl-NL" dirty="0" smtClean="0"/>
              <a:t>?</a:t>
            </a:r>
            <a:endParaRPr lang="nl-NL" sz="500" b="1" dirty="0"/>
          </a:p>
          <a:p>
            <a:pPr indent="-228600" algn="l" eaLnBrk="1" hangingPunct="1">
              <a:lnSpc>
                <a:spcPct val="110000"/>
              </a:lnSpc>
              <a:spcBef>
                <a:spcPts val="0"/>
              </a:spcBef>
              <a:buClr>
                <a:srgbClr val="009900"/>
              </a:buClr>
              <a:buSzPct val="90000"/>
              <a:buFontTx/>
              <a:buBlip>
                <a:blip r:embed="rId19"/>
              </a:buBlip>
            </a:pPr>
            <a:r>
              <a:rPr lang="nl-NL" dirty="0"/>
              <a:t> </a:t>
            </a:r>
            <a:r>
              <a:rPr lang="nl-NL" dirty="0" smtClean="0"/>
              <a:t>Katalyse: hoe werkt dat eigenlijk?</a:t>
            </a:r>
            <a:endParaRPr lang="nl-NL" b="1" i="1" u="sng" dirty="0">
              <a:solidFill>
                <a:srgbClr val="FF3300"/>
              </a:solidFill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816298" y="2806074"/>
            <a:ext cx="7632700" cy="2535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37" name="Picture 2" descr="http://www.verzamelhuis.net/contents/media/l_movie%20logo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902419" y="3969703"/>
            <a:ext cx="977900" cy="732888"/>
          </a:xfrm>
          <a:prstGeom prst="rect">
            <a:avLst/>
          </a:prstGeom>
          <a:noFill/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21" cstate="print"/>
          <a:srcRect r="638"/>
          <a:stretch>
            <a:fillRect/>
          </a:stretch>
        </p:blipFill>
        <p:spPr bwMode="auto">
          <a:xfrm>
            <a:off x="6875619" y="5136660"/>
            <a:ext cx="2068080" cy="4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4292600"/>
            <a:ext cx="47815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4115" name="Group 3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474116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3200" b="1">
                  <a:solidFill>
                    <a:srgbClr val="3333CC"/>
                  </a:solidFill>
                </a:rPr>
                <a:t>Afbeeldingen met atoomresolutie</a:t>
              </a:r>
              <a:br>
                <a:rPr lang="en-US" sz="3200" b="1">
                  <a:solidFill>
                    <a:srgbClr val="3333CC"/>
                  </a:solidFill>
                </a:rPr>
              </a:br>
              <a:endParaRPr 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4117" name="Line 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352425" y="4365625"/>
            <a:ext cx="3675063" cy="572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Oppervlak</a:t>
            </a:r>
            <a:r>
              <a:rPr lang="en-US" dirty="0" smtClean="0">
                <a:solidFill>
                  <a:srgbClr val="000000"/>
                </a:solidFill>
              </a:rPr>
              <a:t> van </a:t>
            </a:r>
            <a:r>
              <a:rPr lang="en-US" dirty="0" err="1" smtClean="0">
                <a:solidFill>
                  <a:srgbClr val="000000"/>
                </a:solidFill>
              </a:rPr>
              <a:t>goud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74119" name="Picture 7" descr="mro1.gif (186060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1160463"/>
            <a:ext cx="8256588" cy="2989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10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u(111)_UHV_01_frame109_0_R2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" y="1371601"/>
            <a:ext cx="4047066" cy="404706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err="1" smtClean="0">
                <a:solidFill>
                  <a:srgbClr val="3333CC"/>
                </a:solidFill>
              </a:rPr>
              <a:t>Atomen</a:t>
            </a:r>
            <a:r>
              <a:rPr lang="en-US" sz="3200" b="1" dirty="0" smtClean="0">
                <a:solidFill>
                  <a:srgbClr val="3333CC"/>
                </a:solidFill>
              </a:rPr>
              <a:t> in de </a:t>
            </a:r>
            <a:r>
              <a:rPr lang="en-US" sz="3200" b="1" dirty="0" err="1" smtClean="0">
                <a:solidFill>
                  <a:srgbClr val="3333CC"/>
                </a:solidFill>
              </a:rPr>
              <a:t>verdrukking</a:t>
            </a:r>
            <a:r>
              <a:rPr lang="en-US" sz="3200" b="1" dirty="0" smtClean="0">
                <a:solidFill>
                  <a:srgbClr val="3333CC"/>
                </a:solidFill>
              </a:rPr>
              <a:t> op </a:t>
            </a:r>
            <a:r>
              <a:rPr lang="en-US" sz="3200" b="1" dirty="0" err="1" smtClean="0">
                <a:solidFill>
                  <a:srgbClr val="3333CC"/>
                </a:solidFill>
              </a:rPr>
              <a:t>goud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638" y="2104571"/>
            <a:ext cx="6330649" cy="4475239"/>
            <a:chOff x="1071638" y="2104571"/>
            <a:chExt cx="6330649" cy="4475239"/>
          </a:xfrm>
        </p:grpSpPr>
        <p:sp>
          <p:nvSpPr>
            <p:cNvPr id="8" name="Rectangle 7"/>
            <p:cNvSpPr>
              <a:spLocks noChangeAspect="1"/>
            </p:cNvSpPr>
            <p:nvPr/>
          </p:nvSpPr>
          <p:spPr bwMode="auto">
            <a:xfrm>
              <a:off x="1088570" y="2116668"/>
              <a:ext cx="810382" cy="8103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874762" y="2104571"/>
              <a:ext cx="5515428" cy="21287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83733" y="2934304"/>
              <a:ext cx="3959981" cy="36213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71638" y="2111828"/>
              <a:ext cx="3972076" cy="21094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889276" y="2929466"/>
              <a:ext cx="5513010" cy="36503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" name="Picture 3" descr="Au(111)_UHV_01_frame_72_0_R2L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715" y="4211562"/>
              <a:ext cx="2358572" cy="2358572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56382" y="5938758"/>
            <a:ext cx="403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Au(111)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met ‘</a:t>
            </a:r>
            <a:r>
              <a:rPr lang="en-US" sz="2000" dirty="0" err="1" smtClean="0">
                <a:solidFill>
                  <a:srgbClr val="000000"/>
                </a:solidFill>
              </a:rPr>
              <a:t>haringgraat</a:t>
            </a:r>
            <a:r>
              <a:rPr lang="en-US" sz="2000" dirty="0" smtClean="0">
                <a:solidFill>
                  <a:srgbClr val="000000"/>
                </a:solidFill>
              </a:rPr>
              <a:t>’ </a:t>
            </a:r>
            <a:r>
              <a:rPr lang="en-US" sz="2000" dirty="0" err="1" smtClean="0">
                <a:solidFill>
                  <a:srgbClr val="000000"/>
                </a:solidFill>
              </a:rPr>
              <a:t>reconstructie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65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026" descr="MVC-068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458913"/>
            <a:ext cx="7459663" cy="4905375"/>
          </a:xfrm>
          <a:prstGeom prst="rect">
            <a:avLst/>
          </a:prstGeom>
          <a:noFill/>
        </p:spPr>
      </p:pic>
      <p:sp>
        <p:nvSpPr>
          <p:cNvPr id="223236" name="Rectangle 1028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3200" b="1">
                <a:solidFill>
                  <a:srgbClr val="3333CC"/>
                </a:solidFill>
              </a:rPr>
              <a:t>Scanning Tunneling Microscoop</a:t>
            </a:r>
            <a:br>
              <a:rPr lang="en-US" sz="3200" b="1">
                <a:solidFill>
                  <a:srgbClr val="3333CC"/>
                </a:solidFill>
              </a:rPr>
            </a:br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3237" name="Line 1029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172" t="20409" r="4440" b="9184"/>
          <a:stretch>
            <a:fillRect/>
          </a:stretch>
        </p:blipFill>
        <p:spPr bwMode="auto">
          <a:xfrm>
            <a:off x="6907237" y="1118381"/>
            <a:ext cx="2018714" cy="1836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82056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8" name="Picture 4" descr="File:Graphene xyz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485" y="4625303"/>
            <a:ext cx="2110952" cy="1784714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338948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3200" b="1" dirty="0" err="1" smtClean="0">
                  <a:solidFill>
                    <a:srgbClr val="3333CC"/>
                  </a:solidFill>
                  <a:latin typeface="Arial" pitchFamily="34" charset="0"/>
                </a:rPr>
                <a:t>Groei</a:t>
              </a:r>
              <a:r>
                <a:rPr lang="en-US" sz="3200" b="1" dirty="0" smtClean="0">
                  <a:solidFill>
                    <a:srgbClr val="3333CC"/>
                  </a:solidFill>
                  <a:latin typeface="Arial" pitchFamily="34" charset="0"/>
                </a:rPr>
                <a:t> van </a:t>
              </a:r>
              <a:r>
                <a:rPr lang="en-US" sz="3200" b="1" dirty="0" err="1" smtClean="0">
                  <a:solidFill>
                    <a:srgbClr val="3333CC"/>
                  </a:solidFill>
                  <a:latin typeface="Arial" pitchFamily="34" charset="0"/>
                </a:rPr>
                <a:t>grafeen</a:t>
              </a:r>
              <a: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  <a:t/>
              </a:r>
              <a:b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</a:br>
              <a:endParaRPr lang="en-US" sz="4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949" name="Line 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9265" y="1396895"/>
            <a:ext cx="319373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What limits the quality of grown graphene?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G. Dong et al.,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</a:rPr>
              <a:t>to be publ.</a:t>
            </a:r>
            <a:endParaRPr lang="en-US" sz="20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424" y="3359042"/>
            <a:ext cx="31541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 smtClean="0">
                <a:solidFill>
                  <a:sysClr val="windowText" lastClr="000000"/>
                </a:solidFill>
                <a:latin typeface="Arial" pitchFamily="34" charset="0"/>
              </a:rPr>
              <a:t>RT ⇒ 975K.</a:t>
            </a:r>
            <a:endParaRPr lang="en-GB" sz="1800" kern="0" dirty="0" smtClean="0">
              <a:solidFill>
                <a:sysClr val="windowText" lastClr="000000"/>
              </a:solidFill>
              <a:latin typeface="Arial" pitchFamily="34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Rh(111) surface,</a:t>
            </a:r>
            <a:br>
              <a:rPr lang="en-US" sz="1800" kern="0" dirty="0" smtClean="0">
                <a:solidFill>
                  <a:sysClr val="windowText" lastClr="000000"/>
                </a:solidFill>
                <a:latin typeface="Arial" pitchFamily="34" charset="0"/>
              </a:rPr>
            </a:br>
            <a:r>
              <a:rPr lang="en-US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exposed to C</a:t>
            </a:r>
            <a:r>
              <a:rPr lang="en-US" sz="1800" kern="0" baseline="-25000" dirty="0" smtClean="0">
                <a:solidFill>
                  <a:sysClr val="windowText" lastClr="000000"/>
                </a:solidFill>
                <a:latin typeface="Arial" pitchFamily="34" charset="0"/>
              </a:rPr>
              <a:t>2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H</a:t>
            </a:r>
            <a:r>
              <a:rPr lang="en-US" sz="1800" kern="0" baseline="-25000" dirty="0" smtClean="0">
                <a:solidFill>
                  <a:sysClr val="windowText" lastClr="000000"/>
                </a:solidFill>
                <a:latin typeface="Arial" pitchFamily="34" charset="0"/>
              </a:rPr>
              <a:t>4</a:t>
            </a:r>
            <a:endParaRPr lang="en-GB" sz="1800" kern="0" dirty="0" smtClean="0">
              <a:solidFill>
                <a:sysClr val="windowText" lastClr="000000"/>
              </a:solidFill>
              <a:latin typeface="Arial" pitchFamily="34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3</a:t>
            </a:r>
            <a:r>
              <a:rPr lang="en-GB" sz="1800" kern="0" dirty="0">
                <a:solidFill>
                  <a:sysClr val="windowText" lastClr="000000"/>
                </a:solidFill>
                <a:latin typeface="Arial" pitchFamily="34" charset="0"/>
                <a:sym typeface="Symbol"/>
              </a:rPr>
              <a:t> </a:t>
            </a: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  <a:sym typeface="Symbol"/>
              </a:rPr>
              <a:t>× </a:t>
            </a: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10</a:t>
            </a:r>
            <a:r>
              <a:rPr lang="en-US" sz="1800" kern="0" baseline="30000" dirty="0" smtClean="0">
                <a:solidFill>
                  <a:sysClr val="windowText" lastClr="000000"/>
                </a:solidFill>
                <a:latin typeface="Arial" pitchFamily="34" charset="0"/>
              </a:rPr>
              <a:t>-9</a:t>
            </a: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 → 1</a:t>
            </a:r>
            <a:r>
              <a:rPr lang="en-GB" sz="1800" kern="0" dirty="0">
                <a:solidFill>
                  <a:sysClr val="windowText" lastClr="000000"/>
                </a:solidFill>
                <a:latin typeface="Arial" pitchFamily="34" charset="0"/>
                <a:sym typeface="Symbol"/>
              </a:rPr>
              <a:t> × </a:t>
            </a: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10</a:t>
            </a:r>
            <a:r>
              <a:rPr lang="en-US" sz="1800" kern="0" baseline="30000" dirty="0" smtClean="0">
                <a:solidFill>
                  <a:sysClr val="windowText" lastClr="000000"/>
                </a:solidFill>
                <a:latin typeface="Arial" pitchFamily="34" charset="0"/>
              </a:rPr>
              <a:t>-8 </a:t>
            </a:r>
            <a:r>
              <a:rPr lang="en-GB" sz="1800" kern="0" dirty="0" smtClean="0">
                <a:solidFill>
                  <a:sysClr val="windowText" lastClr="000000"/>
                </a:solidFill>
                <a:latin typeface="Arial" pitchFamily="34" charset="0"/>
              </a:rPr>
              <a:t>mbar</a:t>
            </a:r>
            <a:endParaRPr lang="en-GB" sz="1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657600" y="6642100"/>
            <a:ext cx="48641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511800" y="6438900"/>
            <a:ext cx="11684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170 </a:t>
            </a:r>
            <a:r>
              <a:rPr lang="nl-NL" sz="2000" dirty="0" err="1" smtClean="0"/>
              <a:t>nm</a:t>
            </a:r>
            <a:endParaRPr lang="en-US" sz="2000" dirty="0"/>
          </a:p>
        </p:txBody>
      </p:sp>
      <p:pic>
        <p:nvPicPr>
          <p:cNvPr id="7" name="08122904-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654899" y="1518691"/>
            <a:ext cx="4876800" cy="491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8000" y="2445502"/>
            <a:ext cx="4572000" cy="6991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>
              <a:lnSpc>
                <a:spcPct val="130000"/>
              </a:lnSpc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[similar study of 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-BN: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PRL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104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096102 (2010)]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7337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RoomTemperature_7_0_L2R"/>
          <p:cNvPicPr>
            <a:picLocks noChangeAspect="1" noChangeArrowheads="1"/>
          </p:cNvPicPr>
          <p:nvPr/>
        </p:nvPicPr>
        <p:blipFill>
          <a:blip r:embed="rId3" cstate="print"/>
          <a:srcRect t="8708" r="17567" b="28302"/>
          <a:stretch>
            <a:fillRect/>
          </a:stretch>
        </p:blipFill>
        <p:spPr bwMode="auto">
          <a:xfrm>
            <a:off x="6515100" y="4924434"/>
            <a:ext cx="1905000" cy="1425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37075" y="2701925"/>
            <a:ext cx="1282700" cy="1247775"/>
            <a:chOff x="2858" y="1702"/>
            <a:chExt cx="808" cy="786"/>
          </a:xfrm>
        </p:grpSpPr>
        <p:sp>
          <p:nvSpPr>
            <p:cNvPr id="344067" name="Freeform 3"/>
            <p:cNvSpPr>
              <a:spLocks/>
            </p:cNvSpPr>
            <p:nvPr/>
          </p:nvSpPr>
          <p:spPr bwMode="auto">
            <a:xfrm rot="-5400000">
              <a:off x="3313" y="2396"/>
              <a:ext cx="87" cy="8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2" y="1"/>
                </a:cxn>
                <a:cxn ang="0">
                  <a:pos x="60" y="2"/>
                </a:cxn>
                <a:cxn ang="0">
                  <a:pos x="67" y="7"/>
                </a:cxn>
                <a:cxn ang="0">
                  <a:pos x="74" y="11"/>
                </a:cxn>
                <a:cxn ang="0">
                  <a:pos x="80" y="18"/>
                </a:cxn>
                <a:cxn ang="0">
                  <a:pos x="83" y="24"/>
                </a:cxn>
                <a:cxn ang="0">
                  <a:pos x="86" y="33"/>
                </a:cxn>
                <a:cxn ang="0">
                  <a:pos x="87" y="40"/>
                </a:cxn>
                <a:cxn ang="0">
                  <a:pos x="86" y="49"/>
                </a:cxn>
                <a:cxn ang="0">
                  <a:pos x="83" y="57"/>
                </a:cxn>
                <a:cxn ang="0">
                  <a:pos x="80" y="63"/>
                </a:cxn>
                <a:cxn ang="0">
                  <a:pos x="74" y="71"/>
                </a:cxn>
                <a:cxn ang="0">
                  <a:pos x="67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4" y="82"/>
                </a:cxn>
                <a:cxn ang="0">
                  <a:pos x="35" y="81"/>
                </a:cxn>
                <a:cxn ang="0">
                  <a:pos x="26" y="79"/>
                </a:cxn>
                <a:cxn ang="0">
                  <a:pos x="19" y="75"/>
                </a:cxn>
                <a:cxn ang="0">
                  <a:pos x="13" y="71"/>
                </a:cxn>
                <a:cxn ang="0">
                  <a:pos x="7" y="63"/>
                </a:cxn>
                <a:cxn ang="0">
                  <a:pos x="3" y="57"/>
                </a:cxn>
                <a:cxn ang="0">
                  <a:pos x="2" y="49"/>
                </a:cxn>
                <a:cxn ang="0">
                  <a:pos x="0" y="40"/>
                </a:cxn>
                <a:cxn ang="0">
                  <a:pos x="2" y="33"/>
                </a:cxn>
                <a:cxn ang="0">
                  <a:pos x="3" y="24"/>
                </a:cxn>
                <a:cxn ang="0">
                  <a:pos x="7" y="18"/>
                </a:cxn>
                <a:cxn ang="0">
                  <a:pos x="13" y="11"/>
                </a:cxn>
                <a:cxn ang="0">
                  <a:pos x="19" y="7"/>
                </a:cxn>
                <a:cxn ang="0">
                  <a:pos x="26" y="2"/>
                </a:cxn>
                <a:cxn ang="0">
                  <a:pos x="35" y="1"/>
                </a:cxn>
                <a:cxn ang="0">
                  <a:pos x="44" y="0"/>
                </a:cxn>
              </a:cxnLst>
              <a:rect l="0" t="0" r="r" b="b"/>
              <a:pathLst>
                <a:path w="87" h="82">
                  <a:moveTo>
                    <a:pt x="44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80" y="18"/>
                  </a:lnTo>
                  <a:lnTo>
                    <a:pt x="83" y="24"/>
                  </a:lnTo>
                  <a:lnTo>
                    <a:pt x="86" y="33"/>
                  </a:lnTo>
                  <a:lnTo>
                    <a:pt x="87" y="40"/>
                  </a:lnTo>
                  <a:lnTo>
                    <a:pt x="86" y="49"/>
                  </a:lnTo>
                  <a:lnTo>
                    <a:pt x="83" y="57"/>
                  </a:lnTo>
                  <a:lnTo>
                    <a:pt x="80" y="63"/>
                  </a:lnTo>
                  <a:lnTo>
                    <a:pt x="74" y="71"/>
                  </a:lnTo>
                  <a:lnTo>
                    <a:pt x="67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4" y="82"/>
                  </a:lnTo>
                  <a:lnTo>
                    <a:pt x="35" y="81"/>
                  </a:lnTo>
                  <a:lnTo>
                    <a:pt x="26" y="79"/>
                  </a:lnTo>
                  <a:lnTo>
                    <a:pt x="19" y="75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3" y="57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2" y="33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3" y="11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68" name="Freeform 4"/>
            <p:cNvSpPr>
              <a:spLocks/>
            </p:cNvSpPr>
            <p:nvPr/>
          </p:nvSpPr>
          <p:spPr bwMode="auto">
            <a:xfrm rot="-5400000">
              <a:off x="3313" y="2396"/>
              <a:ext cx="87" cy="8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2" y="1"/>
                </a:cxn>
                <a:cxn ang="0">
                  <a:pos x="60" y="2"/>
                </a:cxn>
                <a:cxn ang="0">
                  <a:pos x="67" y="7"/>
                </a:cxn>
                <a:cxn ang="0">
                  <a:pos x="74" y="11"/>
                </a:cxn>
                <a:cxn ang="0">
                  <a:pos x="80" y="18"/>
                </a:cxn>
                <a:cxn ang="0">
                  <a:pos x="83" y="24"/>
                </a:cxn>
                <a:cxn ang="0">
                  <a:pos x="86" y="33"/>
                </a:cxn>
                <a:cxn ang="0">
                  <a:pos x="87" y="40"/>
                </a:cxn>
                <a:cxn ang="0">
                  <a:pos x="86" y="49"/>
                </a:cxn>
                <a:cxn ang="0">
                  <a:pos x="83" y="57"/>
                </a:cxn>
                <a:cxn ang="0">
                  <a:pos x="80" y="63"/>
                </a:cxn>
                <a:cxn ang="0">
                  <a:pos x="74" y="71"/>
                </a:cxn>
                <a:cxn ang="0">
                  <a:pos x="67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4" y="82"/>
                </a:cxn>
                <a:cxn ang="0">
                  <a:pos x="35" y="81"/>
                </a:cxn>
                <a:cxn ang="0">
                  <a:pos x="26" y="79"/>
                </a:cxn>
                <a:cxn ang="0">
                  <a:pos x="19" y="75"/>
                </a:cxn>
                <a:cxn ang="0">
                  <a:pos x="13" y="71"/>
                </a:cxn>
                <a:cxn ang="0">
                  <a:pos x="7" y="63"/>
                </a:cxn>
                <a:cxn ang="0">
                  <a:pos x="3" y="57"/>
                </a:cxn>
                <a:cxn ang="0">
                  <a:pos x="2" y="49"/>
                </a:cxn>
                <a:cxn ang="0">
                  <a:pos x="0" y="40"/>
                </a:cxn>
                <a:cxn ang="0">
                  <a:pos x="2" y="33"/>
                </a:cxn>
                <a:cxn ang="0">
                  <a:pos x="3" y="24"/>
                </a:cxn>
                <a:cxn ang="0">
                  <a:pos x="7" y="18"/>
                </a:cxn>
                <a:cxn ang="0">
                  <a:pos x="13" y="11"/>
                </a:cxn>
                <a:cxn ang="0">
                  <a:pos x="19" y="7"/>
                </a:cxn>
                <a:cxn ang="0">
                  <a:pos x="26" y="2"/>
                </a:cxn>
                <a:cxn ang="0">
                  <a:pos x="35" y="1"/>
                </a:cxn>
                <a:cxn ang="0">
                  <a:pos x="44" y="0"/>
                </a:cxn>
              </a:cxnLst>
              <a:rect l="0" t="0" r="r" b="b"/>
              <a:pathLst>
                <a:path w="87" h="82">
                  <a:moveTo>
                    <a:pt x="44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80" y="18"/>
                  </a:lnTo>
                  <a:lnTo>
                    <a:pt x="83" y="24"/>
                  </a:lnTo>
                  <a:lnTo>
                    <a:pt x="86" y="33"/>
                  </a:lnTo>
                  <a:lnTo>
                    <a:pt x="87" y="40"/>
                  </a:lnTo>
                  <a:lnTo>
                    <a:pt x="86" y="49"/>
                  </a:lnTo>
                  <a:lnTo>
                    <a:pt x="83" y="57"/>
                  </a:lnTo>
                  <a:lnTo>
                    <a:pt x="80" y="63"/>
                  </a:lnTo>
                  <a:lnTo>
                    <a:pt x="74" y="71"/>
                  </a:lnTo>
                  <a:lnTo>
                    <a:pt x="67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4" y="82"/>
                  </a:lnTo>
                  <a:lnTo>
                    <a:pt x="35" y="81"/>
                  </a:lnTo>
                  <a:lnTo>
                    <a:pt x="26" y="79"/>
                  </a:lnTo>
                  <a:lnTo>
                    <a:pt x="19" y="75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3" y="57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2" y="33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3" y="11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69" name="Freeform 5"/>
            <p:cNvSpPr>
              <a:spLocks/>
            </p:cNvSpPr>
            <p:nvPr/>
          </p:nvSpPr>
          <p:spPr bwMode="auto">
            <a:xfrm rot="-5400000">
              <a:off x="3574" y="2091"/>
              <a:ext cx="87" cy="8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2" y="2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4" y="12"/>
                </a:cxn>
                <a:cxn ang="0">
                  <a:pos x="80" y="19"/>
                </a:cxn>
                <a:cxn ang="0">
                  <a:pos x="83" y="25"/>
                </a:cxn>
                <a:cxn ang="0">
                  <a:pos x="86" y="34"/>
                </a:cxn>
                <a:cxn ang="0">
                  <a:pos x="87" y="42"/>
                </a:cxn>
                <a:cxn ang="0">
                  <a:pos x="86" y="49"/>
                </a:cxn>
                <a:cxn ang="0">
                  <a:pos x="83" y="58"/>
                </a:cxn>
                <a:cxn ang="0">
                  <a:pos x="80" y="64"/>
                </a:cxn>
                <a:cxn ang="0">
                  <a:pos x="74" y="71"/>
                </a:cxn>
                <a:cxn ang="0">
                  <a:pos x="68" y="76"/>
                </a:cxn>
                <a:cxn ang="0">
                  <a:pos x="60" y="80"/>
                </a:cxn>
                <a:cxn ang="0">
                  <a:pos x="52" y="81"/>
                </a:cxn>
                <a:cxn ang="0">
                  <a:pos x="44" y="83"/>
                </a:cxn>
                <a:cxn ang="0">
                  <a:pos x="35" y="81"/>
                </a:cxn>
                <a:cxn ang="0">
                  <a:pos x="26" y="80"/>
                </a:cxn>
                <a:cxn ang="0">
                  <a:pos x="19" y="76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2" y="49"/>
                </a:cxn>
                <a:cxn ang="0">
                  <a:pos x="0" y="42"/>
                </a:cxn>
                <a:cxn ang="0">
                  <a:pos x="2" y="34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9" y="7"/>
                </a:cxn>
                <a:cxn ang="0">
                  <a:pos x="26" y="3"/>
                </a:cxn>
                <a:cxn ang="0">
                  <a:pos x="35" y="2"/>
                </a:cxn>
                <a:cxn ang="0">
                  <a:pos x="44" y="0"/>
                </a:cxn>
              </a:cxnLst>
              <a:rect l="0" t="0" r="r" b="b"/>
              <a:pathLst>
                <a:path w="87" h="83">
                  <a:moveTo>
                    <a:pt x="44" y="0"/>
                  </a:moveTo>
                  <a:lnTo>
                    <a:pt x="52" y="2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4" y="12"/>
                  </a:lnTo>
                  <a:lnTo>
                    <a:pt x="80" y="19"/>
                  </a:lnTo>
                  <a:lnTo>
                    <a:pt x="83" y="25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6" y="49"/>
                  </a:lnTo>
                  <a:lnTo>
                    <a:pt x="83" y="58"/>
                  </a:lnTo>
                  <a:lnTo>
                    <a:pt x="80" y="64"/>
                  </a:lnTo>
                  <a:lnTo>
                    <a:pt x="74" y="71"/>
                  </a:lnTo>
                  <a:lnTo>
                    <a:pt x="68" y="76"/>
                  </a:lnTo>
                  <a:lnTo>
                    <a:pt x="60" y="80"/>
                  </a:lnTo>
                  <a:lnTo>
                    <a:pt x="52" y="81"/>
                  </a:lnTo>
                  <a:lnTo>
                    <a:pt x="44" y="83"/>
                  </a:lnTo>
                  <a:lnTo>
                    <a:pt x="35" y="81"/>
                  </a:lnTo>
                  <a:lnTo>
                    <a:pt x="26" y="80"/>
                  </a:lnTo>
                  <a:lnTo>
                    <a:pt x="19" y="76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2" y="49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0" name="Freeform 6"/>
            <p:cNvSpPr>
              <a:spLocks/>
            </p:cNvSpPr>
            <p:nvPr/>
          </p:nvSpPr>
          <p:spPr bwMode="auto">
            <a:xfrm rot="-5400000">
              <a:off x="3574" y="2091"/>
              <a:ext cx="87" cy="8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2" y="2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4" y="12"/>
                </a:cxn>
                <a:cxn ang="0">
                  <a:pos x="80" y="19"/>
                </a:cxn>
                <a:cxn ang="0">
                  <a:pos x="83" y="25"/>
                </a:cxn>
                <a:cxn ang="0">
                  <a:pos x="86" y="34"/>
                </a:cxn>
                <a:cxn ang="0">
                  <a:pos x="87" y="42"/>
                </a:cxn>
                <a:cxn ang="0">
                  <a:pos x="86" y="49"/>
                </a:cxn>
                <a:cxn ang="0">
                  <a:pos x="83" y="58"/>
                </a:cxn>
                <a:cxn ang="0">
                  <a:pos x="80" y="64"/>
                </a:cxn>
                <a:cxn ang="0">
                  <a:pos x="74" y="71"/>
                </a:cxn>
                <a:cxn ang="0">
                  <a:pos x="68" y="76"/>
                </a:cxn>
                <a:cxn ang="0">
                  <a:pos x="60" y="80"/>
                </a:cxn>
                <a:cxn ang="0">
                  <a:pos x="52" y="81"/>
                </a:cxn>
                <a:cxn ang="0">
                  <a:pos x="44" y="83"/>
                </a:cxn>
                <a:cxn ang="0">
                  <a:pos x="35" y="81"/>
                </a:cxn>
                <a:cxn ang="0">
                  <a:pos x="26" y="80"/>
                </a:cxn>
                <a:cxn ang="0">
                  <a:pos x="19" y="76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2" y="49"/>
                </a:cxn>
                <a:cxn ang="0">
                  <a:pos x="0" y="42"/>
                </a:cxn>
                <a:cxn ang="0">
                  <a:pos x="2" y="34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9" y="7"/>
                </a:cxn>
                <a:cxn ang="0">
                  <a:pos x="26" y="3"/>
                </a:cxn>
                <a:cxn ang="0">
                  <a:pos x="35" y="2"/>
                </a:cxn>
                <a:cxn ang="0">
                  <a:pos x="44" y="0"/>
                </a:cxn>
              </a:cxnLst>
              <a:rect l="0" t="0" r="r" b="b"/>
              <a:pathLst>
                <a:path w="87" h="83">
                  <a:moveTo>
                    <a:pt x="44" y="0"/>
                  </a:moveTo>
                  <a:lnTo>
                    <a:pt x="52" y="2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4" y="12"/>
                  </a:lnTo>
                  <a:lnTo>
                    <a:pt x="80" y="19"/>
                  </a:lnTo>
                  <a:lnTo>
                    <a:pt x="83" y="25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6" y="49"/>
                  </a:lnTo>
                  <a:lnTo>
                    <a:pt x="83" y="58"/>
                  </a:lnTo>
                  <a:lnTo>
                    <a:pt x="80" y="64"/>
                  </a:lnTo>
                  <a:lnTo>
                    <a:pt x="74" y="71"/>
                  </a:lnTo>
                  <a:lnTo>
                    <a:pt x="68" y="76"/>
                  </a:lnTo>
                  <a:lnTo>
                    <a:pt x="60" y="80"/>
                  </a:lnTo>
                  <a:lnTo>
                    <a:pt x="52" y="81"/>
                  </a:lnTo>
                  <a:lnTo>
                    <a:pt x="44" y="83"/>
                  </a:lnTo>
                  <a:lnTo>
                    <a:pt x="35" y="81"/>
                  </a:lnTo>
                  <a:lnTo>
                    <a:pt x="26" y="80"/>
                  </a:lnTo>
                  <a:lnTo>
                    <a:pt x="19" y="76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2" y="49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2"/>
                  </a:lnTo>
                  <a:lnTo>
                    <a:pt x="44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1" name="Freeform 7"/>
            <p:cNvSpPr>
              <a:spLocks/>
            </p:cNvSpPr>
            <p:nvPr/>
          </p:nvSpPr>
          <p:spPr bwMode="auto">
            <a:xfrm rot="-5400000">
              <a:off x="3227" y="1745"/>
              <a:ext cx="86" cy="8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0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3" y="11"/>
                </a:cxn>
                <a:cxn ang="0">
                  <a:pos x="79" y="19"/>
                </a:cxn>
                <a:cxn ang="0">
                  <a:pos x="82" y="24"/>
                </a:cxn>
                <a:cxn ang="0">
                  <a:pos x="85" y="33"/>
                </a:cxn>
                <a:cxn ang="0">
                  <a:pos x="86" y="40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79" y="63"/>
                </a:cxn>
                <a:cxn ang="0">
                  <a:pos x="73" y="71"/>
                </a:cxn>
                <a:cxn ang="0">
                  <a:pos x="68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3" y="82"/>
                </a:cxn>
                <a:cxn ang="0">
                  <a:pos x="34" y="81"/>
                </a:cxn>
                <a:cxn ang="0">
                  <a:pos x="26" y="79"/>
                </a:cxn>
                <a:cxn ang="0">
                  <a:pos x="18" y="75"/>
                </a:cxn>
                <a:cxn ang="0">
                  <a:pos x="13" y="71"/>
                </a:cxn>
                <a:cxn ang="0">
                  <a:pos x="7" y="63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0"/>
                </a:cxn>
                <a:cxn ang="0">
                  <a:pos x="1" y="33"/>
                </a:cxn>
                <a:cxn ang="0">
                  <a:pos x="3" y="24"/>
                </a:cxn>
                <a:cxn ang="0">
                  <a:pos x="7" y="19"/>
                </a:cxn>
                <a:cxn ang="0">
                  <a:pos x="13" y="11"/>
                </a:cxn>
                <a:cxn ang="0">
                  <a:pos x="18" y="7"/>
                </a:cxn>
                <a:cxn ang="0">
                  <a:pos x="26" y="3"/>
                </a:cxn>
                <a:cxn ang="0">
                  <a:pos x="34" y="0"/>
                </a:cxn>
                <a:cxn ang="0">
                  <a:pos x="43" y="0"/>
                </a:cxn>
              </a:cxnLst>
              <a:rect l="0" t="0" r="r" b="b"/>
              <a:pathLst>
                <a:path w="86" h="82">
                  <a:moveTo>
                    <a:pt x="43" y="0"/>
                  </a:moveTo>
                  <a:lnTo>
                    <a:pt x="52" y="0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3" y="11"/>
                  </a:lnTo>
                  <a:lnTo>
                    <a:pt x="79" y="19"/>
                  </a:lnTo>
                  <a:lnTo>
                    <a:pt x="82" y="24"/>
                  </a:lnTo>
                  <a:lnTo>
                    <a:pt x="85" y="33"/>
                  </a:lnTo>
                  <a:lnTo>
                    <a:pt x="86" y="40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79" y="63"/>
                  </a:lnTo>
                  <a:lnTo>
                    <a:pt x="73" y="71"/>
                  </a:lnTo>
                  <a:lnTo>
                    <a:pt x="68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3" y="82"/>
                  </a:lnTo>
                  <a:lnTo>
                    <a:pt x="34" y="81"/>
                  </a:lnTo>
                  <a:lnTo>
                    <a:pt x="26" y="79"/>
                  </a:lnTo>
                  <a:lnTo>
                    <a:pt x="18" y="75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3" y="24"/>
                  </a:lnTo>
                  <a:lnTo>
                    <a:pt x="7" y="19"/>
                  </a:lnTo>
                  <a:lnTo>
                    <a:pt x="13" y="11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2" name="Freeform 8"/>
            <p:cNvSpPr>
              <a:spLocks/>
            </p:cNvSpPr>
            <p:nvPr/>
          </p:nvSpPr>
          <p:spPr bwMode="auto">
            <a:xfrm rot="-5400000">
              <a:off x="3227" y="1745"/>
              <a:ext cx="86" cy="8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0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3" y="11"/>
                </a:cxn>
                <a:cxn ang="0">
                  <a:pos x="79" y="19"/>
                </a:cxn>
                <a:cxn ang="0">
                  <a:pos x="82" y="24"/>
                </a:cxn>
                <a:cxn ang="0">
                  <a:pos x="85" y="33"/>
                </a:cxn>
                <a:cxn ang="0">
                  <a:pos x="86" y="40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79" y="63"/>
                </a:cxn>
                <a:cxn ang="0">
                  <a:pos x="73" y="71"/>
                </a:cxn>
                <a:cxn ang="0">
                  <a:pos x="68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3" y="82"/>
                </a:cxn>
                <a:cxn ang="0">
                  <a:pos x="34" y="81"/>
                </a:cxn>
                <a:cxn ang="0">
                  <a:pos x="26" y="79"/>
                </a:cxn>
                <a:cxn ang="0">
                  <a:pos x="18" y="75"/>
                </a:cxn>
                <a:cxn ang="0">
                  <a:pos x="13" y="71"/>
                </a:cxn>
                <a:cxn ang="0">
                  <a:pos x="7" y="63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0"/>
                </a:cxn>
                <a:cxn ang="0">
                  <a:pos x="1" y="33"/>
                </a:cxn>
                <a:cxn ang="0">
                  <a:pos x="3" y="24"/>
                </a:cxn>
                <a:cxn ang="0">
                  <a:pos x="7" y="19"/>
                </a:cxn>
                <a:cxn ang="0">
                  <a:pos x="13" y="11"/>
                </a:cxn>
                <a:cxn ang="0">
                  <a:pos x="18" y="7"/>
                </a:cxn>
                <a:cxn ang="0">
                  <a:pos x="26" y="3"/>
                </a:cxn>
                <a:cxn ang="0">
                  <a:pos x="34" y="0"/>
                </a:cxn>
                <a:cxn ang="0">
                  <a:pos x="43" y="0"/>
                </a:cxn>
              </a:cxnLst>
              <a:rect l="0" t="0" r="r" b="b"/>
              <a:pathLst>
                <a:path w="86" h="82">
                  <a:moveTo>
                    <a:pt x="43" y="0"/>
                  </a:moveTo>
                  <a:lnTo>
                    <a:pt x="52" y="0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3" y="11"/>
                  </a:lnTo>
                  <a:lnTo>
                    <a:pt x="79" y="19"/>
                  </a:lnTo>
                  <a:lnTo>
                    <a:pt x="82" y="24"/>
                  </a:lnTo>
                  <a:lnTo>
                    <a:pt x="85" y="33"/>
                  </a:lnTo>
                  <a:lnTo>
                    <a:pt x="86" y="40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79" y="63"/>
                  </a:lnTo>
                  <a:lnTo>
                    <a:pt x="73" y="71"/>
                  </a:lnTo>
                  <a:lnTo>
                    <a:pt x="68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3" y="82"/>
                  </a:lnTo>
                  <a:lnTo>
                    <a:pt x="34" y="81"/>
                  </a:lnTo>
                  <a:lnTo>
                    <a:pt x="26" y="79"/>
                  </a:lnTo>
                  <a:lnTo>
                    <a:pt x="18" y="75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3" y="24"/>
                  </a:lnTo>
                  <a:lnTo>
                    <a:pt x="7" y="19"/>
                  </a:lnTo>
                  <a:lnTo>
                    <a:pt x="13" y="11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3" name="Freeform 9"/>
            <p:cNvSpPr>
              <a:spLocks/>
            </p:cNvSpPr>
            <p:nvPr/>
          </p:nvSpPr>
          <p:spPr bwMode="auto">
            <a:xfrm rot="-5400000">
              <a:off x="2893" y="1680"/>
              <a:ext cx="727" cy="784"/>
            </a:xfrm>
            <a:custGeom>
              <a:avLst/>
              <a:gdLst/>
              <a:ahLst/>
              <a:cxnLst>
                <a:cxn ang="0">
                  <a:pos x="155" y="230"/>
                </a:cxn>
                <a:cxn ang="0">
                  <a:pos x="117" y="245"/>
                </a:cxn>
                <a:cxn ang="0">
                  <a:pos x="64" y="278"/>
                </a:cxn>
                <a:cxn ang="0">
                  <a:pos x="31" y="341"/>
                </a:cxn>
                <a:cxn ang="0">
                  <a:pos x="26" y="453"/>
                </a:cxn>
                <a:cxn ang="0">
                  <a:pos x="10" y="564"/>
                </a:cxn>
                <a:cxn ang="0">
                  <a:pos x="0" y="623"/>
                </a:cxn>
                <a:cxn ang="0">
                  <a:pos x="7" y="668"/>
                </a:cxn>
                <a:cxn ang="0">
                  <a:pos x="39" y="733"/>
                </a:cxn>
                <a:cxn ang="0">
                  <a:pos x="78" y="772"/>
                </a:cxn>
                <a:cxn ang="0">
                  <a:pos x="126" y="784"/>
                </a:cxn>
                <a:cxn ang="0">
                  <a:pos x="184" y="781"/>
                </a:cxn>
                <a:cxn ang="0">
                  <a:pos x="245" y="768"/>
                </a:cxn>
                <a:cxn ang="0">
                  <a:pos x="298" y="747"/>
                </a:cxn>
                <a:cxn ang="0">
                  <a:pos x="336" y="723"/>
                </a:cxn>
                <a:cxn ang="0">
                  <a:pos x="372" y="681"/>
                </a:cxn>
                <a:cxn ang="0">
                  <a:pos x="401" y="630"/>
                </a:cxn>
                <a:cxn ang="0">
                  <a:pos x="411" y="592"/>
                </a:cxn>
                <a:cxn ang="0">
                  <a:pos x="416" y="575"/>
                </a:cxn>
                <a:cxn ang="0">
                  <a:pos x="423" y="558"/>
                </a:cxn>
                <a:cxn ang="0">
                  <a:pos x="458" y="524"/>
                </a:cxn>
                <a:cxn ang="0">
                  <a:pos x="536" y="478"/>
                </a:cxn>
                <a:cxn ang="0">
                  <a:pos x="617" y="436"/>
                </a:cxn>
                <a:cxn ang="0">
                  <a:pos x="672" y="397"/>
                </a:cxn>
                <a:cxn ang="0">
                  <a:pos x="715" y="342"/>
                </a:cxn>
                <a:cxn ang="0">
                  <a:pos x="725" y="316"/>
                </a:cxn>
                <a:cxn ang="0">
                  <a:pos x="727" y="293"/>
                </a:cxn>
                <a:cxn ang="0">
                  <a:pos x="715" y="264"/>
                </a:cxn>
                <a:cxn ang="0">
                  <a:pos x="680" y="228"/>
                </a:cxn>
                <a:cxn ang="0">
                  <a:pos x="633" y="199"/>
                </a:cxn>
                <a:cxn ang="0">
                  <a:pos x="556" y="171"/>
                </a:cxn>
                <a:cxn ang="0">
                  <a:pos x="514" y="151"/>
                </a:cxn>
                <a:cxn ang="0">
                  <a:pos x="484" y="120"/>
                </a:cxn>
                <a:cxn ang="0">
                  <a:pos x="450" y="71"/>
                </a:cxn>
                <a:cxn ang="0">
                  <a:pos x="416" y="25"/>
                </a:cxn>
                <a:cxn ang="0">
                  <a:pos x="384" y="2"/>
                </a:cxn>
                <a:cxn ang="0">
                  <a:pos x="355" y="2"/>
                </a:cxn>
                <a:cxn ang="0">
                  <a:pos x="324" y="13"/>
                </a:cxn>
                <a:cxn ang="0">
                  <a:pos x="274" y="45"/>
                </a:cxn>
                <a:cxn ang="0">
                  <a:pos x="217" y="148"/>
                </a:cxn>
                <a:cxn ang="0">
                  <a:pos x="214" y="167"/>
                </a:cxn>
                <a:cxn ang="0">
                  <a:pos x="206" y="186"/>
                </a:cxn>
                <a:cxn ang="0">
                  <a:pos x="196" y="197"/>
                </a:cxn>
                <a:cxn ang="0">
                  <a:pos x="175" y="228"/>
                </a:cxn>
              </a:cxnLst>
              <a:rect l="0" t="0" r="r" b="b"/>
              <a:pathLst>
                <a:path w="727" h="784">
                  <a:moveTo>
                    <a:pt x="175" y="228"/>
                  </a:moveTo>
                  <a:lnTo>
                    <a:pt x="165" y="229"/>
                  </a:lnTo>
                  <a:lnTo>
                    <a:pt x="155" y="230"/>
                  </a:lnTo>
                  <a:lnTo>
                    <a:pt x="145" y="233"/>
                  </a:lnTo>
                  <a:lnTo>
                    <a:pt x="136" y="236"/>
                  </a:lnTo>
                  <a:lnTo>
                    <a:pt x="117" y="245"/>
                  </a:lnTo>
                  <a:lnTo>
                    <a:pt x="100" y="255"/>
                  </a:lnTo>
                  <a:lnTo>
                    <a:pt x="81" y="267"/>
                  </a:lnTo>
                  <a:lnTo>
                    <a:pt x="64" y="278"/>
                  </a:lnTo>
                  <a:lnTo>
                    <a:pt x="46" y="290"/>
                  </a:lnTo>
                  <a:lnTo>
                    <a:pt x="31" y="300"/>
                  </a:lnTo>
                  <a:lnTo>
                    <a:pt x="31" y="341"/>
                  </a:lnTo>
                  <a:lnTo>
                    <a:pt x="31" y="378"/>
                  </a:lnTo>
                  <a:lnTo>
                    <a:pt x="29" y="416"/>
                  </a:lnTo>
                  <a:lnTo>
                    <a:pt x="26" y="453"/>
                  </a:lnTo>
                  <a:lnTo>
                    <a:pt x="22" y="490"/>
                  </a:lnTo>
                  <a:lnTo>
                    <a:pt x="16" y="526"/>
                  </a:lnTo>
                  <a:lnTo>
                    <a:pt x="10" y="564"/>
                  </a:lnTo>
                  <a:lnTo>
                    <a:pt x="2" y="601"/>
                  </a:lnTo>
                  <a:lnTo>
                    <a:pt x="0" y="611"/>
                  </a:lnTo>
                  <a:lnTo>
                    <a:pt x="0" y="623"/>
                  </a:lnTo>
                  <a:lnTo>
                    <a:pt x="0" y="633"/>
                  </a:lnTo>
                  <a:lnTo>
                    <a:pt x="2" y="645"/>
                  </a:lnTo>
                  <a:lnTo>
                    <a:pt x="7" y="668"/>
                  </a:lnTo>
                  <a:lnTo>
                    <a:pt x="16" y="691"/>
                  </a:lnTo>
                  <a:lnTo>
                    <a:pt x="26" y="713"/>
                  </a:lnTo>
                  <a:lnTo>
                    <a:pt x="39" y="733"/>
                  </a:lnTo>
                  <a:lnTo>
                    <a:pt x="52" y="750"/>
                  </a:lnTo>
                  <a:lnTo>
                    <a:pt x="67" y="765"/>
                  </a:lnTo>
                  <a:lnTo>
                    <a:pt x="78" y="772"/>
                  </a:lnTo>
                  <a:lnTo>
                    <a:pt x="93" y="778"/>
                  </a:lnTo>
                  <a:lnTo>
                    <a:pt x="109" y="781"/>
                  </a:lnTo>
                  <a:lnTo>
                    <a:pt x="126" y="784"/>
                  </a:lnTo>
                  <a:lnTo>
                    <a:pt x="143" y="784"/>
                  </a:lnTo>
                  <a:lnTo>
                    <a:pt x="164" y="784"/>
                  </a:lnTo>
                  <a:lnTo>
                    <a:pt x="184" y="781"/>
                  </a:lnTo>
                  <a:lnTo>
                    <a:pt x="204" y="778"/>
                  </a:lnTo>
                  <a:lnTo>
                    <a:pt x="224" y="773"/>
                  </a:lnTo>
                  <a:lnTo>
                    <a:pt x="245" y="768"/>
                  </a:lnTo>
                  <a:lnTo>
                    <a:pt x="264" y="762"/>
                  </a:lnTo>
                  <a:lnTo>
                    <a:pt x="282" y="755"/>
                  </a:lnTo>
                  <a:lnTo>
                    <a:pt x="298" y="747"/>
                  </a:lnTo>
                  <a:lnTo>
                    <a:pt x="314" y="740"/>
                  </a:lnTo>
                  <a:lnTo>
                    <a:pt x="326" y="731"/>
                  </a:lnTo>
                  <a:lnTo>
                    <a:pt x="336" y="723"/>
                  </a:lnTo>
                  <a:lnTo>
                    <a:pt x="349" y="710"/>
                  </a:lnTo>
                  <a:lnTo>
                    <a:pt x="361" y="697"/>
                  </a:lnTo>
                  <a:lnTo>
                    <a:pt x="372" y="681"/>
                  </a:lnTo>
                  <a:lnTo>
                    <a:pt x="382" y="665"/>
                  </a:lnTo>
                  <a:lnTo>
                    <a:pt x="392" y="648"/>
                  </a:lnTo>
                  <a:lnTo>
                    <a:pt x="401" y="630"/>
                  </a:lnTo>
                  <a:lnTo>
                    <a:pt x="407" y="614"/>
                  </a:lnTo>
                  <a:lnTo>
                    <a:pt x="411" y="597"/>
                  </a:lnTo>
                  <a:lnTo>
                    <a:pt x="411" y="592"/>
                  </a:lnTo>
                  <a:lnTo>
                    <a:pt x="413" y="588"/>
                  </a:lnTo>
                  <a:lnTo>
                    <a:pt x="414" y="582"/>
                  </a:lnTo>
                  <a:lnTo>
                    <a:pt x="416" y="575"/>
                  </a:lnTo>
                  <a:lnTo>
                    <a:pt x="418" y="569"/>
                  </a:lnTo>
                  <a:lnTo>
                    <a:pt x="420" y="564"/>
                  </a:lnTo>
                  <a:lnTo>
                    <a:pt x="423" y="558"/>
                  </a:lnTo>
                  <a:lnTo>
                    <a:pt x="426" y="555"/>
                  </a:lnTo>
                  <a:lnTo>
                    <a:pt x="442" y="539"/>
                  </a:lnTo>
                  <a:lnTo>
                    <a:pt x="458" y="524"/>
                  </a:lnTo>
                  <a:lnTo>
                    <a:pt x="476" y="511"/>
                  </a:lnTo>
                  <a:lnTo>
                    <a:pt x="495" y="500"/>
                  </a:lnTo>
                  <a:lnTo>
                    <a:pt x="536" y="478"/>
                  </a:lnTo>
                  <a:lnTo>
                    <a:pt x="576" y="458"/>
                  </a:lnTo>
                  <a:lnTo>
                    <a:pt x="596" y="448"/>
                  </a:lnTo>
                  <a:lnTo>
                    <a:pt x="617" y="436"/>
                  </a:lnTo>
                  <a:lnTo>
                    <a:pt x="636" y="425"/>
                  </a:lnTo>
                  <a:lnTo>
                    <a:pt x="654" y="411"/>
                  </a:lnTo>
                  <a:lnTo>
                    <a:pt x="672" y="397"/>
                  </a:lnTo>
                  <a:lnTo>
                    <a:pt x="688" y="381"/>
                  </a:lnTo>
                  <a:lnTo>
                    <a:pt x="702" y="362"/>
                  </a:lnTo>
                  <a:lnTo>
                    <a:pt x="715" y="342"/>
                  </a:lnTo>
                  <a:lnTo>
                    <a:pt x="720" y="333"/>
                  </a:lnTo>
                  <a:lnTo>
                    <a:pt x="724" y="325"/>
                  </a:lnTo>
                  <a:lnTo>
                    <a:pt x="725" y="316"/>
                  </a:lnTo>
                  <a:lnTo>
                    <a:pt x="727" y="309"/>
                  </a:lnTo>
                  <a:lnTo>
                    <a:pt x="727" y="300"/>
                  </a:lnTo>
                  <a:lnTo>
                    <a:pt x="727" y="293"/>
                  </a:lnTo>
                  <a:lnTo>
                    <a:pt x="725" y="286"/>
                  </a:lnTo>
                  <a:lnTo>
                    <a:pt x="722" y="278"/>
                  </a:lnTo>
                  <a:lnTo>
                    <a:pt x="715" y="264"/>
                  </a:lnTo>
                  <a:lnTo>
                    <a:pt x="705" y="251"/>
                  </a:lnTo>
                  <a:lnTo>
                    <a:pt x="693" y="238"/>
                  </a:lnTo>
                  <a:lnTo>
                    <a:pt x="680" y="228"/>
                  </a:lnTo>
                  <a:lnTo>
                    <a:pt x="665" y="216"/>
                  </a:lnTo>
                  <a:lnTo>
                    <a:pt x="649" y="207"/>
                  </a:lnTo>
                  <a:lnTo>
                    <a:pt x="633" y="199"/>
                  </a:lnTo>
                  <a:lnTo>
                    <a:pt x="615" y="191"/>
                  </a:lnTo>
                  <a:lnTo>
                    <a:pt x="583" y="178"/>
                  </a:lnTo>
                  <a:lnTo>
                    <a:pt x="556" y="171"/>
                  </a:lnTo>
                  <a:lnTo>
                    <a:pt x="540" y="165"/>
                  </a:lnTo>
                  <a:lnTo>
                    <a:pt x="527" y="158"/>
                  </a:lnTo>
                  <a:lnTo>
                    <a:pt x="514" y="151"/>
                  </a:lnTo>
                  <a:lnTo>
                    <a:pt x="504" y="141"/>
                  </a:lnTo>
                  <a:lnTo>
                    <a:pt x="492" y="131"/>
                  </a:lnTo>
                  <a:lnTo>
                    <a:pt x="484" y="120"/>
                  </a:lnTo>
                  <a:lnTo>
                    <a:pt x="475" y="107"/>
                  </a:lnTo>
                  <a:lnTo>
                    <a:pt x="466" y="96"/>
                  </a:lnTo>
                  <a:lnTo>
                    <a:pt x="450" y="71"/>
                  </a:lnTo>
                  <a:lnTo>
                    <a:pt x="434" y="47"/>
                  </a:lnTo>
                  <a:lnTo>
                    <a:pt x="426" y="35"/>
                  </a:lnTo>
                  <a:lnTo>
                    <a:pt x="416" y="25"/>
                  </a:lnTo>
                  <a:lnTo>
                    <a:pt x="405" y="15"/>
                  </a:lnTo>
                  <a:lnTo>
                    <a:pt x="394" y="6"/>
                  </a:lnTo>
                  <a:lnTo>
                    <a:pt x="384" y="2"/>
                  </a:lnTo>
                  <a:lnTo>
                    <a:pt x="375" y="0"/>
                  </a:lnTo>
                  <a:lnTo>
                    <a:pt x="365" y="0"/>
                  </a:lnTo>
                  <a:lnTo>
                    <a:pt x="355" y="2"/>
                  </a:lnTo>
                  <a:lnTo>
                    <a:pt x="345" y="5"/>
                  </a:lnTo>
                  <a:lnTo>
                    <a:pt x="334" y="7"/>
                  </a:lnTo>
                  <a:lnTo>
                    <a:pt x="324" y="13"/>
                  </a:lnTo>
                  <a:lnTo>
                    <a:pt x="314" y="19"/>
                  </a:lnTo>
                  <a:lnTo>
                    <a:pt x="294" y="32"/>
                  </a:lnTo>
                  <a:lnTo>
                    <a:pt x="274" y="45"/>
                  </a:lnTo>
                  <a:lnTo>
                    <a:pt x="256" y="58"/>
                  </a:lnTo>
                  <a:lnTo>
                    <a:pt x="240" y="68"/>
                  </a:lnTo>
                  <a:lnTo>
                    <a:pt x="217" y="148"/>
                  </a:lnTo>
                  <a:lnTo>
                    <a:pt x="217" y="158"/>
                  </a:lnTo>
                  <a:lnTo>
                    <a:pt x="216" y="161"/>
                  </a:lnTo>
                  <a:lnTo>
                    <a:pt x="214" y="167"/>
                  </a:lnTo>
                  <a:lnTo>
                    <a:pt x="211" y="173"/>
                  </a:lnTo>
                  <a:lnTo>
                    <a:pt x="209" y="180"/>
                  </a:lnTo>
                  <a:lnTo>
                    <a:pt x="206" y="186"/>
                  </a:lnTo>
                  <a:lnTo>
                    <a:pt x="203" y="191"/>
                  </a:lnTo>
                  <a:lnTo>
                    <a:pt x="198" y="196"/>
                  </a:lnTo>
                  <a:lnTo>
                    <a:pt x="196" y="197"/>
                  </a:lnTo>
                  <a:lnTo>
                    <a:pt x="197" y="200"/>
                  </a:lnTo>
                  <a:lnTo>
                    <a:pt x="197" y="204"/>
                  </a:lnTo>
                  <a:lnTo>
                    <a:pt x="175" y="228"/>
                  </a:lnTo>
                </a:path>
              </a:pathLst>
            </a:custGeom>
            <a:noFill/>
            <a:ln w="1588">
              <a:solidFill>
                <a:srgbClr val="2B0E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4" name="Freeform 10"/>
            <p:cNvSpPr>
              <a:spLocks/>
            </p:cNvSpPr>
            <p:nvPr/>
          </p:nvSpPr>
          <p:spPr bwMode="auto">
            <a:xfrm rot="-5400000">
              <a:off x="2893" y="1680"/>
              <a:ext cx="727" cy="784"/>
            </a:xfrm>
            <a:custGeom>
              <a:avLst/>
              <a:gdLst/>
              <a:ahLst/>
              <a:cxnLst>
                <a:cxn ang="0">
                  <a:pos x="155" y="230"/>
                </a:cxn>
                <a:cxn ang="0">
                  <a:pos x="117" y="245"/>
                </a:cxn>
                <a:cxn ang="0">
                  <a:pos x="64" y="278"/>
                </a:cxn>
                <a:cxn ang="0">
                  <a:pos x="31" y="341"/>
                </a:cxn>
                <a:cxn ang="0">
                  <a:pos x="26" y="453"/>
                </a:cxn>
                <a:cxn ang="0">
                  <a:pos x="10" y="564"/>
                </a:cxn>
                <a:cxn ang="0">
                  <a:pos x="0" y="623"/>
                </a:cxn>
                <a:cxn ang="0">
                  <a:pos x="7" y="668"/>
                </a:cxn>
                <a:cxn ang="0">
                  <a:pos x="39" y="733"/>
                </a:cxn>
                <a:cxn ang="0">
                  <a:pos x="78" y="772"/>
                </a:cxn>
                <a:cxn ang="0">
                  <a:pos x="126" y="784"/>
                </a:cxn>
                <a:cxn ang="0">
                  <a:pos x="184" y="781"/>
                </a:cxn>
                <a:cxn ang="0">
                  <a:pos x="245" y="768"/>
                </a:cxn>
                <a:cxn ang="0">
                  <a:pos x="298" y="747"/>
                </a:cxn>
                <a:cxn ang="0">
                  <a:pos x="336" y="723"/>
                </a:cxn>
                <a:cxn ang="0">
                  <a:pos x="372" y="681"/>
                </a:cxn>
                <a:cxn ang="0">
                  <a:pos x="401" y="630"/>
                </a:cxn>
                <a:cxn ang="0">
                  <a:pos x="411" y="592"/>
                </a:cxn>
                <a:cxn ang="0">
                  <a:pos x="416" y="575"/>
                </a:cxn>
                <a:cxn ang="0">
                  <a:pos x="423" y="558"/>
                </a:cxn>
                <a:cxn ang="0">
                  <a:pos x="458" y="524"/>
                </a:cxn>
                <a:cxn ang="0">
                  <a:pos x="536" y="478"/>
                </a:cxn>
                <a:cxn ang="0">
                  <a:pos x="617" y="436"/>
                </a:cxn>
                <a:cxn ang="0">
                  <a:pos x="672" y="397"/>
                </a:cxn>
                <a:cxn ang="0">
                  <a:pos x="715" y="342"/>
                </a:cxn>
                <a:cxn ang="0">
                  <a:pos x="725" y="316"/>
                </a:cxn>
                <a:cxn ang="0">
                  <a:pos x="727" y="293"/>
                </a:cxn>
                <a:cxn ang="0">
                  <a:pos x="715" y="264"/>
                </a:cxn>
                <a:cxn ang="0">
                  <a:pos x="680" y="228"/>
                </a:cxn>
                <a:cxn ang="0">
                  <a:pos x="633" y="199"/>
                </a:cxn>
                <a:cxn ang="0">
                  <a:pos x="556" y="171"/>
                </a:cxn>
                <a:cxn ang="0">
                  <a:pos x="514" y="151"/>
                </a:cxn>
                <a:cxn ang="0">
                  <a:pos x="484" y="120"/>
                </a:cxn>
                <a:cxn ang="0">
                  <a:pos x="450" y="71"/>
                </a:cxn>
                <a:cxn ang="0">
                  <a:pos x="416" y="25"/>
                </a:cxn>
                <a:cxn ang="0">
                  <a:pos x="384" y="2"/>
                </a:cxn>
                <a:cxn ang="0">
                  <a:pos x="355" y="2"/>
                </a:cxn>
                <a:cxn ang="0">
                  <a:pos x="324" y="13"/>
                </a:cxn>
                <a:cxn ang="0">
                  <a:pos x="274" y="45"/>
                </a:cxn>
                <a:cxn ang="0">
                  <a:pos x="217" y="148"/>
                </a:cxn>
                <a:cxn ang="0">
                  <a:pos x="214" y="167"/>
                </a:cxn>
                <a:cxn ang="0">
                  <a:pos x="206" y="186"/>
                </a:cxn>
                <a:cxn ang="0">
                  <a:pos x="196" y="197"/>
                </a:cxn>
                <a:cxn ang="0">
                  <a:pos x="175" y="228"/>
                </a:cxn>
              </a:cxnLst>
              <a:rect l="0" t="0" r="r" b="b"/>
              <a:pathLst>
                <a:path w="727" h="784">
                  <a:moveTo>
                    <a:pt x="175" y="228"/>
                  </a:moveTo>
                  <a:lnTo>
                    <a:pt x="165" y="229"/>
                  </a:lnTo>
                  <a:lnTo>
                    <a:pt x="155" y="230"/>
                  </a:lnTo>
                  <a:lnTo>
                    <a:pt x="145" y="233"/>
                  </a:lnTo>
                  <a:lnTo>
                    <a:pt x="136" y="236"/>
                  </a:lnTo>
                  <a:lnTo>
                    <a:pt x="117" y="245"/>
                  </a:lnTo>
                  <a:lnTo>
                    <a:pt x="100" y="255"/>
                  </a:lnTo>
                  <a:lnTo>
                    <a:pt x="81" y="267"/>
                  </a:lnTo>
                  <a:lnTo>
                    <a:pt x="64" y="278"/>
                  </a:lnTo>
                  <a:lnTo>
                    <a:pt x="46" y="290"/>
                  </a:lnTo>
                  <a:lnTo>
                    <a:pt x="31" y="300"/>
                  </a:lnTo>
                  <a:lnTo>
                    <a:pt x="31" y="341"/>
                  </a:lnTo>
                  <a:lnTo>
                    <a:pt x="31" y="378"/>
                  </a:lnTo>
                  <a:lnTo>
                    <a:pt x="29" y="416"/>
                  </a:lnTo>
                  <a:lnTo>
                    <a:pt x="26" y="453"/>
                  </a:lnTo>
                  <a:lnTo>
                    <a:pt x="22" y="490"/>
                  </a:lnTo>
                  <a:lnTo>
                    <a:pt x="16" y="526"/>
                  </a:lnTo>
                  <a:lnTo>
                    <a:pt x="10" y="564"/>
                  </a:lnTo>
                  <a:lnTo>
                    <a:pt x="2" y="601"/>
                  </a:lnTo>
                  <a:lnTo>
                    <a:pt x="0" y="611"/>
                  </a:lnTo>
                  <a:lnTo>
                    <a:pt x="0" y="623"/>
                  </a:lnTo>
                  <a:lnTo>
                    <a:pt x="0" y="633"/>
                  </a:lnTo>
                  <a:lnTo>
                    <a:pt x="2" y="645"/>
                  </a:lnTo>
                  <a:lnTo>
                    <a:pt x="7" y="668"/>
                  </a:lnTo>
                  <a:lnTo>
                    <a:pt x="16" y="691"/>
                  </a:lnTo>
                  <a:lnTo>
                    <a:pt x="26" y="713"/>
                  </a:lnTo>
                  <a:lnTo>
                    <a:pt x="39" y="733"/>
                  </a:lnTo>
                  <a:lnTo>
                    <a:pt x="52" y="750"/>
                  </a:lnTo>
                  <a:lnTo>
                    <a:pt x="67" y="765"/>
                  </a:lnTo>
                  <a:lnTo>
                    <a:pt x="78" y="772"/>
                  </a:lnTo>
                  <a:lnTo>
                    <a:pt x="93" y="778"/>
                  </a:lnTo>
                  <a:lnTo>
                    <a:pt x="109" y="781"/>
                  </a:lnTo>
                  <a:lnTo>
                    <a:pt x="126" y="784"/>
                  </a:lnTo>
                  <a:lnTo>
                    <a:pt x="143" y="784"/>
                  </a:lnTo>
                  <a:lnTo>
                    <a:pt x="164" y="784"/>
                  </a:lnTo>
                  <a:lnTo>
                    <a:pt x="184" y="781"/>
                  </a:lnTo>
                  <a:lnTo>
                    <a:pt x="204" y="778"/>
                  </a:lnTo>
                  <a:lnTo>
                    <a:pt x="224" y="773"/>
                  </a:lnTo>
                  <a:lnTo>
                    <a:pt x="245" y="768"/>
                  </a:lnTo>
                  <a:lnTo>
                    <a:pt x="264" y="762"/>
                  </a:lnTo>
                  <a:lnTo>
                    <a:pt x="282" y="755"/>
                  </a:lnTo>
                  <a:lnTo>
                    <a:pt x="298" y="747"/>
                  </a:lnTo>
                  <a:lnTo>
                    <a:pt x="314" y="740"/>
                  </a:lnTo>
                  <a:lnTo>
                    <a:pt x="326" y="731"/>
                  </a:lnTo>
                  <a:lnTo>
                    <a:pt x="336" y="723"/>
                  </a:lnTo>
                  <a:lnTo>
                    <a:pt x="349" y="710"/>
                  </a:lnTo>
                  <a:lnTo>
                    <a:pt x="361" y="697"/>
                  </a:lnTo>
                  <a:lnTo>
                    <a:pt x="372" y="681"/>
                  </a:lnTo>
                  <a:lnTo>
                    <a:pt x="382" y="665"/>
                  </a:lnTo>
                  <a:lnTo>
                    <a:pt x="392" y="648"/>
                  </a:lnTo>
                  <a:lnTo>
                    <a:pt x="401" y="630"/>
                  </a:lnTo>
                  <a:lnTo>
                    <a:pt x="407" y="614"/>
                  </a:lnTo>
                  <a:lnTo>
                    <a:pt x="411" y="597"/>
                  </a:lnTo>
                  <a:lnTo>
                    <a:pt x="411" y="592"/>
                  </a:lnTo>
                  <a:lnTo>
                    <a:pt x="413" y="588"/>
                  </a:lnTo>
                  <a:lnTo>
                    <a:pt x="414" y="582"/>
                  </a:lnTo>
                  <a:lnTo>
                    <a:pt x="416" y="575"/>
                  </a:lnTo>
                  <a:lnTo>
                    <a:pt x="418" y="569"/>
                  </a:lnTo>
                  <a:lnTo>
                    <a:pt x="420" y="564"/>
                  </a:lnTo>
                  <a:lnTo>
                    <a:pt x="423" y="558"/>
                  </a:lnTo>
                  <a:lnTo>
                    <a:pt x="426" y="555"/>
                  </a:lnTo>
                  <a:lnTo>
                    <a:pt x="442" y="539"/>
                  </a:lnTo>
                  <a:lnTo>
                    <a:pt x="458" y="524"/>
                  </a:lnTo>
                  <a:lnTo>
                    <a:pt x="476" y="511"/>
                  </a:lnTo>
                  <a:lnTo>
                    <a:pt x="495" y="500"/>
                  </a:lnTo>
                  <a:lnTo>
                    <a:pt x="536" y="478"/>
                  </a:lnTo>
                  <a:lnTo>
                    <a:pt x="576" y="458"/>
                  </a:lnTo>
                  <a:lnTo>
                    <a:pt x="596" y="448"/>
                  </a:lnTo>
                  <a:lnTo>
                    <a:pt x="617" y="436"/>
                  </a:lnTo>
                  <a:lnTo>
                    <a:pt x="636" y="425"/>
                  </a:lnTo>
                  <a:lnTo>
                    <a:pt x="654" y="411"/>
                  </a:lnTo>
                  <a:lnTo>
                    <a:pt x="672" y="397"/>
                  </a:lnTo>
                  <a:lnTo>
                    <a:pt x="688" y="381"/>
                  </a:lnTo>
                  <a:lnTo>
                    <a:pt x="702" y="362"/>
                  </a:lnTo>
                  <a:lnTo>
                    <a:pt x="715" y="342"/>
                  </a:lnTo>
                  <a:lnTo>
                    <a:pt x="720" y="333"/>
                  </a:lnTo>
                  <a:lnTo>
                    <a:pt x="724" y="325"/>
                  </a:lnTo>
                  <a:lnTo>
                    <a:pt x="725" y="316"/>
                  </a:lnTo>
                  <a:lnTo>
                    <a:pt x="727" y="309"/>
                  </a:lnTo>
                  <a:lnTo>
                    <a:pt x="727" y="300"/>
                  </a:lnTo>
                  <a:lnTo>
                    <a:pt x="727" y="293"/>
                  </a:lnTo>
                  <a:lnTo>
                    <a:pt x="725" y="286"/>
                  </a:lnTo>
                  <a:lnTo>
                    <a:pt x="722" y="278"/>
                  </a:lnTo>
                  <a:lnTo>
                    <a:pt x="715" y="264"/>
                  </a:lnTo>
                  <a:lnTo>
                    <a:pt x="705" y="251"/>
                  </a:lnTo>
                  <a:lnTo>
                    <a:pt x="693" y="238"/>
                  </a:lnTo>
                  <a:lnTo>
                    <a:pt x="680" y="228"/>
                  </a:lnTo>
                  <a:lnTo>
                    <a:pt x="665" y="216"/>
                  </a:lnTo>
                  <a:lnTo>
                    <a:pt x="649" y="207"/>
                  </a:lnTo>
                  <a:lnTo>
                    <a:pt x="633" y="199"/>
                  </a:lnTo>
                  <a:lnTo>
                    <a:pt x="615" y="191"/>
                  </a:lnTo>
                  <a:lnTo>
                    <a:pt x="583" y="178"/>
                  </a:lnTo>
                  <a:lnTo>
                    <a:pt x="556" y="171"/>
                  </a:lnTo>
                  <a:lnTo>
                    <a:pt x="540" y="165"/>
                  </a:lnTo>
                  <a:lnTo>
                    <a:pt x="527" y="158"/>
                  </a:lnTo>
                  <a:lnTo>
                    <a:pt x="514" y="151"/>
                  </a:lnTo>
                  <a:lnTo>
                    <a:pt x="504" y="141"/>
                  </a:lnTo>
                  <a:lnTo>
                    <a:pt x="492" y="131"/>
                  </a:lnTo>
                  <a:lnTo>
                    <a:pt x="484" y="120"/>
                  </a:lnTo>
                  <a:lnTo>
                    <a:pt x="475" y="107"/>
                  </a:lnTo>
                  <a:lnTo>
                    <a:pt x="466" y="96"/>
                  </a:lnTo>
                  <a:lnTo>
                    <a:pt x="450" y="71"/>
                  </a:lnTo>
                  <a:lnTo>
                    <a:pt x="434" y="47"/>
                  </a:lnTo>
                  <a:lnTo>
                    <a:pt x="426" y="35"/>
                  </a:lnTo>
                  <a:lnTo>
                    <a:pt x="416" y="25"/>
                  </a:lnTo>
                  <a:lnTo>
                    <a:pt x="405" y="15"/>
                  </a:lnTo>
                  <a:lnTo>
                    <a:pt x="394" y="6"/>
                  </a:lnTo>
                  <a:lnTo>
                    <a:pt x="384" y="2"/>
                  </a:lnTo>
                  <a:lnTo>
                    <a:pt x="375" y="0"/>
                  </a:lnTo>
                  <a:lnTo>
                    <a:pt x="365" y="0"/>
                  </a:lnTo>
                  <a:lnTo>
                    <a:pt x="355" y="2"/>
                  </a:lnTo>
                  <a:lnTo>
                    <a:pt x="345" y="5"/>
                  </a:lnTo>
                  <a:lnTo>
                    <a:pt x="334" y="7"/>
                  </a:lnTo>
                  <a:lnTo>
                    <a:pt x="324" y="13"/>
                  </a:lnTo>
                  <a:lnTo>
                    <a:pt x="314" y="19"/>
                  </a:lnTo>
                  <a:lnTo>
                    <a:pt x="294" y="32"/>
                  </a:lnTo>
                  <a:lnTo>
                    <a:pt x="274" y="45"/>
                  </a:lnTo>
                  <a:lnTo>
                    <a:pt x="256" y="58"/>
                  </a:lnTo>
                  <a:lnTo>
                    <a:pt x="240" y="68"/>
                  </a:lnTo>
                  <a:lnTo>
                    <a:pt x="217" y="148"/>
                  </a:lnTo>
                  <a:lnTo>
                    <a:pt x="217" y="158"/>
                  </a:lnTo>
                  <a:lnTo>
                    <a:pt x="216" y="161"/>
                  </a:lnTo>
                  <a:lnTo>
                    <a:pt x="214" y="167"/>
                  </a:lnTo>
                  <a:lnTo>
                    <a:pt x="211" y="173"/>
                  </a:lnTo>
                  <a:lnTo>
                    <a:pt x="209" y="180"/>
                  </a:lnTo>
                  <a:lnTo>
                    <a:pt x="206" y="186"/>
                  </a:lnTo>
                  <a:lnTo>
                    <a:pt x="203" y="191"/>
                  </a:lnTo>
                  <a:lnTo>
                    <a:pt x="198" y="196"/>
                  </a:lnTo>
                  <a:lnTo>
                    <a:pt x="196" y="197"/>
                  </a:lnTo>
                  <a:lnTo>
                    <a:pt x="197" y="200"/>
                  </a:lnTo>
                  <a:lnTo>
                    <a:pt x="197" y="204"/>
                  </a:lnTo>
                  <a:lnTo>
                    <a:pt x="175" y="228"/>
                  </a:lnTo>
                  <a:close/>
                </a:path>
              </a:pathLst>
            </a:custGeom>
            <a:solidFill>
              <a:srgbClr val="2B0E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5" name="AutoShape 11"/>
            <p:cNvSpPr>
              <a:spLocks noChangeAspect="1" noChangeArrowheads="1" noTextEdit="1"/>
            </p:cNvSpPr>
            <p:nvPr/>
          </p:nvSpPr>
          <p:spPr bwMode="auto">
            <a:xfrm rot="-5400000">
              <a:off x="2869" y="1691"/>
              <a:ext cx="786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6" name="Freeform 12"/>
            <p:cNvSpPr>
              <a:spLocks/>
            </p:cNvSpPr>
            <p:nvPr/>
          </p:nvSpPr>
          <p:spPr bwMode="auto">
            <a:xfrm rot="-5400000">
              <a:off x="3574" y="2351"/>
              <a:ext cx="87" cy="8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2"/>
                </a:cxn>
                <a:cxn ang="0">
                  <a:pos x="59" y="3"/>
                </a:cxn>
                <a:cxn ang="0">
                  <a:pos x="66" y="7"/>
                </a:cxn>
                <a:cxn ang="0">
                  <a:pos x="73" y="12"/>
                </a:cxn>
                <a:cxn ang="0">
                  <a:pos x="79" y="19"/>
                </a:cxn>
                <a:cxn ang="0">
                  <a:pos x="82" y="25"/>
                </a:cxn>
                <a:cxn ang="0">
                  <a:pos x="85" y="34"/>
                </a:cxn>
                <a:cxn ang="0">
                  <a:pos x="87" y="42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79" y="64"/>
                </a:cxn>
                <a:cxn ang="0">
                  <a:pos x="73" y="71"/>
                </a:cxn>
                <a:cxn ang="0">
                  <a:pos x="66" y="76"/>
                </a:cxn>
                <a:cxn ang="0">
                  <a:pos x="59" y="80"/>
                </a:cxn>
                <a:cxn ang="0">
                  <a:pos x="52" y="81"/>
                </a:cxn>
                <a:cxn ang="0">
                  <a:pos x="43" y="83"/>
                </a:cxn>
                <a:cxn ang="0">
                  <a:pos x="34" y="81"/>
                </a:cxn>
                <a:cxn ang="0">
                  <a:pos x="26" y="80"/>
                </a:cxn>
                <a:cxn ang="0">
                  <a:pos x="18" y="76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2"/>
                </a:cxn>
                <a:cxn ang="0">
                  <a:pos x="1" y="34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8" y="7"/>
                </a:cxn>
                <a:cxn ang="0">
                  <a:pos x="26" y="3"/>
                </a:cxn>
                <a:cxn ang="0">
                  <a:pos x="34" y="2"/>
                </a:cxn>
                <a:cxn ang="0">
                  <a:pos x="43" y="0"/>
                </a:cxn>
              </a:cxnLst>
              <a:rect l="0" t="0" r="r" b="b"/>
              <a:pathLst>
                <a:path w="87" h="83">
                  <a:moveTo>
                    <a:pt x="43" y="0"/>
                  </a:moveTo>
                  <a:lnTo>
                    <a:pt x="52" y="2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2" y="25"/>
                  </a:lnTo>
                  <a:lnTo>
                    <a:pt x="85" y="34"/>
                  </a:lnTo>
                  <a:lnTo>
                    <a:pt x="87" y="42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79" y="64"/>
                  </a:lnTo>
                  <a:lnTo>
                    <a:pt x="73" y="71"/>
                  </a:lnTo>
                  <a:lnTo>
                    <a:pt x="66" y="76"/>
                  </a:lnTo>
                  <a:lnTo>
                    <a:pt x="59" y="80"/>
                  </a:lnTo>
                  <a:lnTo>
                    <a:pt x="52" y="81"/>
                  </a:lnTo>
                  <a:lnTo>
                    <a:pt x="43" y="83"/>
                  </a:lnTo>
                  <a:lnTo>
                    <a:pt x="34" y="81"/>
                  </a:lnTo>
                  <a:lnTo>
                    <a:pt x="26" y="80"/>
                  </a:lnTo>
                  <a:lnTo>
                    <a:pt x="18" y="76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7" name="Freeform 13"/>
            <p:cNvSpPr>
              <a:spLocks/>
            </p:cNvSpPr>
            <p:nvPr/>
          </p:nvSpPr>
          <p:spPr bwMode="auto">
            <a:xfrm rot="-5400000">
              <a:off x="3574" y="2351"/>
              <a:ext cx="87" cy="8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2"/>
                </a:cxn>
                <a:cxn ang="0">
                  <a:pos x="59" y="3"/>
                </a:cxn>
                <a:cxn ang="0">
                  <a:pos x="66" y="7"/>
                </a:cxn>
                <a:cxn ang="0">
                  <a:pos x="73" y="12"/>
                </a:cxn>
                <a:cxn ang="0">
                  <a:pos x="79" y="19"/>
                </a:cxn>
                <a:cxn ang="0">
                  <a:pos x="82" y="25"/>
                </a:cxn>
                <a:cxn ang="0">
                  <a:pos x="85" y="34"/>
                </a:cxn>
                <a:cxn ang="0">
                  <a:pos x="87" y="42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79" y="64"/>
                </a:cxn>
                <a:cxn ang="0">
                  <a:pos x="73" y="71"/>
                </a:cxn>
                <a:cxn ang="0">
                  <a:pos x="66" y="76"/>
                </a:cxn>
                <a:cxn ang="0">
                  <a:pos x="59" y="80"/>
                </a:cxn>
                <a:cxn ang="0">
                  <a:pos x="52" y="81"/>
                </a:cxn>
                <a:cxn ang="0">
                  <a:pos x="43" y="83"/>
                </a:cxn>
                <a:cxn ang="0">
                  <a:pos x="34" y="81"/>
                </a:cxn>
                <a:cxn ang="0">
                  <a:pos x="26" y="80"/>
                </a:cxn>
                <a:cxn ang="0">
                  <a:pos x="18" y="76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2"/>
                </a:cxn>
                <a:cxn ang="0">
                  <a:pos x="1" y="34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8" y="7"/>
                </a:cxn>
                <a:cxn ang="0">
                  <a:pos x="26" y="3"/>
                </a:cxn>
                <a:cxn ang="0">
                  <a:pos x="34" y="2"/>
                </a:cxn>
                <a:cxn ang="0">
                  <a:pos x="43" y="0"/>
                </a:cxn>
              </a:cxnLst>
              <a:rect l="0" t="0" r="r" b="b"/>
              <a:pathLst>
                <a:path w="87" h="83">
                  <a:moveTo>
                    <a:pt x="43" y="0"/>
                  </a:moveTo>
                  <a:lnTo>
                    <a:pt x="52" y="2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2" y="25"/>
                  </a:lnTo>
                  <a:lnTo>
                    <a:pt x="85" y="34"/>
                  </a:lnTo>
                  <a:lnTo>
                    <a:pt x="87" y="42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79" y="64"/>
                  </a:lnTo>
                  <a:lnTo>
                    <a:pt x="73" y="71"/>
                  </a:lnTo>
                  <a:lnTo>
                    <a:pt x="66" y="76"/>
                  </a:lnTo>
                  <a:lnTo>
                    <a:pt x="59" y="80"/>
                  </a:lnTo>
                  <a:lnTo>
                    <a:pt x="52" y="81"/>
                  </a:lnTo>
                  <a:lnTo>
                    <a:pt x="43" y="83"/>
                  </a:lnTo>
                  <a:lnTo>
                    <a:pt x="34" y="81"/>
                  </a:lnTo>
                  <a:lnTo>
                    <a:pt x="26" y="80"/>
                  </a:lnTo>
                  <a:lnTo>
                    <a:pt x="18" y="76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2"/>
                  </a:lnTo>
                  <a:lnTo>
                    <a:pt x="43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8" name="Freeform 14"/>
            <p:cNvSpPr>
              <a:spLocks/>
            </p:cNvSpPr>
            <p:nvPr/>
          </p:nvSpPr>
          <p:spPr bwMode="auto">
            <a:xfrm rot="-5400000">
              <a:off x="3357" y="1917"/>
              <a:ext cx="87" cy="8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1"/>
                </a:cxn>
                <a:cxn ang="0">
                  <a:pos x="61" y="3"/>
                </a:cxn>
                <a:cxn ang="0">
                  <a:pos x="68" y="7"/>
                </a:cxn>
                <a:cxn ang="0">
                  <a:pos x="74" y="12"/>
                </a:cxn>
                <a:cxn ang="0">
                  <a:pos x="80" y="19"/>
                </a:cxn>
                <a:cxn ang="0">
                  <a:pos x="82" y="25"/>
                </a:cxn>
                <a:cxn ang="0">
                  <a:pos x="85" y="33"/>
                </a:cxn>
                <a:cxn ang="0">
                  <a:pos x="87" y="41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80" y="64"/>
                </a:cxn>
                <a:cxn ang="0">
                  <a:pos x="74" y="71"/>
                </a:cxn>
                <a:cxn ang="0">
                  <a:pos x="68" y="75"/>
                </a:cxn>
                <a:cxn ang="0">
                  <a:pos x="61" y="80"/>
                </a:cxn>
                <a:cxn ang="0">
                  <a:pos x="52" y="81"/>
                </a:cxn>
                <a:cxn ang="0">
                  <a:pos x="43" y="83"/>
                </a:cxn>
                <a:cxn ang="0">
                  <a:pos x="35" y="81"/>
                </a:cxn>
                <a:cxn ang="0">
                  <a:pos x="26" y="80"/>
                </a:cxn>
                <a:cxn ang="0">
                  <a:pos x="19" y="75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1"/>
                </a:cxn>
                <a:cxn ang="0">
                  <a:pos x="1" y="33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9" y="7"/>
                </a:cxn>
                <a:cxn ang="0">
                  <a:pos x="26" y="3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87" h="83">
                  <a:moveTo>
                    <a:pt x="43" y="0"/>
                  </a:moveTo>
                  <a:lnTo>
                    <a:pt x="52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4" y="12"/>
                  </a:lnTo>
                  <a:lnTo>
                    <a:pt x="80" y="19"/>
                  </a:lnTo>
                  <a:lnTo>
                    <a:pt x="82" y="25"/>
                  </a:lnTo>
                  <a:lnTo>
                    <a:pt x="85" y="33"/>
                  </a:lnTo>
                  <a:lnTo>
                    <a:pt x="87" y="41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80" y="64"/>
                  </a:lnTo>
                  <a:lnTo>
                    <a:pt x="74" y="71"/>
                  </a:lnTo>
                  <a:lnTo>
                    <a:pt x="68" y="75"/>
                  </a:lnTo>
                  <a:lnTo>
                    <a:pt x="61" y="80"/>
                  </a:lnTo>
                  <a:lnTo>
                    <a:pt x="52" y="81"/>
                  </a:lnTo>
                  <a:lnTo>
                    <a:pt x="43" y="83"/>
                  </a:lnTo>
                  <a:lnTo>
                    <a:pt x="35" y="81"/>
                  </a:lnTo>
                  <a:lnTo>
                    <a:pt x="26" y="80"/>
                  </a:lnTo>
                  <a:lnTo>
                    <a:pt x="19" y="75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79" name="Freeform 15"/>
            <p:cNvSpPr>
              <a:spLocks/>
            </p:cNvSpPr>
            <p:nvPr/>
          </p:nvSpPr>
          <p:spPr bwMode="auto">
            <a:xfrm rot="-5400000">
              <a:off x="3357" y="1917"/>
              <a:ext cx="87" cy="8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1"/>
                </a:cxn>
                <a:cxn ang="0">
                  <a:pos x="61" y="3"/>
                </a:cxn>
                <a:cxn ang="0">
                  <a:pos x="68" y="7"/>
                </a:cxn>
                <a:cxn ang="0">
                  <a:pos x="74" y="12"/>
                </a:cxn>
                <a:cxn ang="0">
                  <a:pos x="80" y="19"/>
                </a:cxn>
                <a:cxn ang="0">
                  <a:pos x="82" y="25"/>
                </a:cxn>
                <a:cxn ang="0">
                  <a:pos x="85" y="33"/>
                </a:cxn>
                <a:cxn ang="0">
                  <a:pos x="87" y="41"/>
                </a:cxn>
                <a:cxn ang="0">
                  <a:pos x="85" y="49"/>
                </a:cxn>
                <a:cxn ang="0">
                  <a:pos x="82" y="58"/>
                </a:cxn>
                <a:cxn ang="0">
                  <a:pos x="80" y="64"/>
                </a:cxn>
                <a:cxn ang="0">
                  <a:pos x="74" y="71"/>
                </a:cxn>
                <a:cxn ang="0">
                  <a:pos x="68" y="75"/>
                </a:cxn>
                <a:cxn ang="0">
                  <a:pos x="61" y="80"/>
                </a:cxn>
                <a:cxn ang="0">
                  <a:pos x="52" y="81"/>
                </a:cxn>
                <a:cxn ang="0">
                  <a:pos x="43" y="83"/>
                </a:cxn>
                <a:cxn ang="0">
                  <a:pos x="35" y="81"/>
                </a:cxn>
                <a:cxn ang="0">
                  <a:pos x="26" y="80"/>
                </a:cxn>
                <a:cxn ang="0">
                  <a:pos x="19" y="75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3" y="58"/>
                </a:cxn>
                <a:cxn ang="0">
                  <a:pos x="1" y="49"/>
                </a:cxn>
                <a:cxn ang="0">
                  <a:pos x="0" y="41"/>
                </a:cxn>
                <a:cxn ang="0">
                  <a:pos x="1" y="33"/>
                </a:cxn>
                <a:cxn ang="0">
                  <a:pos x="3" y="25"/>
                </a:cxn>
                <a:cxn ang="0">
                  <a:pos x="7" y="19"/>
                </a:cxn>
                <a:cxn ang="0">
                  <a:pos x="13" y="12"/>
                </a:cxn>
                <a:cxn ang="0">
                  <a:pos x="19" y="7"/>
                </a:cxn>
                <a:cxn ang="0">
                  <a:pos x="26" y="3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87" h="83">
                  <a:moveTo>
                    <a:pt x="43" y="0"/>
                  </a:moveTo>
                  <a:lnTo>
                    <a:pt x="52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4" y="12"/>
                  </a:lnTo>
                  <a:lnTo>
                    <a:pt x="80" y="19"/>
                  </a:lnTo>
                  <a:lnTo>
                    <a:pt x="82" y="25"/>
                  </a:lnTo>
                  <a:lnTo>
                    <a:pt x="85" y="33"/>
                  </a:lnTo>
                  <a:lnTo>
                    <a:pt x="87" y="41"/>
                  </a:lnTo>
                  <a:lnTo>
                    <a:pt x="85" y="49"/>
                  </a:lnTo>
                  <a:lnTo>
                    <a:pt x="82" y="58"/>
                  </a:lnTo>
                  <a:lnTo>
                    <a:pt x="80" y="64"/>
                  </a:lnTo>
                  <a:lnTo>
                    <a:pt x="74" y="71"/>
                  </a:lnTo>
                  <a:lnTo>
                    <a:pt x="68" y="75"/>
                  </a:lnTo>
                  <a:lnTo>
                    <a:pt x="61" y="80"/>
                  </a:lnTo>
                  <a:lnTo>
                    <a:pt x="52" y="81"/>
                  </a:lnTo>
                  <a:lnTo>
                    <a:pt x="43" y="83"/>
                  </a:lnTo>
                  <a:lnTo>
                    <a:pt x="35" y="81"/>
                  </a:lnTo>
                  <a:lnTo>
                    <a:pt x="26" y="80"/>
                  </a:lnTo>
                  <a:lnTo>
                    <a:pt x="19" y="75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8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3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80" name="Freeform 16"/>
            <p:cNvSpPr>
              <a:spLocks/>
            </p:cNvSpPr>
            <p:nvPr/>
          </p:nvSpPr>
          <p:spPr bwMode="auto">
            <a:xfrm rot="-5400000">
              <a:off x="2972" y="1824"/>
              <a:ext cx="86" cy="8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1" y="1"/>
                </a:cxn>
                <a:cxn ang="0">
                  <a:pos x="60" y="3"/>
                </a:cxn>
                <a:cxn ang="0">
                  <a:pos x="67" y="7"/>
                </a:cxn>
                <a:cxn ang="0">
                  <a:pos x="74" y="11"/>
                </a:cxn>
                <a:cxn ang="0">
                  <a:pos x="79" y="19"/>
                </a:cxn>
                <a:cxn ang="0">
                  <a:pos x="83" y="24"/>
                </a:cxn>
                <a:cxn ang="0">
                  <a:pos x="86" y="33"/>
                </a:cxn>
                <a:cxn ang="0">
                  <a:pos x="86" y="40"/>
                </a:cxn>
                <a:cxn ang="0">
                  <a:pos x="86" y="49"/>
                </a:cxn>
                <a:cxn ang="0">
                  <a:pos x="83" y="58"/>
                </a:cxn>
                <a:cxn ang="0">
                  <a:pos x="79" y="64"/>
                </a:cxn>
                <a:cxn ang="0">
                  <a:pos x="74" y="71"/>
                </a:cxn>
                <a:cxn ang="0">
                  <a:pos x="67" y="75"/>
                </a:cxn>
                <a:cxn ang="0">
                  <a:pos x="60" y="79"/>
                </a:cxn>
                <a:cxn ang="0">
                  <a:pos x="51" y="81"/>
                </a:cxn>
                <a:cxn ang="0">
                  <a:pos x="42" y="82"/>
                </a:cxn>
                <a:cxn ang="0">
                  <a:pos x="34" y="81"/>
                </a:cxn>
                <a:cxn ang="0">
                  <a:pos x="27" y="79"/>
                </a:cxn>
                <a:cxn ang="0">
                  <a:pos x="19" y="75"/>
                </a:cxn>
                <a:cxn ang="0">
                  <a:pos x="12" y="71"/>
                </a:cxn>
                <a:cxn ang="0">
                  <a:pos x="8" y="64"/>
                </a:cxn>
                <a:cxn ang="0">
                  <a:pos x="3" y="58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33"/>
                </a:cxn>
                <a:cxn ang="0">
                  <a:pos x="3" y="24"/>
                </a:cxn>
                <a:cxn ang="0">
                  <a:pos x="8" y="19"/>
                </a:cxn>
                <a:cxn ang="0">
                  <a:pos x="12" y="11"/>
                </a:cxn>
                <a:cxn ang="0">
                  <a:pos x="19" y="7"/>
                </a:cxn>
                <a:cxn ang="0">
                  <a:pos x="27" y="3"/>
                </a:cxn>
                <a:cxn ang="0">
                  <a:pos x="34" y="1"/>
                </a:cxn>
                <a:cxn ang="0">
                  <a:pos x="42" y="0"/>
                </a:cxn>
              </a:cxnLst>
              <a:rect l="0" t="0" r="r" b="b"/>
              <a:pathLst>
                <a:path w="86" h="82">
                  <a:moveTo>
                    <a:pt x="42" y="0"/>
                  </a:moveTo>
                  <a:lnTo>
                    <a:pt x="51" y="1"/>
                  </a:lnTo>
                  <a:lnTo>
                    <a:pt x="60" y="3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9" y="19"/>
                  </a:lnTo>
                  <a:lnTo>
                    <a:pt x="83" y="24"/>
                  </a:lnTo>
                  <a:lnTo>
                    <a:pt x="86" y="33"/>
                  </a:lnTo>
                  <a:lnTo>
                    <a:pt x="86" y="40"/>
                  </a:lnTo>
                  <a:lnTo>
                    <a:pt x="86" y="49"/>
                  </a:lnTo>
                  <a:lnTo>
                    <a:pt x="83" y="58"/>
                  </a:lnTo>
                  <a:lnTo>
                    <a:pt x="79" y="64"/>
                  </a:lnTo>
                  <a:lnTo>
                    <a:pt x="74" y="71"/>
                  </a:lnTo>
                  <a:lnTo>
                    <a:pt x="67" y="75"/>
                  </a:lnTo>
                  <a:lnTo>
                    <a:pt x="60" y="79"/>
                  </a:lnTo>
                  <a:lnTo>
                    <a:pt x="51" y="81"/>
                  </a:lnTo>
                  <a:lnTo>
                    <a:pt x="42" y="82"/>
                  </a:lnTo>
                  <a:lnTo>
                    <a:pt x="34" y="81"/>
                  </a:lnTo>
                  <a:lnTo>
                    <a:pt x="27" y="79"/>
                  </a:lnTo>
                  <a:lnTo>
                    <a:pt x="19" y="75"/>
                  </a:lnTo>
                  <a:lnTo>
                    <a:pt x="12" y="71"/>
                  </a:lnTo>
                  <a:lnTo>
                    <a:pt x="8" y="64"/>
                  </a:lnTo>
                  <a:lnTo>
                    <a:pt x="3" y="58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3" y="24"/>
                  </a:lnTo>
                  <a:lnTo>
                    <a:pt x="8" y="19"/>
                  </a:lnTo>
                  <a:lnTo>
                    <a:pt x="12" y="11"/>
                  </a:lnTo>
                  <a:lnTo>
                    <a:pt x="19" y="7"/>
                  </a:lnTo>
                  <a:lnTo>
                    <a:pt x="27" y="3"/>
                  </a:lnTo>
                  <a:lnTo>
                    <a:pt x="34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81" name="Freeform 17"/>
            <p:cNvSpPr>
              <a:spLocks/>
            </p:cNvSpPr>
            <p:nvPr/>
          </p:nvSpPr>
          <p:spPr bwMode="auto">
            <a:xfrm rot="-5400000">
              <a:off x="2972" y="1824"/>
              <a:ext cx="86" cy="8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1" y="1"/>
                </a:cxn>
                <a:cxn ang="0">
                  <a:pos x="60" y="3"/>
                </a:cxn>
                <a:cxn ang="0">
                  <a:pos x="67" y="7"/>
                </a:cxn>
                <a:cxn ang="0">
                  <a:pos x="74" y="11"/>
                </a:cxn>
                <a:cxn ang="0">
                  <a:pos x="79" y="19"/>
                </a:cxn>
                <a:cxn ang="0">
                  <a:pos x="83" y="24"/>
                </a:cxn>
                <a:cxn ang="0">
                  <a:pos x="86" y="33"/>
                </a:cxn>
                <a:cxn ang="0">
                  <a:pos x="86" y="40"/>
                </a:cxn>
                <a:cxn ang="0">
                  <a:pos x="86" y="49"/>
                </a:cxn>
                <a:cxn ang="0">
                  <a:pos x="83" y="58"/>
                </a:cxn>
                <a:cxn ang="0">
                  <a:pos x="79" y="64"/>
                </a:cxn>
                <a:cxn ang="0">
                  <a:pos x="74" y="71"/>
                </a:cxn>
                <a:cxn ang="0">
                  <a:pos x="67" y="75"/>
                </a:cxn>
                <a:cxn ang="0">
                  <a:pos x="60" y="79"/>
                </a:cxn>
                <a:cxn ang="0">
                  <a:pos x="51" y="81"/>
                </a:cxn>
                <a:cxn ang="0">
                  <a:pos x="42" y="82"/>
                </a:cxn>
                <a:cxn ang="0">
                  <a:pos x="34" y="81"/>
                </a:cxn>
                <a:cxn ang="0">
                  <a:pos x="27" y="79"/>
                </a:cxn>
                <a:cxn ang="0">
                  <a:pos x="19" y="75"/>
                </a:cxn>
                <a:cxn ang="0">
                  <a:pos x="12" y="71"/>
                </a:cxn>
                <a:cxn ang="0">
                  <a:pos x="8" y="64"/>
                </a:cxn>
                <a:cxn ang="0">
                  <a:pos x="3" y="58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33"/>
                </a:cxn>
                <a:cxn ang="0">
                  <a:pos x="3" y="24"/>
                </a:cxn>
                <a:cxn ang="0">
                  <a:pos x="8" y="19"/>
                </a:cxn>
                <a:cxn ang="0">
                  <a:pos x="12" y="11"/>
                </a:cxn>
                <a:cxn ang="0">
                  <a:pos x="19" y="7"/>
                </a:cxn>
                <a:cxn ang="0">
                  <a:pos x="27" y="3"/>
                </a:cxn>
                <a:cxn ang="0">
                  <a:pos x="34" y="1"/>
                </a:cxn>
                <a:cxn ang="0">
                  <a:pos x="42" y="0"/>
                </a:cxn>
              </a:cxnLst>
              <a:rect l="0" t="0" r="r" b="b"/>
              <a:pathLst>
                <a:path w="86" h="82">
                  <a:moveTo>
                    <a:pt x="42" y="0"/>
                  </a:moveTo>
                  <a:lnTo>
                    <a:pt x="51" y="1"/>
                  </a:lnTo>
                  <a:lnTo>
                    <a:pt x="60" y="3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9" y="19"/>
                  </a:lnTo>
                  <a:lnTo>
                    <a:pt x="83" y="24"/>
                  </a:lnTo>
                  <a:lnTo>
                    <a:pt x="86" y="33"/>
                  </a:lnTo>
                  <a:lnTo>
                    <a:pt x="86" y="40"/>
                  </a:lnTo>
                  <a:lnTo>
                    <a:pt x="86" y="49"/>
                  </a:lnTo>
                  <a:lnTo>
                    <a:pt x="83" y="58"/>
                  </a:lnTo>
                  <a:lnTo>
                    <a:pt x="79" y="64"/>
                  </a:lnTo>
                  <a:lnTo>
                    <a:pt x="74" y="71"/>
                  </a:lnTo>
                  <a:lnTo>
                    <a:pt x="67" y="75"/>
                  </a:lnTo>
                  <a:lnTo>
                    <a:pt x="60" y="79"/>
                  </a:lnTo>
                  <a:lnTo>
                    <a:pt x="51" y="81"/>
                  </a:lnTo>
                  <a:lnTo>
                    <a:pt x="42" y="82"/>
                  </a:lnTo>
                  <a:lnTo>
                    <a:pt x="34" y="81"/>
                  </a:lnTo>
                  <a:lnTo>
                    <a:pt x="27" y="79"/>
                  </a:lnTo>
                  <a:lnTo>
                    <a:pt x="19" y="75"/>
                  </a:lnTo>
                  <a:lnTo>
                    <a:pt x="12" y="71"/>
                  </a:lnTo>
                  <a:lnTo>
                    <a:pt x="8" y="64"/>
                  </a:lnTo>
                  <a:lnTo>
                    <a:pt x="3" y="58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3" y="24"/>
                  </a:lnTo>
                  <a:lnTo>
                    <a:pt x="8" y="19"/>
                  </a:lnTo>
                  <a:lnTo>
                    <a:pt x="12" y="11"/>
                  </a:lnTo>
                  <a:lnTo>
                    <a:pt x="19" y="7"/>
                  </a:lnTo>
                  <a:lnTo>
                    <a:pt x="27" y="3"/>
                  </a:lnTo>
                  <a:lnTo>
                    <a:pt x="34" y="1"/>
                  </a:lnTo>
                  <a:lnTo>
                    <a:pt x="42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82" name="Freeform 18"/>
            <p:cNvSpPr>
              <a:spLocks/>
            </p:cNvSpPr>
            <p:nvPr/>
          </p:nvSpPr>
          <p:spPr bwMode="auto">
            <a:xfrm rot="-5400000">
              <a:off x="2972" y="2185"/>
              <a:ext cx="86" cy="8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1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3" y="11"/>
                </a:cxn>
                <a:cxn ang="0">
                  <a:pos x="79" y="19"/>
                </a:cxn>
                <a:cxn ang="0">
                  <a:pos x="84" y="24"/>
                </a:cxn>
                <a:cxn ang="0">
                  <a:pos x="85" y="33"/>
                </a:cxn>
                <a:cxn ang="0">
                  <a:pos x="86" y="40"/>
                </a:cxn>
                <a:cxn ang="0">
                  <a:pos x="85" y="49"/>
                </a:cxn>
                <a:cxn ang="0">
                  <a:pos x="84" y="58"/>
                </a:cxn>
                <a:cxn ang="0">
                  <a:pos x="79" y="64"/>
                </a:cxn>
                <a:cxn ang="0">
                  <a:pos x="73" y="71"/>
                </a:cxn>
                <a:cxn ang="0">
                  <a:pos x="68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3" y="82"/>
                </a:cxn>
                <a:cxn ang="0">
                  <a:pos x="34" y="81"/>
                </a:cxn>
                <a:cxn ang="0">
                  <a:pos x="27" y="79"/>
                </a:cxn>
                <a:cxn ang="0">
                  <a:pos x="18" y="75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4" y="58"/>
                </a:cxn>
                <a:cxn ang="0">
                  <a:pos x="1" y="49"/>
                </a:cxn>
                <a:cxn ang="0">
                  <a:pos x="0" y="40"/>
                </a:cxn>
                <a:cxn ang="0">
                  <a:pos x="1" y="33"/>
                </a:cxn>
                <a:cxn ang="0">
                  <a:pos x="4" y="24"/>
                </a:cxn>
                <a:cxn ang="0">
                  <a:pos x="7" y="19"/>
                </a:cxn>
                <a:cxn ang="0">
                  <a:pos x="13" y="11"/>
                </a:cxn>
                <a:cxn ang="0">
                  <a:pos x="18" y="7"/>
                </a:cxn>
                <a:cxn ang="0">
                  <a:pos x="27" y="3"/>
                </a:cxn>
                <a:cxn ang="0">
                  <a:pos x="34" y="1"/>
                </a:cxn>
                <a:cxn ang="0">
                  <a:pos x="43" y="0"/>
                </a:cxn>
              </a:cxnLst>
              <a:rect l="0" t="0" r="r" b="b"/>
              <a:pathLst>
                <a:path w="86" h="82">
                  <a:moveTo>
                    <a:pt x="43" y="0"/>
                  </a:moveTo>
                  <a:lnTo>
                    <a:pt x="52" y="1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3" y="11"/>
                  </a:lnTo>
                  <a:lnTo>
                    <a:pt x="79" y="19"/>
                  </a:lnTo>
                  <a:lnTo>
                    <a:pt x="84" y="24"/>
                  </a:lnTo>
                  <a:lnTo>
                    <a:pt x="85" y="33"/>
                  </a:lnTo>
                  <a:lnTo>
                    <a:pt x="86" y="40"/>
                  </a:lnTo>
                  <a:lnTo>
                    <a:pt x="85" y="49"/>
                  </a:lnTo>
                  <a:lnTo>
                    <a:pt x="84" y="58"/>
                  </a:lnTo>
                  <a:lnTo>
                    <a:pt x="79" y="64"/>
                  </a:lnTo>
                  <a:lnTo>
                    <a:pt x="73" y="71"/>
                  </a:lnTo>
                  <a:lnTo>
                    <a:pt x="68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3" y="82"/>
                  </a:lnTo>
                  <a:lnTo>
                    <a:pt x="34" y="81"/>
                  </a:lnTo>
                  <a:lnTo>
                    <a:pt x="27" y="79"/>
                  </a:lnTo>
                  <a:lnTo>
                    <a:pt x="18" y="75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4" y="58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13" y="11"/>
                  </a:lnTo>
                  <a:lnTo>
                    <a:pt x="18" y="7"/>
                  </a:lnTo>
                  <a:lnTo>
                    <a:pt x="27" y="3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83" name="Freeform 19"/>
            <p:cNvSpPr>
              <a:spLocks/>
            </p:cNvSpPr>
            <p:nvPr/>
          </p:nvSpPr>
          <p:spPr bwMode="auto">
            <a:xfrm rot="-5400000">
              <a:off x="2972" y="2185"/>
              <a:ext cx="86" cy="8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2" y="1"/>
                </a:cxn>
                <a:cxn ang="0">
                  <a:pos x="60" y="3"/>
                </a:cxn>
                <a:cxn ang="0">
                  <a:pos x="68" y="7"/>
                </a:cxn>
                <a:cxn ang="0">
                  <a:pos x="73" y="11"/>
                </a:cxn>
                <a:cxn ang="0">
                  <a:pos x="79" y="19"/>
                </a:cxn>
                <a:cxn ang="0">
                  <a:pos x="84" y="24"/>
                </a:cxn>
                <a:cxn ang="0">
                  <a:pos x="85" y="33"/>
                </a:cxn>
                <a:cxn ang="0">
                  <a:pos x="86" y="40"/>
                </a:cxn>
                <a:cxn ang="0">
                  <a:pos x="85" y="49"/>
                </a:cxn>
                <a:cxn ang="0">
                  <a:pos x="84" y="58"/>
                </a:cxn>
                <a:cxn ang="0">
                  <a:pos x="79" y="64"/>
                </a:cxn>
                <a:cxn ang="0">
                  <a:pos x="73" y="71"/>
                </a:cxn>
                <a:cxn ang="0">
                  <a:pos x="68" y="75"/>
                </a:cxn>
                <a:cxn ang="0">
                  <a:pos x="60" y="79"/>
                </a:cxn>
                <a:cxn ang="0">
                  <a:pos x="52" y="81"/>
                </a:cxn>
                <a:cxn ang="0">
                  <a:pos x="43" y="82"/>
                </a:cxn>
                <a:cxn ang="0">
                  <a:pos x="34" y="81"/>
                </a:cxn>
                <a:cxn ang="0">
                  <a:pos x="27" y="79"/>
                </a:cxn>
                <a:cxn ang="0">
                  <a:pos x="18" y="75"/>
                </a:cxn>
                <a:cxn ang="0">
                  <a:pos x="13" y="71"/>
                </a:cxn>
                <a:cxn ang="0">
                  <a:pos x="7" y="64"/>
                </a:cxn>
                <a:cxn ang="0">
                  <a:pos x="4" y="58"/>
                </a:cxn>
                <a:cxn ang="0">
                  <a:pos x="1" y="49"/>
                </a:cxn>
                <a:cxn ang="0">
                  <a:pos x="0" y="40"/>
                </a:cxn>
                <a:cxn ang="0">
                  <a:pos x="1" y="33"/>
                </a:cxn>
                <a:cxn ang="0">
                  <a:pos x="4" y="24"/>
                </a:cxn>
                <a:cxn ang="0">
                  <a:pos x="7" y="19"/>
                </a:cxn>
                <a:cxn ang="0">
                  <a:pos x="13" y="11"/>
                </a:cxn>
                <a:cxn ang="0">
                  <a:pos x="18" y="7"/>
                </a:cxn>
                <a:cxn ang="0">
                  <a:pos x="27" y="3"/>
                </a:cxn>
                <a:cxn ang="0">
                  <a:pos x="34" y="1"/>
                </a:cxn>
                <a:cxn ang="0">
                  <a:pos x="43" y="0"/>
                </a:cxn>
              </a:cxnLst>
              <a:rect l="0" t="0" r="r" b="b"/>
              <a:pathLst>
                <a:path w="86" h="82">
                  <a:moveTo>
                    <a:pt x="43" y="0"/>
                  </a:moveTo>
                  <a:lnTo>
                    <a:pt x="52" y="1"/>
                  </a:lnTo>
                  <a:lnTo>
                    <a:pt x="60" y="3"/>
                  </a:lnTo>
                  <a:lnTo>
                    <a:pt x="68" y="7"/>
                  </a:lnTo>
                  <a:lnTo>
                    <a:pt x="73" y="11"/>
                  </a:lnTo>
                  <a:lnTo>
                    <a:pt x="79" y="19"/>
                  </a:lnTo>
                  <a:lnTo>
                    <a:pt x="84" y="24"/>
                  </a:lnTo>
                  <a:lnTo>
                    <a:pt x="85" y="33"/>
                  </a:lnTo>
                  <a:lnTo>
                    <a:pt x="86" y="40"/>
                  </a:lnTo>
                  <a:lnTo>
                    <a:pt x="85" y="49"/>
                  </a:lnTo>
                  <a:lnTo>
                    <a:pt x="84" y="58"/>
                  </a:lnTo>
                  <a:lnTo>
                    <a:pt x="79" y="64"/>
                  </a:lnTo>
                  <a:lnTo>
                    <a:pt x="73" y="71"/>
                  </a:lnTo>
                  <a:lnTo>
                    <a:pt x="68" y="75"/>
                  </a:lnTo>
                  <a:lnTo>
                    <a:pt x="60" y="79"/>
                  </a:lnTo>
                  <a:lnTo>
                    <a:pt x="52" y="81"/>
                  </a:lnTo>
                  <a:lnTo>
                    <a:pt x="43" y="82"/>
                  </a:lnTo>
                  <a:lnTo>
                    <a:pt x="34" y="81"/>
                  </a:lnTo>
                  <a:lnTo>
                    <a:pt x="27" y="79"/>
                  </a:lnTo>
                  <a:lnTo>
                    <a:pt x="18" y="75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4" y="58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13" y="11"/>
                  </a:lnTo>
                  <a:lnTo>
                    <a:pt x="18" y="7"/>
                  </a:lnTo>
                  <a:lnTo>
                    <a:pt x="27" y="3"/>
                  </a:lnTo>
                  <a:lnTo>
                    <a:pt x="34" y="1"/>
                  </a:lnTo>
                  <a:lnTo>
                    <a:pt x="43" y="0"/>
                  </a:lnTo>
                </a:path>
              </a:pathLst>
            </a:custGeom>
            <a:noFill/>
            <a:ln w="1588">
              <a:solidFill>
                <a:srgbClr val="DC2B1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4084" name="Rectangle 20"/>
          <p:cNvSpPr>
            <a:spLocks noChangeArrowheads="1"/>
          </p:cNvSpPr>
          <p:nvPr/>
        </p:nvSpPr>
        <p:spPr bwMode="auto">
          <a:xfrm>
            <a:off x="711200" y="171450"/>
            <a:ext cx="8280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US" sz="3200" b="1" dirty="0" err="1" smtClean="0">
                <a:solidFill>
                  <a:srgbClr val="3333CC"/>
                </a:solidFill>
              </a:rPr>
              <a:t>Heterogene</a:t>
            </a:r>
            <a:r>
              <a:rPr lang="en-US" sz="3200" b="1" dirty="0" smtClean="0">
                <a:solidFill>
                  <a:srgbClr val="3333CC"/>
                </a:solidFill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</a:rPr>
              <a:t>k</a:t>
            </a:r>
            <a:r>
              <a:rPr lang="en-US" sz="3200" b="1" dirty="0" err="1" smtClean="0">
                <a:solidFill>
                  <a:srgbClr val="3333CC"/>
                </a:solidFill>
              </a:rPr>
              <a:t>atalyse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4085" name="Line 21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44086" name="Picture 22" descr="catalytic-converter-loc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" y="1282700"/>
            <a:ext cx="3581400" cy="2686050"/>
          </a:xfrm>
          <a:prstGeom prst="rect">
            <a:avLst/>
          </a:prstGeom>
          <a:noFill/>
        </p:spPr>
      </p:pic>
      <p:pic>
        <p:nvPicPr>
          <p:cNvPr id="344087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5988" y="1282700"/>
            <a:ext cx="2552700" cy="1717675"/>
          </a:xfrm>
          <a:prstGeom prst="rect">
            <a:avLst/>
          </a:prstGeom>
          <a:noFill/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454775" y="3348038"/>
            <a:ext cx="2154238" cy="1430337"/>
            <a:chOff x="4066" y="2217"/>
            <a:chExt cx="1357" cy="901"/>
          </a:xfrm>
        </p:grpSpPr>
        <p:sp>
          <p:nvSpPr>
            <p:cNvPr id="344090" name="Rectangle 26"/>
            <p:cNvSpPr>
              <a:spLocks noChangeArrowheads="1"/>
            </p:cNvSpPr>
            <p:nvPr/>
          </p:nvSpPr>
          <p:spPr bwMode="auto">
            <a:xfrm>
              <a:off x="4211" y="2925"/>
              <a:ext cx="1037" cy="193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91" name="Rectangle 27"/>
            <p:cNvSpPr>
              <a:spLocks noChangeArrowheads="1"/>
            </p:cNvSpPr>
            <p:nvPr/>
          </p:nvSpPr>
          <p:spPr bwMode="auto">
            <a:xfrm>
              <a:off x="4066" y="2328"/>
              <a:ext cx="9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>
                  <a:solidFill>
                    <a:srgbClr val="000000"/>
                  </a:solidFill>
                </a:rPr>
                <a:t>A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4092" name="Rectangle 28"/>
            <p:cNvSpPr>
              <a:spLocks noChangeArrowheads="1"/>
            </p:cNvSpPr>
            <p:nvPr/>
          </p:nvSpPr>
          <p:spPr bwMode="auto">
            <a:xfrm>
              <a:off x="4359" y="2780"/>
              <a:ext cx="9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 dirty="0">
                  <a:solidFill>
                    <a:srgbClr val="000000"/>
                  </a:solidFill>
                </a:rPr>
                <a:t>A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29"/>
            <p:cNvSpPr>
              <a:spLocks noChangeArrowheads="1"/>
            </p:cNvSpPr>
            <p:nvPr/>
          </p:nvSpPr>
          <p:spPr bwMode="auto">
            <a:xfrm>
              <a:off x="4522" y="2228"/>
              <a:ext cx="9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>
                  <a:solidFill>
                    <a:srgbClr val="000000"/>
                  </a:solidFill>
                </a:rPr>
                <a:t>B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4094" name="Rectangle 30"/>
            <p:cNvSpPr>
              <a:spLocks noChangeArrowheads="1"/>
            </p:cNvSpPr>
            <p:nvPr/>
          </p:nvSpPr>
          <p:spPr bwMode="auto">
            <a:xfrm>
              <a:off x="4579" y="2782"/>
              <a:ext cx="9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>
                  <a:solidFill>
                    <a:srgbClr val="000000"/>
                  </a:solidFill>
                </a:rPr>
                <a:t>B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4095" name="Rectangle 31"/>
            <p:cNvSpPr>
              <a:spLocks noChangeArrowheads="1"/>
            </p:cNvSpPr>
            <p:nvPr/>
          </p:nvSpPr>
          <p:spPr bwMode="auto">
            <a:xfrm>
              <a:off x="5239" y="2217"/>
              <a:ext cx="18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>
                  <a:solidFill>
                    <a:srgbClr val="000000"/>
                  </a:solidFill>
                </a:rPr>
                <a:t>AB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4096" name="Rectangle 32"/>
            <p:cNvSpPr>
              <a:spLocks noChangeArrowheads="1"/>
            </p:cNvSpPr>
            <p:nvPr/>
          </p:nvSpPr>
          <p:spPr bwMode="auto">
            <a:xfrm>
              <a:off x="4888" y="2780"/>
              <a:ext cx="18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8600" indent="-228600" algn="l"/>
              <a:r>
                <a:rPr lang="en-US" sz="1600" b="1">
                  <a:solidFill>
                    <a:srgbClr val="000000"/>
                  </a:solidFill>
                </a:rPr>
                <a:t>AB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4097" name="Line 33"/>
            <p:cNvSpPr>
              <a:spLocks noChangeShapeType="1"/>
            </p:cNvSpPr>
            <p:nvPr/>
          </p:nvSpPr>
          <p:spPr bwMode="auto">
            <a:xfrm>
              <a:off x="4115" y="2526"/>
              <a:ext cx="221" cy="2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Line 34"/>
            <p:cNvSpPr>
              <a:spLocks noChangeShapeType="1"/>
            </p:cNvSpPr>
            <p:nvPr/>
          </p:nvSpPr>
          <p:spPr bwMode="auto">
            <a:xfrm>
              <a:off x="4564" y="2424"/>
              <a:ext cx="51" cy="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099" name="Line 35"/>
            <p:cNvSpPr>
              <a:spLocks noChangeShapeType="1"/>
            </p:cNvSpPr>
            <p:nvPr/>
          </p:nvSpPr>
          <p:spPr bwMode="auto">
            <a:xfrm flipV="1">
              <a:off x="4986" y="2418"/>
              <a:ext cx="279" cy="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100" name="Line 36"/>
            <p:cNvSpPr>
              <a:spLocks noChangeShapeType="1"/>
            </p:cNvSpPr>
            <p:nvPr/>
          </p:nvSpPr>
          <p:spPr bwMode="auto">
            <a:xfrm>
              <a:off x="4717" y="2856"/>
              <a:ext cx="13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596900" y="4227513"/>
            <a:ext cx="3746500" cy="2144712"/>
            <a:chOff x="376" y="2825"/>
            <a:chExt cx="2360" cy="1351"/>
          </a:xfrm>
        </p:grpSpPr>
        <p:pic>
          <p:nvPicPr>
            <p:cNvPr id="344102" name="Picture 38" descr="image9smalle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" y="3277"/>
              <a:ext cx="2360" cy="899"/>
            </a:xfrm>
            <a:prstGeom prst="rect">
              <a:avLst/>
            </a:prstGeom>
            <a:noFill/>
          </p:spPr>
        </p:pic>
        <p:grpSp>
          <p:nvGrpSpPr>
            <p:cNvPr id="5" name="Group 39"/>
            <p:cNvGrpSpPr>
              <a:grpSpLocks noChangeAspect="1"/>
            </p:cNvGrpSpPr>
            <p:nvPr/>
          </p:nvGrpSpPr>
          <p:grpSpPr bwMode="auto">
            <a:xfrm>
              <a:off x="1048" y="2825"/>
              <a:ext cx="1055" cy="295"/>
              <a:chOff x="1048" y="2825"/>
              <a:chExt cx="1055" cy="295"/>
            </a:xfrm>
          </p:grpSpPr>
          <p:sp>
            <p:nvSpPr>
              <p:cNvPr id="344104" name="AutoShape 40"/>
              <p:cNvSpPr>
                <a:spLocks noChangeAspect="1" noChangeArrowheads="1" noTextEdit="1"/>
              </p:cNvSpPr>
              <p:nvPr/>
            </p:nvSpPr>
            <p:spPr bwMode="auto">
              <a:xfrm>
                <a:off x="1048" y="2825"/>
                <a:ext cx="1055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5" name="Freeform 41"/>
              <p:cNvSpPr>
                <a:spLocks/>
              </p:cNvSpPr>
              <p:nvPr/>
            </p:nvSpPr>
            <p:spPr bwMode="auto">
              <a:xfrm>
                <a:off x="1086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79" y="3"/>
                  </a:cxn>
                  <a:cxn ang="0">
                    <a:pos x="89" y="9"/>
                  </a:cxn>
                  <a:cxn ang="0">
                    <a:pos x="98" y="15"/>
                  </a:cxn>
                  <a:cxn ang="0">
                    <a:pos x="104" y="23"/>
                  </a:cxn>
                  <a:cxn ang="0">
                    <a:pos x="110" y="32"/>
                  </a:cxn>
                  <a:cxn ang="0">
                    <a:pos x="114" y="44"/>
                  </a:cxn>
                  <a:cxn ang="0">
                    <a:pos x="115" y="54"/>
                  </a:cxn>
                  <a:cxn ang="0">
                    <a:pos x="114" y="65"/>
                  </a:cxn>
                  <a:cxn ang="0">
                    <a:pos x="110" y="75"/>
                  </a:cxn>
                  <a:cxn ang="0">
                    <a:pos x="104" y="84"/>
                  </a:cxn>
                  <a:cxn ang="0">
                    <a:pos x="98" y="92"/>
                  </a:cxn>
                  <a:cxn ang="0">
                    <a:pos x="89" y="100"/>
                  </a:cxn>
                  <a:cxn ang="0">
                    <a:pos x="79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8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0" y="65"/>
                  </a:cxn>
                  <a:cxn ang="0">
                    <a:pos x="0" y="54"/>
                  </a:cxn>
                  <a:cxn ang="0">
                    <a:pos x="0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8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79" y="3"/>
                    </a:lnTo>
                    <a:lnTo>
                      <a:pt x="89" y="9"/>
                    </a:lnTo>
                    <a:lnTo>
                      <a:pt x="98" y="15"/>
                    </a:lnTo>
                    <a:lnTo>
                      <a:pt x="104" y="23"/>
                    </a:lnTo>
                    <a:lnTo>
                      <a:pt x="110" y="32"/>
                    </a:lnTo>
                    <a:lnTo>
                      <a:pt x="114" y="44"/>
                    </a:lnTo>
                    <a:lnTo>
                      <a:pt x="115" y="54"/>
                    </a:lnTo>
                    <a:lnTo>
                      <a:pt x="114" y="65"/>
                    </a:lnTo>
                    <a:lnTo>
                      <a:pt x="110" y="75"/>
                    </a:lnTo>
                    <a:lnTo>
                      <a:pt x="104" y="84"/>
                    </a:lnTo>
                    <a:lnTo>
                      <a:pt x="98" y="92"/>
                    </a:lnTo>
                    <a:lnTo>
                      <a:pt x="89" y="100"/>
                    </a:lnTo>
                    <a:lnTo>
                      <a:pt x="79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8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0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8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DC2B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6" name="Freeform 42"/>
              <p:cNvSpPr>
                <a:spLocks/>
              </p:cNvSpPr>
              <p:nvPr/>
            </p:nvSpPr>
            <p:spPr bwMode="auto">
              <a:xfrm>
                <a:off x="1086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79" y="3"/>
                  </a:cxn>
                  <a:cxn ang="0">
                    <a:pos x="89" y="9"/>
                  </a:cxn>
                  <a:cxn ang="0">
                    <a:pos x="98" y="15"/>
                  </a:cxn>
                  <a:cxn ang="0">
                    <a:pos x="104" y="23"/>
                  </a:cxn>
                  <a:cxn ang="0">
                    <a:pos x="110" y="32"/>
                  </a:cxn>
                  <a:cxn ang="0">
                    <a:pos x="114" y="44"/>
                  </a:cxn>
                  <a:cxn ang="0">
                    <a:pos x="115" y="54"/>
                  </a:cxn>
                  <a:cxn ang="0">
                    <a:pos x="114" y="65"/>
                  </a:cxn>
                  <a:cxn ang="0">
                    <a:pos x="110" y="75"/>
                  </a:cxn>
                  <a:cxn ang="0">
                    <a:pos x="104" y="84"/>
                  </a:cxn>
                  <a:cxn ang="0">
                    <a:pos x="98" y="92"/>
                  </a:cxn>
                  <a:cxn ang="0">
                    <a:pos x="89" y="100"/>
                  </a:cxn>
                  <a:cxn ang="0">
                    <a:pos x="79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8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0" y="65"/>
                  </a:cxn>
                  <a:cxn ang="0">
                    <a:pos x="0" y="54"/>
                  </a:cxn>
                  <a:cxn ang="0">
                    <a:pos x="0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8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79" y="3"/>
                    </a:lnTo>
                    <a:lnTo>
                      <a:pt x="89" y="9"/>
                    </a:lnTo>
                    <a:lnTo>
                      <a:pt x="98" y="15"/>
                    </a:lnTo>
                    <a:lnTo>
                      <a:pt x="104" y="23"/>
                    </a:lnTo>
                    <a:lnTo>
                      <a:pt x="110" y="32"/>
                    </a:lnTo>
                    <a:lnTo>
                      <a:pt x="114" y="44"/>
                    </a:lnTo>
                    <a:lnTo>
                      <a:pt x="115" y="54"/>
                    </a:lnTo>
                    <a:lnTo>
                      <a:pt x="114" y="65"/>
                    </a:lnTo>
                    <a:lnTo>
                      <a:pt x="110" y="75"/>
                    </a:lnTo>
                    <a:lnTo>
                      <a:pt x="104" y="84"/>
                    </a:lnTo>
                    <a:lnTo>
                      <a:pt x="98" y="92"/>
                    </a:lnTo>
                    <a:lnTo>
                      <a:pt x="89" y="100"/>
                    </a:lnTo>
                    <a:lnTo>
                      <a:pt x="79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8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0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8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</a:path>
                </a:pathLst>
              </a:custGeom>
              <a:noFill/>
              <a:ln w="3175">
                <a:solidFill>
                  <a:srgbClr val="DC2B1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7" name="Freeform 43"/>
              <p:cNvSpPr>
                <a:spLocks/>
              </p:cNvSpPr>
              <p:nvPr/>
            </p:nvSpPr>
            <p:spPr bwMode="auto">
              <a:xfrm>
                <a:off x="1259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79" y="3"/>
                  </a:cxn>
                  <a:cxn ang="0">
                    <a:pos x="88" y="9"/>
                  </a:cxn>
                  <a:cxn ang="0">
                    <a:pos x="98" y="15"/>
                  </a:cxn>
                  <a:cxn ang="0">
                    <a:pos x="106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6" y="84"/>
                  </a:cxn>
                  <a:cxn ang="0">
                    <a:pos x="98" y="92"/>
                  </a:cxn>
                  <a:cxn ang="0">
                    <a:pos x="88" y="100"/>
                  </a:cxn>
                  <a:cxn ang="0">
                    <a:pos x="79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79" y="3"/>
                    </a:lnTo>
                    <a:lnTo>
                      <a:pt x="88" y="9"/>
                    </a:lnTo>
                    <a:lnTo>
                      <a:pt x="98" y="15"/>
                    </a:lnTo>
                    <a:lnTo>
                      <a:pt x="106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6" y="84"/>
                    </a:lnTo>
                    <a:lnTo>
                      <a:pt x="98" y="92"/>
                    </a:lnTo>
                    <a:lnTo>
                      <a:pt x="88" y="100"/>
                    </a:lnTo>
                    <a:lnTo>
                      <a:pt x="79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DC2B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8" name="Freeform 44"/>
              <p:cNvSpPr>
                <a:spLocks/>
              </p:cNvSpPr>
              <p:nvPr/>
            </p:nvSpPr>
            <p:spPr bwMode="auto">
              <a:xfrm>
                <a:off x="1259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79" y="3"/>
                  </a:cxn>
                  <a:cxn ang="0">
                    <a:pos x="88" y="9"/>
                  </a:cxn>
                  <a:cxn ang="0">
                    <a:pos x="98" y="15"/>
                  </a:cxn>
                  <a:cxn ang="0">
                    <a:pos x="106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6" y="84"/>
                  </a:cxn>
                  <a:cxn ang="0">
                    <a:pos x="98" y="92"/>
                  </a:cxn>
                  <a:cxn ang="0">
                    <a:pos x="88" y="100"/>
                  </a:cxn>
                  <a:cxn ang="0">
                    <a:pos x="79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79" y="3"/>
                    </a:lnTo>
                    <a:lnTo>
                      <a:pt x="88" y="9"/>
                    </a:lnTo>
                    <a:lnTo>
                      <a:pt x="98" y="15"/>
                    </a:lnTo>
                    <a:lnTo>
                      <a:pt x="106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6" y="84"/>
                    </a:lnTo>
                    <a:lnTo>
                      <a:pt x="98" y="92"/>
                    </a:lnTo>
                    <a:lnTo>
                      <a:pt x="88" y="100"/>
                    </a:lnTo>
                    <a:lnTo>
                      <a:pt x="79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</a:path>
                </a:pathLst>
              </a:custGeom>
              <a:noFill/>
              <a:ln w="3175">
                <a:solidFill>
                  <a:srgbClr val="DC2B1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9" name="Freeform 45"/>
              <p:cNvSpPr>
                <a:spLocks/>
              </p:cNvSpPr>
              <p:nvPr/>
            </p:nvSpPr>
            <p:spPr bwMode="auto">
              <a:xfrm>
                <a:off x="1892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81" y="3"/>
                  </a:cxn>
                  <a:cxn ang="0">
                    <a:pos x="90" y="9"/>
                  </a:cxn>
                  <a:cxn ang="0">
                    <a:pos x="98" y="15"/>
                  </a:cxn>
                  <a:cxn ang="0">
                    <a:pos x="106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6" y="84"/>
                  </a:cxn>
                  <a:cxn ang="0">
                    <a:pos x="98" y="92"/>
                  </a:cxn>
                  <a:cxn ang="0">
                    <a:pos x="90" y="100"/>
                  </a:cxn>
                  <a:cxn ang="0">
                    <a:pos x="81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81" y="3"/>
                    </a:lnTo>
                    <a:lnTo>
                      <a:pt x="90" y="9"/>
                    </a:lnTo>
                    <a:lnTo>
                      <a:pt x="98" y="15"/>
                    </a:lnTo>
                    <a:lnTo>
                      <a:pt x="106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6" y="84"/>
                    </a:lnTo>
                    <a:lnTo>
                      <a:pt x="98" y="92"/>
                    </a:lnTo>
                    <a:lnTo>
                      <a:pt x="90" y="100"/>
                    </a:lnTo>
                    <a:lnTo>
                      <a:pt x="81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DC2B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10" name="Freeform 46"/>
              <p:cNvSpPr>
                <a:spLocks/>
              </p:cNvSpPr>
              <p:nvPr/>
            </p:nvSpPr>
            <p:spPr bwMode="auto">
              <a:xfrm>
                <a:off x="1892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69" y="2"/>
                  </a:cxn>
                  <a:cxn ang="0">
                    <a:pos x="81" y="3"/>
                  </a:cxn>
                  <a:cxn ang="0">
                    <a:pos x="90" y="9"/>
                  </a:cxn>
                  <a:cxn ang="0">
                    <a:pos x="98" y="15"/>
                  </a:cxn>
                  <a:cxn ang="0">
                    <a:pos x="106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6" y="84"/>
                  </a:cxn>
                  <a:cxn ang="0">
                    <a:pos x="98" y="92"/>
                  </a:cxn>
                  <a:cxn ang="0">
                    <a:pos x="90" y="100"/>
                  </a:cxn>
                  <a:cxn ang="0">
                    <a:pos x="81" y="104"/>
                  </a:cxn>
                  <a:cxn ang="0">
                    <a:pos x="69" y="108"/>
                  </a:cxn>
                  <a:cxn ang="0">
                    <a:pos x="58" y="110"/>
                  </a:cxn>
                  <a:cxn ang="0">
                    <a:pos x="46" y="108"/>
                  </a:cxn>
                  <a:cxn ang="0">
                    <a:pos x="35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10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10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5" y="3"/>
                  </a:cxn>
                  <a:cxn ang="0">
                    <a:pos x="46" y="2"/>
                  </a:cxn>
                  <a:cxn ang="0">
                    <a:pos x="58" y="0"/>
                  </a:cxn>
                </a:cxnLst>
                <a:rect l="0" t="0" r="r" b="b"/>
                <a:pathLst>
                  <a:path w="115" h="110">
                    <a:moveTo>
                      <a:pt x="58" y="0"/>
                    </a:moveTo>
                    <a:lnTo>
                      <a:pt x="69" y="2"/>
                    </a:lnTo>
                    <a:lnTo>
                      <a:pt x="81" y="3"/>
                    </a:lnTo>
                    <a:lnTo>
                      <a:pt x="90" y="9"/>
                    </a:lnTo>
                    <a:lnTo>
                      <a:pt x="98" y="15"/>
                    </a:lnTo>
                    <a:lnTo>
                      <a:pt x="106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6" y="84"/>
                    </a:lnTo>
                    <a:lnTo>
                      <a:pt x="98" y="92"/>
                    </a:lnTo>
                    <a:lnTo>
                      <a:pt x="90" y="100"/>
                    </a:lnTo>
                    <a:lnTo>
                      <a:pt x="81" y="104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08"/>
                    </a:lnTo>
                    <a:lnTo>
                      <a:pt x="35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10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10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5" y="3"/>
                    </a:lnTo>
                    <a:lnTo>
                      <a:pt x="46" y="2"/>
                    </a:lnTo>
                    <a:lnTo>
                      <a:pt x="58" y="0"/>
                    </a:lnTo>
                  </a:path>
                </a:pathLst>
              </a:custGeom>
              <a:noFill/>
              <a:ln w="3175">
                <a:solidFill>
                  <a:srgbClr val="DC2B1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11" name="Freeform 47"/>
              <p:cNvSpPr>
                <a:spLocks/>
              </p:cNvSpPr>
              <p:nvPr/>
            </p:nvSpPr>
            <p:spPr bwMode="auto">
              <a:xfrm>
                <a:off x="1547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69" y="2"/>
                  </a:cxn>
                  <a:cxn ang="0">
                    <a:pos x="78" y="3"/>
                  </a:cxn>
                  <a:cxn ang="0">
                    <a:pos x="90" y="9"/>
                  </a:cxn>
                  <a:cxn ang="0">
                    <a:pos x="98" y="15"/>
                  </a:cxn>
                  <a:cxn ang="0">
                    <a:pos x="105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5" y="84"/>
                  </a:cxn>
                  <a:cxn ang="0">
                    <a:pos x="98" y="92"/>
                  </a:cxn>
                  <a:cxn ang="0">
                    <a:pos x="90" y="100"/>
                  </a:cxn>
                  <a:cxn ang="0">
                    <a:pos x="78" y="104"/>
                  </a:cxn>
                  <a:cxn ang="0">
                    <a:pos x="69" y="108"/>
                  </a:cxn>
                  <a:cxn ang="0">
                    <a:pos x="57" y="110"/>
                  </a:cxn>
                  <a:cxn ang="0">
                    <a:pos x="46" y="108"/>
                  </a:cxn>
                  <a:cxn ang="0">
                    <a:pos x="34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9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4" y="3"/>
                  </a:cxn>
                  <a:cxn ang="0">
                    <a:pos x="46" y="2"/>
                  </a:cxn>
                  <a:cxn ang="0">
                    <a:pos x="57" y="0"/>
                  </a:cxn>
                </a:cxnLst>
                <a:rect l="0" t="0" r="r" b="b"/>
                <a:pathLst>
                  <a:path w="115" h="110">
                    <a:moveTo>
                      <a:pt x="57" y="0"/>
                    </a:moveTo>
                    <a:lnTo>
                      <a:pt x="69" y="2"/>
                    </a:lnTo>
                    <a:lnTo>
                      <a:pt x="78" y="3"/>
                    </a:lnTo>
                    <a:lnTo>
                      <a:pt x="90" y="9"/>
                    </a:lnTo>
                    <a:lnTo>
                      <a:pt x="98" y="15"/>
                    </a:lnTo>
                    <a:lnTo>
                      <a:pt x="105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5" y="84"/>
                    </a:lnTo>
                    <a:lnTo>
                      <a:pt x="98" y="92"/>
                    </a:lnTo>
                    <a:lnTo>
                      <a:pt x="90" y="100"/>
                    </a:lnTo>
                    <a:lnTo>
                      <a:pt x="78" y="104"/>
                    </a:lnTo>
                    <a:lnTo>
                      <a:pt x="69" y="108"/>
                    </a:lnTo>
                    <a:lnTo>
                      <a:pt x="57" y="110"/>
                    </a:lnTo>
                    <a:lnTo>
                      <a:pt x="46" y="108"/>
                    </a:lnTo>
                    <a:lnTo>
                      <a:pt x="34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9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4" y="3"/>
                    </a:lnTo>
                    <a:lnTo>
                      <a:pt x="46" y="2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C2B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12" name="Freeform 48"/>
              <p:cNvSpPr>
                <a:spLocks/>
              </p:cNvSpPr>
              <p:nvPr/>
            </p:nvSpPr>
            <p:spPr bwMode="auto">
              <a:xfrm>
                <a:off x="1547" y="2835"/>
                <a:ext cx="115" cy="11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69" y="2"/>
                  </a:cxn>
                  <a:cxn ang="0">
                    <a:pos x="78" y="3"/>
                  </a:cxn>
                  <a:cxn ang="0">
                    <a:pos x="90" y="9"/>
                  </a:cxn>
                  <a:cxn ang="0">
                    <a:pos x="98" y="15"/>
                  </a:cxn>
                  <a:cxn ang="0">
                    <a:pos x="105" y="23"/>
                  </a:cxn>
                  <a:cxn ang="0">
                    <a:pos x="109" y="32"/>
                  </a:cxn>
                  <a:cxn ang="0">
                    <a:pos x="113" y="44"/>
                  </a:cxn>
                  <a:cxn ang="0">
                    <a:pos x="115" y="54"/>
                  </a:cxn>
                  <a:cxn ang="0">
                    <a:pos x="113" y="65"/>
                  </a:cxn>
                  <a:cxn ang="0">
                    <a:pos x="109" y="75"/>
                  </a:cxn>
                  <a:cxn ang="0">
                    <a:pos x="105" y="84"/>
                  </a:cxn>
                  <a:cxn ang="0">
                    <a:pos x="98" y="92"/>
                  </a:cxn>
                  <a:cxn ang="0">
                    <a:pos x="90" y="100"/>
                  </a:cxn>
                  <a:cxn ang="0">
                    <a:pos x="78" y="104"/>
                  </a:cxn>
                  <a:cxn ang="0">
                    <a:pos x="69" y="108"/>
                  </a:cxn>
                  <a:cxn ang="0">
                    <a:pos x="57" y="110"/>
                  </a:cxn>
                  <a:cxn ang="0">
                    <a:pos x="46" y="108"/>
                  </a:cxn>
                  <a:cxn ang="0">
                    <a:pos x="34" y="104"/>
                  </a:cxn>
                  <a:cxn ang="0">
                    <a:pos x="25" y="100"/>
                  </a:cxn>
                  <a:cxn ang="0">
                    <a:pos x="17" y="92"/>
                  </a:cxn>
                  <a:cxn ang="0">
                    <a:pos x="9" y="84"/>
                  </a:cxn>
                  <a:cxn ang="0">
                    <a:pos x="4" y="7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7" y="15"/>
                  </a:cxn>
                  <a:cxn ang="0">
                    <a:pos x="25" y="9"/>
                  </a:cxn>
                  <a:cxn ang="0">
                    <a:pos x="34" y="3"/>
                  </a:cxn>
                  <a:cxn ang="0">
                    <a:pos x="46" y="2"/>
                  </a:cxn>
                  <a:cxn ang="0">
                    <a:pos x="57" y="0"/>
                  </a:cxn>
                </a:cxnLst>
                <a:rect l="0" t="0" r="r" b="b"/>
                <a:pathLst>
                  <a:path w="115" h="110">
                    <a:moveTo>
                      <a:pt x="57" y="0"/>
                    </a:moveTo>
                    <a:lnTo>
                      <a:pt x="69" y="2"/>
                    </a:lnTo>
                    <a:lnTo>
                      <a:pt x="78" y="3"/>
                    </a:lnTo>
                    <a:lnTo>
                      <a:pt x="90" y="9"/>
                    </a:lnTo>
                    <a:lnTo>
                      <a:pt x="98" y="15"/>
                    </a:lnTo>
                    <a:lnTo>
                      <a:pt x="105" y="23"/>
                    </a:lnTo>
                    <a:lnTo>
                      <a:pt x="109" y="32"/>
                    </a:lnTo>
                    <a:lnTo>
                      <a:pt x="113" y="44"/>
                    </a:lnTo>
                    <a:lnTo>
                      <a:pt x="115" y="54"/>
                    </a:lnTo>
                    <a:lnTo>
                      <a:pt x="113" y="65"/>
                    </a:lnTo>
                    <a:lnTo>
                      <a:pt x="109" y="75"/>
                    </a:lnTo>
                    <a:lnTo>
                      <a:pt x="105" y="84"/>
                    </a:lnTo>
                    <a:lnTo>
                      <a:pt x="98" y="92"/>
                    </a:lnTo>
                    <a:lnTo>
                      <a:pt x="90" y="100"/>
                    </a:lnTo>
                    <a:lnTo>
                      <a:pt x="78" y="104"/>
                    </a:lnTo>
                    <a:lnTo>
                      <a:pt x="69" y="108"/>
                    </a:lnTo>
                    <a:lnTo>
                      <a:pt x="57" y="110"/>
                    </a:lnTo>
                    <a:lnTo>
                      <a:pt x="46" y="108"/>
                    </a:lnTo>
                    <a:lnTo>
                      <a:pt x="34" y="104"/>
                    </a:lnTo>
                    <a:lnTo>
                      <a:pt x="25" y="100"/>
                    </a:lnTo>
                    <a:lnTo>
                      <a:pt x="17" y="92"/>
                    </a:lnTo>
                    <a:lnTo>
                      <a:pt x="9" y="84"/>
                    </a:lnTo>
                    <a:lnTo>
                      <a:pt x="4" y="75"/>
                    </a:lnTo>
                    <a:lnTo>
                      <a:pt x="2" y="65"/>
                    </a:lnTo>
                    <a:lnTo>
                      <a:pt x="0" y="54"/>
                    </a:lnTo>
                    <a:lnTo>
                      <a:pt x="2" y="44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4" y="3"/>
                    </a:lnTo>
                    <a:lnTo>
                      <a:pt x="46" y="2"/>
                    </a:lnTo>
                    <a:lnTo>
                      <a:pt x="57" y="0"/>
                    </a:lnTo>
                  </a:path>
                </a:pathLst>
              </a:custGeom>
              <a:noFill/>
              <a:ln w="3175">
                <a:solidFill>
                  <a:srgbClr val="DC2B1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13" name="Rectangle 49"/>
              <p:cNvSpPr>
                <a:spLocks noChangeArrowheads="1"/>
              </p:cNvSpPr>
              <p:nvPr/>
            </p:nvSpPr>
            <p:spPr bwMode="auto">
              <a:xfrm>
                <a:off x="1058" y="2916"/>
                <a:ext cx="1035" cy="194"/>
              </a:xfrm>
              <a:prstGeom prst="rect">
                <a:avLst/>
              </a:prstGeom>
              <a:solidFill>
                <a:srgbClr val="2B0E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14" name="Rectangle 50"/>
              <p:cNvSpPr>
                <a:spLocks noChangeArrowheads="1"/>
              </p:cNvSpPr>
              <p:nvPr/>
            </p:nvSpPr>
            <p:spPr bwMode="auto">
              <a:xfrm>
                <a:off x="1058" y="2916"/>
                <a:ext cx="1035" cy="194"/>
              </a:xfrm>
              <a:prstGeom prst="rect">
                <a:avLst/>
              </a:prstGeom>
              <a:noFill/>
              <a:ln w="3175">
                <a:solidFill>
                  <a:srgbClr val="2B0E7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52" name="Picture 52" descr="BintuluPlant1-s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 r="11265"/>
          <a:stretch/>
        </p:blipFill>
        <p:spPr bwMode="auto">
          <a:xfrm>
            <a:off x="582606" y="1248366"/>
            <a:ext cx="3623809" cy="27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7"/>
          <p:cNvGrpSpPr>
            <a:grpSpLocks noChangeAspect="1"/>
          </p:cNvGrpSpPr>
          <p:nvPr/>
        </p:nvGrpSpPr>
        <p:grpSpPr bwMode="auto">
          <a:xfrm>
            <a:off x="3914775" y="1960563"/>
            <a:ext cx="2619375" cy="4792662"/>
            <a:chOff x="2658" y="1524"/>
            <a:chExt cx="1374" cy="2514"/>
          </a:xfrm>
        </p:grpSpPr>
        <p:sp>
          <p:nvSpPr>
            <p:cNvPr id="54" name="Rectangle 56"/>
            <p:cNvSpPr>
              <a:spLocks noChangeAspect="1" noChangeArrowheads="1"/>
            </p:cNvSpPr>
            <p:nvPr/>
          </p:nvSpPr>
          <p:spPr bwMode="auto">
            <a:xfrm>
              <a:off x="2658" y="1524"/>
              <a:ext cx="1374" cy="25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5"/>
            <p:cNvGrpSpPr>
              <a:grpSpLocks noChangeAspect="1"/>
            </p:cNvGrpSpPr>
            <p:nvPr/>
          </p:nvGrpSpPr>
          <p:grpSpPr bwMode="auto">
            <a:xfrm>
              <a:off x="2700" y="1563"/>
              <a:ext cx="1302" cy="2372"/>
              <a:chOff x="2700" y="1563"/>
              <a:chExt cx="1302" cy="2372"/>
            </a:xfrm>
          </p:grpSpPr>
          <p:pic>
            <p:nvPicPr>
              <p:cNvPr id="56" name="Picture 53" descr="Gerhard Ert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06" y="1563"/>
                <a:ext cx="1296" cy="1816"/>
              </a:xfrm>
              <a:prstGeom prst="rect">
                <a:avLst/>
              </a:prstGeom>
              <a:noFill/>
            </p:spPr>
          </p:pic>
          <p:sp>
            <p:nvSpPr>
              <p:cNvPr id="57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2700" y="3402"/>
                <a:ext cx="1296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228600" indent="-228600"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Prof. G. </a:t>
                </a:r>
                <a:r>
                  <a:rPr lang="en-US" sz="2000" i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Ertl</a:t>
                </a:r>
                <a:endParaRPr lang="en-U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Nobelprijs</a:t>
                </a:r>
                <a:endPara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marL="228600" indent="-228600"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Chemie</a:t>
                </a:r>
                <a:r>
                  <a:rPr 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2007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82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704541"/>
              </p:ext>
            </p:extLst>
          </p:nvPr>
        </p:nvGraphicFramePr>
        <p:xfrm>
          <a:off x="574675" y="1859081"/>
          <a:ext cx="2589213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750" name="CorelPhotoPaint.Image.8" r:id="rId4" imgW="3852360" imgH="3389040" progId="">
                  <p:embed/>
                </p:oleObj>
              </mc:Choice>
              <mc:Fallback>
                <p:oleObj name="CorelPhotoPaint.Image.8" r:id="rId4" imgW="3852360" imgH="33890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02" t="2577" r="2249" b="3943"/>
                      <a:stretch>
                        <a:fillRect/>
                      </a:stretch>
                    </p:blipFill>
                    <p:spPr bwMode="auto">
                      <a:xfrm>
                        <a:off x="574675" y="1859081"/>
                        <a:ext cx="2589213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949325" y="4930894"/>
            <a:ext cx="6691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dirty="0">
                <a:solidFill>
                  <a:srgbClr val="FF0000"/>
                </a:solidFill>
              </a:rPr>
              <a:t>Platinum  </a:t>
            </a:r>
            <a:r>
              <a:rPr lang="en-US" i="1" dirty="0">
                <a:solidFill>
                  <a:srgbClr val="FF0000"/>
                </a:solidFill>
              </a:rPr>
              <a:t>before</a:t>
            </a:r>
            <a:r>
              <a:rPr lang="en-US" dirty="0">
                <a:solidFill>
                  <a:srgbClr val="FF0000"/>
                </a:solidFill>
              </a:rPr>
              <a:t>  and  </a:t>
            </a:r>
            <a:r>
              <a:rPr lang="en-US" i="1" dirty="0">
                <a:solidFill>
                  <a:srgbClr val="FF0000"/>
                </a:solidFill>
              </a:rPr>
              <a:t>after</a:t>
            </a:r>
            <a:r>
              <a:rPr lang="en-US" dirty="0">
                <a:solidFill>
                  <a:srgbClr val="FF0000"/>
                </a:solidFill>
              </a:rPr>
              <a:t>  exposure to CO+O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br>
              <a:rPr lang="en-US" baseline="-25000" dirty="0">
                <a:solidFill>
                  <a:srgbClr val="FF0000"/>
                </a:solidFill>
              </a:rPr>
            </a:br>
            <a:r>
              <a:rPr lang="en-US" sz="2000" dirty="0" err="1"/>
              <a:t>Flytzani</a:t>
            </a:r>
            <a:r>
              <a:rPr lang="en-US" sz="2000" dirty="0"/>
              <a:t>-Stephanopoulos </a:t>
            </a:r>
            <a:r>
              <a:rPr lang="en-US" sz="2000" i="1" dirty="0"/>
              <a:t>et al.</a:t>
            </a:r>
            <a:r>
              <a:rPr lang="en-US" sz="2000" dirty="0"/>
              <a:t> (’77)</a:t>
            </a:r>
            <a:br>
              <a:rPr lang="en-US" sz="2000" dirty="0"/>
            </a:br>
            <a:r>
              <a:rPr lang="en-US" sz="2000" dirty="0"/>
              <a:t>McIntyre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dirty="0" err="1"/>
              <a:t>J.Vac.Sci.Technol</a:t>
            </a:r>
            <a:r>
              <a:rPr lang="en-US" sz="2000" dirty="0"/>
              <a:t>. A</a:t>
            </a:r>
            <a:r>
              <a:rPr lang="en-US" sz="2000" i="1" dirty="0"/>
              <a:t> </a:t>
            </a:r>
            <a:r>
              <a:rPr lang="en-US" sz="2000" b="1" dirty="0"/>
              <a:t>11</a:t>
            </a:r>
            <a:r>
              <a:rPr lang="en-US" sz="2000" dirty="0"/>
              <a:t> (1993) </a:t>
            </a:r>
          </a:p>
          <a:p>
            <a:pPr algn="l" eaLnBrk="1" hangingPunct="1">
              <a:spcBef>
                <a:spcPct val="0"/>
              </a:spcBef>
            </a:pPr>
            <a:endParaRPr lang="nl-NL" sz="2000" dirty="0"/>
          </a:p>
        </p:txBody>
      </p:sp>
      <p:sp>
        <p:nvSpPr>
          <p:cNvPr id="438309" name="Line 37"/>
          <p:cNvSpPr>
            <a:spLocks noChangeShapeType="1"/>
          </p:cNvSpPr>
          <p:nvPr/>
        </p:nvSpPr>
        <p:spPr bwMode="auto">
          <a:xfrm>
            <a:off x="2260600" y="4229219"/>
            <a:ext cx="523875" cy="71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8310" name="Line 38"/>
          <p:cNvSpPr>
            <a:spLocks noChangeShapeType="1"/>
          </p:cNvSpPr>
          <p:nvPr/>
        </p:nvSpPr>
        <p:spPr bwMode="auto">
          <a:xfrm flipH="1">
            <a:off x="4387850" y="4221281"/>
            <a:ext cx="55563" cy="682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8311" name="Line 39"/>
          <p:cNvSpPr>
            <a:spLocks noChangeShapeType="1"/>
          </p:cNvSpPr>
          <p:nvPr/>
        </p:nvSpPr>
        <p:spPr bwMode="auto">
          <a:xfrm flipH="1">
            <a:off x="4365625" y="4172069"/>
            <a:ext cx="1749425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8312" name="Oval 40"/>
          <p:cNvSpPr>
            <a:spLocks noChangeArrowheads="1"/>
          </p:cNvSpPr>
          <p:nvPr/>
        </p:nvSpPr>
        <p:spPr bwMode="auto">
          <a:xfrm>
            <a:off x="2297113" y="4940419"/>
            <a:ext cx="1074737" cy="469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8313" name="Oval 41"/>
          <p:cNvSpPr>
            <a:spLocks noChangeArrowheads="1"/>
          </p:cNvSpPr>
          <p:nvPr/>
        </p:nvSpPr>
        <p:spPr bwMode="auto">
          <a:xfrm>
            <a:off x="4025900" y="4942006"/>
            <a:ext cx="777875" cy="469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3831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75156"/>
              </p:ext>
            </p:extLst>
          </p:nvPr>
        </p:nvGraphicFramePr>
        <p:xfrm>
          <a:off x="3270250" y="1868606"/>
          <a:ext cx="530066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751" name="CorelPhotoPaint.Image.8" r:id="rId6" imgW="7436880" imgH="3328200" progId="">
                  <p:embed/>
                </p:oleObj>
              </mc:Choice>
              <mc:Fallback>
                <p:oleObj name="CorelPhotoPaint.Image.8" r:id="rId6" imgW="7436880" imgH="3328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14" r="1242" b="3624"/>
                      <a:stretch>
                        <a:fillRect/>
                      </a:stretch>
                    </p:blipFill>
                    <p:spPr bwMode="auto">
                      <a:xfrm>
                        <a:off x="3270250" y="1868606"/>
                        <a:ext cx="530066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11200" y="171450"/>
            <a:ext cx="810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3333CC"/>
                </a:solidFill>
              </a:rPr>
              <a:t>We </a:t>
            </a:r>
            <a:r>
              <a:rPr lang="en-US" sz="2800" b="1" dirty="0" err="1" smtClean="0">
                <a:solidFill>
                  <a:srgbClr val="3333CC"/>
                </a:solidFill>
              </a:rPr>
              <a:t>moeten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</a:rPr>
              <a:t>kijken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</a:rPr>
              <a:t>onder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</a:rPr>
              <a:t>werkomstandigheden</a:t>
            </a:r>
            <a:r>
              <a:rPr lang="en-US" sz="3200" b="1" dirty="0" smtClean="0">
                <a:solidFill>
                  <a:srgbClr val="3333CC"/>
                </a:solidFill>
              </a:rPr>
              <a:t> 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826" y="1164225"/>
            <a:ext cx="8410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Hoge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druk</a:t>
            </a:r>
            <a:r>
              <a:rPr lang="en-US" b="1" dirty="0" smtClean="0">
                <a:solidFill>
                  <a:srgbClr val="FF0000"/>
                </a:solidFill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</a:rPr>
              <a:t>hoge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temperatuur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err="1" smtClean="0">
                <a:solidFill>
                  <a:srgbClr val="FF0000"/>
                </a:solidFill>
              </a:rPr>
              <a:t>invloed</a:t>
            </a:r>
            <a:r>
              <a:rPr lang="en-US" b="1" dirty="0" smtClean="0">
                <a:solidFill>
                  <a:srgbClr val="FF0000"/>
                </a:solidFill>
              </a:rPr>
              <a:t> op </a:t>
            </a:r>
            <a:r>
              <a:rPr lang="en-US" b="1" dirty="0" err="1" smtClean="0">
                <a:solidFill>
                  <a:srgbClr val="FF0000"/>
                </a:solidFill>
              </a:rPr>
              <a:t>structuur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5404513" y="1050878"/>
            <a:ext cx="3534771" cy="53226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6115929" y="1728824"/>
            <a:ext cx="2695575" cy="3505200"/>
            <a:chOff x="3154363" y="2793358"/>
            <a:chExt cx="2695575" cy="3505200"/>
          </a:xfrm>
        </p:grpSpPr>
        <p:pic>
          <p:nvPicPr>
            <p:cNvPr id="19" name="Picture 29" descr="Assembly Total V6"/>
            <p:cNvPicPr>
              <a:picLocks noChangeAspect="1" noChangeArrowheads="1"/>
            </p:cNvPicPr>
            <p:nvPr/>
          </p:nvPicPr>
          <p:blipFill>
            <a:blip r:embed="rId3" cstate="print"/>
            <a:srcRect l="7059" r="21175"/>
            <a:stretch>
              <a:fillRect/>
            </a:stretch>
          </p:blipFill>
          <p:spPr bwMode="auto">
            <a:xfrm>
              <a:off x="3154363" y="2793358"/>
              <a:ext cx="2695575" cy="3505200"/>
            </a:xfrm>
            <a:prstGeom prst="rect">
              <a:avLst/>
            </a:prstGeom>
            <a:noFill/>
          </p:spPr>
        </p:pic>
        <p:sp>
          <p:nvSpPr>
            <p:cNvPr id="23" name="Freeform 22"/>
            <p:cNvSpPr/>
            <p:nvPr/>
          </p:nvSpPr>
          <p:spPr bwMode="auto">
            <a:xfrm>
              <a:off x="4510313" y="4444997"/>
              <a:ext cx="475344" cy="326573"/>
            </a:xfrm>
            <a:custGeom>
              <a:avLst/>
              <a:gdLst>
                <a:gd name="connsiteX0" fmla="*/ 47171 w 457200"/>
                <a:gd name="connsiteY0" fmla="*/ 0 h 304800"/>
                <a:gd name="connsiteX1" fmla="*/ 116114 w 457200"/>
                <a:gd name="connsiteY1" fmla="*/ 58057 h 304800"/>
                <a:gd name="connsiteX2" fmla="*/ 203200 w 457200"/>
                <a:gd name="connsiteY2" fmla="*/ 90715 h 304800"/>
                <a:gd name="connsiteX3" fmla="*/ 319314 w 457200"/>
                <a:gd name="connsiteY3" fmla="*/ 116115 h 304800"/>
                <a:gd name="connsiteX4" fmla="*/ 457200 w 457200"/>
                <a:gd name="connsiteY4" fmla="*/ 130629 h 304800"/>
                <a:gd name="connsiteX5" fmla="*/ 410028 w 457200"/>
                <a:gd name="connsiteY5" fmla="*/ 304800 h 304800"/>
                <a:gd name="connsiteX6" fmla="*/ 283028 w 457200"/>
                <a:gd name="connsiteY6" fmla="*/ 293915 h 304800"/>
                <a:gd name="connsiteX7" fmla="*/ 148771 w 457200"/>
                <a:gd name="connsiteY7" fmla="*/ 246743 h 304800"/>
                <a:gd name="connsiteX8" fmla="*/ 0 w 457200"/>
                <a:gd name="connsiteY8" fmla="*/ 163286 h 304800"/>
                <a:gd name="connsiteX9" fmla="*/ 3628 w 457200"/>
                <a:gd name="connsiteY9" fmla="*/ 116115 h 304800"/>
                <a:gd name="connsiteX10" fmla="*/ 47171 w 457200"/>
                <a:gd name="connsiteY10" fmla="*/ 0 h 304800"/>
                <a:gd name="connsiteX0" fmla="*/ 47171 w 457200"/>
                <a:gd name="connsiteY0" fmla="*/ 0 h 304800"/>
                <a:gd name="connsiteX1" fmla="*/ 116114 w 457200"/>
                <a:gd name="connsiteY1" fmla="*/ 58057 h 304800"/>
                <a:gd name="connsiteX2" fmla="*/ 203200 w 457200"/>
                <a:gd name="connsiteY2" fmla="*/ 90715 h 304800"/>
                <a:gd name="connsiteX3" fmla="*/ 319314 w 457200"/>
                <a:gd name="connsiteY3" fmla="*/ 116115 h 304800"/>
                <a:gd name="connsiteX4" fmla="*/ 457200 w 457200"/>
                <a:gd name="connsiteY4" fmla="*/ 130629 h 304800"/>
                <a:gd name="connsiteX5" fmla="*/ 410028 w 457200"/>
                <a:gd name="connsiteY5" fmla="*/ 304800 h 304800"/>
                <a:gd name="connsiteX6" fmla="*/ 283028 w 457200"/>
                <a:gd name="connsiteY6" fmla="*/ 293915 h 304800"/>
                <a:gd name="connsiteX7" fmla="*/ 148771 w 457200"/>
                <a:gd name="connsiteY7" fmla="*/ 246743 h 304800"/>
                <a:gd name="connsiteX8" fmla="*/ 0 w 457200"/>
                <a:gd name="connsiteY8" fmla="*/ 163286 h 304800"/>
                <a:gd name="connsiteX9" fmla="*/ 3628 w 457200"/>
                <a:gd name="connsiteY9" fmla="*/ 116115 h 304800"/>
                <a:gd name="connsiteX10" fmla="*/ 47171 w 457200"/>
                <a:gd name="connsiteY10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200" h="304800">
                  <a:moveTo>
                    <a:pt x="47171" y="0"/>
                  </a:moveTo>
                  <a:cubicBezTo>
                    <a:pt x="117063" y="55178"/>
                    <a:pt x="94343" y="50549"/>
                    <a:pt x="116114" y="58057"/>
                  </a:cubicBezTo>
                  <a:lnTo>
                    <a:pt x="203200" y="90715"/>
                  </a:lnTo>
                  <a:lnTo>
                    <a:pt x="319314" y="116115"/>
                  </a:lnTo>
                  <a:lnTo>
                    <a:pt x="457200" y="130629"/>
                  </a:lnTo>
                  <a:lnTo>
                    <a:pt x="410028" y="304800"/>
                  </a:lnTo>
                  <a:lnTo>
                    <a:pt x="283028" y="293915"/>
                  </a:lnTo>
                  <a:lnTo>
                    <a:pt x="148771" y="246743"/>
                  </a:lnTo>
                  <a:lnTo>
                    <a:pt x="0" y="163286"/>
                  </a:lnTo>
                  <a:lnTo>
                    <a:pt x="3628" y="116115"/>
                  </a:lnTo>
                  <a:lnTo>
                    <a:pt x="47171" y="0"/>
                  </a:lnTo>
                  <a:close/>
                </a:path>
              </a:pathLst>
            </a:custGeom>
            <a:solidFill>
              <a:srgbClr val="1C1C1C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softEdge rad="317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8211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err="1" smtClean="0">
                <a:solidFill>
                  <a:srgbClr val="3333CC"/>
                </a:solidFill>
              </a:rPr>
              <a:t>Speciale</a:t>
            </a:r>
            <a:r>
              <a:rPr lang="en-US" sz="3200" b="1" dirty="0" smtClean="0">
                <a:solidFill>
                  <a:srgbClr val="3333CC"/>
                </a:solidFill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</a:rPr>
              <a:t>instrumentatie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1118212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8217" name="Text Box 9"/>
          <p:cNvSpPr txBox="1">
            <a:spLocks noChangeArrowheads="1"/>
          </p:cNvSpPr>
          <p:nvPr/>
        </p:nvSpPr>
        <p:spPr bwMode="auto">
          <a:xfrm>
            <a:off x="545910" y="1091824"/>
            <a:ext cx="8857397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tabLst>
                <a:tab pos="8161338" algn="r"/>
              </a:tabLst>
            </a:pPr>
            <a:r>
              <a:rPr lang="nl-NL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STM om katalysator ‘in actie’ te volgen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618979" y="1719630"/>
            <a:ext cx="5810821" cy="611785"/>
            <a:chOff x="562707" y="1050878"/>
            <a:chExt cx="5810821" cy="611785"/>
          </a:xfrm>
        </p:grpSpPr>
        <p:sp>
          <p:nvSpPr>
            <p:cNvPr id="11" name="Text Box 799"/>
            <p:cNvSpPr txBox="1">
              <a:spLocks noChangeArrowheads="1"/>
            </p:cNvSpPr>
            <p:nvPr/>
          </p:nvSpPr>
          <p:spPr bwMode="auto">
            <a:xfrm>
              <a:off x="562707" y="1050878"/>
              <a:ext cx="5148974" cy="5847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FFCC"/>
                </a:gs>
              </a:gsLst>
              <a:lin ang="0" scaled="1"/>
            </a:gradFill>
            <a:ln w="25400">
              <a:solidFill>
                <a:srgbClr val="817E00"/>
              </a:solidFill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nl-NL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Group 530"/>
            <p:cNvGrpSpPr/>
            <p:nvPr/>
          </p:nvGrpSpPr>
          <p:grpSpPr>
            <a:xfrm>
              <a:off x="620066" y="1112913"/>
              <a:ext cx="5753462" cy="549750"/>
              <a:chOff x="169682" y="1112913"/>
              <a:chExt cx="5753462" cy="549750"/>
            </a:xfrm>
          </p:grpSpPr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9682" y="1112913"/>
                <a:ext cx="919004" cy="460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160075" y="1200998"/>
                <a:ext cx="4763069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nl-NL" sz="2000" dirty="0">
                    <a:solidFill>
                      <a:srgbClr val="000000"/>
                    </a:solidFill>
                  </a:rPr>
                  <a:t>www</a:t>
                </a:r>
                <a:r>
                  <a:rPr lang="nl-NL" dirty="0">
                    <a:solidFill>
                      <a:srgbClr val="000000"/>
                    </a:solidFill>
                  </a:rPr>
                  <a:t>.</a:t>
                </a:r>
                <a:r>
                  <a:rPr lang="en-US" sz="2000" dirty="0">
                    <a:solidFill>
                      <a:srgbClr val="000000"/>
                    </a:solidFill>
                  </a:rPr>
                  <a:t>LeidenProbeMicroscopy</a:t>
                </a:r>
                <a:r>
                  <a:rPr lang="en-US" dirty="0">
                    <a:solidFill>
                      <a:srgbClr val="000000"/>
                    </a:solidFill>
                  </a:rPr>
                  <a:t>.</a:t>
                </a:r>
                <a:r>
                  <a:rPr lang="en-US" sz="2000" dirty="0">
                    <a:solidFill>
                      <a:srgbClr val="000000"/>
                    </a:solidFill>
                  </a:rPr>
                  <a:t>com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7" name="Picture 42" descr="setup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96" t="12768" r="9283" b="18202"/>
          <a:stretch>
            <a:fillRect/>
          </a:stretch>
        </p:blipFill>
        <p:spPr bwMode="auto">
          <a:xfrm>
            <a:off x="802" y="2689591"/>
            <a:ext cx="5842638" cy="3480180"/>
          </a:xfrm>
          <a:prstGeom prst="rect">
            <a:avLst/>
          </a:prstGeom>
          <a:noFill/>
        </p:spPr>
      </p:pic>
      <p:grpSp>
        <p:nvGrpSpPr>
          <p:cNvPr id="5" name="Group 30"/>
          <p:cNvGrpSpPr/>
          <p:nvPr/>
        </p:nvGrpSpPr>
        <p:grpSpPr>
          <a:xfrm>
            <a:off x="6051905" y="1700584"/>
            <a:ext cx="3092095" cy="5075529"/>
            <a:chOff x="6051905" y="1700584"/>
            <a:chExt cx="3092095" cy="5075529"/>
          </a:xfrm>
        </p:grpSpPr>
        <p:grpSp>
          <p:nvGrpSpPr>
            <p:cNvPr id="6" name="Group 25"/>
            <p:cNvGrpSpPr/>
            <p:nvPr/>
          </p:nvGrpSpPr>
          <p:grpSpPr>
            <a:xfrm>
              <a:off x="6109579" y="1700584"/>
              <a:ext cx="2714625" cy="3619500"/>
              <a:chOff x="5891213" y="2792413"/>
              <a:chExt cx="2714625" cy="3619500"/>
            </a:xfrm>
          </p:grpSpPr>
          <p:pic>
            <p:nvPicPr>
              <p:cNvPr id="18" name="Picture 30" descr="P101006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891213" y="2792413"/>
                <a:ext cx="2714625" cy="3619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Freeform 24"/>
              <p:cNvSpPr/>
              <p:nvPr/>
            </p:nvSpPr>
            <p:spPr bwMode="auto">
              <a:xfrm>
                <a:off x="6912427" y="4459513"/>
                <a:ext cx="424545" cy="268515"/>
              </a:xfrm>
              <a:custGeom>
                <a:avLst/>
                <a:gdLst>
                  <a:gd name="connsiteX0" fmla="*/ 21772 w 431800"/>
                  <a:gd name="connsiteY0" fmla="*/ 7258 h 279400"/>
                  <a:gd name="connsiteX1" fmla="*/ 148772 w 431800"/>
                  <a:gd name="connsiteY1" fmla="*/ 10886 h 279400"/>
                  <a:gd name="connsiteX2" fmla="*/ 297543 w 431800"/>
                  <a:gd name="connsiteY2" fmla="*/ 10886 h 279400"/>
                  <a:gd name="connsiteX3" fmla="*/ 424543 w 431800"/>
                  <a:gd name="connsiteY3" fmla="*/ 0 h 279400"/>
                  <a:gd name="connsiteX4" fmla="*/ 431800 w 431800"/>
                  <a:gd name="connsiteY4" fmla="*/ 257629 h 279400"/>
                  <a:gd name="connsiteX5" fmla="*/ 322943 w 431800"/>
                  <a:gd name="connsiteY5" fmla="*/ 275772 h 279400"/>
                  <a:gd name="connsiteX6" fmla="*/ 195943 w 431800"/>
                  <a:gd name="connsiteY6" fmla="*/ 279400 h 279400"/>
                  <a:gd name="connsiteX7" fmla="*/ 97972 w 431800"/>
                  <a:gd name="connsiteY7" fmla="*/ 268515 h 279400"/>
                  <a:gd name="connsiteX8" fmla="*/ 0 w 431800"/>
                  <a:gd name="connsiteY8" fmla="*/ 257629 h 279400"/>
                  <a:gd name="connsiteX9" fmla="*/ 21772 w 431800"/>
                  <a:gd name="connsiteY9" fmla="*/ 7258 h 279400"/>
                  <a:gd name="connsiteX0" fmla="*/ 21772 w 431800"/>
                  <a:gd name="connsiteY0" fmla="*/ 7258 h 279400"/>
                  <a:gd name="connsiteX1" fmla="*/ 148772 w 431800"/>
                  <a:gd name="connsiteY1" fmla="*/ 10886 h 279400"/>
                  <a:gd name="connsiteX2" fmla="*/ 297543 w 431800"/>
                  <a:gd name="connsiteY2" fmla="*/ 10886 h 279400"/>
                  <a:gd name="connsiteX3" fmla="*/ 424543 w 431800"/>
                  <a:gd name="connsiteY3" fmla="*/ 0 h 279400"/>
                  <a:gd name="connsiteX4" fmla="*/ 431800 w 431800"/>
                  <a:gd name="connsiteY4" fmla="*/ 257629 h 279400"/>
                  <a:gd name="connsiteX5" fmla="*/ 322943 w 431800"/>
                  <a:gd name="connsiteY5" fmla="*/ 275772 h 279400"/>
                  <a:gd name="connsiteX6" fmla="*/ 195943 w 431800"/>
                  <a:gd name="connsiteY6" fmla="*/ 279400 h 279400"/>
                  <a:gd name="connsiteX7" fmla="*/ 97972 w 431800"/>
                  <a:gd name="connsiteY7" fmla="*/ 268515 h 279400"/>
                  <a:gd name="connsiteX8" fmla="*/ 0 w 431800"/>
                  <a:gd name="connsiteY8" fmla="*/ 257629 h 279400"/>
                  <a:gd name="connsiteX9" fmla="*/ 0 w 431800"/>
                  <a:gd name="connsiteY9" fmla="*/ 257629 h 279400"/>
                  <a:gd name="connsiteX10" fmla="*/ 21772 w 431800"/>
                  <a:gd name="connsiteY10" fmla="*/ 7258 h 279400"/>
                  <a:gd name="connsiteX0" fmla="*/ 21772 w 431800"/>
                  <a:gd name="connsiteY0" fmla="*/ 7258 h 279400"/>
                  <a:gd name="connsiteX1" fmla="*/ 148772 w 431800"/>
                  <a:gd name="connsiteY1" fmla="*/ 10886 h 279400"/>
                  <a:gd name="connsiteX2" fmla="*/ 297543 w 431800"/>
                  <a:gd name="connsiteY2" fmla="*/ 10886 h 279400"/>
                  <a:gd name="connsiteX3" fmla="*/ 424543 w 431800"/>
                  <a:gd name="connsiteY3" fmla="*/ 0 h 279400"/>
                  <a:gd name="connsiteX4" fmla="*/ 431800 w 431800"/>
                  <a:gd name="connsiteY4" fmla="*/ 257629 h 279400"/>
                  <a:gd name="connsiteX5" fmla="*/ 322943 w 431800"/>
                  <a:gd name="connsiteY5" fmla="*/ 275772 h 279400"/>
                  <a:gd name="connsiteX6" fmla="*/ 195943 w 431800"/>
                  <a:gd name="connsiteY6" fmla="*/ 279400 h 279400"/>
                  <a:gd name="connsiteX7" fmla="*/ 97972 w 431800"/>
                  <a:gd name="connsiteY7" fmla="*/ 268515 h 279400"/>
                  <a:gd name="connsiteX8" fmla="*/ 0 w 431800"/>
                  <a:gd name="connsiteY8" fmla="*/ 257629 h 279400"/>
                  <a:gd name="connsiteX9" fmla="*/ 0 w 431800"/>
                  <a:gd name="connsiteY9" fmla="*/ 257629 h 279400"/>
                  <a:gd name="connsiteX10" fmla="*/ 21772 w 431800"/>
                  <a:gd name="connsiteY10" fmla="*/ 7258 h 279400"/>
                  <a:gd name="connsiteX0" fmla="*/ 0 w 576943"/>
                  <a:gd name="connsiteY0" fmla="*/ 7258 h 279400"/>
                  <a:gd name="connsiteX1" fmla="*/ 293915 w 576943"/>
                  <a:gd name="connsiteY1" fmla="*/ 10886 h 279400"/>
                  <a:gd name="connsiteX2" fmla="*/ 442686 w 576943"/>
                  <a:gd name="connsiteY2" fmla="*/ 10886 h 279400"/>
                  <a:gd name="connsiteX3" fmla="*/ 569686 w 576943"/>
                  <a:gd name="connsiteY3" fmla="*/ 0 h 279400"/>
                  <a:gd name="connsiteX4" fmla="*/ 576943 w 576943"/>
                  <a:gd name="connsiteY4" fmla="*/ 257629 h 279400"/>
                  <a:gd name="connsiteX5" fmla="*/ 468086 w 576943"/>
                  <a:gd name="connsiteY5" fmla="*/ 275772 h 279400"/>
                  <a:gd name="connsiteX6" fmla="*/ 341086 w 576943"/>
                  <a:gd name="connsiteY6" fmla="*/ 279400 h 279400"/>
                  <a:gd name="connsiteX7" fmla="*/ 243115 w 576943"/>
                  <a:gd name="connsiteY7" fmla="*/ 268515 h 279400"/>
                  <a:gd name="connsiteX8" fmla="*/ 145143 w 576943"/>
                  <a:gd name="connsiteY8" fmla="*/ 257629 h 279400"/>
                  <a:gd name="connsiteX9" fmla="*/ 145143 w 576943"/>
                  <a:gd name="connsiteY9" fmla="*/ 257629 h 279400"/>
                  <a:gd name="connsiteX10" fmla="*/ 0 w 576943"/>
                  <a:gd name="connsiteY10" fmla="*/ 7258 h 279400"/>
                  <a:gd name="connsiteX0" fmla="*/ 0 w 431801"/>
                  <a:gd name="connsiteY0" fmla="*/ 7258 h 279400"/>
                  <a:gd name="connsiteX1" fmla="*/ 148773 w 431801"/>
                  <a:gd name="connsiteY1" fmla="*/ 10886 h 279400"/>
                  <a:gd name="connsiteX2" fmla="*/ 297544 w 431801"/>
                  <a:gd name="connsiteY2" fmla="*/ 10886 h 279400"/>
                  <a:gd name="connsiteX3" fmla="*/ 424544 w 431801"/>
                  <a:gd name="connsiteY3" fmla="*/ 0 h 279400"/>
                  <a:gd name="connsiteX4" fmla="*/ 431801 w 431801"/>
                  <a:gd name="connsiteY4" fmla="*/ 257629 h 279400"/>
                  <a:gd name="connsiteX5" fmla="*/ 322944 w 431801"/>
                  <a:gd name="connsiteY5" fmla="*/ 275772 h 279400"/>
                  <a:gd name="connsiteX6" fmla="*/ 195944 w 431801"/>
                  <a:gd name="connsiteY6" fmla="*/ 279400 h 279400"/>
                  <a:gd name="connsiteX7" fmla="*/ 97973 w 431801"/>
                  <a:gd name="connsiteY7" fmla="*/ 268515 h 279400"/>
                  <a:gd name="connsiteX8" fmla="*/ 1 w 431801"/>
                  <a:gd name="connsiteY8" fmla="*/ 257629 h 279400"/>
                  <a:gd name="connsiteX9" fmla="*/ 1 w 431801"/>
                  <a:gd name="connsiteY9" fmla="*/ 257629 h 279400"/>
                  <a:gd name="connsiteX10" fmla="*/ 0 w 431801"/>
                  <a:gd name="connsiteY10" fmla="*/ 7258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801" h="279400">
                    <a:moveTo>
                      <a:pt x="0" y="7258"/>
                    </a:moveTo>
                    <a:lnTo>
                      <a:pt x="148773" y="10886"/>
                    </a:lnTo>
                    <a:lnTo>
                      <a:pt x="297544" y="10886"/>
                    </a:lnTo>
                    <a:lnTo>
                      <a:pt x="424544" y="0"/>
                    </a:lnTo>
                    <a:lnTo>
                      <a:pt x="431801" y="257629"/>
                    </a:lnTo>
                    <a:lnTo>
                      <a:pt x="322944" y="275772"/>
                    </a:lnTo>
                    <a:lnTo>
                      <a:pt x="195944" y="279400"/>
                    </a:lnTo>
                    <a:lnTo>
                      <a:pt x="97973" y="268515"/>
                    </a:lnTo>
                    <a:lnTo>
                      <a:pt x="1" y="257629"/>
                    </a:lnTo>
                    <a:lnTo>
                      <a:pt x="1" y="257629"/>
                    </a:lnTo>
                    <a:cubicBezTo>
                      <a:pt x="1" y="174172"/>
                      <a:pt x="0" y="90715"/>
                      <a:pt x="0" y="7258"/>
                    </a:cubicBezTo>
                    <a:close/>
                  </a:path>
                </a:pathLst>
              </a:custGeom>
              <a:solidFill>
                <a:srgbClr val="1C1C1C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>
              <a:off x="6051905" y="5577645"/>
              <a:ext cx="3092095" cy="1198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73050" indent="-273050" algn="l" eaLnBrk="1" hangingPunct="1">
                <a:spcBef>
                  <a:spcPct val="20000"/>
                </a:spcBef>
                <a:buClr>
                  <a:srgbClr val="008000"/>
                </a:buClr>
                <a:buSzPct val="80000"/>
                <a:buFontTx/>
                <a:buBlip>
                  <a:blip r:embed="rId7"/>
                </a:buBlip>
                <a:tabLst>
                  <a:tab pos="1714500" algn="l"/>
                </a:tabLst>
              </a:pPr>
              <a:r>
                <a:rPr lang="nl-NL" sz="2000" dirty="0">
                  <a:solidFill>
                    <a:srgbClr val="000000"/>
                  </a:solidFill>
                </a:rPr>
                <a:t>p</a:t>
              </a:r>
              <a:r>
                <a:rPr lang="nl-NL" sz="2000" dirty="0" smtClean="0">
                  <a:solidFill>
                    <a:srgbClr val="000000"/>
                  </a:solidFill>
                </a:rPr>
                <a:t>rototype voor commercieel instrument</a:t>
              </a:r>
              <a:endParaRPr lang="nl-NL" sz="2000" dirty="0">
                <a:solidFill>
                  <a:srgbClr val="000000"/>
                </a:solidFill>
              </a:endParaRPr>
            </a:p>
            <a:p>
              <a:pPr marL="228600" indent="-228600" algn="l" eaLnBrk="1" hangingPunct="1">
                <a:spcBef>
                  <a:spcPct val="70000"/>
                </a:spcBef>
                <a:tabLst>
                  <a:tab pos="1714500" algn="l"/>
                </a:tabLst>
              </a:pP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228600" indent="-228600" algn="l" eaLnBrk="1" hangingPunct="1">
                <a:spcBef>
                  <a:spcPct val="70000"/>
                </a:spcBef>
                <a:tabLst>
                  <a:tab pos="1714500" algn="l"/>
                </a:tabLst>
              </a:pPr>
              <a:endParaRPr lang="en-US" sz="19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53183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8" name="NOReduction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6608" y="1349900"/>
            <a:ext cx="4876800" cy="4876800"/>
          </a:xfrm>
          <a:prstGeom prst="rect">
            <a:avLst/>
          </a:prstGeom>
          <a:noFill/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09600" y="171450"/>
            <a:ext cx="8375650" cy="1714500"/>
            <a:chOff x="384" y="108"/>
            <a:chExt cx="5276" cy="1080"/>
          </a:xfrm>
        </p:grpSpPr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48" y="108"/>
              <a:ext cx="5212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3200" b="1" dirty="0">
                  <a:solidFill>
                    <a:srgbClr val="3333CC"/>
                  </a:solidFill>
                </a:rPr>
                <a:t>Influence of </a:t>
              </a:r>
              <a:r>
                <a:rPr lang="en-US" sz="3200" b="1" dirty="0" smtClean="0">
                  <a:solidFill>
                    <a:srgbClr val="3333CC"/>
                  </a:solidFill>
                </a:rPr>
                <a:t>NO </a:t>
              </a:r>
              <a:r>
                <a:rPr lang="en-US" sz="3200" b="1" dirty="0">
                  <a:solidFill>
                    <a:srgbClr val="3333CC"/>
                  </a:solidFill>
                </a:rPr>
                <a:t>on </a:t>
              </a:r>
              <a:r>
                <a:rPr lang="en-US" sz="3200" b="1" dirty="0" err="1">
                  <a:solidFill>
                    <a:srgbClr val="3333CC"/>
                  </a:solidFill>
                </a:rPr>
                <a:t>Pt</a:t>
              </a:r>
              <a:r>
                <a:rPr lang="en-US" sz="3200" b="1" dirty="0">
                  <a:solidFill>
                    <a:srgbClr val="3333CC"/>
                  </a:solidFill>
                </a:rPr>
                <a:t>(110)</a:t>
              </a:r>
              <a: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  <a:t/>
              </a:r>
              <a:b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</a:br>
              <a:endParaRPr lang="en-US" sz="4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77333" y="1351619"/>
            <a:ext cx="2032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Pt(110)</a:t>
            </a:r>
          </a:p>
          <a:p>
            <a:pPr algn="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in H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b="1" dirty="0" smtClean="0">
                <a:solidFill>
                  <a:srgbClr val="FF3300"/>
                </a:solidFill>
              </a:rPr>
              <a:t>NO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41637" y="2415300"/>
            <a:ext cx="216065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04204"/>
                </a:solidFill>
              </a:rPr>
              <a:t>T = 425K</a:t>
            </a:r>
            <a:endParaRPr lang="en-US" dirty="0">
              <a:solidFill>
                <a:srgbClr val="F04204"/>
              </a:solidFill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dirty="0" err="1" smtClean="0">
                <a:solidFill>
                  <a:srgbClr val="F04204"/>
                </a:solidFill>
              </a:rPr>
              <a:t>P</a:t>
            </a:r>
            <a:r>
              <a:rPr lang="en-US" baseline="-25000" dirty="0" err="1" smtClean="0">
                <a:solidFill>
                  <a:srgbClr val="F04204"/>
                </a:solidFill>
              </a:rPr>
              <a:t>tot</a:t>
            </a:r>
            <a:r>
              <a:rPr lang="en-US" baseline="-25000" dirty="0">
                <a:solidFill>
                  <a:srgbClr val="F04204"/>
                </a:solidFill>
              </a:rPr>
              <a:t> </a:t>
            </a:r>
            <a:r>
              <a:rPr lang="en-US" dirty="0" smtClean="0">
                <a:solidFill>
                  <a:srgbClr val="F04204"/>
                </a:solidFill>
              </a:rPr>
              <a:t>≈ 0.5 bar</a:t>
            </a:r>
            <a:endParaRPr lang="en-US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</a:pPr>
            <a:endParaRPr lang="en-US" sz="1800" dirty="0" smtClean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~ 40 </a:t>
            </a:r>
            <a:r>
              <a:rPr lang="en-US" sz="1800" dirty="0">
                <a:solidFill>
                  <a:srgbClr val="000000"/>
                </a:solidFill>
              </a:rPr>
              <a:t>nm x </a:t>
            </a:r>
            <a:r>
              <a:rPr lang="en-US" sz="1800" dirty="0" smtClean="0">
                <a:solidFill>
                  <a:srgbClr val="000000"/>
                </a:solidFill>
              </a:rPr>
              <a:t>40 nm</a:t>
            </a:r>
          </a:p>
          <a:p>
            <a:pPr algn="r" eaLnBrk="1" hangingPunct="1"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reliminary results: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err="1" smtClean="0">
                <a:solidFill>
                  <a:srgbClr val="000000"/>
                </a:solidFill>
              </a:rPr>
              <a:t>Qian</a:t>
            </a:r>
            <a:r>
              <a:rPr lang="en-US" sz="1800" dirty="0" smtClean="0">
                <a:solidFill>
                  <a:srgbClr val="000000"/>
                </a:solidFill>
              </a:rPr>
              <a:t> Liu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60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09600" y="171450"/>
            <a:ext cx="8375650" cy="1714500"/>
            <a:chOff x="384" y="108"/>
            <a:chExt cx="5276" cy="1080"/>
          </a:xfrm>
        </p:grpSpPr>
        <p:sp>
          <p:nvSpPr>
            <p:cNvPr id="372752" name="Line 16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2753" name="Rectangle 17"/>
            <p:cNvSpPr>
              <a:spLocks noChangeArrowheads="1"/>
            </p:cNvSpPr>
            <p:nvPr/>
          </p:nvSpPr>
          <p:spPr bwMode="auto">
            <a:xfrm>
              <a:off x="448" y="108"/>
              <a:ext cx="5212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3200" b="1" dirty="0">
                  <a:solidFill>
                    <a:srgbClr val="3333CC"/>
                  </a:solidFill>
                </a:rPr>
                <a:t>Influence of CO on </a:t>
              </a:r>
              <a:r>
                <a:rPr lang="en-US" sz="3200" b="1" dirty="0" err="1">
                  <a:solidFill>
                    <a:srgbClr val="3333CC"/>
                  </a:solidFill>
                </a:rPr>
                <a:t>Pt</a:t>
              </a:r>
              <a:r>
                <a:rPr lang="en-US" sz="3200" b="1" dirty="0">
                  <a:solidFill>
                    <a:srgbClr val="3333CC"/>
                  </a:solidFill>
                </a:rPr>
                <a:t>(110)</a:t>
              </a:r>
              <a: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  <a:t/>
              </a:r>
              <a:br>
                <a:rPr lang="en-US" sz="3200" b="1" dirty="0">
                  <a:solidFill>
                    <a:srgbClr val="3333CC"/>
                  </a:solidFill>
                  <a:latin typeface="Arial" pitchFamily="34" charset="0"/>
                </a:rPr>
              </a:br>
              <a:endParaRPr lang="en-US" sz="4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115612" y="1167445"/>
            <a:ext cx="3733415" cy="5586393"/>
            <a:chOff x="4391234" y="-371513"/>
            <a:chExt cx="4553632" cy="6813703"/>
          </a:xfrm>
        </p:grpSpPr>
        <p:grpSp>
          <p:nvGrpSpPr>
            <p:cNvPr id="13" name="Group 12"/>
            <p:cNvGrpSpPr/>
            <p:nvPr/>
          </p:nvGrpSpPr>
          <p:grpSpPr>
            <a:xfrm>
              <a:off x="4396354" y="4175240"/>
              <a:ext cx="4548512" cy="2266950"/>
              <a:chOff x="2455538" y="4283075"/>
              <a:chExt cx="4548512" cy="226695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455538" y="4283075"/>
                <a:ext cx="2266950" cy="2266950"/>
                <a:chOff x="2455538" y="4283075"/>
                <a:chExt cx="2266950" cy="2266950"/>
              </a:xfrm>
            </p:grpSpPr>
            <p:graphicFrame>
              <p:nvGraphicFramePr>
                <p:cNvPr id="372746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82268767"/>
                    </p:ext>
                  </p:extLst>
                </p:nvPr>
              </p:nvGraphicFramePr>
              <p:xfrm>
                <a:off x="2455538" y="4283075"/>
                <a:ext cx="2266950" cy="22669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0158" name="CorelDRAW" r:id="rId6" imgW="2907360" imgH="2907360" progId="">
                        <p:embed/>
                      </p:oleObj>
                    </mc:Choice>
                    <mc:Fallback>
                      <p:oleObj name="CorelDRAW" r:id="rId6" imgW="2907360" imgH="2907360" progId="">
                        <p:embed/>
                        <p:pic>
                          <p:nvPicPr>
                            <p:cNvPr id="0" name="Picture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55538" y="4283075"/>
                              <a:ext cx="2266950" cy="22669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8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2749" name="Rectangl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538845" y="4361089"/>
                  <a:ext cx="686955" cy="34347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2000" dirty="0">
                      <a:solidFill>
                        <a:srgbClr val="FFFFFF"/>
                      </a:solidFill>
                      <a:latin typeface="Arial" pitchFamily="34" charset="0"/>
                    </a:rPr>
                    <a:t> 00:26 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737100" y="4283075"/>
                <a:ext cx="2266950" cy="2266950"/>
                <a:chOff x="4737100" y="4283075"/>
                <a:chExt cx="2266950" cy="2266950"/>
              </a:xfrm>
            </p:grpSpPr>
            <p:graphicFrame>
              <p:nvGraphicFramePr>
                <p:cNvPr id="372747" name="Object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20429281"/>
                    </p:ext>
                  </p:extLst>
                </p:nvPr>
              </p:nvGraphicFramePr>
              <p:xfrm>
                <a:off x="4737100" y="4283075"/>
                <a:ext cx="2266950" cy="22669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0159" name="CorelDRAW" r:id="rId8" imgW="2907360" imgH="2907360" progId="">
                        <p:embed/>
                      </p:oleObj>
                    </mc:Choice>
                    <mc:Fallback>
                      <p:oleObj name="CorelDRAW" r:id="rId8" imgW="2907360" imgH="2907360" progId="">
                        <p:embed/>
                        <p:pic>
                          <p:nvPicPr>
                            <p:cNvPr id="0" name="Picture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37100" y="4283075"/>
                              <a:ext cx="2266950" cy="22669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8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2750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4805795" y="4361089"/>
                  <a:ext cx="686955" cy="34347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2000" dirty="0">
                      <a:solidFill>
                        <a:srgbClr val="FFFFFF"/>
                      </a:solidFill>
                      <a:latin typeface="Arial" pitchFamily="34" charset="0"/>
                    </a:rPr>
                    <a:t> 02:15 </a:t>
                  </a:r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4391234" y="1898725"/>
              <a:ext cx="4548304" cy="2273223"/>
              <a:chOff x="4391234" y="1898725"/>
              <a:chExt cx="4548304" cy="227322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72588" y="1898725"/>
                <a:ext cx="2266950" cy="2266950"/>
                <a:chOff x="6672588" y="1898725"/>
                <a:chExt cx="2266950" cy="2266950"/>
              </a:xfrm>
            </p:grpSpPr>
            <p:graphicFrame>
              <p:nvGraphicFramePr>
                <p:cNvPr id="372745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63734545"/>
                    </p:ext>
                  </p:extLst>
                </p:nvPr>
              </p:nvGraphicFramePr>
              <p:xfrm>
                <a:off x="6672588" y="1898725"/>
                <a:ext cx="2266950" cy="22669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0160" name="CorelDRAW" r:id="rId10" imgW="2907360" imgH="2907360" progId="">
                        <p:embed/>
                      </p:oleObj>
                    </mc:Choice>
                    <mc:Fallback>
                      <p:oleObj name="CorelDRAW" r:id="rId10" imgW="2907360" imgH="2907360" progId="">
                        <p:embed/>
                        <p:pic>
                          <p:nvPicPr>
                            <p:cNvPr id="0" name="Picture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72588" y="1898725"/>
                              <a:ext cx="2266950" cy="22669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8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2748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6741282" y="2012686"/>
                  <a:ext cx="686955" cy="34347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2000" dirty="0">
                      <a:solidFill>
                        <a:srgbClr val="FFFFFF"/>
                      </a:solidFill>
                      <a:latin typeface="Arial" pitchFamily="34" charset="0"/>
                    </a:rPr>
                    <a:t> 00:06 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4391234" y="1904999"/>
                <a:ext cx="2266950" cy="2266949"/>
                <a:chOff x="6667500" y="1905000"/>
                <a:chExt cx="2266950" cy="2266949"/>
              </a:xfrm>
            </p:grpSpPr>
            <p:graphicFrame>
              <p:nvGraphicFramePr>
                <p:cNvPr id="372757" name="Objec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31693751"/>
                    </p:ext>
                  </p:extLst>
                </p:nvPr>
              </p:nvGraphicFramePr>
              <p:xfrm>
                <a:off x="6667500" y="1905000"/>
                <a:ext cx="2266950" cy="22669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0161" name="CorelDRAW" r:id="rId12" imgW="2907360" imgH="2907360" progId="">
                        <p:embed/>
                      </p:oleObj>
                    </mc:Choice>
                    <mc:Fallback>
                      <p:oleObj name="CorelDRAW" r:id="rId12" imgW="2907360" imgH="2907360" progId="">
                        <p:embed/>
                        <p:pic>
                          <p:nvPicPr>
                            <p:cNvPr id="0" name="Picture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67500" y="1905000"/>
                              <a:ext cx="2266950" cy="226694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8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2758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6736195" y="1973695"/>
                  <a:ext cx="686955" cy="34347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 00:02 </a:t>
                  </a: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4397886" y="-371513"/>
              <a:ext cx="4533900" cy="2266950"/>
              <a:chOff x="2133600" y="1893018"/>
              <a:chExt cx="4533900" cy="2266950"/>
            </a:xfrm>
          </p:grpSpPr>
          <p:graphicFrame>
            <p:nvGraphicFramePr>
              <p:cNvPr id="372755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0005673"/>
                  </p:ext>
                </p:extLst>
              </p:nvPr>
            </p:nvGraphicFramePr>
            <p:xfrm>
              <a:off x="2133600" y="1893018"/>
              <a:ext cx="2266950" cy="2266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0162" name="CorelDRAW" r:id="rId14" imgW="2907360" imgH="2907360" progId="">
                      <p:embed/>
                    </p:oleObj>
                  </mc:Choice>
                  <mc:Fallback>
                    <p:oleObj name="CorelDRAW" r:id="rId14" imgW="2907360" imgH="2907360" progId="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33600" y="1893018"/>
                            <a:ext cx="2266950" cy="22669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8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756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4293250"/>
                  </p:ext>
                </p:extLst>
              </p:nvPr>
            </p:nvGraphicFramePr>
            <p:xfrm>
              <a:off x="4400550" y="1893018"/>
              <a:ext cx="2266950" cy="2266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0163" name="CorelDRAW" r:id="rId16" imgW="2907360" imgH="2907360" progId="">
                      <p:embed/>
                    </p:oleObj>
                  </mc:Choice>
                  <mc:Fallback>
                    <p:oleObj name="CorelDRAW" r:id="rId16" imgW="2907360" imgH="2907360" progId="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00550" y="1893018"/>
                            <a:ext cx="2266950" cy="22669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8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275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202295" y="1961713"/>
                <a:ext cx="686955" cy="34347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000">
                    <a:solidFill>
                      <a:srgbClr val="FFFFFF"/>
                    </a:solidFill>
                    <a:latin typeface="Arial" pitchFamily="34" charset="0"/>
                  </a:rPr>
                  <a:t> 00:00 </a:t>
                </a:r>
              </a:p>
            </p:txBody>
          </p:sp>
          <p:sp>
            <p:nvSpPr>
              <p:cNvPr id="37276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469245" y="1961713"/>
                <a:ext cx="686955" cy="34347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000">
                    <a:solidFill>
                      <a:srgbClr val="FFFFFF"/>
                    </a:solidFill>
                    <a:latin typeface="Arial" pitchFamily="34" charset="0"/>
                  </a:rPr>
                  <a:t> 00:01 </a:t>
                </a:r>
              </a:p>
            </p:txBody>
          </p:sp>
        </p:grpSp>
      </p:grpSp>
      <p:pic>
        <p:nvPicPr>
          <p:cNvPr id="56" name="010124ae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2797" y="1180568"/>
            <a:ext cx="3137769" cy="3137769"/>
          </a:xfrm>
          <a:prstGeom prst="rect">
            <a:avLst/>
          </a:prstGeom>
          <a:noFill/>
        </p:spPr>
      </p:pic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396519" y="4462746"/>
            <a:ext cx="3832550" cy="26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</a:rPr>
              <a:t>Pt</a:t>
            </a:r>
            <a:r>
              <a:rPr lang="en-US" dirty="0">
                <a:solidFill>
                  <a:srgbClr val="000000"/>
                </a:solidFill>
              </a:rPr>
              <a:t>(110</a:t>
            </a:r>
            <a:r>
              <a:rPr lang="en-US" dirty="0" smtClean="0">
                <a:solidFill>
                  <a:srgbClr val="000000"/>
                </a:solidFill>
              </a:rPr>
              <a:t>) in </a:t>
            </a:r>
            <a:r>
              <a:rPr lang="en-US" dirty="0" err="1">
                <a:solidFill>
                  <a:srgbClr val="000000"/>
                </a:solidFill>
              </a:rPr>
              <a:t>Ar</a:t>
            </a:r>
            <a:r>
              <a:rPr lang="en-US" dirty="0">
                <a:solidFill>
                  <a:srgbClr val="000000"/>
                </a:solidFill>
              </a:rPr>
              <a:t>/O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b="1" dirty="0">
                <a:solidFill>
                  <a:srgbClr val="FF3300"/>
                </a:solidFill>
              </a:rPr>
              <a:t>CO</a:t>
            </a:r>
          </a:p>
          <a:p>
            <a:pPr algn="l" eaLnBrk="1" hangingPunct="1">
              <a:spcBef>
                <a:spcPct val="0"/>
              </a:spcBef>
            </a:pPr>
            <a:endParaRPr lang="en-US" sz="1100" dirty="0" smtClean="0">
              <a:solidFill>
                <a:srgbClr val="F04204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04204"/>
                </a:solidFill>
              </a:rPr>
              <a:t>T=425K</a:t>
            </a:r>
            <a:endParaRPr lang="en-US" dirty="0">
              <a:solidFill>
                <a:srgbClr val="F04204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dirty="0" err="1">
                <a:solidFill>
                  <a:srgbClr val="F04204"/>
                </a:solidFill>
              </a:rPr>
              <a:t>P</a:t>
            </a:r>
            <a:r>
              <a:rPr lang="en-US" baseline="-25000" dirty="0" err="1">
                <a:solidFill>
                  <a:srgbClr val="F04204"/>
                </a:solidFill>
              </a:rPr>
              <a:t>tot</a:t>
            </a:r>
            <a:r>
              <a:rPr lang="en-US" dirty="0">
                <a:solidFill>
                  <a:srgbClr val="F04204"/>
                </a:solidFill>
              </a:rPr>
              <a:t>=1.25 </a:t>
            </a:r>
            <a:r>
              <a:rPr lang="en-US" dirty="0" smtClean="0">
                <a:solidFill>
                  <a:srgbClr val="F04204"/>
                </a:solidFill>
              </a:rPr>
              <a:t>bar</a:t>
            </a:r>
            <a:endParaRPr lang="en-US" dirty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sz="11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140 </a:t>
            </a:r>
            <a:r>
              <a:rPr lang="en-US" sz="1800" dirty="0">
                <a:solidFill>
                  <a:srgbClr val="000000"/>
                </a:solidFill>
              </a:rPr>
              <a:t>nm x 140 </a:t>
            </a:r>
            <a:r>
              <a:rPr lang="en-US" sz="1800" dirty="0" smtClean="0">
                <a:solidFill>
                  <a:srgbClr val="000000"/>
                </a:solidFill>
              </a:rPr>
              <a:t>nm </a:t>
            </a:r>
          </a:p>
          <a:p>
            <a:pPr algn="l" eaLnBrk="1" hangingPunct="1">
              <a:spcBef>
                <a:spcPct val="0"/>
              </a:spcBef>
            </a:pPr>
            <a:endParaRPr lang="en-US" sz="700" dirty="0" smtClean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8h:31min</a:t>
            </a:r>
            <a:endParaRPr lang="en-US" sz="1800" dirty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9" name="Group 790"/>
          <p:cNvGrpSpPr>
            <a:grpSpLocks noChangeAspect="1"/>
          </p:cNvGrpSpPr>
          <p:nvPr/>
        </p:nvGrpSpPr>
        <p:grpSpPr>
          <a:xfrm>
            <a:off x="3783527" y="1177661"/>
            <a:ext cx="1170000" cy="1360085"/>
            <a:chOff x="5000026" y="4954098"/>
            <a:chExt cx="1477169" cy="1717160"/>
          </a:xfrm>
        </p:grpSpPr>
        <p:grpSp>
          <p:nvGrpSpPr>
            <p:cNvPr id="60" name="Group 547"/>
            <p:cNvGrpSpPr>
              <a:grpSpLocks noChangeAspect="1"/>
            </p:cNvGrpSpPr>
            <p:nvPr/>
          </p:nvGrpSpPr>
          <p:grpSpPr bwMode="auto">
            <a:xfrm>
              <a:off x="5000026" y="4954098"/>
              <a:ext cx="1477169" cy="1311275"/>
              <a:chOff x="2880" y="1536"/>
              <a:chExt cx="1861" cy="1652"/>
            </a:xfrm>
          </p:grpSpPr>
          <p:sp>
            <p:nvSpPr>
              <p:cNvPr id="99" name="AutoShape 548"/>
              <p:cNvSpPr>
                <a:spLocks noChangeAspect="1" noChangeArrowheads="1" noTextEdit="1"/>
              </p:cNvSpPr>
              <p:nvPr/>
            </p:nvSpPr>
            <p:spPr bwMode="auto">
              <a:xfrm>
                <a:off x="2880" y="1536"/>
                <a:ext cx="1861" cy="1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00" name="Group 549"/>
              <p:cNvGrpSpPr>
                <a:grpSpLocks/>
              </p:cNvGrpSpPr>
              <p:nvPr/>
            </p:nvGrpSpPr>
            <p:grpSpPr bwMode="auto">
              <a:xfrm>
                <a:off x="2890" y="1659"/>
                <a:ext cx="1841" cy="1519"/>
                <a:chOff x="2890" y="1659"/>
                <a:chExt cx="1841" cy="1519"/>
              </a:xfrm>
            </p:grpSpPr>
            <p:sp>
              <p:nvSpPr>
                <p:cNvPr id="209" name="Freeform 550"/>
                <p:cNvSpPr>
                  <a:spLocks/>
                </p:cNvSpPr>
                <p:nvPr/>
              </p:nvSpPr>
              <p:spPr bwMode="auto">
                <a:xfrm>
                  <a:off x="289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5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5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0" name="Freeform 551"/>
                <p:cNvSpPr>
                  <a:spLocks/>
                </p:cNvSpPr>
                <p:nvPr/>
              </p:nvSpPr>
              <p:spPr bwMode="auto">
                <a:xfrm>
                  <a:off x="289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5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5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1" name="Freeform 552"/>
                <p:cNvSpPr>
                  <a:spLocks/>
                </p:cNvSpPr>
                <p:nvPr/>
              </p:nvSpPr>
              <p:spPr bwMode="auto">
                <a:xfrm>
                  <a:off x="321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2" name="Freeform 553"/>
                <p:cNvSpPr>
                  <a:spLocks/>
                </p:cNvSpPr>
                <p:nvPr/>
              </p:nvSpPr>
              <p:spPr bwMode="auto">
                <a:xfrm>
                  <a:off x="321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3" name="Freeform 554"/>
                <p:cNvSpPr>
                  <a:spLocks/>
                </p:cNvSpPr>
                <p:nvPr/>
              </p:nvSpPr>
              <p:spPr bwMode="auto">
                <a:xfrm>
                  <a:off x="337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4" name="Freeform 555"/>
                <p:cNvSpPr>
                  <a:spLocks/>
                </p:cNvSpPr>
                <p:nvPr/>
              </p:nvSpPr>
              <p:spPr bwMode="auto">
                <a:xfrm>
                  <a:off x="337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5" name="Freeform 556"/>
                <p:cNvSpPr>
                  <a:spLocks/>
                </p:cNvSpPr>
                <p:nvPr/>
              </p:nvSpPr>
              <p:spPr bwMode="auto">
                <a:xfrm>
                  <a:off x="3530" y="267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6" name="Freeform 557"/>
                <p:cNvSpPr>
                  <a:spLocks/>
                </p:cNvSpPr>
                <p:nvPr/>
              </p:nvSpPr>
              <p:spPr bwMode="auto">
                <a:xfrm>
                  <a:off x="3530" y="267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7" name="Freeform 558"/>
                <p:cNvSpPr>
                  <a:spLocks/>
                </p:cNvSpPr>
                <p:nvPr/>
              </p:nvSpPr>
              <p:spPr bwMode="auto">
                <a:xfrm>
                  <a:off x="3692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8" name="Freeform 559"/>
                <p:cNvSpPr>
                  <a:spLocks/>
                </p:cNvSpPr>
                <p:nvPr/>
              </p:nvSpPr>
              <p:spPr bwMode="auto">
                <a:xfrm>
                  <a:off x="3692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9" name="Freeform 560"/>
                <p:cNvSpPr>
                  <a:spLocks/>
                </p:cNvSpPr>
                <p:nvPr/>
              </p:nvSpPr>
              <p:spPr bwMode="auto">
                <a:xfrm>
                  <a:off x="3851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0" name="Freeform 561"/>
                <p:cNvSpPr>
                  <a:spLocks/>
                </p:cNvSpPr>
                <p:nvPr/>
              </p:nvSpPr>
              <p:spPr bwMode="auto">
                <a:xfrm>
                  <a:off x="3851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1" name="Freeform 562"/>
                <p:cNvSpPr>
                  <a:spLocks/>
                </p:cNvSpPr>
                <p:nvPr/>
              </p:nvSpPr>
              <p:spPr bwMode="auto">
                <a:xfrm>
                  <a:off x="4012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2" name="Freeform 563"/>
                <p:cNvSpPr>
                  <a:spLocks/>
                </p:cNvSpPr>
                <p:nvPr/>
              </p:nvSpPr>
              <p:spPr bwMode="auto">
                <a:xfrm>
                  <a:off x="4012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3" name="Freeform 564"/>
                <p:cNvSpPr>
                  <a:spLocks/>
                </p:cNvSpPr>
                <p:nvPr/>
              </p:nvSpPr>
              <p:spPr bwMode="auto">
                <a:xfrm>
                  <a:off x="4171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59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5" y="136"/>
                    </a:cxn>
                    <a:cxn ang="0">
                      <a:pos x="16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6" y="36"/>
                    </a:cxn>
                    <a:cxn ang="0">
                      <a:pos x="25" y="23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59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5" y="136"/>
                      </a:lnTo>
                      <a:lnTo>
                        <a:pt x="16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6" y="36"/>
                      </a:lnTo>
                      <a:lnTo>
                        <a:pt x="25" y="23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4" name="Freeform 565"/>
                <p:cNvSpPr>
                  <a:spLocks/>
                </p:cNvSpPr>
                <p:nvPr/>
              </p:nvSpPr>
              <p:spPr bwMode="auto">
                <a:xfrm>
                  <a:off x="4171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59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5" y="136"/>
                    </a:cxn>
                    <a:cxn ang="0">
                      <a:pos x="16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6" y="36"/>
                    </a:cxn>
                    <a:cxn ang="0">
                      <a:pos x="25" y="23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59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5" y="136"/>
                      </a:lnTo>
                      <a:lnTo>
                        <a:pt x="16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6" y="36"/>
                      </a:lnTo>
                      <a:lnTo>
                        <a:pt x="25" y="23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5" name="Freeform 566"/>
                <p:cNvSpPr>
                  <a:spLocks/>
                </p:cNvSpPr>
                <p:nvPr/>
              </p:nvSpPr>
              <p:spPr bwMode="auto">
                <a:xfrm>
                  <a:off x="4332" y="267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6" name="Freeform 567"/>
                <p:cNvSpPr>
                  <a:spLocks/>
                </p:cNvSpPr>
                <p:nvPr/>
              </p:nvSpPr>
              <p:spPr bwMode="auto">
                <a:xfrm>
                  <a:off x="4332" y="267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7" name="Freeform 568"/>
                <p:cNvSpPr>
                  <a:spLocks/>
                </p:cNvSpPr>
                <p:nvPr/>
              </p:nvSpPr>
              <p:spPr bwMode="auto">
                <a:xfrm>
                  <a:off x="4494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5" y="63"/>
                    </a:cxn>
                    <a:cxn ang="0">
                      <a:pos x="157" y="81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5" y="63"/>
                      </a:lnTo>
                      <a:lnTo>
                        <a:pt x="157" y="81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8" name="Freeform 569"/>
                <p:cNvSpPr>
                  <a:spLocks/>
                </p:cNvSpPr>
                <p:nvPr/>
              </p:nvSpPr>
              <p:spPr bwMode="auto">
                <a:xfrm>
                  <a:off x="4494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5" y="63"/>
                    </a:cxn>
                    <a:cxn ang="0">
                      <a:pos x="157" y="81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5" y="63"/>
                      </a:lnTo>
                      <a:lnTo>
                        <a:pt x="157" y="81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9" name="Freeform 570"/>
                <p:cNvSpPr>
                  <a:spLocks/>
                </p:cNvSpPr>
                <p:nvPr/>
              </p:nvSpPr>
              <p:spPr bwMode="auto">
                <a:xfrm>
                  <a:off x="305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5" y="63"/>
                    </a:cxn>
                    <a:cxn ang="0">
                      <a:pos x="157" y="81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5" y="63"/>
                      </a:lnTo>
                      <a:lnTo>
                        <a:pt x="157" y="81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0" name="Freeform 571"/>
                <p:cNvSpPr>
                  <a:spLocks/>
                </p:cNvSpPr>
                <p:nvPr/>
              </p:nvSpPr>
              <p:spPr bwMode="auto">
                <a:xfrm>
                  <a:off x="305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5" y="63"/>
                    </a:cxn>
                    <a:cxn ang="0">
                      <a:pos x="157" y="81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5" y="63"/>
                      </a:lnTo>
                      <a:lnTo>
                        <a:pt x="157" y="81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1" name="Freeform 572"/>
                <p:cNvSpPr>
                  <a:spLocks/>
                </p:cNvSpPr>
                <p:nvPr/>
              </p:nvSpPr>
              <p:spPr bwMode="auto">
                <a:xfrm>
                  <a:off x="289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2" name="Freeform 573"/>
                <p:cNvSpPr>
                  <a:spLocks/>
                </p:cNvSpPr>
                <p:nvPr/>
              </p:nvSpPr>
              <p:spPr bwMode="auto">
                <a:xfrm>
                  <a:off x="289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3" name="Freeform 574"/>
                <p:cNvSpPr>
                  <a:spLocks/>
                </p:cNvSpPr>
                <p:nvPr/>
              </p:nvSpPr>
              <p:spPr bwMode="auto">
                <a:xfrm>
                  <a:off x="321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4" name="Freeform 575"/>
                <p:cNvSpPr>
                  <a:spLocks/>
                </p:cNvSpPr>
                <p:nvPr/>
              </p:nvSpPr>
              <p:spPr bwMode="auto">
                <a:xfrm>
                  <a:off x="321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5" name="Freeform 576"/>
                <p:cNvSpPr>
                  <a:spLocks/>
                </p:cNvSpPr>
                <p:nvPr/>
              </p:nvSpPr>
              <p:spPr bwMode="auto">
                <a:xfrm>
                  <a:off x="337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6" name="Freeform 577"/>
                <p:cNvSpPr>
                  <a:spLocks/>
                </p:cNvSpPr>
                <p:nvPr/>
              </p:nvSpPr>
              <p:spPr bwMode="auto">
                <a:xfrm>
                  <a:off x="337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7" name="Freeform 578"/>
                <p:cNvSpPr>
                  <a:spLocks/>
                </p:cNvSpPr>
                <p:nvPr/>
              </p:nvSpPr>
              <p:spPr bwMode="auto">
                <a:xfrm>
                  <a:off x="3530" y="222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8" name="Freeform 579"/>
                <p:cNvSpPr>
                  <a:spLocks/>
                </p:cNvSpPr>
                <p:nvPr/>
              </p:nvSpPr>
              <p:spPr bwMode="auto">
                <a:xfrm>
                  <a:off x="3530" y="222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9" name="Freeform 580"/>
                <p:cNvSpPr>
                  <a:spLocks/>
                </p:cNvSpPr>
                <p:nvPr/>
              </p:nvSpPr>
              <p:spPr bwMode="auto">
                <a:xfrm>
                  <a:off x="3692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0" name="Freeform 581"/>
                <p:cNvSpPr>
                  <a:spLocks/>
                </p:cNvSpPr>
                <p:nvPr/>
              </p:nvSpPr>
              <p:spPr bwMode="auto">
                <a:xfrm>
                  <a:off x="3692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1" name="Freeform 582"/>
                <p:cNvSpPr>
                  <a:spLocks/>
                </p:cNvSpPr>
                <p:nvPr/>
              </p:nvSpPr>
              <p:spPr bwMode="auto">
                <a:xfrm>
                  <a:off x="3851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2" name="Freeform 583"/>
                <p:cNvSpPr>
                  <a:spLocks/>
                </p:cNvSpPr>
                <p:nvPr/>
              </p:nvSpPr>
              <p:spPr bwMode="auto">
                <a:xfrm>
                  <a:off x="3851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3" name="Freeform 584"/>
                <p:cNvSpPr>
                  <a:spLocks/>
                </p:cNvSpPr>
                <p:nvPr/>
              </p:nvSpPr>
              <p:spPr bwMode="auto">
                <a:xfrm>
                  <a:off x="4012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4" name="Freeform 585"/>
                <p:cNvSpPr>
                  <a:spLocks/>
                </p:cNvSpPr>
                <p:nvPr/>
              </p:nvSpPr>
              <p:spPr bwMode="auto">
                <a:xfrm>
                  <a:off x="4012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5" name="Freeform 586"/>
                <p:cNvSpPr>
                  <a:spLocks/>
                </p:cNvSpPr>
                <p:nvPr/>
              </p:nvSpPr>
              <p:spPr bwMode="auto">
                <a:xfrm>
                  <a:off x="4171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59" y="78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5" y="136"/>
                    </a:cxn>
                    <a:cxn ang="0">
                      <a:pos x="16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6" y="34"/>
                    </a:cxn>
                    <a:cxn ang="0">
                      <a:pos x="25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59" y="78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5" y="136"/>
                      </a:lnTo>
                      <a:lnTo>
                        <a:pt x="16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6" y="34"/>
                      </a:lnTo>
                      <a:lnTo>
                        <a:pt x="25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" name="Freeform 587"/>
                <p:cNvSpPr>
                  <a:spLocks/>
                </p:cNvSpPr>
                <p:nvPr/>
              </p:nvSpPr>
              <p:spPr bwMode="auto">
                <a:xfrm>
                  <a:off x="4171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59" y="78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5" y="136"/>
                    </a:cxn>
                    <a:cxn ang="0">
                      <a:pos x="16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6" y="34"/>
                    </a:cxn>
                    <a:cxn ang="0">
                      <a:pos x="25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59" y="78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5" y="136"/>
                      </a:lnTo>
                      <a:lnTo>
                        <a:pt x="16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6" y="34"/>
                      </a:lnTo>
                      <a:lnTo>
                        <a:pt x="25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7" name="Freeform 588"/>
                <p:cNvSpPr>
                  <a:spLocks/>
                </p:cNvSpPr>
                <p:nvPr/>
              </p:nvSpPr>
              <p:spPr bwMode="auto">
                <a:xfrm>
                  <a:off x="4332" y="222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8" name="Freeform 589"/>
                <p:cNvSpPr>
                  <a:spLocks/>
                </p:cNvSpPr>
                <p:nvPr/>
              </p:nvSpPr>
              <p:spPr bwMode="auto">
                <a:xfrm>
                  <a:off x="4332" y="222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9" name="Freeform 590"/>
                <p:cNvSpPr>
                  <a:spLocks/>
                </p:cNvSpPr>
                <p:nvPr/>
              </p:nvSpPr>
              <p:spPr bwMode="auto">
                <a:xfrm>
                  <a:off x="4494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5" y="63"/>
                    </a:cxn>
                    <a:cxn ang="0">
                      <a:pos x="157" y="78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5" y="63"/>
                      </a:lnTo>
                      <a:lnTo>
                        <a:pt x="157" y="78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0" name="Freeform 591"/>
                <p:cNvSpPr>
                  <a:spLocks/>
                </p:cNvSpPr>
                <p:nvPr/>
              </p:nvSpPr>
              <p:spPr bwMode="auto">
                <a:xfrm>
                  <a:off x="4494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5" y="63"/>
                    </a:cxn>
                    <a:cxn ang="0">
                      <a:pos x="157" y="78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5" y="63"/>
                      </a:lnTo>
                      <a:lnTo>
                        <a:pt x="157" y="78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1" name="Freeform 592"/>
                <p:cNvSpPr>
                  <a:spLocks/>
                </p:cNvSpPr>
                <p:nvPr/>
              </p:nvSpPr>
              <p:spPr bwMode="auto">
                <a:xfrm>
                  <a:off x="305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5" y="63"/>
                    </a:cxn>
                    <a:cxn ang="0">
                      <a:pos x="157" y="78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5" y="63"/>
                      </a:lnTo>
                      <a:lnTo>
                        <a:pt x="157" y="78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2" name="Freeform 593"/>
                <p:cNvSpPr>
                  <a:spLocks/>
                </p:cNvSpPr>
                <p:nvPr/>
              </p:nvSpPr>
              <p:spPr bwMode="auto">
                <a:xfrm>
                  <a:off x="305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5" y="63"/>
                    </a:cxn>
                    <a:cxn ang="0">
                      <a:pos x="157" y="78"/>
                    </a:cxn>
                    <a:cxn ang="0">
                      <a:pos x="155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5" y="63"/>
                      </a:lnTo>
                      <a:lnTo>
                        <a:pt x="157" y="78"/>
                      </a:lnTo>
                      <a:lnTo>
                        <a:pt x="155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3" name="Freeform 594"/>
                <p:cNvSpPr>
                  <a:spLocks/>
                </p:cNvSpPr>
                <p:nvPr/>
              </p:nvSpPr>
              <p:spPr bwMode="auto">
                <a:xfrm>
                  <a:off x="321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4" name="Freeform 595"/>
                <p:cNvSpPr>
                  <a:spLocks/>
                </p:cNvSpPr>
                <p:nvPr/>
              </p:nvSpPr>
              <p:spPr bwMode="auto">
                <a:xfrm>
                  <a:off x="321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5" name="Freeform 596"/>
                <p:cNvSpPr>
                  <a:spLocks/>
                </p:cNvSpPr>
                <p:nvPr/>
              </p:nvSpPr>
              <p:spPr bwMode="auto">
                <a:xfrm>
                  <a:off x="337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6" name="Freeform 597"/>
                <p:cNvSpPr>
                  <a:spLocks/>
                </p:cNvSpPr>
                <p:nvPr/>
              </p:nvSpPr>
              <p:spPr bwMode="auto">
                <a:xfrm>
                  <a:off x="337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7" name="Freeform 598"/>
                <p:cNvSpPr>
                  <a:spLocks/>
                </p:cNvSpPr>
                <p:nvPr/>
              </p:nvSpPr>
              <p:spPr bwMode="auto">
                <a:xfrm>
                  <a:off x="3530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8" name="Freeform 599"/>
                <p:cNvSpPr>
                  <a:spLocks/>
                </p:cNvSpPr>
                <p:nvPr/>
              </p:nvSpPr>
              <p:spPr bwMode="auto">
                <a:xfrm>
                  <a:off x="3530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9" name="Freeform 600"/>
                <p:cNvSpPr>
                  <a:spLocks/>
                </p:cNvSpPr>
                <p:nvPr/>
              </p:nvSpPr>
              <p:spPr bwMode="auto">
                <a:xfrm>
                  <a:off x="3692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3" y="123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3" y="123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0" name="Freeform 601"/>
                <p:cNvSpPr>
                  <a:spLocks/>
                </p:cNvSpPr>
                <p:nvPr/>
              </p:nvSpPr>
              <p:spPr bwMode="auto">
                <a:xfrm>
                  <a:off x="3692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3" y="123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3" y="123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1" name="Freeform 602"/>
                <p:cNvSpPr>
                  <a:spLocks/>
                </p:cNvSpPr>
                <p:nvPr/>
              </p:nvSpPr>
              <p:spPr bwMode="auto">
                <a:xfrm>
                  <a:off x="3851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7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7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2" name="Freeform 603"/>
                <p:cNvSpPr>
                  <a:spLocks/>
                </p:cNvSpPr>
                <p:nvPr/>
              </p:nvSpPr>
              <p:spPr bwMode="auto">
                <a:xfrm>
                  <a:off x="3851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7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7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3" name="Freeform 604"/>
                <p:cNvSpPr>
                  <a:spLocks/>
                </p:cNvSpPr>
                <p:nvPr/>
              </p:nvSpPr>
              <p:spPr bwMode="auto">
                <a:xfrm>
                  <a:off x="4012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6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6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4" name="Freeform 605"/>
                <p:cNvSpPr>
                  <a:spLocks/>
                </p:cNvSpPr>
                <p:nvPr/>
              </p:nvSpPr>
              <p:spPr bwMode="auto">
                <a:xfrm>
                  <a:off x="4012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6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6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5" name="Freeform 606"/>
                <p:cNvSpPr>
                  <a:spLocks/>
                </p:cNvSpPr>
                <p:nvPr/>
              </p:nvSpPr>
              <p:spPr bwMode="auto">
                <a:xfrm>
                  <a:off x="4171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59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5" y="137"/>
                    </a:cxn>
                    <a:cxn ang="0">
                      <a:pos x="16" y="123"/>
                    </a:cxn>
                    <a:cxn ang="0">
                      <a:pos x="8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6" y="35"/>
                    </a:cxn>
                    <a:cxn ang="0">
                      <a:pos x="25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59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5" y="137"/>
                      </a:lnTo>
                      <a:lnTo>
                        <a:pt x="16" y="123"/>
                      </a:lnTo>
                      <a:lnTo>
                        <a:pt x="8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6" y="35"/>
                      </a:lnTo>
                      <a:lnTo>
                        <a:pt x="25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6" name="Freeform 607"/>
                <p:cNvSpPr>
                  <a:spLocks/>
                </p:cNvSpPr>
                <p:nvPr/>
              </p:nvSpPr>
              <p:spPr bwMode="auto">
                <a:xfrm>
                  <a:off x="4171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59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5" y="137"/>
                    </a:cxn>
                    <a:cxn ang="0">
                      <a:pos x="16" y="123"/>
                    </a:cxn>
                    <a:cxn ang="0">
                      <a:pos x="8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6" y="35"/>
                    </a:cxn>
                    <a:cxn ang="0">
                      <a:pos x="25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59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5" y="137"/>
                      </a:lnTo>
                      <a:lnTo>
                        <a:pt x="16" y="123"/>
                      </a:lnTo>
                      <a:lnTo>
                        <a:pt x="8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6" y="35"/>
                      </a:lnTo>
                      <a:lnTo>
                        <a:pt x="25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7" name="Freeform 608"/>
                <p:cNvSpPr>
                  <a:spLocks/>
                </p:cNvSpPr>
                <p:nvPr/>
              </p:nvSpPr>
              <p:spPr bwMode="auto">
                <a:xfrm>
                  <a:off x="4332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2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2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8" name="Freeform 609"/>
                <p:cNvSpPr>
                  <a:spLocks/>
                </p:cNvSpPr>
                <p:nvPr/>
              </p:nvSpPr>
              <p:spPr bwMode="auto">
                <a:xfrm>
                  <a:off x="4332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2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2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9" name="Freeform 610"/>
                <p:cNvSpPr>
                  <a:spLocks/>
                </p:cNvSpPr>
                <p:nvPr/>
              </p:nvSpPr>
              <p:spPr bwMode="auto">
                <a:xfrm>
                  <a:off x="4494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5" y="64"/>
                    </a:cxn>
                    <a:cxn ang="0">
                      <a:pos x="157" y="79"/>
                    </a:cxn>
                    <a:cxn ang="0">
                      <a:pos x="155" y="96"/>
                    </a:cxn>
                    <a:cxn ang="0">
                      <a:pos x="151" y="110"/>
                    </a:cxn>
                    <a:cxn ang="0">
                      <a:pos x="143" y="123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5" y="64"/>
                      </a:lnTo>
                      <a:lnTo>
                        <a:pt x="157" y="79"/>
                      </a:lnTo>
                      <a:lnTo>
                        <a:pt x="155" y="96"/>
                      </a:lnTo>
                      <a:lnTo>
                        <a:pt x="151" y="110"/>
                      </a:lnTo>
                      <a:lnTo>
                        <a:pt x="143" y="123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0" name="Freeform 611"/>
                <p:cNvSpPr>
                  <a:spLocks/>
                </p:cNvSpPr>
                <p:nvPr/>
              </p:nvSpPr>
              <p:spPr bwMode="auto">
                <a:xfrm>
                  <a:off x="4494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5" y="64"/>
                    </a:cxn>
                    <a:cxn ang="0">
                      <a:pos x="157" y="79"/>
                    </a:cxn>
                    <a:cxn ang="0">
                      <a:pos x="155" y="96"/>
                    </a:cxn>
                    <a:cxn ang="0">
                      <a:pos x="151" y="110"/>
                    </a:cxn>
                    <a:cxn ang="0">
                      <a:pos x="143" y="123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5" y="64"/>
                      </a:lnTo>
                      <a:lnTo>
                        <a:pt x="157" y="79"/>
                      </a:lnTo>
                      <a:lnTo>
                        <a:pt x="155" y="96"/>
                      </a:lnTo>
                      <a:lnTo>
                        <a:pt x="151" y="110"/>
                      </a:lnTo>
                      <a:lnTo>
                        <a:pt x="143" y="123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1" name="Freeform 612"/>
                <p:cNvSpPr>
                  <a:spLocks/>
                </p:cNvSpPr>
                <p:nvPr/>
              </p:nvSpPr>
              <p:spPr bwMode="auto">
                <a:xfrm>
                  <a:off x="305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5" y="64"/>
                    </a:cxn>
                    <a:cxn ang="0">
                      <a:pos x="157" y="79"/>
                    </a:cxn>
                    <a:cxn ang="0">
                      <a:pos x="155" y="96"/>
                    </a:cxn>
                    <a:cxn ang="0">
                      <a:pos x="151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5" y="64"/>
                      </a:lnTo>
                      <a:lnTo>
                        <a:pt x="157" y="79"/>
                      </a:lnTo>
                      <a:lnTo>
                        <a:pt x="155" y="96"/>
                      </a:lnTo>
                      <a:lnTo>
                        <a:pt x="151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2" name="Freeform 613"/>
                <p:cNvSpPr>
                  <a:spLocks/>
                </p:cNvSpPr>
                <p:nvPr/>
              </p:nvSpPr>
              <p:spPr bwMode="auto">
                <a:xfrm>
                  <a:off x="305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5" y="64"/>
                    </a:cxn>
                    <a:cxn ang="0">
                      <a:pos x="157" y="79"/>
                    </a:cxn>
                    <a:cxn ang="0">
                      <a:pos x="155" y="96"/>
                    </a:cxn>
                    <a:cxn ang="0">
                      <a:pos x="151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5" y="64"/>
                      </a:lnTo>
                      <a:lnTo>
                        <a:pt x="157" y="79"/>
                      </a:lnTo>
                      <a:lnTo>
                        <a:pt x="155" y="96"/>
                      </a:lnTo>
                      <a:lnTo>
                        <a:pt x="151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3" name="Freeform 614"/>
                <p:cNvSpPr>
                  <a:spLocks/>
                </p:cNvSpPr>
                <p:nvPr/>
              </p:nvSpPr>
              <p:spPr bwMode="auto">
                <a:xfrm>
                  <a:off x="289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5" y="123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5" y="123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4" name="Freeform 615"/>
                <p:cNvSpPr>
                  <a:spLocks/>
                </p:cNvSpPr>
                <p:nvPr/>
              </p:nvSpPr>
              <p:spPr bwMode="auto">
                <a:xfrm>
                  <a:off x="289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5" y="123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5" y="123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5" name="Freeform 616"/>
                <p:cNvSpPr>
                  <a:spLocks/>
                </p:cNvSpPr>
                <p:nvPr/>
              </p:nvSpPr>
              <p:spPr bwMode="auto">
                <a:xfrm>
                  <a:off x="3129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6" name="Freeform 617"/>
                <p:cNvSpPr>
                  <a:spLocks/>
                </p:cNvSpPr>
                <p:nvPr/>
              </p:nvSpPr>
              <p:spPr bwMode="auto">
                <a:xfrm>
                  <a:off x="3129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7" name="Freeform 618"/>
                <p:cNvSpPr>
                  <a:spLocks/>
                </p:cNvSpPr>
                <p:nvPr/>
              </p:nvSpPr>
              <p:spPr bwMode="auto">
                <a:xfrm>
                  <a:off x="329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8" name="Freeform 619"/>
                <p:cNvSpPr>
                  <a:spLocks/>
                </p:cNvSpPr>
                <p:nvPr/>
              </p:nvSpPr>
              <p:spPr bwMode="auto">
                <a:xfrm>
                  <a:off x="329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9" name="Freeform 620"/>
                <p:cNvSpPr>
                  <a:spLocks/>
                </p:cNvSpPr>
                <p:nvPr/>
              </p:nvSpPr>
              <p:spPr bwMode="auto">
                <a:xfrm>
                  <a:off x="329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0" name="Freeform 621"/>
                <p:cNvSpPr>
                  <a:spLocks/>
                </p:cNvSpPr>
                <p:nvPr/>
              </p:nvSpPr>
              <p:spPr bwMode="auto">
                <a:xfrm>
                  <a:off x="329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1" name="Freeform 622"/>
                <p:cNvSpPr>
                  <a:spLocks/>
                </p:cNvSpPr>
                <p:nvPr/>
              </p:nvSpPr>
              <p:spPr bwMode="auto">
                <a:xfrm>
                  <a:off x="329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2" name="Freeform 623"/>
                <p:cNvSpPr>
                  <a:spLocks/>
                </p:cNvSpPr>
                <p:nvPr/>
              </p:nvSpPr>
              <p:spPr bwMode="auto">
                <a:xfrm>
                  <a:off x="329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3" name="Freeform 624"/>
                <p:cNvSpPr>
                  <a:spLocks/>
                </p:cNvSpPr>
                <p:nvPr/>
              </p:nvSpPr>
              <p:spPr bwMode="auto">
                <a:xfrm>
                  <a:off x="329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4" name="Freeform 625"/>
                <p:cNvSpPr>
                  <a:spLocks/>
                </p:cNvSpPr>
                <p:nvPr/>
              </p:nvSpPr>
              <p:spPr bwMode="auto">
                <a:xfrm>
                  <a:off x="329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5" name="Freeform 626"/>
                <p:cNvSpPr>
                  <a:spLocks/>
                </p:cNvSpPr>
                <p:nvPr/>
              </p:nvSpPr>
              <p:spPr bwMode="auto">
                <a:xfrm>
                  <a:off x="329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0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0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6" name="Freeform 627"/>
                <p:cNvSpPr>
                  <a:spLocks/>
                </p:cNvSpPr>
                <p:nvPr/>
              </p:nvSpPr>
              <p:spPr bwMode="auto">
                <a:xfrm>
                  <a:off x="329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0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0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7" name="Freeform 628"/>
                <p:cNvSpPr>
                  <a:spLocks/>
                </p:cNvSpPr>
                <p:nvPr/>
              </p:nvSpPr>
              <p:spPr bwMode="auto">
                <a:xfrm>
                  <a:off x="329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8" name="Freeform 629"/>
                <p:cNvSpPr>
                  <a:spLocks/>
                </p:cNvSpPr>
                <p:nvPr/>
              </p:nvSpPr>
              <p:spPr bwMode="auto">
                <a:xfrm>
                  <a:off x="329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9" name="Freeform 630"/>
                <p:cNvSpPr>
                  <a:spLocks/>
                </p:cNvSpPr>
                <p:nvPr/>
              </p:nvSpPr>
              <p:spPr bwMode="auto">
                <a:xfrm>
                  <a:off x="329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0" name="Freeform 631"/>
                <p:cNvSpPr>
                  <a:spLocks/>
                </p:cNvSpPr>
                <p:nvPr/>
              </p:nvSpPr>
              <p:spPr bwMode="auto">
                <a:xfrm>
                  <a:off x="329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1" name="Freeform 632"/>
                <p:cNvSpPr>
                  <a:spLocks/>
                </p:cNvSpPr>
                <p:nvPr/>
              </p:nvSpPr>
              <p:spPr bwMode="auto">
                <a:xfrm>
                  <a:off x="3450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5" y="134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5" y="134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2" name="Freeform 633"/>
                <p:cNvSpPr>
                  <a:spLocks/>
                </p:cNvSpPr>
                <p:nvPr/>
              </p:nvSpPr>
              <p:spPr bwMode="auto">
                <a:xfrm>
                  <a:off x="3450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5" y="134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5" y="134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3" name="Freeform 634"/>
                <p:cNvSpPr>
                  <a:spLocks/>
                </p:cNvSpPr>
                <p:nvPr/>
              </p:nvSpPr>
              <p:spPr bwMode="auto">
                <a:xfrm>
                  <a:off x="3450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4" name="Freeform 635"/>
                <p:cNvSpPr>
                  <a:spLocks/>
                </p:cNvSpPr>
                <p:nvPr/>
              </p:nvSpPr>
              <p:spPr bwMode="auto">
                <a:xfrm>
                  <a:off x="3450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5" name="Freeform 636"/>
                <p:cNvSpPr>
                  <a:spLocks/>
                </p:cNvSpPr>
                <p:nvPr/>
              </p:nvSpPr>
              <p:spPr bwMode="auto">
                <a:xfrm>
                  <a:off x="3450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6" name="Freeform 637"/>
                <p:cNvSpPr>
                  <a:spLocks/>
                </p:cNvSpPr>
                <p:nvPr/>
              </p:nvSpPr>
              <p:spPr bwMode="auto">
                <a:xfrm>
                  <a:off x="3450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7" name="Freeform 638"/>
                <p:cNvSpPr>
                  <a:spLocks/>
                </p:cNvSpPr>
                <p:nvPr/>
              </p:nvSpPr>
              <p:spPr bwMode="auto">
                <a:xfrm>
                  <a:off x="3450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8" name="Freeform 639"/>
                <p:cNvSpPr>
                  <a:spLocks/>
                </p:cNvSpPr>
                <p:nvPr/>
              </p:nvSpPr>
              <p:spPr bwMode="auto">
                <a:xfrm>
                  <a:off x="3450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9" name="Freeform 640"/>
                <p:cNvSpPr>
                  <a:spLocks/>
                </p:cNvSpPr>
                <p:nvPr/>
              </p:nvSpPr>
              <p:spPr bwMode="auto">
                <a:xfrm>
                  <a:off x="3450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0" name="Freeform 641"/>
                <p:cNvSpPr>
                  <a:spLocks/>
                </p:cNvSpPr>
                <p:nvPr/>
              </p:nvSpPr>
              <p:spPr bwMode="auto">
                <a:xfrm>
                  <a:off x="3450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1" name="Freeform 642"/>
                <p:cNvSpPr>
                  <a:spLocks/>
                </p:cNvSpPr>
                <p:nvPr/>
              </p:nvSpPr>
              <p:spPr bwMode="auto">
                <a:xfrm>
                  <a:off x="3450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7" y="50"/>
                    </a:cxn>
                    <a:cxn ang="0">
                      <a:pos x="13" y="37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7" y="50"/>
                      </a:lnTo>
                      <a:lnTo>
                        <a:pt x="13" y="37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2" name="Freeform 643"/>
                <p:cNvSpPr>
                  <a:spLocks/>
                </p:cNvSpPr>
                <p:nvPr/>
              </p:nvSpPr>
              <p:spPr bwMode="auto">
                <a:xfrm>
                  <a:off x="3450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7" y="50"/>
                    </a:cxn>
                    <a:cxn ang="0">
                      <a:pos x="13" y="37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7" y="50"/>
                      </a:lnTo>
                      <a:lnTo>
                        <a:pt x="13" y="37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3" name="Freeform 644"/>
                <p:cNvSpPr>
                  <a:spLocks/>
                </p:cNvSpPr>
                <p:nvPr/>
              </p:nvSpPr>
              <p:spPr bwMode="auto">
                <a:xfrm>
                  <a:off x="3450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5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5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4" name="Freeform 645"/>
                <p:cNvSpPr>
                  <a:spLocks/>
                </p:cNvSpPr>
                <p:nvPr/>
              </p:nvSpPr>
              <p:spPr bwMode="auto">
                <a:xfrm>
                  <a:off x="3450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5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5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5" name="Freeform 646"/>
                <p:cNvSpPr>
                  <a:spLocks/>
                </p:cNvSpPr>
                <p:nvPr/>
              </p:nvSpPr>
              <p:spPr bwMode="auto">
                <a:xfrm>
                  <a:off x="361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6" name="Freeform 647"/>
                <p:cNvSpPr>
                  <a:spLocks/>
                </p:cNvSpPr>
                <p:nvPr/>
              </p:nvSpPr>
              <p:spPr bwMode="auto">
                <a:xfrm>
                  <a:off x="361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7" name="Freeform 648"/>
                <p:cNvSpPr>
                  <a:spLocks/>
                </p:cNvSpPr>
                <p:nvPr/>
              </p:nvSpPr>
              <p:spPr bwMode="auto">
                <a:xfrm>
                  <a:off x="361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8" name="Freeform 649"/>
                <p:cNvSpPr>
                  <a:spLocks/>
                </p:cNvSpPr>
                <p:nvPr/>
              </p:nvSpPr>
              <p:spPr bwMode="auto">
                <a:xfrm>
                  <a:off x="361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9" name="Freeform 650"/>
                <p:cNvSpPr>
                  <a:spLocks/>
                </p:cNvSpPr>
                <p:nvPr/>
              </p:nvSpPr>
              <p:spPr bwMode="auto">
                <a:xfrm>
                  <a:off x="361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0" name="Freeform 651"/>
                <p:cNvSpPr>
                  <a:spLocks/>
                </p:cNvSpPr>
                <p:nvPr/>
              </p:nvSpPr>
              <p:spPr bwMode="auto">
                <a:xfrm>
                  <a:off x="361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1" name="Freeform 652"/>
                <p:cNvSpPr>
                  <a:spLocks/>
                </p:cNvSpPr>
                <p:nvPr/>
              </p:nvSpPr>
              <p:spPr bwMode="auto">
                <a:xfrm>
                  <a:off x="361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2" name="Freeform 653"/>
                <p:cNvSpPr>
                  <a:spLocks/>
                </p:cNvSpPr>
                <p:nvPr/>
              </p:nvSpPr>
              <p:spPr bwMode="auto">
                <a:xfrm>
                  <a:off x="361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3" name="Freeform 654"/>
                <p:cNvSpPr>
                  <a:spLocks/>
                </p:cNvSpPr>
                <p:nvPr/>
              </p:nvSpPr>
              <p:spPr bwMode="auto">
                <a:xfrm>
                  <a:off x="361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4" name="Freeform 655"/>
                <p:cNvSpPr>
                  <a:spLocks/>
                </p:cNvSpPr>
                <p:nvPr/>
              </p:nvSpPr>
              <p:spPr bwMode="auto">
                <a:xfrm>
                  <a:off x="361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5" name="Freeform 656"/>
                <p:cNvSpPr>
                  <a:spLocks/>
                </p:cNvSpPr>
                <p:nvPr/>
              </p:nvSpPr>
              <p:spPr bwMode="auto">
                <a:xfrm>
                  <a:off x="361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6" name="Freeform 657"/>
                <p:cNvSpPr>
                  <a:spLocks/>
                </p:cNvSpPr>
                <p:nvPr/>
              </p:nvSpPr>
              <p:spPr bwMode="auto">
                <a:xfrm>
                  <a:off x="361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" name="Freeform 658"/>
                <p:cNvSpPr>
                  <a:spLocks/>
                </p:cNvSpPr>
                <p:nvPr/>
              </p:nvSpPr>
              <p:spPr bwMode="auto">
                <a:xfrm>
                  <a:off x="361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" name="Freeform 659"/>
                <p:cNvSpPr>
                  <a:spLocks/>
                </p:cNvSpPr>
                <p:nvPr/>
              </p:nvSpPr>
              <p:spPr bwMode="auto">
                <a:xfrm>
                  <a:off x="361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9" name="Freeform 660"/>
                <p:cNvSpPr>
                  <a:spLocks/>
                </p:cNvSpPr>
                <p:nvPr/>
              </p:nvSpPr>
              <p:spPr bwMode="auto">
                <a:xfrm>
                  <a:off x="3772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0" name="Freeform 661"/>
                <p:cNvSpPr>
                  <a:spLocks/>
                </p:cNvSpPr>
                <p:nvPr/>
              </p:nvSpPr>
              <p:spPr bwMode="auto">
                <a:xfrm>
                  <a:off x="3772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1" name="Freeform 662"/>
                <p:cNvSpPr>
                  <a:spLocks/>
                </p:cNvSpPr>
                <p:nvPr/>
              </p:nvSpPr>
              <p:spPr bwMode="auto">
                <a:xfrm>
                  <a:off x="3772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8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8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2" name="Freeform 663"/>
                <p:cNvSpPr>
                  <a:spLocks/>
                </p:cNvSpPr>
                <p:nvPr/>
              </p:nvSpPr>
              <p:spPr bwMode="auto">
                <a:xfrm>
                  <a:off x="3772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8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8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3" name="Freeform 664"/>
                <p:cNvSpPr>
                  <a:spLocks/>
                </p:cNvSpPr>
                <p:nvPr/>
              </p:nvSpPr>
              <p:spPr bwMode="auto">
                <a:xfrm>
                  <a:off x="3772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4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4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4" name="Freeform 665"/>
                <p:cNvSpPr>
                  <a:spLocks/>
                </p:cNvSpPr>
                <p:nvPr/>
              </p:nvSpPr>
              <p:spPr bwMode="auto">
                <a:xfrm>
                  <a:off x="3772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4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4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5" name="Freeform 666"/>
                <p:cNvSpPr>
                  <a:spLocks/>
                </p:cNvSpPr>
                <p:nvPr/>
              </p:nvSpPr>
              <p:spPr bwMode="auto">
                <a:xfrm>
                  <a:off x="3772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6" name="Freeform 667"/>
                <p:cNvSpPr>
                  <a:spLocks/>
                </p:cNvSpPr>
                <p:nvPr/>
              </p:nvSpPr>
              <p:spPr bwMode="auto">
                <a:xfrm>
                  <a:off x="3772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7" name="Freeform 668"/>
                <p:cNvSpPr>
                  <a:spLocks/>
                </p:cNvSpPr>
                <p:nvPr/>
              </p:nvSpPr>
              <p:spPr bwMode="auto">
                <a:xfrm>
                  <a:off x="3772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0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0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" name="Freeform 669"/>
                <p:cNvSpPr>
                  <a:spLocks/>
                </p:cNvSpPr>
                <p:nvPr/>
              </p:nvSpPr>
              <p:spPr bwMode="auto">
                <a:xfrm>
                  <a:off x="3772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0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0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9" name="Freeform 670"/>
                <p:cNvSpPr>
                  <a:spLocks/>
                </p:cNvSpPr>
                <p:nvPr/>
              </p:nvSpPr>
              <p:spPr bwMode="auto">
                <a:xfrm>
                  <a:off x="3772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6" y="64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6" y="64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0" name="Freeform 671"/>
                <p:cNvSpPr>
                  <a:spLocks/>
                </p:cNvSpPr>
                <p:nvPr/>
              </p:nvSpPr>
              <p:spPr bwMode="auto">
                <a:xfrm>
                  <a:off x="3772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6" y="64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6" y="64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1" name="Freeform 672"/>
                <p:cNvSpPr>
                  <a:spLocks/>
                </p:cNvSpPr>
                <p:nvPr/>
              </p:nvSpPr>
              <p:spPr bwMode="auto">
                <a:xfrm>
                  <a:off x="3772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2" name="Freeform 673"/>
                <p:cNvSpPr>
                  <a:spLocks/>
                </p:cNvSpPr>
                <p:nvPr/>
              </p:nvSpPr>
              <p:spPr bwMode="auto">
                <a:xfrm>
                  <a:off x="3772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3" name="Freeform 674"/>
                <p:cNvSpPr>
                  <a:spLocks/>
                </p:cNvSpPr>
                <p:nvPr/>
              </p:nvSpPr>
              <p:spPr bwMode="auto">
                <a:xfrm>
                  <a:off x="3931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4" name="Freeform 675"/>
                <p:cNvSpPr>
                  <a:spLocks/>
                </p:cNvSpPr>
                <p:nvPr/>
              </p:nvSpPr>
              <p:spPr bwMode="auto">
                <a:xfrm>
                  <a:off x="3931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5" name="Freeform 676"/>
                <p:cNvSpPr>
                  <a:spLocks/>
                </p:cNvSpPr>
                <p:nvPr/>
              </p:nvSpPr>
              <p:spPr bwMode="auto">
                <a:xfrm>
                  <a:off x="3931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6" name="Freeform 677"/>
                <p:cNvSpPr>
                  <a:spLocks/>
                </p:cNvSpPr>
                <p:nvPr/>
              </p:nvSpPr>
              <p:spPr bwMode="auto">
                <a:xfrm>
                  <a:off x="3931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7" name="Freeform 678"/>
                <p:cNvSpPr>
                  <a:spLocks/>
                </p:cNvSpPr>
                <p:nvPr/>
              </p:nvSpPr>
              <p:spPr bwMode="auto">
                <a:xfrm>
                  <a:off x="3931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8" name="Freeform 679"/>
                <p:cNvSpPr>
                  <a:spLocks/>
                </p:cNvSpPr>
                <p:nvPr/>
              </p:nvSpPr>
              <p:spPr bwMode="auto">
                <a:xfrm>
                  <a:off x="3931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9" name="Freeform 680"/>
                <p:cNvSpPr>
                  <a:spLocks/>
                </p:cNvSpPr>
                <p:nvPr/>
              </p:nvSpPr>
              <p:spPr bwMode="auto">
                <a:xfrm>
                  <a:off x="3931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0" name="Freeform 681"/>
                <p:cNvSpPr>
                  <a:spLocks/>
                </p:cNvSpPr>
                <p:nvPr/>
              </p:nvSpPr>
              <p:spPr bwMode="auto">
                <a:xfrm>
                  <a:off x="3931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1" name="Freeform 682"/>
                <p:cNvSpPr>
                  <a:spLocks/>
                </p:cNvSpPr>
                <p:nvPr/>
              </p:nvSpPr>
              <p:spPr bwMode="auto">
                <a:xfrm>
                  <a:off x="3931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2" name="Freeform 683"/>
                <p:cNvSpPr>
                  <a:spLocks/>
                </p:cNvSpPr>
                <p:nvPr/>
              </p:nvSpPr>
              <p:spPr bwMode="auto">
                <a:xfrm>
                  <a:off x="3931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3" name="Freeform 684"/>
                <p:cNvSpPr>
                  <a:spLocks/>
                </p:cNvSpPr>
                <p:nvPr/>
              </p:nvSpPr>
              <p:spPr bwMode="auto">
                <a:xfrm>
                  <a:off x="3931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4" name="Freeform 685"/>
                <p:cNvSpPr>
                  <a:spLocks/>
                </p:cNvSpPr>
                <p:nvPr/>
              </p:nvSpPr>
              <p:spPr bwMode="auto">
                <a:xfrm>
                  <a:off x="3931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5" name="Freeform 686"/>
                <p:cNvSpPr>
                  <a:spLocks/>
                </p:cNvSpPr>
                <p:nvPr/>
              </p:nvSpPr>
              <p:spPr bwMode="auto">
                <a:xfrm>
                  <a:off x="3931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6" name="Freeform 687"/>
                <p:cNvSpPr>
                  <a:spLocks/>
                </p:cNvSpPr>
                <p:nvPr/>
              </p:nvSpPr>
              <p:spPr bwMode="auto">
                <a:xfrm>
                  <a:off x="3931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7" name="Freeform 688"/>
                <p:cNvSpPr>
                  <a:spLocks/>
                </p:cNvSpPr>
                <p:nvPr/>
              </p:nvSpPr>
              <p:spPr bwMode="auto">
                <a:xfrm>
                  <a:off x="409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8" name="Freeform 689"/>
                <p:cNvSpPr>
                  <a:spLocks/>
                </p:cNvSpPr>
                <p:nvPr/>
              </p:nvSpPr>
              <p:spPr bwMode="auto">
                <a:xfrm>
                  <a:off x="409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9" name="Freeform 690"/>
                <p:cNvSpPr>
                  <a:spLocks/>
                </p:cNvSpPr>
                <p:nvPr/>
              </p:nvSpPr>
              <p:spPr bwMode="auto">
                <a:xfrm>
                  <a:off x="409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0" name="Freeform 691"/>
                <p:cNvSpPr>
                  <a:spLocks/>
                </p:cNvSpPr>
                <p:nvPr/>
              </p:nvSpPr>
              <p:spPr bwMode="auto">
                <a:xfrm>
                  <a:off x="409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1" name="Freeform 692"/>
                <p:cNvSpPr>
                  <a:spLocks/>
                </p:cNvSpPr>
                <p:nvPr/>
              </p:nvSpPr>
              <p:spPr bwMode="auto">
                <a:xfrm>
                  <a:off x="409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2" name="Freeform 693"/>
                <p:cNvSpPr>
                  <a:spLocks/>
                </p:cNvSpPr>
                <p:nvPr/>
              </p:nvSpPr>
              <p:spPr bwMode="auto">
                <a:xfrm>
                  <a:off x="409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3" name="Freeform 694"/>
                <p:cNvSpPr>
                  <a:spLocks/>
                </p:cNvSpPr>
                <p:nvPr/>
              </p:nvSpPr>
              <p:spPr bwMode="auto">
                <a:xfrm>
                  <a:off x="409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4" name="Freeform 695"/>
                <p:cNvSpPr>
                  <a:spLocks/>
                </p:cNvSpPr>
                <p:nvPr/>
              </p:nvSpPr>
              <p:spPr bwMode="auto">
                <a:xfrm>
                  <a:off x="409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5" name="Freeform 696"/>
                <p:cNvSpPr>
                  <a:spLocks/>
                </p:cNvSpPr>
                <p:nvPr/>
              </p:nvSpPr>
              <p:spPr bwMode="auto">
                <a:xfrm>
                  <a:off x="409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7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6" name="Freeform 697"/>
                <p:cNvSpPr>
                  <a:spLocks/>
                </p:cNvSpPr>
                <p:nvPr/>
              </p:nvSpPr>
              <p:spPr bwMode="auto">
                <a:xfrm>
                  <a:off x="409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7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7" name="Freeform 698"/>
                <p:cNvSpPr>
                  <a:spLocks/>
                </p:cNvSpPr>
                <p:nvPr/>
              </p:nvSpPr>
              <p:spPr bwMode="auto">
                <a:xfrm>
                  <a:off x="409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8" name="Freeform 699"/>
                <p:cNvSpPr>
                  <a:spLocks/>
                </p:cNvSpPr>
                <p:nvPr/>
              </p:nvSpPr>
              <p:spPr bwMode="auto">
                <a:xfrm>
                  <a:off x="409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9" name="Freeform 700"/>
                <p:cNvSpPr>
                  <a:spLocks/>
                </p:cNvSpPr>
                <p:nvPr/>
              </p:nvSpPr>
              <p:spPr bwMode="auto">
                <a:xfrm>
                  <a:off x="409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0" name="Freeform 701"/>
                <p:cNvSpPr>
                  <a:spLocks/>
                </p:cNvSpPr>
                <p:nvPr/>
              </p:nvSpPr>
              <p:spPr bwMode="auto">
                <a:xfrm>
                  <a:off x="409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1" name="Freeform 702"/>
                <p:cNvSpPr>
                  <a:spLocks/>
                </p:cNvSpPr>
                <p:nvPr/>
              </p:nvSpPr>
              <p:spPr bwMode="auto">
                <a:xfrm>
                  <a:off x="425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2" name="Freeform 703"/>
                <p:cNvSpPr>
                  <a:spLocks/>
                </p:cNvSpPr>
                <p:nvPr/>
              </p:nvSpPr>
              <p:spPr bwMode="auto">
                <a:xfrm>
                  <a:off x="425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3" name="Freeform 704"/>
                <p:cNvSpPr>
                  <a:spLocks/>
                </p:cNvSpPr>
                <p:nvPr/>
              </p:nvSpPr>
              <p:spPr bwMode="auto">
                <a:xfrm>
                  <a:off x="425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4" name="Freeform 705"/>
                <p:cNvSpPr>
                  <a:spLocks/>
                </p:cNvSpPr>
                <p:nvPr/>
              </p:nvSpPr>
              <p:spPr bwMode="auto">
                <a:xfrm>
                  <a:off x="425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5" name="Freeform 706"/>
                <p:cNvSpPr>
                  <a:spLocks/>
                </p:cNvSpPr>
                <p:nvPr/>
              </p:nvSpPr>
              <p:spPr bwMode="auto">
                <a:xfrm>
                  <a:off x="425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6" name="Freeform 707"/>
                <p:cNvSpPr>
                  <a:spLocks/>
                </p:cNvSpPr>
                <p:nvPr/>
              </p:nvSpPr>
              <p:spPr bwMode="auto">
                <a:xfrm>
                  <a:off x="425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7" name="Freeform 708"/>
                <p:cNvSpPr>
                  <a:spLocks/>
                </p:cNvSpPr>
                <p:nvPr/>
              </p:nvSpPr>
              <p:spPr bwMode="auto">
                <a:xfrm>
                  <a:off x="425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8" name="Freeform 709"/>
                <p:cNvSpPr>
                  <a:spLocks/>
                </p:cNvSpPr>
                <p:nvPr/>
              </p:nvSpPr>
              <p:spPr bwMode="auto">
                <a:xfrm>
                  <a:off x="425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9" name="Freeform 710"/>
                <p:cNvSpPr>
                  <a:spLocks/>
                </p:cNvSpPr>
                <p:nvPr/>
              </p:nvSpPr>
              <p:spPr bwMode="auto">
                <a:xfrm>
                  <a:off x="425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0" name="Freeform 711"/>
                <p:cNvSpPr>
                  <a:spLocks/>
                </p:cNvSpPr>
                <p:nvPr/>
              </p:nvSpPr>
              <p:spPr bwMode="auto">
                <a:xfrm>
                  <a:off x="425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1" name="Freeform 712"/>
                <p:cNvSpPr>
                  <a:spLocks/>
                </p:cNvSpPr>
                <p:nvPr/>
              </p:nvSpPr>
              <p:spPr bwMode="auto">
                <a:xfrm>
                  <a:off x="425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2" name="Freeform 713"/>
                <p:cNvSpPr>
                  <a:spLocks/>
                </p:cNvSpPr>
                <p:nvPr/>
              </p:nvSpPr>
              <p:spPr bwMode="auto">
                <a:xfrm>
                  <a:off x="425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3" name="Freeform 714"/>
                <p:cNvSpPr>
                  <a:spLocks/>
                </p:cNvSpPr>
                <p:nvPr/>
              </p:nvSpPr>
              <p:spPr bwMode="auto">
                <a:xfrm>
                  <a:off x="425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4" name="Freeform 715"/>
                <p:cNvSpPr>
                  <a:spLocks/>
                </p:cNvSpPr>
                <p:nvPr/>
              </p:nvSpPr>
              <p:spPr bwMode="auto">
                <a:xfrm>
                  <a:off x="425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5" name="Freeform 716"/>
                <p:cNvSpPr>
                  <a:spLocks/>
                </p:cNvSpPr>
                <p:nvPr/>
              </p:nvSpPr>
              <p:spPr bwMode="auto">
                <a:xfrm>
                  <a:off x="441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6" name="Freeform 717"/>
                <p:cNvSpPr>
                  <a:spLocks/>
                </p:cNvSpPr>
                <p:nvPr/>
              </p:nvSpPr>
              <p:spPr bwMode="auto">
                <a:xfrm>
                  <a:off x="441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7" name="Freeform 718"/>
                <p:cNvSpPr>
                  <a:spLocks/>
                </p:cNvSpPr>
                <p:nvPr/>
              </p:nvSpPr>
              <p:spPr bwMode="auto">
                <a:xfrm>
                  <a:off x="457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8" name="Freeform 719"/>
                <p:cNvSpPr>
                  <a:spLocks/>
                </p:cNvSpPr>
                <p:nvPr/>
              </p:nvSpPr>
              <p:spPr bwMode="auto">
                <a:xfrm>
                  <a:off x="457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9" name="Freeform 720"/>
                <p:cNvSpPr>
                  <a:spLocks/>
                </p:cNvSpPr>
                <p:nvPr/>
              </p:nvSpPr>
              <p:spPr bwMode="auto">
                <a:xfrm>
                  <a:off x="457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0" name="Freeform 721"/>
                <p:cNvSpPr>
                  <a:spLocks/>
                </p:cNvSpPr>
                <p:nvPr/>
              </p:nvSpPr>
              <p:spPr bwMode="auto">
                <a:xfrm>
                  <a:off x="457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1" name="Freeform 722"/>
                <p:cNvSpPr>
                  <a:spLocks/>
                </p:cNvSpPr>
                <p:nvPr/>
              </p:nvSpPr>
              <p:spPr bwMode="auto">
                <a:xfrm>
                  <a:off x="457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2" name="Freeform 723"/>
                <p:cNvSpPr>
                  <a:spLocks/>
                </p:cNvSpPr>
                <p:nvPr/>
              </p:nvSpPr>
              <p:spPr bwMode="auto">
                <a:xfrm>
                  <a:off x="457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3" name="Freeform 724"/>
                <p:cNvSpPr>
                  <a:spLocks/>
                </p:cNvSpPr>
                <p:nvPr/>
              </p:nvSpPr>
              <p:spPr bwMode="auto">
                <a:xfrm>
                  <a:off x="457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4" name="Freeform 725"/>
                <p:cNvSpPr>
                  <a:spLocks/>
                </p:cNvSpPr>
                <p:nvPr/>
              </p:nvSpPr>
              <p:spPr bwMode="auto">
                <a:xfrm>
                  <a:off x="457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5" name="Freeform 726"/>
                <p:cNvSpPr>
                  <a:spLocks/>
                </p:cNvSpPr>
                <p:nvPr/>
              </p:nvSpPr>
              <p:spPr bwMode="auto">
                <a:xfrm>
                  <a:off x="457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6" name="Freeform 727"/>
                <p:cNvSpPr>
                  <a:spLocks/>
                </p:cNvSpPr>
                <p:nvPr/>
              </p:nvSpPr>
              <p:spPr bwMode="auto">
                <a:xfrm>
                  <a:off x="457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" name="Freeform 728"/>
                <p:cNvSpPr>
                  <a:spLocks/>
                </p:cNvSpPr>
                <p:nvPr/>
              </p:nvSpPr>
              <p:spPr bwMode="auto">
                <a:xfrm>
                  <a:off x="457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8" name="Freeform 729"/>
                <p:cNvSpPr>
                  <a:spLocks/>
                </p:cNvSpPr>
                <p:nvPr/>
              </p:nvSpPr>
              <p:spPr bwMode="auto">
                <a:xfrm>
                  <a:off x="457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9" name="Freeform 730"/>
                <p:cNvSpPr>
                  <a:spLocks/>
                </p:cNvSpPr>
                <p:nvPr/>
              </p:nvSpPr>
              <p:spPr bwMode="auto">
                <a:xfrm>
                  <a:off x="457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0" name="Freeform 731"/>
                <p:cNvSpPr>
                  <a:spLocks/>
                </p:cNvSpPr>
                <p:nvPr/>
              </p:nvSpPr>
              <p:spPr bwMode="auto">
                <a:xfrm>
                  <a:off x="457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1" name="Freeform 732"/>
                <p:cNvSpPr>
                  <a:spLocks/>
                </p:cNvSpPr>
                <p:nvPr/>
              </p:nvSpPr>
              <p:spPr bwMode="auto">
                <a:xfrm>
                  <a:off x="441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2" name="Freeform 733"/>
                <p:cNvSpPr>
                  <a:spLocks/>
                </p:cNvSpPr>
                <p:nvPr/>
              </p:nvSpPr>
              <p:spPr bwMode="auto">
                <a:xfrm>
                  <a:off x="441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3" name="Freeform 734"/>
                <p:cNvSpPr>
                  <a:spLocks/>
                </p:cNvSpPr>
                <p:nvPr/>
              </p:nvSpPr>
              <p:spPr bwMode="auto">
                <a:xfrm>
                  <a:off x="441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4" name="Freeform 735"/>
                <p:cNvSpPr>
                  <a:spLocks/>
                </p:cNvSpPr>
                <p:nvPr/>
              </p:nvSpPr>
              <p:spPr bwMode="auto">
                <a:xfrm>
                  <a:off x="441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5" name="Freeform 736"/>
                <p:cNvSpPr>
                  <a:spLocks/>
                </p:cNvSpPr>
                <p:nvPr/>
              </p:nvSpPr>
              <p:spPr bwMode="auto">
                <a:xfrm>
                  <a:off x="441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6" name="Freeform 737"/>
                <p:cNvSpPr>
                  <a:spLocks/>
                </p:cNvSpPr>
                <p:nvPr/>
              </p:nvSpPr>
              <p:spPr bwMode="auto">
                <a:xfrm>
                  <a:off x="441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7" name="Freeform 738"/>
                <p:cNvSpPr>
                  <a:spLocks/>
                </p:cNvSpPr>
                <p:nvPr/>
              </p:nvSpPr>
              <p:spPr bwMode="auto">
                <a:xfrm>
                  <a:off x="441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8" name="Freeform 739"/>
                <p:cNvSpPr>
                  <a:spLocks/>
                </p:cNvSpPr>
                <p:nvPr/>
              </p:nvSpPr>
              <p:spPr bwMode="auto">
                <a:xfrm>
                  <a:off x="441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9" name="Freeform 740"/>
                <p:cNvSpPr>
                  <a:spLocks/>
                </p:cNvSpPr>
                <p:nvPr/>
              </p:nvSpPr>
              <p:spPr bwMode="auto">
                <a:xfrm>
                  <a:off x="441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0" name="Freeform 741"/>
                <p:cNvSpPr>
                  <a:spLocks/>
                </p:cNvSpPr>
                <p:nvPr/>
              </p:nvSpPr>
              <p:spPr bwMode="auto">
                <a:xfrm>
                  <a:off x="441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1" name="Freeform 742"/>
                <p:cNvSpPr>
                  <a:spLocks/>
                </p:cNvSpPr>
                <p:nvPr/>
              </p:nvSpPr>
              <p:spPr bwMode="auto">
                <a:xfrm>
                  <a:off x="441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2" name="Freeform 743"/>
                <p:cNvSpPr>
                  <a:spLocks/>
                </p:cNvSpPr>
                <p:nvPr/>
              </p:nvSpPr>
              <p:spPr bwMode="auto">
                <a:xfrm>
                  <a:off x="441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3" name="Freeform 744"/>
                <p:cNvSpPr>
                  <a:spLocks/>
                </p:cNvSpPr>
                <p:nvPr/>
              </p:nvSpPr>
              <p:spPr bwMode="auto">
                <a:xfrm>
                  <a:off x="3129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4" name="Freeform 745"/>
                <p:cNvSpPr>
                  <a:spLocks/>
                </p:cNvSpPr>
                <p:nvPr/>
              </p:nvSpPr>
              <p:spPr bwMode="auto">
                <a:xfrm>
                  <a:off x="3129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5" name="Freeform 746"/>
                <p:cNvSpPr>
                  <a:spLocks/>
                </p:cNvSpPr>
                <p:nvPr/>
              </p:nvSpPr>
              <p:spPr bwMode="auto">
                <a:xfrm>
                  <a:off x="3129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6" name="Freeform 747"/>
                <p:cNvSpPr>
                  <a:spLocks/>
                </p:cNvSpPr>
                <p:nvPr/>
              </p:nvSpPr>
              <p:spPr bwMode="auto">
                <a:xfrm>
                  <a:off x="3129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7" name="Freeform 748"/>
                <p:cNvSpPr>
                  <a:spLocks/>
                </p:cNvSpPr>
                <p:nvPr/>
              </p:nvSpPr>
              <p:spPr bwMode="auto">
                <a:xfrm>
                  <a:off x="3129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8" name="Freeform 749"/>
                <p:cNvSpPr>
                  <a:spLocks/>
                </p:cNvSpPr>
                <p:nvPr/>
              </p:nvSpPr>
              <p:spPr bwMode="auto">
                <a:xfrm>
                  <a:off x="3129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01" name="Freeform 750"/>
              <p:cNvSpPr>
                <a:spLocks/>
              </p:cNvSpPr>
              <p:nvPr/>
            </p:nvSpPr>
            <p:spPr bwMode="auto">
              <a:xfrm>
                <a:off x="3129" y="256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Freeform 751"/>
              <p:cNvSpPr>
                <a:spLocks/>
              </p:cNvSpPr>
              <p:nvPr/>
            </p:nvSpPr>
            <p:spPr bwMode="auto">
              <a:xfrm>
                <a:off x="3129" y="256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3" name="Freeform 752"/>
              <p:cNvSpPr>
                <a:spLocks/>
              </p:cNvSpPr>
              <p:nvPr/>
            </p:nvSpPr>
            <p:spPr bwMode="auto">
              <a:xfrm>
                <a:off x="3129" y="279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7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4" y="37"/>
                  </a:cxn>
                  <a:cxn ang="0">
                    <a:pos x="23" y="23"/>
                  </a:cxn>
                  <a:cxn ang="0">
                    <a:pos x="37" y="14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7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4" y="37"/>
                    </a:lnTo>
                    <a:lnTo>
                      <a:pt x="23" y="23"/>
                    </a:lnTo>
                    <a:lnTo>
                      <a:pt x="37" y="14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" name="Freeform 753"/>
              <p:cNvSpPr>
                <a:spLocks/>
              </p:cNvSpPr>
              <p:nvPr/>
            </p:nvSpPr>
            <p:spPr bwMode="auto">
              <a:xfrm>
                <a:off x="3129" y="279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7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4" y="37"/>
                  </a:cxn>
                  <a:cxn ang="0">
                    <a:pos x="23" y="23"/>
                  </a:cxn>
                  <a:cxn ang="0">
                    <a:pos x="37" y="14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7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4" y="37"/>
                    </a:lnTo>
                    <a:lnTo>
                      <a:pt x="23" y="23"/>
                    </a:lnTo>
                    <a:lnTo>
                      <a:pt x="37" y="14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5" name="Freeform 754"/>
              <p:cNvSpPr>
                <a:spLocks/>
              </p:cNvSpPr>
              <p:nvPr/>
            </p:nvSpPr>
            <p:spPr bwMode="auto">
              <a:xfrm>
                <a:off x="3129" y="301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6" name="Freeform 755"/>
              <p:cNvSpPr>
                <a:spLocks/>
              </p:cNvSpPr>
              <p:nvPr/>
            </p:nvSpPr>
            <p:spPr bwMode="auto">
              <a:xfrm>
                <a:off x="3129" y="301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7" name="Freeform 756"/>
              <p:cNvSpPr>
                <a:spLocks/>
              </p:cNvSpPr>
              <p:nvPr/>
            </p:nvSpPr>
            <p:spPr bwMode="auto">
              <a:xfrm>
                <a:off x="2970" y="165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8" name="Freeform 757"/>
              <p:cNvSpPr>
                <a:spLocks/>
              </p:cNvSpPr>
              <p:nvPr/>
            </p:nvSpPr>
            <p:spPr bwMode="auto">
              <a:xfrm>
                <a:off x="2970" y="165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9" name="Freeform 758"/>
              <p:cNvSpPr>
                <a:spLocks/>
              </p:cNvSpPr>
              <p:nvPr/>
            </p:nvSpPr>
            <p:spPr bwMode="auto">
              <a:xfrm>
                <a:off x="2970" y="188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0" name="Freeform 759"/>
              <p:cNvSpPr>
                <a:spLocks/>
              </p:cNvSpPr>
              <p:nvPr/>
            </p:nvSpPr>
            <p:spPr bwMode="auto">
              <a:xfrm>
                <a:off x="2970" y="188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1" name="Freeform 760"/>
              <p:cNvSpPr>
                <a:spLocks/>
              </p:cNvSpPr>
              <p:nvPr/>
            </p:nvSpPr>
            <p:spPr bwMode="auto">
              <a:xfrm>
                <a:off x="2970" y="211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4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4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2" name="Freeform 761"/>
              <p:cNvSpPr>
                <a:spLocks/>
              </p:cNvSpPr>
              <p:nvPr/>
            </p:nvSpPr>
            <p:spPr bwMode="auto">
              <a:xfrm>
                <a:off x="2970" y="211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4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4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3" name="Freeform 762"/>
              <p:cNvSpPr>
                <a:spLocks/>
              </p:cNvSpPr>
              <p:nvPr/>
            </p:nvSpPr>
            <p:spPr bwMode="auto">
              <a:xfrm>
                <a:off x="2970" y="233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4" name="Freeform 763"/>
              <p:cNvSpPr>
                <a:spLocks/>
              </p:cNvSpPr>
              <p:nvPr/>
            </p:nvSpPr>
            <p:spPr bwMode="auto">
              <a:xfrm>
                <a:off x="2970" y="233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5" name="Freeform 764"/>
              <p:cNvSpPr>
                <a:spLocks/>
              </p:cNvSpPr>
              <p:nvPr/>
            </p:nvSpPr>
            <p:spPr bwMode="auto">
              <a:xfrm>
                <a:off x="2970" y="256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6" name="Freeform 765"/>
              <p:cNvSpPr>
                <a:spLocks/>
              </p:cNvSpPr>
              <p:nvPr/>
            </p:nvSpPr>
            <p:spPr bwMode="auto">
              <a:xfrm>
                <a:off x="2970" y="256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7" name="Freeform 766"/>
              <p:cNvSpPr>
                <a:spLocks/>
              </p:cNvSpPr>
              <p:nvPr/>
            </p:nvSpPr>
            <p:spPr bwMode="auto">
              <a:xfrm>
                <a:off x="2970" y="279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8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7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8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7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8" name="Freeform 767"/>
              <p:cNvSpPr>
                <a:spLocks/>
              </p:cNvSpPr>
              <p:nvPr/>
            </p:nvSpPr>
            <p:spPr bwMode="auto">
              <a:xfrm>
                <a:off x="2970" y="279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8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7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8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7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9" name="Freeform 768"/>
              <p:cNvSpPr>
                <a:spLocks/>
              </p:cNvSpPr>
              <p:nvPr/>
            </p:nvSpPr>
            <p:spPr bwMode="auto">
              <a:xfrm>
                <a:off x="2970" y="301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605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0" name="Freeform 769"/>
              <p:cNvSpPr>
                <a:spLocks/>
              </p:cNvSpPr>
              <p:nvPr/>
            </p:nvSpPr>
            <p:spPr bwMode="auto">
              <a:xfrm>
                <a:off x="2970" y="301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" name="Freeform 770"/>
              <p:cNvSpPr>
                <a:spLocks/>
              </p:cNvSpPr>
              <p:nvPr/>
            </p:nvSpPr>
            <p:spPr bwMode="auto">
              <a:xfrm>
                <a:off x="2890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2" name="Freeform 771"/>
              <p:cNvSpPr>
                <a:spLocks/>
              </p:cNvSpPr>
              <p:nvPr/>
            </p:nvSpPr>
            <p:spPr bwMode="auto">
              <a:xfrm>
                <a:off x="2890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3" name="Freeform 772"/>
              <p:cNvSpPr>
                <a:spLocks/>
              </p:cNvSpPr>
              <p:nvPr/>
            </p:nvSpPr>
            <p:spPr bwMode="auto">
              <a:xfrm>
                <a:off x="2890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6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5" y="125"/>
                  </a:cxn>
                  <a:cxn ang="0">
                    <a:pos x="136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60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6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5" y="125"/>
                    </a:lnTo>
                    <a:lnTo>
                      <a:pt x="136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4" name="Freeform 773"/>
              <p:cNvSpPr>
                <a:spLocks/>
              </p:cNvSpPr>
              <p:nvPr/>
            </p:nvSpPr>
            <p:spPr bwMode="auto">
              <a:xfrm>
                <a:off x="2890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6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5" y="125"/>
                  </a:cxn>
                  <a:cxn ang="0">
                    <a:pos x="136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60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6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5" y="125"/>
                    </a:lnTo>
                    <a:lnTo>
                      <a:pt x="136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5" name="Freeform 774"/>
              <p:cNvSpPr>
                <a:spLocks/>
              </p:cNvSpPr>
              <p:nvPr/>
            </p:nvSpPr>
            <p:spPr bwMode="auto">
              <a:xfrm>
                <a:off x="2890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4"/>
                  </a:cxn>
                  <a:cxn ang="0">
                    <a:pos x="136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4"/>
                    </a:lnTo>
                    <a:lnTo>
                      <a:pt x="136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6" name="Freeform 775"/>
              <p:cNvSpPr>
                <a:spLocks/>
              </p:cNvSpPr>
              <p:nvPr/>
            </p:nvSpPr>
            <p:spPr bwMode="auto">
              <a:xfrm>
                <a:off x="2890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4"/>
                  </a:cxn>
                  <a:cxn ang="0">
                    <a:pos x="136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4"/>
                    </a:lnTo>
                    <a:lnTo>
                      <a:pt x="136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7" name="Freeform 776"/>
              <p:cNvSpPr>
                <a:spLocks/>
              </p:cNvSpPr>
              <p:nvPr/>
            </p:nvSpPr>
            <p:spPr bwMode="auto">
              <a:xfrm>
                <a:off x="3210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" name="Freeform 777"/>
              <p:cNvSpPr>
                <a:spLocks/>
              </p:cNvSpPr>
              <p:nvPr/>
            </p:nvSpPr>
            <p:spPr bwMode="auto">
              <a:xfrm>
                <a:off x="3210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" name="Freeform 778"/>
              <p:cNvSpPr>
                <a:spLocks/>
              </p:cNvSpPr>
              <p:nvPr/>
            </p:nvSpPr>
            <p:spPr bwMode="auto">
              <a:xfrm>
                <a:off x="3210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0" name="Freeform 779"/>
              <p:cNvSpPr>
                <a:spLocks/>
              </p:cNvSpPr>
              <p:nvPr/>
            </p:nvSpPr>
            <p:spPr bwMode="auto">
              <a:xfrm>
                <a:off x="3210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1" name="Freeform 780"/>
              <p:cNvSpPr>
                <a:spLocks/>
              </p:cNvSpPr>
              <p:nvPr/>
            </p:nvSpPr>
            <p:spPr bwMode="auto">
              <a:xfrm>
                <a:off x="3210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2" name="Freeform 781"/>
              <p:cNvSpPr>
                <a:spLocks/>
              </p:cNvSpPr>
              <p:nvPr/>
            </p:nvSpPr>
            <p:spPr bwMode="auto">
              <a:xfrm>
                <a:off x="3210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3" name="Freeform 782"/>
              <p:cNvSpPr>
                <a:spLocks/>
              </p:cNvSpPr>
              <p:nvPr/>
            </p:nvSpPr>
            <p:spPr bwMode="auto">
              <a:xfrm>
                <a:off x="321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4" name="Freeform 783"/>
              <p:cNvSpPr>
                <a:spLocks/>
              </p:cNvSpPr>
              <p:nvPr/>
            </p:nvSpPr>
            <p:spPr bwMode="auto">
              <a:xfrm>
                <a:off x="321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5" name="Freeform 784"/>
              <p:cNvSpPr>
                <a:spLocks/>
              </p:cNvSpPr>
              <p:nvPr/>
            </p:nvSpPr>
            <p:spPr bwMode="auto">
              <a:xfrm>
                <a:off x="337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6" name="Freeform 785"/>
              <p:cNvSpPr>
                <a:spLocks/>
              </p:cNvSpPr>
              <p:nvPr/>
            </p:nvSpPr>
            <p:spPr bwMode="auto">
              <a:xfrm>
                <a:off x="337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7" name="Freeform 786"/>
              <p:cNvSpPr>
                <a:spLocks/>
              </p:cNvSpPr>
              <p:nvPr/>
            </p:nvSpPr>
            <p:spPr bwMode="auto">
              <a:xfrm>
                <a:off x="337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8" name="Freeform 787"/>
              <p:cNvSpPr>
                <a:spLocks/>
              </p:cNvSpPr>
              <p:nvPr/>
            </p:nvSpPr>
            <p:spPr bwMode="auto">
              <a:xfrm>
                <a:off x="337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9" name="Freeform 788"/>
              <p:cNvSpPr>
                <a:spLocks/>
              </p:cNvSpPr>
              <p:nvPr/>
            </p:nvSpPr>
            <p:spPr bwMode="auto">
              <a:xfrm>
                <a:off x="337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0" name="Freeform 789"/>
              <p:cNvSpPr>
                <a:spLocks/>
              </p:cNvSpPr>
              <p:nvPr/>
            </p:nvSpPr>
            <p:spPr bwMode="auto">
              <a:xfrm>
                <a:off x="337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4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60">
                    <a:moveTo>
                      <a:pt x="79" y="0"/>
                    </a:moveTo>
                    <a:lnTo>
                      <a:pt x="94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4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1" name="Freeform 790"/>
              <p:cNvSpPr>
                <a:spLocks/>
              </p:cNvSpPr>
              <p:nvPr/>
            </p:nvSpPr>
            <p:spPr bwMode="auto">
              <a:xfrm>
                <a:off x="337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2" name="Freeform 791"/>
              <p:cNvSpPr>
                <a:spLocks/>
              </p:cNvSpPr>
              <p:nvPr/>
            </p:nvSpPr>
            <p:spPr bwMode="auto">
              <a:xfrm>
                <a:off x="337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3" name="Freeform 792"/>
              <p:cNvSpPr>
                <a:spLocks/>
              </p:cNvSpPr>
              <p:nvPr/>
            </p:nvSpPr>
            <p:spPr bwMode="auto">
              <a:xfrm>
                <a:off x="3530" y="154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5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5" y="146"/>
                  </a:cxn>
                  <a:cxn ang="0">
                    <a:pos x="112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5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5" y="146"/>
                    </a:lnTo>
                    <a:lnTo>
                      <a:pt x="112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4" name="Freeform 793"/>
              <p:cNvSpPr>
                <a:spLocks/>
              </p:cNvSpPr>
              <p:nvPr/>
            </p:nvSpPr>
            <p:spPr bwMode="auto">
              <a:xfrm>
                <a:off x="3530" y="154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5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5" y="146"/>
                  </a:cxn>
                  <a:cxn ang="0">
                    <a:pos x="112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5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5" y="146"/>
                    </a:lnTo>
                    <a:lnTo>
                      <a:pt x="112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5" name="Freeform 794"/>
              <p:cNvSpPr>
                <a:spLocks/>
              </p:cNvSpPr>
              <p:nvPr/>
            </p:nvSpPr>
            <p:spPr bwMode="auto">
              <a:xfrm>
                <a:off x="3530" y="199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6" name="Freeform 795"/>
              <p:cNvSpPr>
                <a:spLocks/>
              </p:cNvSpPr>
              <p:nvPr/>
            </p:nvSpPr>
            <p:spPr bwMode="auto">
              <a:xfrm>
                <a:off x="3530" y="199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7" name="Freeform 796"/>
              <p:cNvSpPr>
                <a:spLocks/>
              </p:cNvSpPr>
              <p:nvPr/>
            </p:nvSpPr>
            <p:spPr bwMode="auto">
              <a:xfrm>
                <a:off x="3530" y="245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" name="Freeform 797"/>
              <p:cNvSpPr>
                <a:spLocks/>
              </p:cNvSpPr>
              <p:nvPr/>
            </p:nvSpPr>
            <p:spPr bwMode="auto">
              <a:xfrm>
                <a:off x="3530" y="245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9" name="Freeform 798"/>
              <p:cNvSpPr>
                <a:spLocks/>
              </p:cNvSpPr>
              <p:nvPr/>
            </p:nvSpPr>
            <p:spPr bwMode="auto">
              <a:xfrm>
                <a:off x="3530" y="290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0" name="Freeform 799"/>
              <p:cNvSpPr>
                <a:spLocks/>
              </p:cNvSpPr>
              <p:nvPr/>
            </p:nvSpPr>
            <p:spPr bwMode="auto">
              <a:xfrm>
                <a:off x="3530" y="290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1" name="Freeform 800"/>
              <p:cNvSpPr>
                <a:spLocks/>
              </p:cNvSpPr>
              <p:nvPr/>
            </p:nvSpPr>
            <p:spPr bwMode="auto">
              <a:xfrm>
                <a:off x="3692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2" name="Freeform 801"/>
              <p:cNvSpPr>
                <a:spLocks/>
              </p:cNvSpPr>
              <p:nvPr/>
            </p:nvSpPr>
            <p:spPr bwMode="auto">
              <a:xfrm>
                <a:off x="3692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3" name="Freeform 802"/>
              <p:cNvSpPr>
                <a:spLocks/>
              </p:cNvSpPr>
              <p:nvPr/>
            </p:nvSpPr>
            <p:spPr bwMode="auto">
              <a:xfrm>
                <a:off x="3692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4" name="Freeform 803"/>
              <p:cNvSpPr>
                <a:spLocks/>
              </p:cNvSpPr>
              <p:nvPr/>
            </p:nvSpPr>
            <p:spPr bwMode="auto">
              <a:xfrm>
                <a:off x="3692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5" name="Freeform 804"/>
              <p:cNvSpPr>
                <a:spLocks/>
              </p:cNvSpPr>
              <p:nvPr/>
            </p:nvSpPr>
            <p:spPr bwMode="auto">
              <a:xfrm>
                <a:off x="3692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6" name="Freeform 805"/>
              <p:cNvSpPr>
                <a:spLocks/>
              </p:cNvSpPr>
              <p:nvPr/>
            </p:nvSpPr>
            <p:spPr bwMode="auto">
              <a:xfrm>
                <a:off x="3692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7" name="Freeform 806"/>
              <p:cNvSpPr>
                <a:spLocks/>
              </p:cNvSpPr>
              <p:nvPr/>
            </p:nvSpPr>
            <p:spPr bwMode="auto">
              <a:xfrm>
                <a:off x="3692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0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0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8" name="Freeform 807"/>
              <p:cNvSpPr>
                <a:spLocks/>
              </p:cNvSpPr>
              <p:nvPr/>
            </p:nvSpPr>
            <p:spPr bwMode="auto">
              <a:xfrm>
                <a:off x="3692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0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0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9" name="Freeform 808"/>
              <p:cNvSpPr>
                <a:spLocks/>
              </p:cNvSpPr>
              <p:nvPr/>
            </p:nvSpPr>
            <p:spPr bwMode="auto">
              <a:xfrm>
                <a:off x="385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0" name="Freeform 809"/>
              <p:cNvSpPr>
                <a:spLocks/>
              </p:cNvSpPr>
              <p:nvPr/>
            </p:nvSpPr>
            <p:spPr bwMode="auto">
              <a:xfrm>
                <a:off x="385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1" name="Freeform 810"/>
              <p:cNvSpPr>
                <a:spLocks/>
              </p:cNvSpPr>
              <p:nvPr/>
            </p:nvSpPr>
            <p:spPr bwMode="auto">
              <a:xfrm>
                <a:off x="385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2" name="Freeform 811"/>
              <p:cNvSpPr>
                <a:spLocks/>
              </p:cNvSpPr>
              <p:nvPr/>
            </p:nvSpPr>
            <p:spPr bwMode="auto">
              <a:xfrm>
                <a:off x="385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3" name="Freeform 812"/>
              <p:cNvSpPr>
                <a:spLocks/>
              </p:cNvSpPr>
              <p:nvPr/>
            </p:nvSpPr>
            <p:spPr bwMode="auto">
              <a:xfrm>
                <a:off x="385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7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7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7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7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4" name="Freeform 813"/>
              <p:cNvSpPr>
                <a:spLocks/>
              </p:cNvSpPr>
              <p:nvPr/>
            </p:nvSpPr>
            <p:spPr bwMode="auto">
              <a:xfrm>
                <a:off x="385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7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7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7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7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5" name="Freeform 814"/>
              <p:cNvSpPr>
                <a:spLocks/>
              </p:cNvSpPr>
              <p:nvPr/>
            </p:nvSpPr>
            <p:spPr bwMode="auto">
              <a:xfrm>
                <a:off x="385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50" y="7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50" y="7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6" name="Freeform 815"/>
              <p:cNvSpPr>
                <a:spLocks/>
              </p:cNvSpPr>
              <p:nvPr/>
            </p:nvSpPr>
            <p:spPr bwMode="auto">
              <a:xfrm>
                <a:off x="385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50" y="7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50" y="7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7" name="Freeform 816"/>
              <p:cNvSpPr>
                <a:spLocks/>
              </p:cNvSpPr>
              <p:nvPr/>
            </p:nvSpPr>
            <p:spPr bwMode="auto">
              <a:xfrm>
                <a:off x="4012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8" name="Freeform 817"/>
              <p:cNvSpPr>
                <a:spLocks/>
              </p:cNvSpPr>
              <p:nvPr/>
            </p:nvSpPr>
            <p:spPr bwMode="auto">
              <a:xfrm>
                <a:off x="4012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9" name="Freeform 818"/>
              <p:cNvSpPr>
                <a:spLocks/>
              </p:cNvSpPr>
              <p:nvPr/>
            </p:nvSpPr>
            <p:spPr bwMode="auto">
              <a:xfrm>
                <a:off x="4012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0" name="Freeform 819"/>
              <p:cNvSpPr>
                <a:spLocks/>
              </p:cNvSpPr>
              <p:nvPr/>
            </p:nvSpPr>
            <p:spPr bwMode="auto">
              <a:xfrm>
                <a:off x="4012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1" name="Freeform 820"/>
              <p:cNvSpPr>
                <a:spLocks/>
              </p:cNvSpPr>
              <p:nvPr/>
            </p:nvSpPr>
            <p:spPr bwMode="auto">
              <a:xfrm>
                <a:off x="4012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2" name="Freeform 821"/>
              <p:cNvSpPr>
                <a:spLocks/>
              </p:cNvSpPr>
              <p:nvPr/>
            </p:nvSpPr>
            <p:spPr bwMode="auto">
              <a:xfrm>
                <a:off x="4012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3" name="Freeform 822"/>
              <p:cNvSpPr>
                <a:spLocks/>
              </p:cNvSpPr>
              <p:nvPr/>
            </p:nvSpPr>
            <p:spPr bwMode="auto">
              <a:xfrm>
                <a:off x="4012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4" name="Freeform 823"/>
              <p:cNvSpPr>
                <a:spLocks/>
              </p:cNvSpPr>
              <p:nvPr/>
            </p:nvSpPr>
            <p:spPr bwMode="auto">
              <a:xfrm>
                <a:off x="4012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5" name="Freeform 824"/>
              <p:cNvSpPr>
                <a:spLocks/>
              </p:cNvSpPr>
              <p:nvPr/>
            </p:nvSpPr>
            <p:spPr bwMode="auto">
              <a:xfrm>
                <a:off x="417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6" name="Freeform 825"/>
              <p:cNvSpPr>
                <a:spLocks/>
              </p:cNvSpPr>
              <p:nvPr/>
            </p:nvSpPr>
            <p:spPr bwMode="auto">
              <a:xfrm>
                <a:off x="417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7" name="Freeform 826"/>
              <p:cNvSpPr>
                <a:spLocks/>
              </p:cNvSpPr>
              <p:nvPr/>
            </p:nvSpPr>
            <p:spPr bwMode="auto">
              <a:xfrm>
                <a:off x="417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8" name="Freeform 827"/>
              <p:cNvSpPr>
                <a:spLocks/>
              </p:cNvSpPr>
              <p:nvPr/>
            </p:nvSpPr>
            <p:spPr bwMode="auto">
              <a:xfrm>
                <a:off x="417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9" name="Freeform 828"/>
              <p:cNvSpPr>
                <a:spLocks/>
              </p:cNvSpPr>
              <p:nvPr/>
            </p:nvSpPr>
            <p:spPr bwMode="auto">
              <a:xfrm>
                <a:off x="417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0" name="Freeform 829"/>
              <p:cNvSpPr>
                <a:spLocks/>
              </p:cNvSpPr>
              <p:nvPr/>
            </p:nvSpPr>
            <p:spPr bwMode="auto">
              <a:xfrm>
                <a:off x="417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1" name="Freeform 830"/>
              <p:cNvSpPr>
                <a:spLocks/>
              </p:cNvSpPr>
              <p:nvPr/>
            </p:nvSpPr>
            <p:spPr bwMode="auto">
              <a:xfrm>
                <a:off x="417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2" name="Freeform 831"/>
              <p:cNvSpPr>
                <a:spLocks/>
              </p:cNvSpPr>
              <p:nvPr/>
            </p:nvSpPr>
            <p:spPr bwMode="auto">
              <a:xfrm>
                <a:off x="417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3" name="Freeform 832"/>
              <p:cNvSpPr>
                <a:spLocks/>
              </p:cNvSpPr>
              <p:nvPr/>
            </p:nvSpPr>
            <p:spPr bwMode="auto">
              <a:xfrm>
                <a:off x="4332" y="154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4" name="Freeform 833"/>
              <p:cNvSpPr>
                <a:spLocks/>
              </p:cNvSpPr>
              <p:nvPr/>
            </p:nvSpPr>
            <p:spPr bwMode="auto">
              <a:xfrm>
                <a:off x="4332" y="154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5" name="Freeform 834"/>
              <p:cNvSpPr>
                <a:spLocks/>
              </p:cNvSpPr>
              <p:nvPr/>
            </p:nvSpPr>
            <p:spPr bwMode="auto">
              <a:xfrm>
                <a:off x="4332" y="199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" name="Freeform 835"/>
              <p:cNvSpPr>
                <a:spLocks/>
              </p:cNvSpPr>
              <p:nvPr/>
            </p:nvSpPr>
            <p:spPr bwMode="auto">
              <a:xfrm>
                <a:off x="4332" y="199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7" name="Freeform 836"/>
              <p:cNvSpPr>
                <a:spLocks/>
              </p:cNvSpPr>
              <p:nvPr/>
            </p:nvSpPr>
            <p:spPr bwMode="auto">
              <a:xfrm>
                <a:off x="4332" y="245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8" name="Freeform 837"/>
              <p:cNvSpPr>
                <a:spLocks/>
              </p:cNvSpPr>
              <p:nvPr/>
            </p:nvSpPr>
            <p:spPr bwMode="auto">
              <a:xfrm>
                <a:off x="4332" y="245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9" name="Freeform 838"/>
              <p:cNvSpPr>
                <a:spLocks/>
              </p:cNvSpPr>
              <p:nvPr/>
            </p:nvSpPr>
            <p:spPr bwMode="auto">
              <a:xfrm>
                <a:off x="4332" y="290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0" name="Freeform 839"/>
              <p:cNvSpPr>
                <a:spLocks/>
              </p:cNvSpPr>
              <p:nvPr/>
            </p:nvSpPr>
            <p:spPr bwMode="auto">
              <a:xfrm>
                <a:off x="4332" y="290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1" name="Freeform 840"/>
              <p:cNvSpPr>
                <a:spLocks/>
              </p:cNvSpPr>
              <p:nvPr/>
            </p:nvSpPr>
            <p:spPr bwMode="auto">
              <a:xfrm>
                <a:off x="4494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2" name="Freeform 841"/>
              <p:cNvSpPr>
                <a:spLocks/>
              </p:cNvSpPr>
              <p:nvPr/>
            </p:nvSpPr>
            <p:spPr bwMode="auto">
              <a:xfrm>
                <a:off x="4494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3" name="Freeform 842"/>
              <p:cNvSpPr>
                <a:spLocks/>
              </p:cNvSpPr>
              <p:nvPr/>
            </p:nvSpPr>
            <p:spPr bwMode="auto">
              <a:xfrm>
                <a:off x="4494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4" name="Freeform 843"/>
              <p:cNvSpPr>
                <a:spLocks/>
              </p:cNvSpPr>
              <p:nvPr/>
            </p:nvSpPr>
            <p:spPr bwMode="auto">
              <a:xfrm>
                <a:off x="4494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" name="Freeform 844"/>
              <p:cNvSpPr>
                <a:spLocks/>
              </p:cNvSpPr>
              <p:nvPr/>
            </p:nvSpPr>
            <p:spPr bwMode="auto">
              <a:xfrm>
                <a:off x="4494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" name="Freeform 845"/>
              <p:cNvSpPr>
                <a:spLocks/>
              </p:cNvSpPr>
              <p:nvPr/>
            </p:nvSpPr>
            <p:spPr bwMode="auto">
              <a:xfrm>
                <a:off x="4494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" name="Freeform 846"/>
              <p:cNvSpPr>
                <a:spLocks/>
              </p:cNvSpPr>
              <p:nvPr/>
            </p:nvSpPr>
            <p:spPr bwMode="auto">
              <a:xfrm>
                <a:off x="4494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7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8" name="Freeform 847"/>
              <p:cNvSpPr>
                <a:spLocks/>
              </p:cNvSpPr>
              <p:nvPr/>
            </p:nvSpPr>
            <p:spPr bwMode="auto">
              <a:xfrm>
                <a:off x="4494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7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9" name="Freeform 848"/>
              <p:cNvSpPr>
                <a:spLocks/>
              </p:cNvSpPr>
              <p:nvPr/>
            </p:nvSpPr>
            <p:spPr bwMode="auto">
              <a:xfrm>
                <a:off x="305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0" name="Freeform 849"/>
              <p:cNvSpPr>
                <a:spLocks/>
              </p:cNvSpPr>
              <p:nvPr/>
            </p:nvSpPr>
            <p:spPr bwMode="auto">
              <a:xfrm>
                <a:off x="305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1" name="Freeform 850"/>
              <p:cNvSpPr>
                <a:spLocks/>
              </p:cNvSpPr>
              <p:nvPr/>
            </p:nvSpPr>
            <p:spPr bwMode="auto">
              <a:xfrm>
                <a:off x="289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2" name="Freeform 851"/>
              <p:cNvSpPr>
                <a:spLocks/>
              </p:cNvSpPr>
              <p:nvPr/>
            </p:nvSpPr>
            <p:spPr bwMode="auto">
              <a:xfrm>
                <a:off x="289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3" name="Freeform 852"/>
              <p:cNvSpPr>
                <a:spLocks/>
              </p:cNvSpPr>
              <p:nvPr/>
            </p:nvSpPr>
            <p:spPr bwMode="auto">
              <a:xfrm>
                <a:off x="305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4" name="Freeform 853"/>
              <p:cNvSpPr>
                <a:spLocks/>
              </p:cNvSpPr>
              <p:nvPr/>
            </p:nvSpPr>
            <p:spPr bwMode="auto">
              <a:xfrm>
                <a:off x="305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5" name="Freeform 854"/>
              <p:cNvSpPr>
                <a:spLocks/>
              </p:cNvSpPr>
              <p:nvPr/>
            </p:nvSpPr>
            <p:spPr bwMode="auto">
              <a:xfrm>
                <a:off x="305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6" name="Freeform 855"/>
              <p:cNvSpPr>
                <a:spLocks/>
              </p:cNvSpPr>
              <p:nvPr/>
            </p:nvSpPr>
            <p:spPr bwMode="auto">
              <a:xfrm>
                <a:off x="305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7" name="Freeform 856"/>
              <p:cNvSpPr>
                <a:spLocks/>
              </p:cNvSpPr>
              <p:nvPr/>
            </p:nvSpPr>
            <p:spPr bwMode="auto">
              <a:xfrm>
                <a:off x="305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8" name="Freeform 857"/>
              <p:cNvSpPr>
                <a:spLocks/>
              </p:cNvSpPr>
              <p:nvPr/>
            </p:nvSpPr>
            <p:spPr bwMode="auto">
              <a:xfrm>
                <a:off x="305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61" name="Group 858"/>
            <p:cNvGrpSpPr>
              <a:grpSpLocks noChangeAspect="1"/>
            </p:cNvGrpSpPr>
            <p:nvPr/>
          </p:nvGrpSpPr>
          <p:grpSpPr bwMode="auto">
            <a:xfrm>
              <a:off x="5084957" y="6402970"/>
              <a:ext cx="1307307" cy="268288"/>
              <a:chOff x="2880" y="3552"/>
              <a:chExt cx="1647" cy="338"/>
            </a:xfrm>
          </p:grpSpPr>
          <p:sp>
            <p:nvSpPr>
              <p:cNvPr id="62" name="AutoShape 859"/>
              <p:cNvSpPr>
                <a:spLocks noChangeAspect="1" noChangeArrowheads="1" noTextEdit="1"/>
              </p:cNvSpPr>
              <p:nvPr/>
            </p:nvSpPr>
            <p:spPr bwMode="auto">
              <a:xfrm>
                <a:off x="2880" y="3552"/>
                <a:ext cx="164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3" name="Freeform 860"/>
              <p:cNvSpPr>
                <a:spLocks/>
              </p:cNvSpPr>
              <p:nvPr/>
            </p:nvSpPr>
            <p:spPr bwMode="auto">
              <a:xfrm>
                <a:off x="2999" y="3721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" name="Freeform 861"/>
              <p:cNvSpPr>
                <a:spLocks/>
              </p:cNvSpPr>
              <p:nvPr/>
            </p:nvSpPr>
            <p:spPr bwMode="auto">
              <a:xfrm>
                <a:off x="2999" y="3721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5" name="Freeform 862"/>
              <p:cNvSpPr>
                <a:spLocks/>
              </p:cNvSpPr>
              <p:nvPr/>
            </p:nvSpPr>
            <p:spPr bwMode="auto">
              <a:xfrm>
                <a:off x="3226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6" name="Freeform 863"/>
              <p:cNvSpPr>
                <a:spLocks/>
              </p:cNvSpPr>
              <p:nvPr/>
            </p:nvSpPr>
            <p:spPr bwMode="auto">
              <a:xfrm>
                <a:off x="3226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7" name="Freeform 864"/>
              <p:cNvSpPr>
                <a:spLocks/>
              </p:cNvSpPr>
              <p:nvPr/>
            </p:nvSpPr>
            <p:spPr bwMode="auto">
              <a:xfrm>
                <a:off x="345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8" name="Freeform 865"/>
              <p:cNvSpPr>
                <a:spLocks/>
              </p:cNvSpPr>
              <p:nvPr/>
            </p:nvSpPr>
            <p:spPr bwMode="auto">
              <a:xfrm>
                <a:off x="345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9" name="Freeform 866"/>
              <p:cNvSpPr>
                <a:spLocks/>
              </p:cNvSpPr>
              <p:nvPr/>
            </p:nvSpPr>
            <p:spPr bwMode="auto">
              <a:xfrm>
                <a:off x="3679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0" name="Freeform 867"/>
              <p:cNvSpPr>
                <a:spLocks/>
              </p:cNvSpPr>
              <p:nvPr/>
            </p:nvSpPr>
            <p:spPr bwMode="auto">
              <a:xfrm>
                <a:off x="3679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" name="Freeform 868"/>
              <p:cNvSpPr>
                <a:spLocks/>
              </p:cNvSpPr>
              <p:nvPr/>
            </p:nvSpPr>
            <p:spPr bwMode="auto">
              <a:xfrm>
                <a:off x="3905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2" name="Freeform 869"/>
              <p:cNvSpPr>
                <a:spLocks/>
              </p:cNvSpPr>
              <p:nvPr/>
            </p:nvSpPr>
            <p:spPr bwMode="auto">
              <a:xfrm>
                <a:off x="3905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3" name="Freeform 870"/>
              <p:cNvSpPr>
                <a:spLocks/>
              </p:cNvSpPr>
              <p:nvPr/>
            </p:nvSpPr>
            <p:spPr bwMode="auto">
              <a:xfrm>
                <a:off x="413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49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49" y="8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" name="Freeform 871"/>
              <p:cNvSpPr>
                <a:spLocks/>
              </p:cNvSpPr>
              <p:nvPr/>
            </p:nvSpPr>
            <p:spPr bwMode="auto">
              <a:xfrm>
                <a:off x="413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49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49" y="8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5" name="Freeform 872"/>
              <p:cNvSpPr>
                <a:spLocks/>
              </p:cNvSpPr>
              <p:nvPr/>
            </p:nvSpPr>
            <p:spPr bwMode="auto">
              <a:xfrm>
                <a:off x="435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6" name="Freeform 873"/>
              <p:cNvSpPr>
                <a:spLocks/>
              </p:cNvSpPr>
              <p:nvPr/>
            </p:nvSpPr>
            <p:spPr bwMode="auto">
              <a:xfrm>
                <a:off x="435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" name="Freeform 874"/>
              <p:cNvSpPr>
                <a:spLocks/>
              </p:cNvSpPr>
              <p:nvPr/>
            </p:nvSpPr>
            <p:spPr bwMode="auto">
              <a:xfrm>
                <a:off x="2999" y="3562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8" name="Freeform 875"/>
              <p:cNvSpPr>
                <a:spLocks/>
              </p:cNvSpPr>
              <p:nvPr/>
            </p:nvSpPr>
            <p:spPr bwMode="auto">
              <a:xfrm>
                <a:off x="2999" y="3562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9" name="Freeform 876"/>
              <p:cNvSpPr>
                <a:spLocks/>
              </p:cNvSpPr>
              <p:nvPr/>
            </p:nvSpPr>
            <p:spPr bwMode="auto">
              <a:xfrm>
                <a:off x="3452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0" name="Freeform 877"/>
              <p:cNvSpPr>
                <a:spLocks/>
              </p:cNvSpPr>
              <p:nvPr/>
            </p:nvSpPr>
            <p:spPr bwMode="auto">
              <a:xfrm>
                <a:off x="3452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1" name="Freeform 878"/>
              <p:cNvSpPr>
                <a:spLocks/>
              </p:cNvSpPr>
              <p:nvPr/>
            </p:nvSpPr>
            <p:spPr bwMode="auto">
              <a:xfrm>
                <a:off x="3905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2" name="Freeform 879"/>
              <p:cNvSpPr>
                <a:spLocks/>
              </p:cNvSpPr>
              <p:nvPr/>
            </p:nvSpPr>
            <p:spPr bwMode="auto">
              <a:xfrm>
                <a:off x="3905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3" name="Freeform 880"/>
              <p:cNvSpPr>
                <a:spLocks/>
              </p:cNvSpPr>
              <p:nvPr/>
            </p:nvSpPr>
            <p:spPr bwMode="auto">
              <a:xfrm>
                <a:off x="435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4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4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4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4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4" name="Freeform 881"/>
              <p:cNvSpPr>
                <a:spLocks/>
              </p:cNvSpPr>
              <p:nvPr/>
            </p:nvSpPr>
            <p:spPr bwMode="auto">
              <a:xfrm>
                <a:off x="435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4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4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4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4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5" name="Freeform 882"/>
              <p:cNvSpPr>
                <a:spLocks/>
              </p:cNvSpPr>
              <p:nvPr/>
            </p:nvSpPr>
            <p:spPr bwMode="auto">
              <a:xfrm>
                <a:off x="2890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1" y="110"/>
                  </a:cxn>
                  <a:cxn ang="0">
                    <a:pos x="145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1" y="110"/>
                    </a:lnTo>
                    <a:lnTo>
                      <a:pt x="145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6" name="Freeform 883"/>
              <p:cNvSpPr>
                <a:spLocks/>
              </p:cNvSpPr>
              <p:nvPr/>
            </p:nvSpPr>
            <p:spPr bwMode="auto">
              <a:xfrm>
                <a:off x="2890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1" y="110"/>
                  </a:cxn>
                  <a:cxn ang="0">
                    <a:pos x="145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1" y="110"/>
                    </a:lnTo>
                    <a:lnTo>
                      <a:pt x="145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" name="Freeform 884"/>
              <p:cNvSpPr>
                <a:spLocks/>
              </p:cNvSpPr>
              <p:nvPr/>
            </p:nvSpPr>
            <p:spPr bwMode="auto">
              <a:xfrm>
                <a:off x="311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3" y="144"/>
                  </a:cxn>
                  <a:cxn ang="0">
                    <a:pos x="110" y="152"/>
                  </a:cxn>
                  <a:cxn ang="0">
                    <a:pos x="96" y="156"/>
                  </a:cxn>
                  <a:cxn ang="0">
                    <a:pos x="79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8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3" y="144"/>
                    </a:lnTo>
                    <a:lnTo>
                      <a:pt x="110" y="152"/>
                    </a:lnTo>
                    <a:lnTo>
                      <a:pt x="96" y="156"/>
                    </a:lnTo>
                    <a:lnTo>
                      <a:pt x="79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" name="Freeform 885"/>
              <p:cNvSpPr>
                <a:spLocks/>
              </p:cNvSpPr>
              <p:nvPr/>
            </p:nvSpPr>
            <p:spPr bwMode="auto">
              <a:xfrm>
                <a:off x="311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3" y="144"/>
                  </a:cxn>
                  <a:cxn ang="0">
                    <a:pos x="110" y="152"/>
                  </a:cxn>
                  <a:cxn ang="0">
                    <a:pos x="96" y="156"/>
                  </a:cxn>
                  <a:cxn ang="0">
                    <a:pos x="79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8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3" y="144"/>
                    </a:lnTo>
                    <a:lnTo>
                      <a:pt x="110" y="152"/>
                    </a:lnTo>
                    <a:lnTo>
                      <a:pt x="96" y="156"/>
                    </a:lnTo>
                    <a:lnTo>
                      <a:pt x="79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9" name="Freeform 886"/>
              <p:cNvSpPr>
                <a:spLocks/>
              </p:cNvSpPr>
              <p:nvPr/>
            </p:nvSpPr>
            <p:spPr bwMode="auto">
              <a:xfrm>
                <a:off x="3343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0" name="Freeform 887"/>
              <p:cNvSpPr>
                <a:spLocks/>
              </p:cNvSpPr>
              <p:nvPr/>
            </p:nvSpPr>
            <p:spPr bwMode="auto">
              <a:xfrm>
                <a:off x="3343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1" name="Freeform 888"/>
              <p:cNvSpPr>
                <a:spLocks/>
              </p:cNvSpPr>
              <p:nvPr/>
            </p:nvSpPr>
            <p:spPr bwMode="auto">
              <a:xfrm>
                <a:off x="3569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2" name="Freeform 889"/>
              <p:cNvSpPr>
                <a:spLocks/>
              </p:cNvSpPr>
              <p:nvPr/>
            </p:nvSpPr>
            <p:spPr bwMode="auto">
              <a:xfrm>
                <a:off x="3569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3" name="Freeform 890"/>
              <p:cNvSpPr>
                <a:spLocks/>
              </p:cNvSpPr>
              <p:nvPr/>
            </p:nvSpPr>
            <p:spPr bwMode="auto">
              <a:xfrm>
                <a:off x="379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0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6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8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0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6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4" name="Freeform 891"/>
              <p:cNvSpPr>
                <a:spLocks/>
              </p:cNvSpPr>
              <p:nvPr/>
            </p:nvSpPr>
            <p:spPr bwMode="auto">
              <a:xfrm>
                <a:off x="379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0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6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8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0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6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5" name="Freeform 892"/>
              <p:cNvSpPr>
                <a:spLocks/>
              </p:cNvSpPr>
              <p:nvPr/>
            </p:nvSpPr>
            <p:spPr bwMode="auto">
              <a:xfrm>
                <a:off x="402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7" y="144"/>
                  </a:cxn>
                  <a:cxn ang="0">
                    <a:pos x="25" y="135"/>
                  </a:cxn>
                  <a:cxn ang="0">
                    <a:pos x="14" y="123"/>
                  </a:cxn>
                  <a:cxn ang="0">
                    <a:pos x="8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7" y="144"/>
                    </a:lnTo>
                    <a:lnTo>
                      <a:pt x="25" y="135"/>
                    </a:lnTo>
                    <a:lnTo>
                      <a:pt x="14" y="123"/>
                    </a:lnTo>
                    <a:lnTo>
                      <a:pt x="8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6" name="Freeform 893"/>
              <p:cNvSpPr>
                <a:spLocks/>
              </p:cNvSpPr>
              <p:nvPr/>
            </p:nvSpPr>
            <p:spPr bwMode="auto">
              <a:xfrm>
                <a:off x="402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7" y="144"/>
                  </a:cxn>
                  <a:cxn ang="0">
                    <a:pos x="25" y="135"/>
                  </a:cxn>
                  <a:cxn ang="0">
                    <a:pos x="14" y="123"/>
                  </a:cxn>
                  <a:cxn ang="0">
                    <a:pos x="8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7" y="144"/>
                    </a:lnTo>
                    <a:lnTo>
                      <a:pt x="25" y="135"/>
                    </a:lnTo>
                    <a:lnTo>
                      <a:pt x="14" y="123"/>
                    </a:lnTo>
                    <a:lnTo>
                      <a:pt x="8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7" name="Freeform 894"/>
              <p:cNvSpPr>
                <a:spLocks/>
              </p:cNvSpPr>
              <p:nvPr/>
            </p:nvSpPr>
            <p:spPr bwMode="auto">
              <a:xfrm>
                <a:off x="4251" y="3642"/>
                <a:ext cx="157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4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4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4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8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4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4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4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8" name="Freeform 895"/>
              <p:cNvSpPr>
                <a:spLocks/>
              </p:cNvSpPr>
              <p:nvPr/>
            </p:nvSpPr>
            <p:spPr bwMode="auto">
              <a:xfrm>
                <a:off x="4251" y="3642"/>
                <a:ext cx="157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4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4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4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8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4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4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4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409" name="Group 791"/>
          <p:cNvGrpSpPr>
            <a:grpSpLocks noChangeAspect="1"/>
          </p:cNvGrpSpPr>
          <p:nvPr/>
        </p:nvGrpSpPr>
        <p:grpSpPr>
          <a:xfrm>
            <a:off x="3773764" y="2983985"/>
            <a:ext cx="1171795" cy="1362149"/>
            <a:chOff x="7356884" y="4954097"/>
            <a:chExt cx="1477196" cy="1717161"/>
          </a:xfrm>
        </p:grpSpPr>
        <p:grpSp>
          <p:nvGrpSpPr>
            <p:cNvPr id="410" name="Group 3"/>
            <p:cNvGrpSpPr>
              <a:grpSpLocks noChangeAspect="1"/>
            </p:cNvGrpSpPr>
            <p:nvPr/>
          </p:nvGrpSpPr>
          <p:grpSpPr bwMode="auto">
            <a:xfrm>
              <a:off x="7356884" y="4954097"/>
              <a:ext cx="1477196" cy="1311276"/>
              <a:chOff x="720" y="1536"/>
              <a:chExt cx="1861" cy="1652"/>
            </a:xfrm>
          </p:grpSpPr>
          <p:sp>
            <p:nvSpPr>
              <p:cNvPr id="455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720" y="1536"/>
                <a:ext cx="1861" cy="1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456" name="Group 5"/>
              <p:cNvGrpSpPr>
                <a:grpSpLocks/>
              </p:cNvGrpSpPr>
              <p:nvPr/>
            </p:nvGrpSpPr>
            <p:grpSpPr bwMode="auto">
              <a:xfrm>
                <a:off x="730" y="1546"/>
                <a:ext cx="1841" cy="1632"/>
                <a:chOff x="730" y="1546"/>
                <a:chExt cx="1841" cy="1632"/>
              </a:xfrm>
            </p:grpSpPr>
            <p:sp>
              <p:nvSpPr>
                <p:cNvPr id="574" name="Rectangle 6"/>
                <p:cNvSpPr>
                  <a:spLocks noChangeArrowheads="1"/>
                </p:cNvSpPr>
                <p:nvPr/>
              </p:nvSpPr>
              <p:spPr bwMode="auto">
                <a:xfrm>
                  <a:off x="808" y="1624"/>
                  <a:ext cx="321" cy="227"/>
                </a:xfrm>
                <a:prstGeom prst="rect">
                  <a:avLst/>
                </a:prstGeom>
                <a:noFill/>
                <a:ln w="3175">
                  <a:solidFill>
                    <a:srgbClr val="1F1A1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5" name="Freeform 7"/>
                <p:cNvSpPr>
                  <a:spLocks/>
                </p:cNvSpPr>
                <p:nvPr/>
              </p:nvSpPr>
              <p:spPr bwMode="auto">
                <a:xfrm>
                  <a:off x="969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6" name="Freeform 8"/>
                <p:cNvSpPr>
                  <a:spLocks/>
                </p:cNvSpPr>
                <p:nvPr/>
              </p:nvSpPr>
              <p:spPr bwMode="auto">
                <a:xfrm>
                  <a:off x="969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7" name="Freeform 9"/>
                <p:cNvSpPr>
                  <a:spLocks/>
                </p:cNvSpPr>
                <p:nvPr/>
              </p:nvSpPr>
              <p:spPr bwMode="auto">
                <a:xfrm>
                  <a:off x="113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8" name="Freeform 10"/>
                <p:cNvSpPr>
                  <a:spLocks/>
                </p:cNvSpPr>
                <p:nvPr/>
              </p:nvSpPr>
              <p:spPr bwMode="auto">
                <a:xfrm>
                  <a:off x="113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9" name="Freeform 11"/>
                <p:cNvSpPr>
                  <a:spLocks/>
                </p:cNvSpPr>
                <p:nvPr/>
              </p:nvSpPr>
              <p:spPr bwMode="auto">
                <a:xfrm>
                  <a:off x="113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0" name="Freeform 12"/>
                <p:cNvSpPr>
                  <a:spLocks/>
                </p:cNvSpPr>
                <p:nvPr/>
              </p:nvSpPr>
              <p:spPr bwMode="auto">
                <a:xfrm>
                  <a:off x="113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1" y="96"/>
                    </a:cxn>
                    <a:cxn ang="0">
                      <a:pos x="0" y="78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1" y="96"/>
                      </a:lnTo>
                      <a:lnTo>
                        <a:pt x="0" y="78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1" name="Freeform 13"/>
                <p:cNvSpPr>
                  <a:spLocks/>
                </p:cNvSpPr>
                <p:nvPr/>
              </p:nvSpPr>
              <p:spPr bwMode="auto">
                <a:xfrm>
                  <a:off x="113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2" name="Freeform 14"/>
                <p:cNvSpPr>
                  <a:spLocks/>
                </p:cNvSpPr>
                <p:nvPr/>
              </p:nvSpPr>
              <p:spPr bwMode="auto">
                <a:xfrm>
                  <a:off x="113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79"/>
                    </a:cxn>
                    <a:cxn ang="0">
                      <a:pos x="1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79"/>
                      </a:lnTo>
                      <a:lnTo>
                        <a:pt x="1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3" name="Freeform 15"/>
                <p:cNvSpPr>
                  <a:spLocks/>
                </p:cNvSpPr>
                <p:nvPr/>
              </p:nvSpPr>
              <p:spPr bwMode="auto">
                <a:xfrm>
                  <a:off x="113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4" name="Freeform 16"/>
                <p:cNvSpPr>
                  <a:spLocks/>
                </p:cNvSpPr>
                <p:nvPr/>
              </p:nvSpPr>
              <p:spPr bwMode="auto">
                <a:xfrm>
                  <a:off x="113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5" name="Freeform 17"/>
                <p:cNvSpPr>
                  <a:spLocks/>
                </p:cNvSpPr>
                <p:nvPr/>
              </p:nvSpPr>
              <p:spPr bwMode="auto">
                <a:xfrm>
                  <a:off x="113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0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0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6" name="Freeform 18"/>
                <p:cNvSpPr>
                  <a:spLocks/>
                </p:cNvSpPr>
                <p:nvPr/>
              </p:nvSpPr>
              <p:spPr bwMode="auto">
                <a:xfrm>
                  <a:off x="113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0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0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7" name="Freeform 19"/>
                <p:cNvSpPr>
                  <a:spLocks/>
                </p:cNvSpPr>
                <p:nvPr/>
              </p:nvSpPr>
              <p:spPr bwMode="auto">
                <a:xfrm>
                  <a:off x="113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8" name="Freeform 20"/>
                <p:cNvSpPr>
                  <a:spLocks/>
                </p:cNvSpPr>
                <p:nvPr/>
              </p:nvSpPr>
              <p:spPr bwMode="auto">
                <a:xfrm>
                  <a:off x="113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89" name="Freeform 21"/>
                <p:cNvSpPr>
                  <a:spLocks/>
                </p:cNvSpPr>
                <p:nvPr/>
              </p:nvSpPr>
              <p:spPr bwMode="auto">
                <a:xfrm>
                  <a:off x="113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0" name="Freeform 22"/>
                <p:cNvSpPr>
                  <a:spLocks/>
                </p:cNvSpPr>
                <p:nvPr/>
              </p:nvSpPr>
              <p:spPr bwMode="auto">
                <a:xfrm>
                  <a:off x="113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5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5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1" y="96"/>
                    </a:cxn>
                    <a:cxn ang="0">
                      <a:pos x="0" y="81"/>
                    </a:cxn>
                    <a:cxn ang="0">
                      <a:pos x="1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5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5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1" y="96"/>
                      </a:lnTo>
                      <a:lnTo>
                        <a:pt x="0" y="81"/>
                      </a:lnTo>
                      <a:lnTo>
                        <a:pt x="1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1" name="Freeform 23"/>
                <p:cNvSpPr>
                  <a:spLocks/>
                </p:cNvSpPr>
                <p:nvPr/>
              </p:nvSpPr>
              <p:spPr bwMode="auto">
                <a:xfrm>
                  <a:off x="1290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5" y="134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5" y="134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2" name="Freeform 24"/>
                <p:cNvSpPr>
                  <a:spLocks/>
                </p:cNvSpPr>
                <p:nvPr/>
              </p:nvSpPr>
              <p:spPr bwMode="auto">
                <a:xfrm>
                  <a:off x="1290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6" y="146"/>
                    </a:cxn>
                    <a:cxn ang="0">
                      <a:pos x="25" y="134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6" y="146"/>
                      </a:lnTo>
                      <a:lnTo>
                        <a:pt x="25" y="134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3" name="Freeform 25"/>
                <p:cNvSpPr>
                  <a:spLocks/>
                </p:cNvSpPr>
                <p:nvPr/>
              </p:nvSpPr>
              <p:spPr bwMode="auto">
                <a:xfrm>
                  <a:off x="1290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4" name="Freeform 26"/>
                <p:cNvSpPr>
                  <a:spLocks/>
                </p:cNvSpPr>
                <p:nvPr/>
              </p:nvSpPr>
              <p:spPr bwMode="auto">
                <a:xfrm>
                  <a:off x="1290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3"/>
                    </a:cxn>
                    <a:cxn ang="0">
                      <a:pos x="7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4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3"/>
                      </a:lnTo>
                      <a:lnTo>
                        <a:pt x="7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4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5" name="Freeform 27"/>
                <p:cNvSpPr>
                  <a:spLocks/>
                </p:cNvSpPr>
                <p:nvPr/>
              </p:nvSpPr>
              <p:spPr bwMode="auto">
                <a:xfrm>
                  <a:off x="1290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6" name="Freeform 28"/>
                <p:cNvSpPr>
                  <a:spLocks/>
                </p:cNvSpPr>
                <p:nvPr/>
              </p:nvSpPr>
              <p:spPr bwMode="auto">
                <a:xfrm>
                  <a:off x="1290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7" name="Freeform 29"/>
                <p:cNvSpPr>
                  <a:spLocks/>
                </p:cNvSpPr>
                <p:nvPr/>
              </p:nvSpPr>
              <p:spPr bwMode="auto">
                <a:xfrm>
                  <a:off x="1290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8" name="Freeform 30"/>
                <p:cNvSpPr>
                  <a:spLocks/>
                </p:cNvSpPr>
                <p:nvPr/>
              </p:nvSpPr>
              <p:spPr bwMode="auto">
                <a:xfrm>
                  <a:off x="1290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48"/>
                    </a:cxn>
                    <a:cxn ang="0">
                      <a:pos x="13" y="35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48"/>
                      </a:lnTo>
                      <a:lnTo>
                        <a:pt x="13" y="35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9" name="Freeform 31"/>
                <p:cNvSpPr>
                  <a:spLocks/>
                </p:cNvSpPr>
                <p:nvPr/>
              </p:nvSpPr>
              <p:spPr bwMode="auto">
                <a:xfrm>
                  <a:off x="1290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0" name="Freeform 32"/>
                <p:cNvSpPr>
                  <a:spLocks/>
                </p:cNvSpPr>
                <p:nvPr/>
              </p:nvSpPr>
              <p:spPr bwMode="auto">
                <a:xfrm>
                  <a:off x="1290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4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3"/>
                    </a:cxn>
                    <a:cxn ang="0">
                      <a:pos x="36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4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3"/>
                      </a:lnTo>
                      <a:lnTo>
                        <a:pt x="36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1" name="Freeform 33"/>
                <p:cNvSpPr>
                  <a:spLocks/>
                </p:cNvSpPr>
                <p:nvPr/>
              </p:nvSpPr>
              <p:spPr bwMode="auto">
                <a:xfrm>
                  <a:off x="1290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7" y="50"/>
                    </a:cxn>
                    <a:cxn ang="0">
                      <a:pos x="13" y="37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7" y="50"/>
                      </a:lnTo>
                      <a:lnTo>
                        <a:pt x="13" y="37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2" name="Freeform 34"/>
                <p:cNvSpPr>
                  <a:spLocks/>
                </p:cNvSpPr>
                <p:nvPr/>
              </p:nvSpPr>
              <p:spPr bwMode="auto">
                <a:xfrm>
                  <a:off x="1290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7"/>
                    </a:cxn>
                    <a:cxn ang="0">
                      <a:pos x="13" y="125"/>
                    </a:cxn>
                    <a:cxn ang="0">
                      <a:pos x="7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7" y="50"/>
                    </a:cxn>
                    <a:cxn ang="0">
                      <a:pos x="13" y="37"/>
                    </a:cxn>
                    <a:cxn ang="0">
                      <a:pos x="25" y="23"/>
                    </a:cxn>
                    <a:cxn ang="0">
                      <a:pos x="36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7"/>
                      </a:lnTo>
                      <a:lnTo>
                        <a:pt x="13" y="125"/>
                      </a:lnTo>
                      <a:lnTo>
                        <a:pt x="7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7" y="50"/>
                      </a:lnTo>
                      <a:lnTo>
                        <a:pt x="13" y="37"/>
                      </a:lnTo>
                      <a:lnTo>
                        <a:pt x="25" y="23"/>
                      </a:lnTo>
                      <a:lnTo>
                        <a:pt x="36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3" name="Freeform 35"/>
                <p:cNvSpPr>
                  <a:spLocks/>
                </p:cNvSpPr>
                <p:nvPr/>
              </p:nvSpPr>
              <p:spPr bwMode="auto">
                <a:xfrm>
                  <a:off x="1290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5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5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4" name="Freeform 36"/>
                <p:cNvSpPr>
                  <a:spLocks/>
                </p:cNvSpPr>
                <p:nvPr/>
              </p:nvSpPr>
              <p:spPr bwMode="auto">
                <a:xfrm>
                  <a:off x="1290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6" y="146"/>
                    </a:cxn>
                    <a:cxn ang="0">
                      <a:pos x="25" y="136"/>
                    </a:cxn>
                    <a:cxn ang="0">
                      <a:pos x="13" y="125"/>
                    </a:cxn>
                    <a:cxn ang="0">
                      <a:pos x="7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7" y="50"/>
                    </a:cxn>
                    <a:cxn ang="0">
                      <a:pos x="13" y="36"/>
                    </a:cxn>
                    <a:cxn ang="0">
                      <a:pos x="25" y="25"/>
                    </a:cxn>
                    <a:cxn ang="0">
                      <a:pos x="36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6" y="146"/>
                      </a:lnTo>
                      <a:lnTo>
                        <a:pt x="25" y="136"/>
                      </a:lnTo>
                      <a:lnTo>
                        <a:pt x="13" y="125"/>
                      </a:lnTo>
                      <a:lnTo>
                        <a:pt x="7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7" y="50"/>
                      </a:lnTo>
                      <a:lnTo>
                        <a:pt x="13" y="36"/>
                      </a:lnTo>
                      <a:lnTo>
                        <a:pt x="25" y="25"/>
                      </a:lnTo>
                      <a:lnTo>
                        <a:pt x="36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5" name="Freeform 37"/>
                <p:cNvSpPr>
                  <a:spLocks/>
                </p:cNvSpPr>
                <p:nvPr/>
              </p:nvSpPr>
              <p:spPr bwMode="auto">
                <a:xfrm>
                  <a:off x="145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6" name="Freeform 38"/>
                <p:cNvSpPr>
                  <a:spLocks/>
                </p:cNvSpPr>
                <p:nvPr/>
              </p:nvSpPr>
              <p:spPr bwMode="auto">
                <a:xfrm>
                  <a:off x="1451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7" name="Freeform 39"/>
                <p:cNvSpPr>
                  <a:spLocks/>
                </p:cNvSpPr>
                <p:nvPr/>
              </p:nvSpPr>
              <p:spPr bwMode="auto">
                <a:xfrm>
                  <a:off x="145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8" name="Freeform 40"/>
                <p:cNvSpPr>
                  <a:spLocks/>
                </p:cNvSpPr>
                <p:nvPr/>
              </p:nvSpPr>
              <p:spPr bwMode="auto">
                <a:xfrm>
                  <a:off x="1451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9" name="Freeform 41"/>
                <p:cNvSpPr>
                  <a:spLocks/>
                </p:cNvSpPr>
                <p:nvPr/>
              </p:nvSpPr>
              <p:spPr bwMode="auto">
                <a:xfrm>
                  <a:off x="145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0" name="Freeform 42"/>
                <p:cNvSpPr>
                  <a:spLocks/>
                </p:cNvSpPr>
                <p:nvPr/>
              </p:nvSpPr>
              <p:spPr bwMode="auto">
                <a:xfrm>
                  <a:off x="1451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1" name="Freeform 43"/>
                <p:cNvSpPr>
                  <a:spLocks/>
                </p:cNvSpPr>
                <p:nvPr/>
              </p:nvSpPr>
              <p:spPr bwMode="auto">
                <a:xfrm>
                  <a:off x="145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2" name="Freeform 44"/>
                <p:cNvSpPr>
                  <a:spLocks/>
                </p:cNvSpPr>
                <p:nvPr/>
              </p:nvSpPr>
              <p:spPr bwMode="auto">
                <a:xfrm>
                  <a:off x="1451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3" name="Freeform 45"/>
                <p:cNvSpPr>
                  <a:spLocks/>
                </p:cNvSpPr>
                <p:nvPr/>
              </p:nvSpPr>
              <p:spPr bwMode="auto">
                <a:xfrm>
                  <a:off x="145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4" name="Freeform 46"/>
                <p:cNvSpPr>
                  <a:spLocks/>
                </p:cNvSpPr>
                <p:nvPr/>
              </p:nvSpPr>
              <p:spPr bwMode="auto">
                <a:xfrm>
                  <a:off x="1451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5" name="Freeform 47"/>
                <p:cNvSpPr>
                  <a:spLocks/>
                </p:cNvSpPr>
                <p:nvPr/>
              </p:nvSpPr>
              <p:spPr bwMode="auto">
                <a:xfrm>
                  <a:off x="145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6" name="Freeform 48"/>
                <p:cNvSpPr>
                  <a:spLocks/>
                </p:cNvSpPr>
                <p:nvPr/>
              </p:nvSpPr>
              <p:spPr bwMode="auto">
                <a:xfrm>
                  <a:off x="1451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7" name="Freeform 49"/>
                <p:cNvSpPr>
                  <a:spLocks/>
                </p:cNvSpPr>
                <p:nvPr/>
              </p:nvSpPr>
              <p:spPr bwMode="auto">
                <a:xfrm>
                  <a:off x="145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8" name="Freeform 50"/>
                <p:cNvSpPr>
                  <a:spLocks/>
                </p:cNvSpPr>
                <p:nvPr/>
              </p:nvSpPr>
              <p:spPr bwMode="auto">
                <a:xfrm>
                  <a:off x="1451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9" name="Freeform 51"/>
                <p:cNvSpPr>
                  <a:spLocks/>
                </p:cNvSpPr>
                <p:nvPr/>
              </p:nvSpPr>
              <p:spPr bwMode="auto">
                <a:xfrm>
                  <a:off x="1612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0" name="Freeform 52"/>
                <p:cNvSpPr>
                  <a:spLocks/>
                </p:cNvSpPr>
                <p:nvPr/>
              </p:nvSpPr>
              <p:spPr bwMode="auto">
                <a:xfrm>
                  <a:off x="1612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1" name="Freeform 53"/>
                <p:cNvSpPr>
                  <a:spLocks/>
                </p:cNvSpPr>
                <p:nvPr/>
              </p:nvSpPr>
              <p:spPr bwMode="auto">
                <a:xfrm>
                  <a:off x="1612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8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8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2" name="Freeform 54"/>
                <p:cNvSpPr>
                  <a:spLocks/>
                </p:cNvSpPr>
                <p:nvPr/>
              </p:nvSpPr>
              <p:spPr bwMode="auto">
                <a:xfrm>
                  <a:off x="1612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78"/>
                    </a:cxn>
                    <a:cxn ang="0">
                      <a:pos x="156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78"/>
                      </a:lnTo>
                      <a:lnTo>
                        <a:pt x="156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3" name="Freeform 55"/>
                <p:cNvSpPr>
                  <a:spLocks/>
                </p:cNvSpPr>
                <p:nvPr/>
              </p:nvSpPr>
              <p:spPr bwMode="auto">
                <a:xfrm>
                  <a:off x="1612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4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4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4" name="Freeform 56"/>
                <p:cNvSpPr>
                  <a:spLocks/>
                </p:cNvSpPr>
                <p:nvPr/>
              </p:nvSpPr>
              <p:spPr bwMode="auto">
                <a:xfrm>
                  <a:off x="1612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4"/>
                    </a:cxn>
                    <a:cxn ang="0">
                      <a:pos x="157" y="79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4"/>
                      </a:lnTo>
                      <a:lnTo>
                        <a:pt x="157" y="79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5" name="Freeform 57"/>
                <p:cNvSpPr>
                  <a:spLocks/>
                </p:cNvSpPr>
                <p:nvPr/>
              </p:nvSpPr>
              <p:spPr bwMode="auto">
                <a:xfrm>
                  <a:off x="1612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6" name="Freeform 58"/>
                <p:cNvSpPr>
                  <a:spLocks/>
                </p:cNvSpPr>
                <p:nvPr/>
              </p:nvSpPr>
              <p:spPr bwMode="auto">
                <a:xfrm>
                  <a:off x="1612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7" name="Freeform 59"/>
                <p:cNvSpPr>
                  <a:spLocks/>
                </p:cNvSpPr>
                <p:nvPr/>
              </p:nvSpPr>
              <p:spPr bwMode="auto">
                <a:xfrm>
                  <a:off x="1612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0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0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8" name="Freeform 60"/>
                <p:cNvSpPr>
                  <a:spLocks/>
                </p:cNvSpPr>
                <p:nvPr/>
              </p:nvSpPr>
              <p:spPr bwMode="auto">
                <a:xfrm>
                  <a:off x="1612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0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0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9" name="Freeform 61"/>
                <p:cNvSpPr>
                  <a:spLocks/>
                </p:cNvSpPr>
                <p:nvPr/>
              </p:nvSpPr>
              <p:spPr bwMode="auto">
                <a:xfrm>
                  <a:off x="1612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6" y="64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6" y="64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0" name="Freeform 62"/>
                <p:cNvSpPr>
                  <a:spLocks/>
                </p:cNvSpPr>
                <p:nvPr/>
              </p:nvSpPr>
              <p:spPr bwMode="auto">
                <a:xfrm>
                  <a:off x="1612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6" y="64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6" y="64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1" name="Freeform 63"/>
                <p:cNvSpPr>
                  <a:spLocks/>
                </p:cNvSpPr>
                <p:nvPr/>
              </p:nvSpPr>
              <p:spPr bwMode="auto">
                <a:xfrm>
                  <a:off x="1612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2" name="Freeform 64"/>
                <p:cNvSpPr>
                  <a:spLocks/>
                </p:cNvSpPr>
                <p:nvPr/>
              </p:nvSpPr>
              <p:spPr bwMode="auto">
                <a:xfrm>
                  <a:off x="1612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6" y="63"/>
                    </a:cxn>
                    <a:cxn ang="0">
                      <a:pos x="157" y="81"/>
                    </a:cxn>
                    <a:cxn ang="0">
                      <a:pos x="156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6" y="63"/>
                      </a:lnTo>
                      <a:lnTo>
                        <a:pt x="157" y="81"/>
                      </a:lnTo>
                      <a:lnTo>
                        <a:pt x="156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3" name="Freeform 65"/>
                <p:cNvSpPr>
                  <a:spLocks/>
                </p:cNvSpPr>
                <p:nvPr/>
              </p:nvSpPr>
              <p:spPr bwMode="auto">
                <a:xfrm>
                  <a:off x="1771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4" name="Freeform 66"/>
                <p:cNvSpPr>
                  <a:spLocks/>
                </p:cNvSpPr>
                <p:nvPr/>
              </p:nvSpPr>
              <p:spPr bwMode="auto">
                <a:xfrm>
                  <a:off x="1771" y="165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5" name="Freeform 67"/>
                <p:cNvSpPr>
                  <a:spLocks/>
                </p:cNvSpPr>
                <p:nvPr/>
              </p:nvSpPr>
              <p:spPr bwMode="auto">
                <a:xfrm>
                  <a:off x="1771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6" name="Freeform 68"/>
                <p:cNvSpPr>
                  <a:spLocks/>
                </p:cNvSpPr>
                <p:nvPr/>
              </p:nvSpPr>
              <p:spPr bwMode="auto">
                <a:xfrm>
                  <a:off x="1771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7" name="Freeform 69"/>
                <p:cNvSpPr>
                  <a:spLocks/>
                </p:cNvSpPr>
                <p:nvPr/>
              </p:nvSpPr>
              <p:spPr bwMode="auto">
                <a:xfrm>
                  <a:off x="1771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8" name="Freeform 70"/>
                <p:cNvSpPr>
                  <a:spLocks/>
                </p:cNvSpPr>
                <p:nvPr/>
              </p:nvSpPr>
              <p:spPr bwMode="auto">
                <a:xfrm>
                  <a:off x="1771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9" name="Freeform 71"/>
                <p:cNvSpPr>
                  <a:spLocks/>
                </p:cNvSpPr>
                <p:nvPr/>
              </p:nvSpPr>
              <p:spPr bwMode="auto">
                <a:xfrm>
                  <a:off x="1771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0" name="Freeform 72"/>
                <p:cNvSpPr>
                  <a:spLocks/>
                </p:cNvSpPr>
                <p:nvPr/>
              </p:nvSpPr>
              <p:spPr bwMode="auto">
                <a:xfrm>
                  <a:off x="1771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1" name="Freeform 73"/>
                <p:cNvSpPr>
                  <a:spLocks/>
                </p:cNvSpPr>
                <p:nvPr/>
              </p:nvSpPr>
              <p:spPr bwMode="auto">
                <a:xfrm>
                  <a:off x="1771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2" name="Freeform 74"/>
                <p:cNvSpPr>
                  <a:spLocks/>
                </p:cNvSpPr>
                <p:nvPr/>
              </p:nvSpPr>
              <p:spPr bwMode="auto">
                <a:xfrm>
                  <a:off x="1771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3" name="Freeform 75"/>
                <p:cNvSpPr>
                  <a:spLocks/>
                </p:cNvSpPr>
                <p:nvPr/>
              </p:nvSpPr>
              <p:spPr bwMode="auto">
                <a:xfrm>
                  <a:off x="1771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4" name="Freeform 76"/>
                <p:cNvSpPr>
                  <a:spLocks/>
                </p:cNvSpPr>
                <p:nvPr/>
              </p:nvSpPr>
              <p:spPr bwMode="auto">
                <a:xfrm>
                  <a:off x="1771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4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4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5" name="Freeform 77"/>
                <p:cNvSpPr>
                  <a:spLocks/>
                </p:cNvSpPr>
                <p:nvPr/>
              </p:nvSpPr>
              <p:spPr bwMode="auto">
                <a:xfrm>
                  <a:off x="1771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6" name="Freeform 78"/>
                <p:cNvSpPr>
                  <a:spLocks/>
                </p:cNvSpPr>
                <p:nvPr/>
              </p:nvSpPr>
              <p:spPr bwMode="auto">
                <a:xfrm>
                  <a:off x="1771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4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4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60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4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4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7" name="Freeform 79"/>
                <p:cNvSpPr>
                  <a:spLocks/>
                </p:cNvSpPr>
                <p:nvPr/>
              </p:nvSpPr>
              <p:spPr bwMode="auto">
                <a:xfrm>
                  <a:off x="193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8" name="Freeform 80"/>
                <p:cNvSpPr>
                  <a:spLocks/>
                </p:cNvSpPr>
                <p:nvPr/>
              </p:nvSpPr>
              <p:spPr bwMode="auto">
                <a:xfrm>
                  <a:off x="193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4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4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9" name="Freeform 81"/>
                <p:cNvSpPr>
                  <a:spLocks/>
                </p:cNvSpPr>
                <p:nvPr/>
              </p:nvSpPr>
              <p:spPr bwMode="auto">
                <a:xfrm>
                  <a:off x="193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0" name="Freeform 82"/>
                <p:cNvSpPr>
                  <a:spLocks/>
                </p:cNvSpPr>
                <p:nvPr/>
              </p:nvSpPr>
              <p:spPr bwMode="auto">
                <a:xfrm>
                  <a:off x="193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3" y="123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3" y="123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1" name="Freeform 83"/>
                <p:cNvSpPr>
                  <a:spLocks/>
                </p:cNvSpPr>
                <p:nvPr/>
              </p:nvSpPr>
              <p:spPr bwMode="auto">
                <a:xfrm>
                  <a:off x="193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2" name="Freeform 84"/>
                <p:cNvSpPr>
                  <a:spLocks/>
                </p:cNvSpPr>
                <p:nvPr/>
              </p:nvSpPr>
              <p:spPr bwMode="auto">
                <a:xfrm>
                  <a:off x="193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3" name="Freeform 85"/>
                <p:cNvSpPr>
                  <a:spLocks/>
                </p:cNvSpPr>
                <p:nvPr/>
              </p:nvSpPr>
              <p:spPr bwMode="auto">
                <a:xfrm>
                  <a:off x="193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4" name="Freeform 86"/>
                <p:cNvSpPr>
                  <a:spLocks/>
                </p:cNvSpPr>
                <p:nvPr/>
              </p:nvSpPr>
              <p:spPr bwMode="auto">
                <a:xfrm>
                  <a:off x="193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5" name="Freeform 87"/>
                <p:cNvSpPr>
                  <a:spLocks/>
                </p:cNvSpPr>
                <p:nvPr/>
              </p:nvSpPr>
              <p:spPr bwMode="auto">
                <a:xfrm>
                  <a:off x="193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7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6" name="Freeform 88"/>
                <p:cNvSpPr>
                  <a:spLocks/>
                </p:cNvSpPr>
                <p:nvPr/>
              </p:nvSpPr>
              <p:spPr bwMode="auto">
                <a:xfrm>
                  <a:off x="193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4" y="23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4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7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4" y="23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4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7" y="7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7" name="Freeform 89"/>
                <p:cNvSpPr>
                  <a:spLocks/>
                </p:cNvSpPr>
                <p:nvPr/>
              </p:nvSpPr>
              <p:spPr bwMode="auto">
                <a:xfrm>
                  <a:off x="193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8" name="Freeform 90"/>
                <p:cNvSpPr>
                  <a:spLocks/>
                </p:cNvSpPr>
                <p:nvPr/>
              </p:nvSpPr>
              <p:spPr bwMode="auto">
                <a:xfrm>
                  <a:off x="193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4"/>
                    </a:cxn>
                    <a:cxn ang="0">
                      <a:pos x="134" y="23"/>
                    </a:cxn>
                    <a:cxn ang="0">
                      <a:pos x="143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3" y="125"/>
                    </a:cxn>
                    <a:cxn ang="0">
                      <a:pos x="134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5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60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4"/>
                      </a:lnTo>
                      <a:lnTo>
                        <a:pt x="134" y="23"/>
                      </a:lnTo>
                      <a:lnTo>
                        <a:pt x="143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3" y="125"/>
                      </a:lnTo>
                      <a:lnTo>
                        <a:pt x="134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5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9" name="Freeform 91"/>
                <p:cNvSpPr>
                  <a:spLocks/>
                </p:cNvSpPr>
                <p:nvPr/>
              </p:nvSpPr>
              <p:spPr bwMode="auto">
                <a:xfrm>
                  <a:off x="193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0" name="Freeform 92"/>
                <p:cNvSpPr>
                  <a:spLocks/>
                </p:cNvSpPr>
                <p:nvPr/>
              </p:nvSpPr>
              <p:spPr bwMode="auto">
                <a:xfrm>
                  <a:off x="193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4" y="25"/>
                    </a:cxn>
                    <a:cxn ang="0">
                      <a:pos x="143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3" y="125"/>
                    </a:cxn>
                    <a:cxn ang="0">
                      <a:pos x="134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7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7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7" h="159">
                      <a:moveTo>
                        <a:pt x="78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4" y="25"/>
                      </a:lnTo>
                      <a:lnTo>
                        <a:pt x="143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3" y="125"/>
                      </a:lnTo>
                      <a:lnTo>
                        <a:pt x="134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7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7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1" name="Freeform 93"/>
                <p:cNvSpPr>
                  <a:spLocks/>
                </p:cNvSpPr>
                <p:nvPr/>
              </p:nvSpPr>
              <p:spPr bwMode="auto">
                <a:xfrm>
                  <a:off x="209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2" name="Freeform 94"/>
                <p:cNvSpPr>
                  <a:spLocks/>
                </p:cNvSpPr>
                <p:nvPr/>
              </p:nvSpPr>
              <p:spPr bwMode="auto">
                <a:xfrm>
                  <a:off x="209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4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4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3" name="Freeform 95"/>
                <p:cNvSpPr>
                  <a:spLocks/>
                </p:cNvSpPr>
                <p:nvPr/>
              </p:nvSpPr>
              <p:spPr bwMode="auto">
                <a:xfrm>
                  <a:off x="209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4" name="Freeform 96"/>
                <p:cNvSpPr>
                  <a:spLocks/>
                </p:cNvSpPr>
                <p:nvPr/>
              </p:nvSpPr>
              <p:spPr bwMode="auto">
                <a:xfrm>
                  <a:off x="209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5" name="Freeform 97"/>
                <p:cNvSpPr>
                  <a:spLocks/>
                </p:cNvSpPr>
                <p:nvPr/>
              </p:nvSpPr>
              <p:spPr bwMode="auto">
                <a:xfrm>
                  <a:off x="209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6" name="Freeform 98"/>
                <p:cNvSpPr>
                  <a:spLocks/>
                </p:cNvSpPr>
                <p:nvPr/>
              </p:nvSpPr>
              <p:spPr bwMode="auto">
                <a:xfrm>
                  <a:off x="209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7" name="Freeform 99"/>
                <p:cNvSpPr>
                  <a:spLocks/>
                </p:cNvSpPr>
                <p:nvPr/>
              </p:nvSpPr>
              <p:spPr bwMode="auto">
                <a:xfrm>
                  <a:off x="209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8" name="Freeform 100"/>
                <p:cNvSpPr>
                  <a:spLocks/>
                </p:cNvSpPr>
                <p:nvPr/>
              </p:nvSpPr>
              <p:spPr bwMode="auto">
                <a:xfrm>
                  <a:off x="209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9" name="Freeform 101"/>
                <p:cNvSpPr>
                  <a:spLocks/>
                </p:cNvSpPr>
                <p:nvPr/>
              </p:nvSpPr>
              <p:spPr bwMode="auto">
                <a:xfrm>
                  <a:off x="209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0" name="Freeform 102"/>
                <p:cNvSpPr>
                  <a:spLocks/>
                </p:cNvSpPr>
                <p:nvPr/>
              </p:nvSpPr>
              <p:spPr bwMode="auto">
                <a:xfrm>
                  <a:off x="209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4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4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1" name="Freeform 103"/>
                <p:cNvSpPr>
                  <a:spLocks/>
                </p:cNvSpPr>
                <p:nvPr/>
              </p:nvSpPr>
              <p:spPr bwMode="auto">
                <a:xfrm>
                  <a:off x="209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2" name="Freeform 104"/>
                <p:cNvSpPr>
                  <a:spLocks/>
                </p:cNvSpPr>
                <p:nvPr/>
              </p:nvSpPr>
              <p:spPr bwMode="auto">
                <a:xfrm>
                  <a:off x="209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3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0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60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3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0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3" name="Freeform 105"/>
                <p:cNvSpPr>
                  <a:spLocks/>
                </p:cNvSpPr>
                <p:nvPr/>
              </p:nvSpPr>
              <p:spPr bwMode="auto">
                <a:xfrm>
                  <a:off x="209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4" name="Freeform 106"/>
                <p:cNvSpPr>
                  <a:spLocks/>
                </p:cNvSpPr>
                <p:nvPr/>
              </p:nvSpPr>
              <p:spPr bwMode="auto">
                <a:xfrm>
                  <a:off x="209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4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4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0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59" h="159">
                      <a:moveTo>
                        <a:pt x="80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4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4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0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5" name="Freeform 107"/>
                <p:cNvSpPr>
                  <a:spLocks/>
                </p:cNvSpPr>
                <p:nvPr/>
              </p:nvSpPr>
              <p:spPr bwMode="auto">
                <a:xfrm>
                  <a:off x="225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6" name="Freeform 108"/>
                <p:cNvSpPr>
                  <a:spLocks/>
                </p:cNvSpPr>
                <p:nvPr/>
              </p:nvSpPr>
              <p:spPr bwMode="auto">
                <a:xfrm>
                  <a:off x="2253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09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09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7" name="Freeform 109"/>
                <p:cNvSpPr>
                  <a:spLocks/>
                </p:cNvSpPr>
                <p:nvPr/>
              </p:nvSpPr>
              <p:spPr bwMode="auto">
                <a:xfrm>
                  <a:off x="241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8" name="Freeform 110"/>
                <p:cNvSpPr>
                  <a:spLocks/>
                </p:cNvSpPr>
                <p:nvPr/>
              </p:nvSpPr>
              <p:spPr bwMode="auto">
                <a:xfrm>
                  <a:off x="2412" y="165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2"/>
                    </a:cxn>
                    <a:cxn ang="0">
                      <a:pos x="37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2"/>
                      </a:lnTo>
                      <a:lnTo>
                        <a:pt x="37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9" name="Freeform 111"/>
                <p:cNvSpPr>
                  <a:spLocks/>
                </p:cNvSpPr>
                <p:nvPr/>
              </p:nvSpPr>
              <p:spPr bwMode="auto">
                <a:xfrm>
                  <a:off x="241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0" name="Freeform 112"/>
                <p:cNvSpPr>
                  <a:spLocks/>
                </p:cNvSpPr>
                <p:nvPr/>
              </p:nvSpPr>
              <p:spPr bwMode="auto">
                <a:xfrm>
                  <a:off x="2412" y="188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1" name="Freeform 113"/>
                <p:cNvSpPr>
                  <a:spLocks/>
                </p:cNvSpPr>
                <p:nvPr/>
              </p:nvSpPr>
              <p:spPr bwMode="auto">
                <a:xfrm>
                  <a:off x="241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2" name="Freeform 114"/>
                <p:cNvSpPr>
                  <a:spLocks/>
                </p:cNvSpPr>
                <p:nvPr/>
              </p:nvSpPr>
              <p:spPr bwMode="auto">
                <a:xfrm>
                  <a:off x="2412" y="211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3" name="Freeform 115"/>
                <p:cNvSpPr>
                  <a:spLocks/>
                </p:cNvSpPr>
                <p:nvPr/>
              </p:nvSpPr>
              <p:spPr bwMode="auto">
                <a:xfrm>
                  <a:off x="241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4" name="Freeform 116"/>
                <p:cNvSpPr>
                  <a:spLocks/>
                </p:cNvSpPr>
                <p:nvPr/>
              </p:nvSpPr>
              <p:spPr bwMode="auto">
                <a:xfrm>
                  <a:off x="2412" y="233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5" name="Freeform 117"/>
                <p:cNvSpPr>
                  <a:spLocks/>
                </p:cNvSpPr>
                <p:nvPr/>
              </p:nvSpPr>
              <p:spPr bwMode="auto">
                <a:xfrm>
                  <a:off x="241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6" name="Freeform 118"/>
                <p:cNvSpPr>
                  <a:spLocks/>
                </p:cNvSpPr>
                <p:nvPr/>
              </p:nvSpPr>
              <p:spPr bwMode="auto">
                <a:xfrm>
                  <a:off x="2412" y="256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7" name="Freeform 119"/>
                <p:cNvSpPr>
                  <a:spLocks/>
                </p:cNvSpPr>
                <p:nvPr/>
              </p:nvSpPr>
              <p:spPr bwMode="auto">
                <a:xfrm>
                  <a:off x="241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8" name="Freeform 120"/>
                <p:cNvSpPr>
                  <a:spLocks/>
                </p:cNvSpPr>
                <p:nvPr/>
              </p:nvSpPr>
              <p:spPr bwMode="auto">
                <a:xfrm>
                  <a:off x="2412" y="279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3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3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9" name="Freeform 121"/>
                <p:cNvSpPr>
                  <a:spLocks/>
                </p:cNvSpPr>
                <p:nvPr/>
              </p:nvSpPr>
              <p:spPr bwMode="auto">
                <a:xfrm>
                  <a:off x="241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0" name="Freeform 122"/>
                <p:cNvSpPr>
                  <a:spLocks/>
                </p:cNvSpPr>
                <p:nvPr/>
              </p:nvSpPr>
              <p:spPr bwMode="auto">
                <a:xfrm>
                  <a:off x="2412" y="301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3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3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59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3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3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1" name="Freeform 123"/>
                <p:cNvSpPr>
                  <a:spLocks/>
                </p:cNvSpPr>
                <p:nvPr/>
              </p:nvSpPr>
              <p:spPr bwMode="auto">
                <a:xfrm>
                  <a:off x="225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2" name="Freeform 124"/>
                <p:cNvSpPr>
                  <a:spLocks/>
                </p:cNvSpPr>
                <p:nvPr/>
              </p:nvSpPr>
              <p:spPr bwMode="auto">
                <a:xfrm>
                  <a:off x="2253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3" name="Freeform 125"/>
                <p:cNvSpPr>
                  <a:spLocks/>
                </p:cNvSpPr>
                <p:nvPr/>
              </p:nvSpPr>
              <p:spPr bwMode="auto">
                <a:xfrm>
                  <a:off x="225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4" name="Freeform 126"/>
                <p:cNvSpPr>
                  <a:spLocks/>
                </p:cNvSpPr>
                <p:nvPr/>
              </p:nvSpPr>
              <p:spPr bwMode="auto">
                <a:xfrm>
                  <a:off x="2253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5" name="Freeform 127"/>
                <p:cNvSpPr>
                  <a:spLocks/>
                </p:cNvSpPr>
                <p:nvPr/>
              </p:nvSpPr>
              <p:spPr bwMode="auto">
                <a:xfrm>
                  <a:off x="225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6" name="Freeform 128"/>
                <p:cNvSpPr>
                  <a:spLocks/>
                </p:cNvSpPr>
                <p:nvPr/>
              </p:nvSpPr>
              <p:spPr bwMode="auto">
                <a:xfrm>
                  <a:off x="2253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7" name="Freeform 129"/>
                <p:cNvSpPr>
                  <a:spLocks/>
                </p:cNvSpPr>
                <p:nvPr/>
              </p:nvSpPr>
              <p:spPr bwMode="auto">
                <a:xfrm>
                  <a:off x="225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8" name="Freeform 130"/>
                <p:cNvSpPr>
                  <a:spLocks/>
                </p:cNvSpPr>
                <p:nvPr/>
              </p:nvSpPr>
              <p:spPr bwMode="auto">
                <a:xfrm>
                  <a:off x="2253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9" name="Freeform 131"/>
                <p:cNvSpPr>
                  <a:spLocks/>
                </p:cNvSpPr>
                <p:nvPr/>
              </p:nvSpPr>
              <p:spPr bwMode="auto">
                <a:xfrm>
                  <a:off x="225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0" name="Freeform 132"/>
                <p:cNvSpPr>
                  <a:spLocks/>
                </p:cNvSpPr>
                <p:nvPr/>
              </p:nvSpPr>
              <p:spPr bwMode="auto">
                <a:xfrm>
                  <a:off x="2253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1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3" y="37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1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3" y="37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1" name="Freeform 133"/>
                <p:cNvSpPr>
                  <a:spLocks/>
                </p:cNvSpPr>
                <p:nvPr/>
              </p:nvSpPr>
              <p:spPr bwMode="auto">
                <a:xfrm>
                  <a:off x="225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2" name="Freeform 134"/>
                <p:cNvSpPr>
                  <a:spLocks/>
                </p:cNvSpPr>
                <p:nvPr/>
              </p:nvSpPr>
              <p:spPr bwMode="auto">
                <a:xfrm>
                  <a:off x="2253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09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09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5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09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09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5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3" name="Freeform 135"/>
                <p:cNvSpPr>
                  <a:spLocks/>
                </p:cNvSpPr>
                <p:nvPr/>
              </p:nvSpPr>
              <p:spPr bwMode="auto">
                <a:xfrm>
                  <a:off x="969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4" name="Freeform 136"/>
                <p:cNvSpPr>
                  <a:spLocks/>
                </p:cNvSpPr>
                <p:nvPr/>
              </p:nvSpPr>
              <p:spPr bwMode="auto">
                <a:xfrm>
                  <a:off x="969" y="188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1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8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1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8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5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5" name="Freeform 137"/>
                <p:cNvSpPr>
                  <a:spLocks/>
                </p:cNvSpPr>
                <p:nvPr/>
              </p:nvSpPr>
              <p:spPr bwMode="auto">
                <a:xfrm>
                  <a:off x="969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6" name="Freeform 138"/>
                <p:cNvSpPr>
                  <a:spLocks/>
                </p:cNvSpPr>
                <p:nvPr/>
              </p:nvSpPr>
              <p:spPr bwMode="auto">
                <a:xfrm>
                  <a:off x="969" y="211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7" name="Freeform 139"/>
                <p:cNvSpPr>
                  <a:spLocks/>
                </p:cNvSpPr>
                <p:nvPr/>
              </p:nvSpPr>
              <p:spPr bwMode="auto">
                <a:xfrm>
                  <a:off x="969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8" name="Freeform 140"/>
                <p:cNvSpPr>
                  <a:spLocks/>
                </p:cNvSpPr>
                <p:nvPr/>
              </p:nvSpPr>
              <p:spPr bwMode="auto">
                <a:xfrm>
                  <a:off x="969" y="233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9" name="Freeform 141"/>
                <p:cNvSpPr>
                  <a:spLocks/>
                </p:cNvSpPr>
                <p:nvPr/>
              </p:nvSpPr>
              <p:spPr bwMode="auto">
                <a:xfrm>
                  <a:off x="969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0" name="Freeform 142"/>
                <p:cNvSpPr>
                  <a:spLocks/>
                </p:cNvSpPr>
                <p:nvPr/>
              </p:nvSpPr>
              <p:spPr bwMode="auto">
                <a:xfrm>
                  <a:off x="969" y="256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7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0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4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3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3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7" y="13"/>
                    </a:cxn>
                    <a:cxn ang="0">
                      <a:pos x="50" y="7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7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0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4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3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3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7" y="13"/>
                      </a:lnTo>
                      <a:lnTo>
                        <a:pt x="50" y="7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1" name="Freeform 143"/>
                <p:cNvSpPr>
                  <a:spLocks/>
                </p:cNvSpPr>
                <p:nvPr/>
              </p:nvSpPr>
              <p:spPr bwMode="auto">
                <a:xfrm>
                  <a:off x="969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2" name="Freeform 144"/>
                <p:cNvSpPr>
                  <a:spLocks/>
                </p:cNvSpPr>
                <p:nvPr/>
              </p:nvSpPr>
              <p:spPr bwMode="auto">
                <a:xfrm>
                  <a:off x="969" y="279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7"/>
                    </a:cxn>
                    <a:cxn ang="0">
                      <a:pos x="154" y="50"/>
                    </a:cxn>
                    <a:cxn ang="0">
                      <a:pos x="158" y="64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2"/>
                    </a:cxn>
                    <a:cxn ang="0">
                      <a:pos x="146" y="125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8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8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7" y="14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7"/>
                      </a:lnTo>
                      <a:lnTo>
                        <a:pt x="154" y="50"/>
                      </a:lnTo>
                      <a:lnTo>
                        <a:pt x="158" y="64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2"/>
                      </a:lnTo>
                      <a:lnTo>
                        <a:pt x="146" y="125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8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8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3" name="Freeform 145"/>
                <p:cNvSpPr>
                  <a:spLocks/>
                </p:cNvSpPr>
                <p:nvPr/>
              </p:nvSpPr>
              <p:spPr bwMode="auto">
                <a:xfrm>
                  <a:off x="969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4" name="Freeform 146"/>
                <p:cNvSpPr>
                  <a:spLocks/>
                </p:cNvSpPr>
                <p:nvPr/>
              </p:nvSpPr>
              <p:spPr bwMode="auto">
                <a:xfrm>
                  <a:off x="969" y="301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8"/>
                    </a:cxn>
                    <a:cxn ang="0">
                      <a:pos x="125" y="13"/>
                    </a:cxn>
                    <a:cxn ang="0">
                      <a:pos x="137" y="25"/>
                    </a:cxn>
                    <a:cxn ang="0">
                      <a:pos x="146" y="36"/>
                    </a:cxn>
                    <a:cxn ang="0">
                      <a:pos x="154" y="50"/>
                    </a:cxn>
                    <a:cxn ang="0">
                      <a:pos x="158" y="63"/>
                    </a:cxn>
                    <a:cxn ang="0">
                      <a:pos x="160" y="81"/>
                    </a:cxn>
                    <a:cxn ang="0">
                      <a:pos x="158" y="96"/>
                    </a:cxn>
                    <a:cxn ang="0">
                      <a:pos x="154" y="111"/>
                    </a:cxn>
                    <a:cxn ang="0">
                      <a:pos x="146" y="125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4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50" y="154"/>
                    </a:cxn>
                    <a:cxn ang="0">
                      <a:pos x="37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8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8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7" y="13"/>
                    </a:cxn>
                    <a:cxn ang="0">
                      <a:pos x="50" y="8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8"/>
                      </a:lnTo>
                      <a:lnTo>
                        <a:pt x="125" y="13"/>
                      </a:lnTo>
                      <a:lnTo>
                        <a:pt x="137" y="25"/>
                      </a:lnTo>
                      <a:lnTo>
                        <a:pt x="146" y="36"/>
                      </a:lnTo>
                      <a:lnTo>
                        <a:pt x="154" y="50"/>
                      </a:lnTo>
                      <a:lnTo>
                        <a:pt x="158" y="63"/>
                      </a:lnTo>
                      <a:lnTo>
                        <a:pt x="160" y="81"/>
                      </a:lnTo>
                      <a:lnTo>
                        <a:pt x="158" y="96"/>
                      </a:lnTo>
                      <a:lnTo>
                        <a:pt x="154" y="111"/>
                      </a:lnTo>
                      <a:lnTo>
                        <a:pt x="146" y="125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4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50" y="154"/>
                      </a:lnTo>
                      <a:lnTo>
                        <a:pt x="37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8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8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7" y="13"/>
                      </a:lnTo>
                      <a:lnTo>
                        <a:pt x="50" y="8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5" name="Freeform 147"/>
                <p:cNvSpPr>
                  <a:spLocks/>
                </p:cNvSpPr>
                <p:nvPr/>
              </p:nvSpPr>
              <p:spPr bwMode="auto">
                <a:xfrm>
                  <a:off x="810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6" name="Freeform 148"/>
                <p:cNvSpPr>
                  <a:spLocks/>
                </p:cNvSpPr>
                <p:nvPr/>
              </p:nvSpPr>
              <p:spPr bwMode="auto">
                <a:xfrm>
                  <a:off x="810" y="165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7" name="Freeform 149"/>
                <p:cNvSpPr>
                  <a:spLocks/>
                </p:cNvSpPr>
                <p:nvPr/>
              </p:nvSpPr>
              <p:spPr bwMode="auto">
                <a:xfrm>
                  <a:off x="810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8" name="Freeform 150"/>
                <p:cNvSpPr>
                  <a:spLocks/>
                </p:cNvSpPr>
                <p:nvPr/>
              </p:nvSpPr>
              <p:spPr bwMode="auto">
                <a:xfrm>
                  <a:off x="810" y="188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9" name="Freeform 151"/>
                <p:cNvSpPr>
                  <a:spLocks/>
                </p:cNvSpPr>
                <p:nvPr/>
              </p:nvSpPr>
              <p:spPr bwMode="auto">
                <a:xfrm>
                  <a:off x="810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0" name="Freeform 152"/>
                <p:cNvSpPr>
                  <a:spLocks/>
                </p:cNvSpPr>
                <p:nvPr/>
              </p:nvSpPr>
              <p:spPr bwMode="auto">
                <a:xfrm>
                  <a:off x="810" y="211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1" name="Freeform 153"/>
                <p:cNvSpPr>
                  <a:spLocks/>
                </p:cNvSpPr>
                <p:nvPr/>
              </p:nvSpPr>
              <p:spPr bwMode="auto">
                <a:xfrm>
                  <a:off x="810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2" name="Freeform 154"/>
                <p:cNvSpPr>
                  <a:spLocks/>
                </p:cNvSpPr>
                <p:nvPr/>
              </p:nvSpPr>
              <p:spPr bwMode="auto">
                <a:xfrm>
                  <a:off x="810" y="233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3" name="Freeform 155"/>
                <p:cNvSpPr>
                  <a:spLocks/>
                </p:cNvSpPr>
                <p:nvPr/>
              </p:nvSpPr>
              <p:spPr bwMode="auto">
                <a:xfrm>
                  <a:off x="810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4" name="Freeform 156"/>
                <p:cNvSpPr>
                  <a:spLocks/>
                </p:cNvSpPr>
                <p:nvPr/>
              </p:nvSpPr>
              <p:spPr bwMode="auto">
                <a:xfrm>
                  <a:off x="810" y="256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7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7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5" name="Freeform 157"/>
                <p:cNvSpPr>
                  <a:spLocks/>
                </p:cNvSpPr>
                <p:nvPr/>
              </p:nvSpPr>
              <p:spPr bwMode="auto">
                <a:xfrm>
                  <a:off x="810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6" name="Freeform 158"/>
                <p:cNvSpPr>
                  <a:spLocks/>
                </p:cNvSpPr>
                <p:nvPr/>
              </p:nvSpPr>
              <p:spPr bwMode="auto">
                <a:xfrm>
                  <a:off x="810" y="279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7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50"/>
                    </a:cxn>
                    <a:cxn ang="0">
                      <a:pos x="14" y="37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7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50"/>
                      </a:lnTo>
                      <a:lnTo>
                        <a:pt x="14" y="37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7" name="Freeform 159"/>
                <p:cNvSpPr>
                  <a:spLocks/>
                </p:cNvSpPr>
                <p:nvPr/>
              </p:nvSpPr>
              <p:spPr bwMode="auto">
                <a:xfrm>
                  <a:off x="810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05E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8" name="Freeform 160"/>
                <p:cNvSpPr>
                  <a:spLocks/>
                </p:cNvSpPr>
                <p:nvPr/>
              </p:nvSpPr>
              <p:spPr bwMode="auto">
                <a:xfrm>
                  <a:off x="810" y="301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9" name="Freeform 161"/>
                <p:cNvSpPr>
                  <a:spLocks/>
                </p:cNvSpPr>
                <p:nvPr/>
              </p:nvSpPr>
              <p:spPr bwMode="auto">
                <a:xfrm>
                  <a:off x="73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5" y="123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5" y="123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0" name="Freeform 162"/>
                <p:cNvSpPr>
                  <a:spLocks/>
                </p:cNvSpPr>
                <p:nvPr/>
              </p:nvSpPr>
              <p:spPr bwMode="auto">
                <a:xfrm>
                  <a:off x="73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10"/>
                    </a:cxn>
                    <a:cxn ang="0">
                      <a:pos x="145" y="123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5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10"/>
                      </a:lnTo>
                      <a:lnTo>
                        <a:pt x="145" y="123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5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1" name="Freeform 163"/>
                <p:cNvSpPr>
                  <a:spLocks/>
                </p:cNvSpPr>
                <p:nvPr/>
              </p:nvSpPr>
              <p:spPr bwMode="auto">
                <a:xfrm>
                  <a:off x="730" y="199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5" y="123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5" y="123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2" name="Freeform 164"/>
                <p:cNvSpPr>
                  <a:spLocks/>
                </p:cNvSpPr>
                <p:nvPr/>
              </p:nvSpPr>
              <p:spPr bwMode="auto">
                <a:xfrm>
                  <a:off x="730" y="199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1" y="109"/>
                    </a:cxn>
                    <a:cxn ang="0">
                      <a:pos x="145" y="123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2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5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1" y="109"/>
                      </a:lnTo>
                      <a:lnTo>
                        <a:pt x="145" y="123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2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5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3" name="Freeform 165"/>
                <p:cNvSpPr>
                  <a:spLocks/>
                </p:cNvSpPr>
                <p:nvPr/>
              </p:nvSpPr>
              <p:spPr bwMode="auto">
                <a:xfrm>
                  <a:off x="73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4" name="Freeform 166"/>
                <p:cNvSpPr>
                  <a:spLocks/>
                </p:cNvSpPr>
                <p:nvPr/>
              </p:nvSpPr>
              <p:spPr bwMode="auto">
                <a:xfrm>
                  <a:off x="73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5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4"/>
                    </a:cxn>
                    <a:cxn ang="0">
                      <a:pos x="151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5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5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4"/>
                      </a:lnTo>
                      <a:lnTo>
                        <a:pt x="151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5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5" name="Freeform 167"/>
                <p:cNvSpPr>
                  <a:spLocks/>
                </p:cNvSpPr>
                <p:nvPr/>
              </p:nvSpPr>
              <p:spPr bwMode="auto">
                <a:xfrm>
                  <a:off x="730" y="245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5" y="125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5" y="125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6" name="Freeform 168"/>
                <p:cNvSpPr>
                  <a:spLocks/>
                </p:cNvSpPr>
                <p:nvPr/>
              </p:nvSpPr>
              <p:spPr bwMode="auto">
                <a:xfrm>
                  <a:off x="730" y="245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6"/>
                    </a:cxn>
                    <a:cxn ang="0">
                      <a:pos x="122" y="14"/>
                    </a:cxn>
                    <a:cxn ang="0">
                      <a:pos x="136" y="23"/>
                    </a:cxn>
                    <a:cxn ang="0">
                      <a:pos x="145" y="35"/>
                    </a:cxn>
                    <a:cxn ang="0">
                      <a:pos x="151" y="48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2"/>
                    </a:cxn>
                    <a:cxn ang="0">
                      <a:pos x="145" y="125"/>
                    </a:cxn>
                    <a:cxn ang="0">
                      <a:pos x="136" y="137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8"/>
                    </a:cxn>
                    <a:cxn ang="0">
                      <a:pos x="78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5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5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4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60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6"/>
                      </a:lnTo>
                      <a:lnTo>
                        <a:pt x="122" y="14"/>
                      </a:lnTo>
                      <a:lnTo>
                        <a:pt x="136" y="23"/>
                      </a:lnTo>
                      <a:lnTo>
                        <a:pt x="145" y="35"/>
                      </a:lnTo>
                      <a:lnTo>
                        <a:pt x="151" y="48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2"/>
                      </a:lnTo>
                      <a:lnTo>
                        <a:pt x="145" y="125"/>
                      </a:lnTo>
                      <a:lnTo>
                        <a:pt x="136" y="137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8"/>
                      </a:lnTo>
                      <a:lnTo>
                        <a:pt x="78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5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5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4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7" name="Freeform 169"/>
                <p:cNvSpPr>
                  <a:spLocks/>
                </p:cNvSpPr>
                <p:nvPr/>
              </p:nvSpPr>
              <p:spPr bwMode="auto">
                <a:xfrm>
                  <a:off x="73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5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5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8" name="Freeform 170"/>
                <p:cNvSpPr>
                  <a:spLocks/>
                </p:cNvSpPr>
                <p:nvPr/>
              </p:nvSpPr>
              <p:spPr bwMode="auto">
                <a:xfrm>
                  <a:off x="73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8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5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4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8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5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4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9" name="Freeform 171"/>
                <p:cNvSpPr>
                  <a:spLocks/>
                </p:cNvSpPr>
                <p:nvPr/>
              </p:nvSpPr>
              <p:spPr bwMode="auto">
                <a:xfrm>
                  <a:off x="730" y="290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0" name="Freeform 172"/>
                <p:cNvSpPr>
                  <a:spLocks/>
                </p:cNvSpPr>
                <p:nvPr/>
              </p:nvSpPr>
              <p:spPr bwMode="auto">
                <a:xfrm>
                  <a:off x="730" y="290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96" y="2"/>
                    </a:cxn>
                    <a:cxn ang="0">
                      <a:pos x="109" y="7"/>
                    </a:cxn>
                    <a:cxn ang="0">
                      <a:pos x="122" y="13"/>
                    </a:cxn>
                    <a:cxn ang="0">
                      <a:pos x="136" y="23"/>
                    </a:cxn>
                    <a:cxn ang="0">
                      <a:pos x="145" y="36"/>
                    </a:cxn>
                    <a:cxn ang="0">
                      <a:pos x="151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1" y="111"/>
                    </a:cxn>
                    <a:cxn ang="0">
                      <a:pos x="145" y="124"/>
                    </a:cxn>
                    <a:cxn ang="0">
                      <a:pos x="136" y="136"/>
                    </a:cxn>
                    <a:cxn ang="0">
                      <a:pos x="122" y="146"/>
                    </a:cxn>
                    <a:cxn ang="0">
                      <a:pos x="109" y="153"/>
                    </a:cxn>
                    <a:cxn ang="0">
                      <a:pos x="96" y="157"/>
                    </a:cxn>
                    <a:cxn ang="0">
                      <a:pos x="78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4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5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5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4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59" h="159">
                      <a:moveTo>
                        <a:pt x="78" y="0"/>
                      </a:moveTo>
                      <a:lnTo>
                        <a:pt x="96" y="2"/>
                      </a:lnTo>
                      <a:lnTo>
                        <a:pt x="109" y="7"/>
                      </a:lnTo>
                      <a:lnTo>
                        <a:pt x="122" y="13"/>
                      </a:lnTo>
                      <a:lnTo>
                        <a:pt x="136" y="23"/>
                      </a:lnTo>
                      <a:lnTo>
                        <a:pt x="145" y="36"/>
                      </a:lnTo>
                      <a:lnTo>
                        <a:pt x="151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1" y="111"/>
                      </a:lnTo>
                      <a:lnTo>
                        <a:pt x="145" y="124"/>
                      </a:lnTo>
                      <a:lnTo>
                        <a:pt x="136" y="136"/>
                      </a:lnTo>
                      <a:lnTo>
                        <a:pt x="122" y="146"/>
                      </a:lnTo>
                      <a:lnTo>
                        <a:pt x="109" y="153"/>
                      </a:lnTo>
                      <a:lnTo>
                        <a:pt x="96" y="157"/>
                      </a:lnTo>
                      <a:lnTo>
                        <a:pt x="78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4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5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5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4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1" name="Freeform 173"/>
                <p:cNvSpPr>
                  <a:spLocks/>
                </p:cNvSpPr>
                <p:nvPr/>
              </p:nvSpPr>
              <p:spPr bwMode="auto">
                <a:xfrm>
                  <a:off x="105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2" name="Freeform 174"/>
                <p:cNvSpPr>
                  <a:spLocks/>
                </p:cNvSpPr>
                <p:nvPr/>
              </p:nvSpPr>
              <p:spPr bwMode="auto">
                <a:xfrm>
                  <a:off x="1050" y="177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10"/>
                    </a:cxn>
                    <a:cxn ang="0">
                      <a:pos x="146" y="123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10"/>
                      </a:lnTo>
                      <a:lnTo>
                        <a:pt x="146" y="123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3" name="Freeform 175"/>
                <p:cNvSpPr>
                  <a:spLocks/>
                </p:cNvSpPr>
                <p:nvPr/>
              </p:nvSpPr>
              <p:spPr bwMode="auto">
                <a:xfrm>
                  <a:off x="1050" y="199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4" name="Freeform 176"/>
                <p:cNvSpPr>
                  <a:spLocks/>
                </p:cNvSpPr>
                <p:nvPr/>
              </p:nvSpPr>
              <p:spPr bwMode="auto">
                <a:xfrm>
                  <a:off x="1050" y="199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9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2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9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2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5" name="Freeform 177"/>
                <p:cNvSpPr>
                  <a:spLocks/>
                </p:cNvSpPr>
                <p:nvPr/>
              </p:nvSpPr>
              <p:spPr bwMode="auto">
                <a:xfrm>
                  <a:off x="105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6" name="Freeform 178"/>
                <p:cNvSpPr>
                  <a:spLocks/>
                </p:cNvSpPr>
                <p:nvPr/>
              </p:nvSpPr>
              <p:spPr bwMode="auto">
                <a:xfrm>
                  <a:off x="1050" y="222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7" name="Freeform 179"/>
                <p:cNvSpPr>
                  <a:spLocks/>
                </p:cNvSpPr>
                <p:nvPr/>
              </p:nvSpPr>
              <p:spPr bwMode="auto">
                <a:xfrm>
                  <a:off x="1050" y="245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8" name="Freeform 180"/>
                <p:cNvSpPr>
                  <a:spLocks/>
                </p:cNvSpPr>
                <p:nvPr/>
              </p:nvSpPr>
              <p:spPr bwMode="auto">
                <a:xfrm>
                  <a:off x="1050" y="2452"/>
                  <a:ext cx="159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6"/>
                    </a:cxn>
                    <a:cxn ang="0">
                      <a:pos x="125" y="14"/>
                    </a:cxn>
                    <a:cxn ang="0">
                      <a:pos x="136" y="23"/>
                    </a:cxn>
                    <a:cxn ang="0">
                      <a:pos x="146" y="35"/>
                    </a:cxn>
                    <a:cxn ang="0">
                      <a:pos x="153" y="48"/>
                    </a:cxn>
                    <a:cxn ang="0">
                      <a:pos x="157" y="64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2"/>
                    </a:cxn>
                    <a:cxn ang="0">
                      <a:pos x="146" y="125"/>
                    </a:cxn>
                    <a:cxn ang="0">
                      <a:pos x="136" y="137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3" y="125"/>
                    </a:cxn>
                    <a:cxn ang="0">
                      <a:pos x="6" y="112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3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60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6"/>
                      </a:lnTo>
                      <a:lnTo>
                        <a:pt x="125" y="14"/>
                      </a:lnTo>
                      <a:lnTo>
                        <a:pt x="136" y="23"/>
                      </a:lnTo>
                      <a:lnTo>
                        <a:pt x="146" y="35"/>
                      </a:lnTo>
                      <a:lnTo>
                        <a:pt x="153" y="48"/>
                      </a:lnTo>
                      <a:lnTo>
                        <a:pt x="157" y="64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2"/>
                      </a:lnTo>
                      <a:lnTo>
                        <a:pt x="146" y="125"/>
                      </a:lnTo>
                      <a:lnTo>
                        <a:pt x="136" y="137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3" y="125"/>
                      </a:lnTo>
                      <a:lnTo>
                        <a:pt x="6" y="112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3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9" name="Freeform 181"/>
                <p:cNvSpPr>
                  <a:spLocks/>
                </p:cNvSpPr>
                <p:nvPr/>
              </p:nvSpPr>
              <p:spPr bwMode="auto">
                <a:xfrm>
                  <a:off x="105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0" name="Freeform 182"/>
                <p:cNvSpPr>
                  <a:spLocks/>
                </p:cNvSpPr>
                <p:nvPr/>
              </p:nvSpPr>
              <p:spPr bwMode="auto">
                <a:xfrm>
                  <a:off x="1050" y="2679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8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1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5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4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5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1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8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1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5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4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5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1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1" name="Freeform 183"/>
                <p:cNvSpPr>
                  <a:spLocks/>
                </p:cNvSpPr>
                <p:nvPr/>
              </p:nvSpPr>
              <p:spPr bwMode="auto">
                <a:xfrm>
                  <a:off x="1050" y="290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2" name="Freeform 184"/>
                <p:cNvSpPr>
                  <a:spLocks/>
                </p:cNvSpPr>
                <p:nvPr/>
              </p:nvSpPr>
              <p:spPr bwMode="auto">
                <a:xfrm>
                  <a:off x="1050" y="290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7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6"/>
                    </a:cxn>
                    <a:cxn ang="0">
                      <a:pos x="153" y="50"/>
                    </a:cxn>
                    <a:cxn ang="0">
                      <a:pos x="157" y="63"/>
                    </a:cxn>
                    <a:cxn ang="0">
                      <a:pos x="159" y="80"/>
                    </a:cxn>
                    <a:cxn ang="0">
                      <a:pos x="157" y="96"/>
                    </a:cxn>
                    <a:cxn ang="0">
                      <a:pos x="153" y="111"/>
                    </a:cxn>
                    <a:cxn ang="0">
                      <a:pos x="146" y="124"/>
                    </a:cxn>
                    <a:cxn ang="0">
                      <a:pos x="136" y="136"/>
                    </a:cxn>
                    <a:cxn ang="0">
                      <a:pos x="125" y="146"/>
                    </a:cxn>
                    <a:cxn ang="0">
                      <a:pos x="111" y="153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3" y="124"/>
                    </a:cxn>
                    <a:cxn ang="0">
                      <a:pos x="6" y="111"/>
                    </a:cxn>
                    <a:cxn ang="0">
                      <a:pos x="2" y="96"/>
                    </a:cxn>
                    <a:cxn ang="0">
                      <a:pos x="0" y="80"/>
                    </a:cxn>
                    <a:cxn ang="0">
                      <a:pos x="2" y="63"/>
                    </a:cxn>
                    <a:cxn ang="0">
                      <a:pos x="6" y="50"/>
                    </a:cxn>
                    <a:cxn ang="0">
                      <a:pos x="13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7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6"/>
                      </a:lnTo>
                      <a:lnTo>
                        <a:pt x="153" y="50"/>
                      </a:lnTo>
                      <a:lnTo>
                        <a:pt x="157" y="63"/>
                      </a:lnTo>
                      <a:lnTo>
                        <a:pt x="159" y="80"/>
                      </a:lnTo>
                      <a:lnTo>
                        <a:pt x="157" y="96"/>
                      </a:lnTo>
                      <a:lnTo>
                        <a:pt x="153" y="111"/>
                      </a:lnTo>
                      <a:lnTo>
                        <a:pt x="146" y="124"/>
                      </a:lnTo>
                      <a:lnTo>
                        <a:pt x="136" y="136"/>
                      </a:lnTo>
                      <a:lnTo>
                        <a:pt x="125" y="146"/>
                      </a:lnTo>
                      <a:lnTo>
                        <a:pt x="111" y="153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3" y="124"/>
                      </a:lnTo>
                      <a:lnTo>
                        <a:pt x="6" y="111"/>
                      </a:lnTo>
                      <a:lnTo>
                        <a:pt x="2" y="96"/>
                      </a:lnTo>
                      <a:lnTo>
                        <a:pt x="0" y="80"/>
                      </a:lnTo>
                      <a:lnTo>
                        <a:pt x="2" y="63"/>
                      </a:lnTo>
                      <a:lnTo>
                        <a:pt x="6" y="50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3" name="Freeform 185"/>
                <p:cNvSpPr>
                  <a:spLocks/>
                </p:cNvSpPr>
                <p:nvPr/>
              </p:nvSpPr>
              <p:spPr bwMode="auto">
                <a:xfrm>
                  <a:off x="1050" y="154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4" name="Freeform 186"/>
                <p:cNvSpPr>
                  <a:spLocks/>
                </p:cNvSpPr>
                <p:nvPr/>
              </p:nvSpPr>
              <p:spPr bwMode="auto">
                <a:xfrm>
                  <a:off x="1050" y="1546"/>
                  <a:ext cx="159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6" y="2"/>
                    </a:cxn>
                    <a:cxn ang="0">
                      <a:pos x="111" y="5"/>
                    </a:cxn>
                    <a:cxn ang="0">
                      <a:pos x="125" y="13"/>
                    </a:cxn>
                    <a:cxn ang="0">
                      <a:pos x="136" y="23"/>
                    </a:cxn>
                    <a:cxn ang="0">
                      <a:pos x="146" y="34"/>
                    </a:cxn>
                    <a:cxn ang="0">
                      <a:pos x="153" y="48"/>
                    </a:cxn>
                    <a:cxn ang="0">
                      <a:pos x="157" y="63"/>
                    </a:cxn>
                    <a:cxn ang="0">
                      <a:pos x="159" y="78"/>
                    </a:cxn>
                    <a:cxn ang="0">
                      <a:pos x="157" y="96"/>
                    </a:cxn>
                    <a:cxn ang="0">
                      <a:pos x="153" y="109"/>
                    </a:cxn>
                    <a:cxn ang="0">
                      <a:pos x="146" y="123"/>
                    </a:cxn>
                    <a:cxn ang="0">
                      <a:pos x="136" y="134"/>
                    </a:cxn>
                    <a:cxn ang="0">
                      <a:pos x="125" y="146"/>
                    </a:cxn>
                    <a:cxn ang="0">
                      <a:pos x="111" y="151"/>
                    </a:cxn>
                    <a:cxn ang="0">
                      <a:pos x="96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3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3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9" h="159">
                      <a:moveTo>
                        <a:pt x="79" y="0"/>
                      </a:moveTo>
                      <a:lnTo>
                        <a:pt x="96" y="2"/>
                      </a:lnTo>
                      <a:lnTo>
                        <a:pt x="111" y="5"/>
                      </a:lnTo>
                      <a:lnTo>
                        <a:pt x="125" y="13"/>
                      </a:lnTo>
                      <a:lnTo>
                        <a:pt x="136" y="23"/>
                      </a:lnTo>
                      <a:lnTo>
                        <a:pt x="146" y="34"/>
                      </a:lnTo>
                      <a:lnTo>
                        <a:pt x="153" y="48"/>
                      </a:lnTo>
                      <a:lnTo>
                        <a:pt x="157" y="63"/>
                      </a:lnTo>
                      <a:lnTo>
                        <a:pt x="159" y="78"/>
                      </a:lnTo>
                      <a:lnTo>
                        <a:pt x="157" y="96"/>
                      </a:lnTo>
                      <a:lnTo>
                        <a:pt x="153" y="109"/>
                      </a:lnTo>
                      <a:lnTo>
                        <a:pt x="146" y="123"/>
                      </a:lnTo>
                      <a:lnTo>
                        <a:pt x="136" y="134"/>
                      </a:lnTo>
                      <a:lnTo>
                        <a:pt x="125" y="146"/>
                      </a:lnTo>
                      <a:lnTo>
                        <a:pt x="111" y="151"/>
                      </a:lnTo>
                      <a:lnTo>
                        <a:pt x="96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3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3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5" name="Freeform 187"/>
                <p:cNvSpPr>
                  <a:spLocks/>
                </p:cNvSpPr>
                <p:nvPr/>
              </p:nvSpPr>
              <p:spPr bwMode="auto">
                <a:xfrm>
                  <a:off x="1211" y="154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10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10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6" name="Freeform 188"/>
                <p:cNvSpPr>
                  <a:spLocks/>
                </p:cNvSpPr>
                <p:nvPr/>
              </p:nvSpPr>
              <p:spPr bwMode="auto">
                <a:xfrm>
                  <a:off x="1211" y="154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4"/>
                    </a:cxn>
                    <a:cxn ang="0">
                      <a:pos x="123" y="146"/>
                    </a:cxn>
                    <a:cxn ang="0">
                      <a:pos x="110" y="151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4"/>
                      </a:lnTo>
                      <a:lnTo>
                        <a:pt x="123" y="146"/>
                      </a:lnTo>
                      <a:lnTo>
                        <a:pt x="110" y="151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7" name="Freeform 189"/>
                <p:cNvSpPr>
                  <a:spLocks/>
                </p:cNvSpPr>
                <p:nvPr/>
              </p:nvSpPr>
              <p:spPr bwMode="auto">
                <a:xfrm>
                  <a:off x="121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8" name="Freeform 190"/>
                <p:cNvSpPr>
                  <a:spLocks/>
                </p:cNvSpPr>
                <p:nvPr/>
              </p:nvSpPr>
              <p:spPr bwMode="auto">
                <a:xfrm>
                  <a:off x="1211" y="177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4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10"/>
                    </a:cxn>
                    <a:cxn ang="0">
                      <a:pos x="144" y="123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4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10"/>
                      </a:lnTo>
                      <a:lnTo>
                        <a:pt x="144" y="123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9" name="Freeform 191"/>
                <p:cNvSpPr>
                  <a:spLocks/>
                </p:cNvSpPr>
                <p:nvPr/>
              </p:nvSpPr>
              <p:spPr bwMode="auto">
                <a:xfrm>
                  <a:off x="1211" y="199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0" name="Freeform 192"/>
                <p:cNvSpPr>
                  <a:spLocks/>
                </p:cNvSpPr>
                <p:nvPr/>
              </p:nvSpPr>
              <p:spPr bwMode="auto">
                <a:xfrm>
                  <a:off x="1211" y="199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9"/>
                    </a:cxn>
                    <a:cxn ang="0">
                      <a:pos x="157" y="96"/>
                    </a:cxn>
                    <a:cxn ang="0">
                      <a:pos x="152" y="109"/>
                    </a:cxn>
                    <a:cxn ang="0">
                      <a:pos x="144" y="123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2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0" y="96"/>
                    </a:cxn>
                    <a:cxn ang="0">
                      <a:pos x="0" y="79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9"/>
                      </a:lnTo>
                      <a:lnTo>
                        <a:pt x="157" y="96"/>
                      </a:lnTo>
                      <a:lnTo>
                        <a:pt x="152" y="109"/>
                      </a:lnTo>
                      <a:lnTo>
                        <a:pt x="144" y="123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2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0" y="96"/>
                      </a:ln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1" name="Freeform 193"/>
                <p:cNvSpPr>
                  <a:spLocks/>
                </p:cNvSpPr>
                <p:nvPr/>
              </p:nvSpPr>
              <p:spPr bwMode="auto">
                <a:xfrm>
                  <a:off x="121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2" name="Freeform 194"/>
                <p:cNvSpPr>
                  <a:spLocks/>
                </p:cNvSpPr>
                <p:nvPr/>
              </p:nvSpPr>
              <p:spPr bwMode="auto">
                <a:xfrm>
                  <a:off x="1211" y="222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5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4"/>
                    </a:cxn>
                    <a:cxn ang="0">
                      <a:pos x="152" y="48"/>
                    </a:cxn>
                    <a:cxn ang="0">
                      <a:pos x="157" y="63"/>
                    </a:cxn>
                    <a:cxn ang="0">
                      <a:pos x="157" y="78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78"/>
                    </a:cxn>
                    <a:cxn ang="0">
                      <a:pos x="0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5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4"/>
                      </a:lnTo>
                      <a:lnTo>
                        <a:pt x="152" y="48"/>
                      </a:lnTo>
                      <a:lnTo>
                        <a:pt x="157" y="63"/>
                      </a:lnTo>
                      <a:lnTo>
                        <a:pt x="157" y="78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78"/>
                      </a:lnTo>
                      <a:lnTo>
                        <a:pt x="0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3" name="Freeform 195"/>
                <p:cNvSpPr>
                  <a:spLocks/>
                </p:cNvSpPr>
                <p:nvPr/>
              </p:nvSpPr>
              <p:spPr bwMode="auto">
                <a:xfrm>
                  <a:off x="1211" y="245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4" name="Freeform 196"/>
                <p:cNvSpPr>
                  <a:spLocks/>
                </p:cNvSpPr>
                <p:nvPr/>
              </p:nvSpPr>
              <p:spPr bwMode="auto">
                <a:xfrm>
                  <a:off x="1211" y="2452"/>
                  <a:ext cx="157" cy="16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6"/>
                    </a:cxn>
                    <a:cxn ang="0">
                      <a:pos x="123" y="14"/>
                    </a:cxn>
                    <a:cxn ang="0">
                      <a:pos x="134" y="23"/>
                    </a:cxn>
                    <a:cxn ang="0">
                      <a:pos x="144" y="35"/>
                    </a:cxn>
                    <a:cxn ang="0">
                      <a:pos x="152" y="50"/>
                    </a:cxn>
                    <a:cxn ang="0">
                      <a:pos x="157" y="64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2"/>
                    </a:cxn>
                    <a:cxn ang="0">
                      <a:pos x="144" y="125"/>
                    </a:cxn>
                    <a:cxn ang="0">
                      <a:pos x="134" y="137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8"/>
                    </a:cxn>
                    <a:cxn ang="0">
                      <a:pos x="79" y="160"/>
                    </a:cxn>
                    <a:cxn ang="0">
                      <a:pos x="63" y="158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5"/>
                    </a:cxn>
                    <a:cxn ang="0">
                      <a:pos x="6" y="112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4"/>
                    </a:cxn>
                    <a:cxn ang="0">
                      <a:pos x="6" y="50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60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6"/>
                      </a:lnTo>
                      <a:lnTo>
                        <a:pt x="123" y="14"/>
                      </a:lnTo>
                      <a:lnTo>
                        <a:pt x="134" y="23"/>
                      </a:lnTo>
                      <a:lnTo>
                        <a:pt x="144" y="35"/>
                      </a:lnTo>
                      <a:lnTo>
                        <a:pt x="152" y="50"/>
                      </a:lnTo>
                      <a:lnTo>
                        <a:pt x="157" y="64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2"/>
                      </a:lnTo>
                      <a:lnTo>
                        <a:pt x="144" y="125"/>
                      </a:lnTo>
                      <a:lnTo>
                        <a:pt x="134" y="137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8"/>
                      </a:lnTo>
                      <a:lnTo>
                        <a:pt x="79" y="160"/>
                      </a:lnTo>
                      <a:lnTo>
                        <a:pt x="63" y="158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5"/>
                      </a:lnTo>
                      <a:lnTo>
                        <a:pt x="6" y="112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4"/>
                      </a:lnTo>
                      <a:lnTo>
                        <a:pt x="6" y="50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5" name="Freeform 197"/>
                <p:cNvSpPr>
                  <a:spLocks/>
                </p:cNvSpPr>
                <p:nvPr/>
              </p:nvSpPr>
              <p:spPr bwMode="auto">
                <a:xfrm>
                  <a:off x="121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6" name="Freeform 198"/>
                <p:cNvSpPr>
                  <a:spLocks/>
                </p:cNvSpPr>
                <p:nvPr/>
              </p:nvSpPr>
              <p:spPr bwMode="auto">
                <a:xfrm>
                  <a:off x="1211" y="2679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8"/>
                    </a:cxn>
                    <a:cxn ang="0">
                      <a:pos x="123" y="13"/>
                    </a:cxn>
                    <a:cxn ang="0">
                      <a:pos x="134" y="23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1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5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4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4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5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1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8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8"/>
                      </a:lnTo>
                      <a:lnTo>
                        <a:pt x="123" y="13"/>
                      </a:lnTo>
                      <a:lnTo>
                        <a:pt x="134" y="23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1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5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4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4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5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1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8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7" name="Freeform 199"/>
                <p:cNvSpPr>
                  <a:spLocks/>
                </p:cNvSpPr>
                <p:nvPr/>
              </p:nvSpPr>
              <p:spPr bwMode="auto">
                <a:xfrm>
                  <a:off x="1211" y="290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7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7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8" name="Freeform 200"/>
                <p:cNvSpPr>
                  <a:spLocks/>
                </p:cNvSpPr>
                <p:nvPr/>
              </p:nvSpPr>
              <p:spPr bwMode="auto">
                <a:xfrm>
                  <a:off x="1211" y="2906"/>
                  <a:ext cx="157" cy="159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94" y="2"/>
                    </a:cxn>
                    <a:cxn ang="0">
                      <a:pos x="110" y="7"/>
                    </a:cxn>
                    <a:cxn ang="0">
                      <a:pos x="123" y="13"/>
                    </a:cxn>
                    <a:cxn ang="0">
                      <a:pos x="134" y="25"/>
                    </a:cxn>
                    <a:cxn ang="0">
                      <a:pos x="144" y="36"/>
                    </a:cxn>
                    <a:cxn ang="0">
                      <a:pos x="152" y="50"/>
                    </a:cxn>
                    <a:cxn ang="0">
                      <a:pos x="157" y="63"/>
                    </a:cxn>
                    <a:cxn ang="0">
                      <a:pos x="157" y="80"/>
                    </a:cxn>
                    <a:cxn ang="0">
                      <a:pos x="157" y="96"/>
                    </a:cxn>
                    <a:cxn ang="0">
                      <a:pos x="152" y="111"/>
                    </a:cxn>
                    <a:cxn ang="0">
                      <a:pos x="144" y="124"/>
                    </a:cxn>
                    <a:cxn ang="0">
                      <a:pos x="134" y="136"/>
                    </a:cxn>
                    <a:cxn ang="0">
                      <a:pos x="123" y="146"/>
                    </a:cxn>
                    <a:cxn ang="0">
                      <a:pos x="110" y="153"/>
                    </a:cxn>
                    <a:cxn ang="0">
                      <a:pos x="94" y="157"/>
                    </a:cxn>
                    <a:cxn ang="0">
                      <a:pos x="79" y="159"/>
                    </a:cxn>
                    <a:cxn ang="0">
                      <a:pos x="63" y="157"/>
                    </a:cxn>
                    <a:cxn ang="0">
                      <a:pos x="48" y="153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4"/>
                    </a:cxn>
                    <a:cxn ang="0">
                      <a:pos x="6" y="111"/>
                    </a:cxn>
                    <a:cxn ang="0">
                      <a:pos x="0" y="96"/>
                    </a:cxn>
                    <a:cxn ang="0">
                      <a:pos x="0" y="80"/>
                    </a:cxn>
                    <a:cxn ang="0">
                      <a:pos x="0" y="63"/>
                    </a:cxn>
                    <a:cxn ang="0">
                      <a:pos x="6" y="50"/>
                    </a:cxn>
                    <a:cxn ang="0">
                      <a:pos x="14" y="36"/>
                    </a:cxn>
                    <a:cxn ang="0">
                      <a:pos x="23" y="25"/>
                    </a:cxn>
                    <a:cxn ang="0">
                      <a:pos x="35" y="13"/>
                    </a:cxn>
                    <a:cxn ang="0">
                      <a:pos x="48" y="7"/>
                    </a:cxn>
                    <a:cxn ang="0">
                      <a:pos x="63" y="2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57" h="159">
                      <a:moveTo>
                        <a:pt x="79" y="0"/>
                      </a:moveTo>
                      <a:lnTo>
                        <a:pt x="94" y="2"/>
                      </a:lnTo>
                      <a:lnTo>
                        <a:pt x="110" y="7"/>
                      </a:lnTo>
                      <a:lnTo>
                        <a:pt x="123" y="13"/>
                      </a:lnTo>
                      <a:lnTo>
                        <a:pt x="134" y="25"/>
                      </a:lnTo>
                      <a:lnTo>
                        <a:pt x="144" y="36"/>
                      </a:lnTo>
                      <a:lnTo>
                        <a:pt x="152" y="50"/>
                      </a:lnTo>
                      <a:lnTo>
                        <a:pt x="157" y="63"/>
                      </a:lnTo>
                      <a:lnTo>
                        <a:pt x="157" y="80"/>
                      </a:lnTo>
                      <a:lnTo>
                        <a:pt x="157" y="96"/>
                      </a:lnTo>
                      <a:lnTo>
                        <a:pt x="152" y="111"/>
                      </a:lnTo>
                      <a:lnTo>
                        <a:pt x="144" y="124"/>
                      </a:lnTo>
                      <a:lnTo>
                        <a:pt x="134" y="136"/>
                      </a:lnTo>
                      <a:lnTo>
                        <a:pt x="123" y="146"/>
                      </a:lnTo>
                      <a:lnTo>
                        <a:pt x="110" y="153"/>
                      </a:lnTo>
                      <a:lnTo>
                        <a:pt x="94" y="157"/>
                      </a:lnTo>
                      <a:lnTo>
                        <a:pt x="79" y="159"/>
                      </a:lnTo>
                      <a:lnTo>
                        <a:pt x="63" y="157"/>
                      </a:lnTo>
                      <a:lnTo>
                        <a:pt x="48" y="153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4"/>
                      </a:lnTo>
                      <a:lnTo>
                        <a:pt x="6" y="111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0" y="63"/>
                      </a:lnTo>
                      <a:lnTo>
                        <a:pt x="6" y="50"/>
                      </a:lnTo>
                      <a:lnTo>
                        <a:pt x="14" y="36"/>
                      </a:lnTo>
                      <a:lnTo>
                        <a:pt x="23" y="25"/>
                      </a:lnTo>
                      <a:lnTo>
                        <a:pt x="35" y="13"/>
                      </a:lnTo>
                      <a:lnTo>
                        <a:pt x="48" y="7"/>
                      </a:lnTo>
                      <a:lnTo>
                        <a:pt x="63" y="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9" name="Freeform 201"/>
                <p:cNvSpPr>
                  <a:spLocks/>
                </p:cNvSpPr>
                <p:nvPr/>
              </p:nvSpPr>
              <p:spPr bwMode="auto">
                <a:xfrm>
                  <a:off x="1370" y="154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70" name="Freeform 202"/>
                <p:cNvSpPr>
                  <a:spLocks/>
                </p:cNvSpPr>
                <p:nvPr/>
              </p:nvSpPr>
              <p:spPr bwMode="auto">
                <a:xfrm>
                  <a:off x="1370" y="1546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5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4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8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4"/>
                    </a:cxn>
                    <a:cxn ang="0">
                      <a:pos x="125" y="146"/>
                    </a:cxn>
                    <a:cxn ang="0">
                      <a:pos x="112" y="151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1"/>
                    </a:cxn>
                    <a:cxn ang="0">
                      <a:pos x="35" y="146"/>
                    </a:cxn>
                    <a:cxn ang="0">
                      <a:pos x="23" y="134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8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4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5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5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4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8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4"/>
                      </a:lnTo>
                      <a:lnTo>
                        <a:pt x="125" y="146"/>
                      </a:lnTo>
                      <a:lnTo>
                        <a:pt x="112" y="151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1"/>
                      </a:lnTo>
                      <a:lnTo>
                        <a:pt x="35" y="146"/>
                      </a:lnTo>
                      <a:lnTo>
                        <a:pt x="23" y="134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8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4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5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71" name="Freeform 203"/>
                <p:cNvSpPr>
                  <a:spLocks/>
                </p:cNvSpPr>
                <p:nvPr/>
              </p:nvSpPr>
              <p:spPr bwMode="auto">
                <a:xfrm>
                  <a:off x="1370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72" name="Freeform 204"/>
                <p:cNvSpPr>
                  <a:spLocks/>
                </p:cNvSpPr>
                <p:nvPr/>
              </p:nvSpPr>
              <p:spPr bwMode="auto">
                <a:xfrm>
                  <a:off x="1370" y="1772"/>
                  <a:ext cx="160" cy="160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4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4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10"/>
                    </a:cxn>
                    <a:cxn ang="0">
                      <a:pos x="146" y="123"/>
                    </a:cxn>
                    <a:cxn ang="0">
                      <a:pos x="137" y="137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8"/>
                    </a:cxn>
                    <a:cxn ang="0">
                      <a:pos x="81" y="160"/>
                    </a:cxn>
                    <a:cxn ang="0">
                      <a:pos x="64" y="158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7"/>
                    </a:cxn>
                    <a:cxn ang="0">
                      <a:pos x="14" y="123"/>
                    </a:cxn>
                    <a:cxn ang="0">
                      <a:pos x="6" y="110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4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4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60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4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4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10"/>
                      </a:lnTo>
                      <a:lnTo>
                        <a:pt x="146" y="123"/>
                      </a:lnTo>
                      <a:lnTo>
                        <a:pt x="137" y="137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8"/>
                      </a:lnTo>
                      <a:lnTo>
                        <a:pt x="81" y="160"/>
                      </a:lnTo>
                      <a:lnTo>
                        <a:pt x="64" y="158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7"/>
                      </a:lnTo>
                      <a:lnTo>
                        <a:pt x="14" y="123"/>
                      </a:lnTo>
                      <a:lnTo>
                        <a:pt x="6" y="110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4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4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73" name="Freeform 205"/>
                <p:cNvSpPr>
                  <a:spLocks/>
                </p:cNvSpPr>
                <p:nvPr/>
              </p:nvSpPr>
              <p:spPr bwMode="auto">
                <a:xfrm>
                  <a:off x="1370" y="1999"/>
                  <a:ext cx="160" cy="159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96" y="2"/>
                    </a:cxn>
                    <a:cxn ang="0">
                      <a:pos x="112" y="6"/>
                    </a:cxn>
                    <a:cxn ang="0">
                      <a:pos x="125" y="13"/>
                    </a:cxn>
                    <a:cxn ang="0">
                      <a:pos x="137" y="23"/>
                    </a:cxn>
                    <a:cxn ang="0">
                      <a:pos x="146" y="35"/>
                    </a:cxn>
                    <a:cxn ang="0">
                      <a:pos x="154" y="48"/>
                    </a:cxn>
                    <a:cxn ang="0">
                      <a:pos x="158" y="63"/>
                    </a:cxn>
                    <a:cxn ang="0">
                      <a:pos x="160" y="79"/>
                    </a:cxn>
                    <a:cxn ang="0">
                      <a:pos x="158" y="96"/>
                    </a:cxn>
                    <a:cxn ang="0">
                      <a:pos x="154" y="109"/>
                    </a:cxn>
                    <a:cxn ang="0">
                      <a:pos x="146" y="123"/>
                    </a:cxn>
                    <a:cxn ang="0">
                      <a:pos x="137" y="136"/>
                    </a:cxn>
                    <a:cxn ang="0">
                      <a:pos x="125" y="146"/>
                    </a:cxn>
                    <a:cxn ang="0">
                      <a:pos x="112" y="152"/>
                    </a:cxn>
                    <a:cxn ang="0">
                      <a:pos x="96" y="157"/>
                    </a:cxn>
                    <a:cxn ang="0">
                      <a:pos x="81" y="159"/>
                    </a:cxn>
                    <a:cxn ang="0">
                      <a:pos x="64" y="157"/>
                    </a:cxn>
                    <a:cxn ang="0">
                      <a:pos x="48" y="152"/>
                    </a:cxn>
                    <a:cxn ang="0">
                      <a:pos x="35" y="146"/>
                    </a:cxn>
                    <a:cxn ang="0">
                      <a:pos x="23" y="136"/>
                    </a:cxn>
                    <a:cxn ang="0">
                      <a:pos x="14" y="123"/>
                    </a:cxn>
                    <a:cxn ang="0">
                      <a:pos x="6" y="109"/>
                    </a:cxn>
                    <a:cxn ang="0">
                      <a:pos x="2" y="96"/>
                    </a:cxn>
                    <a:cxn ang="0">
                      <a:pos x="0" y="79"/>
                    </a:cxn>
                    <a:cxn ang="0">
                      <a:pos x="2" y="63"/>
                    </a:cxn>
                    <a:cxn ang="0">
                      <a:pos x="6" y="48"/>
                    </a:cxn>
                    <a:cxn ang="0">
                      <a:pos x="14" y="35"/>
                    </a:cxn>
                    <a:cxn ang="0">
                      <a:pos x="23" y="23"/>
                    </a:cxn>
                    <a:cxn ang="0">
                      <a:pos x="35" y="13"/>
                    </a:cxn>
                    <a:cxn ang="0">
                      <a:pos x="48" y="6"/>
                    </a:cxn>
                    <a:cxn ang="0">
                      <a:pos x="64" y="2"/>
                    </a:cxn>
                    <a:cxn ang="0">
                      <a:pos x="81" y="0"/>
                    </a:cxn>
                  </a:cxnLst>
                  <a:rect l="0" t="0" r="r" b="b"/>
                  <a:pathLst>
                    <a:path w="160" h="159">
                      <a:moveTo>
                        <a:pt x="81" y="0"/>
                      </a:moveTo>
                      <a:lnTo>
                        <a:pt x="96" y="2"/>
                      </a:lnTo>
                      <a:lnTo>
                        <a:pt x="112" y="6"/>
                      </a:lnTo>
                      <a:lnTo>
                        <a:pt x="125" y="13"/>
                      </a:lnTo>
                      <a:lnTo>
                        <a:pt x="137" y="23"/>
                      </a:lnTo>
                      <a:lnTo>
                        <a:pt x="146" y="35"/>
                      </a:lnTo>
                      <a:lnTo>
                        <a:pt x="154" y="48"/>
                      </a:lnTo>
                      <a:lnTo>
                        <a:pt x="158" y="63"/>
                      </a:lnTo>
                      <a:lnTo>
                        <a:pt x="160" y="79"/>
                      </a:lnTo>
                      <a:lnTo>
                        <a:pt x="158" y="96"/>
                      </a:lnTo>
                      <a:lnTo>
                        <a:pt x="154" y="109"/>
                      </a:lnTo>
                      <a:lnTo>
                        <a:pt x="146" y="123"/>
                      </a:lnTo>
                      <a:lnTo>
                        <a:pt x="137" y="136"/>
                      </a:lnTo>
                      <a:lnTo>
                        <a:pt x="125" y="146"/>
                      </a:lnTo>
                      <a:lnTo>
                        <a:pt x="112" y="152"/>
                      </a:lnTo>
                      <a:lnTo>
                        <a:pt x="96" y="157"/>
                      </a:lnTo>
                      <a:lnTo>
                        <a:pt x="81" y="159"/>
                      </a:lnTo>
                      <a:lnTo>
                        <a:pt x="64" y="157"/>
                      </a:lnTo>
                      <a:lnTo>
                        <a:pt x="48" y="152"/>
                      </a:lnTo>
                      <a:lnTo>
                        <a:pt x="35" y="146"/>
                      </a:lnTo>
                      <a:lnTo>
                        <a:pt x="23" y="136"/>
                      </a:lnTo>
                      <a:lnTo>
                        <a:pt x="14" y="123"/>
                      </a:lnTo>
                      <a:lnTo>
                        <a:pt x="6" y="109"/>
                      </a:lnTo>
                      <a:lnTo>
                        <a:pt x="2" y="96"/>
                      </a:lnTo>
                      <a:lnTo>
                        <a:pt x="0" y="79"/>
                      </a:lnTo>
                      <a:lnTo>
                        <a:pt x="2" y="63"/>
                      </a:lnTo>
                      <a:lnTo>
                        <a:pt x="6" y="48"/>
                      </a:lnTo>
                      <a:lnTo>
                        <a:pt x="14" y="35"/>
                      </a:lnTo>
                      <a:lnTo>
                        <a:pt x="23" y="23"/>
                      </a:lnTo>
                      <a:lnTo>
                        <a:pt x="35" y="13"/>
                      </a:lnTo>
                      <a:lnTo>
                        <a:pt x="48" y="6"/>
                      </a:lnTo>
                      <a:lnTo>
                        <a:pt x="64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AA9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457" name="Freeform 206"/>
              <p:cNvSpPr>
                <a:spLocks/>
              </p:cNvSpPr>
              <p:nvPr/>
            </p:nvSpPr>
            <p:spPr bwMode="auto">
              <a:xfrm>
                <a:off x="1370" y="199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8" name="Freeform 207"/>
              <p:cNvSpPr>
                <a:spLocks/>
              </p:cNvSpPr>
              <p:nvPr/>
            </p:nvSpPr>
            <p:spPr bwMode="auto">
              <a:xfrm>
                <a:off x="1370" y="222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5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5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9" name="Freeform 208"/>
              <p:cNvSpPr>
                <a:spLocks/>
              </p:cNvSpPr>
              <p:nvPr/>
            </p:nvSpPr>
            <p:spPr bwMode="auto">
              <a:xfrm>
                <a:off x="1370" y="222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5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5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0" name="Freeform 209"/>
              <p:cNvSpPr>
                <a:spLocks/>
              </p:cNvSpPr>
              <p:nvPr/>
            </p:nvSpPr>
            <p:spPr bwMode="auto">
              <a:xfrm>
                <a:off x="1370" y="245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1" name="Freeform 210"/>
              <p:cNvSpPr>
                <a:spLocks/>
              </p:cNvSpPr>
              <p:nvPr/>
            </p:nvSpPr>
            <p:spPr bwMode="auto">
              <a:xfrm>
                <a:off x="1370" y="2452"/>
                <a:ext cx="160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6"/>
                  </a:cxn>
                  <a:cxn ang="0">
                    <a:pos x="125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2" y="6"/>
                    </a:lnTo>
                    <a:lnTo>
                      <a:pt x="125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2" name="Freeform 211"/>
              <p:cNvSpPr>
                <a:spLocks/>
              </p:cNvSpPr>
              <p:nvPr/>
            </p:nvSpPr>
            <p:spPr bwMode="auto">
              <a:xfrm>
                <a:off x="1370" y="267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3" name="Freeform 212"/>
              <p:cNvSpPr>
                <a:spLocks/>
              </p:cNvSpPr>
              <p:nvPr/>
            </p:nvSpPr>
            <p:spPr bwMode="auto">
              <a:xfrm>
                <a:off x="1370" y="2679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8"/>
                  </a:cxn>
                  <a:cxn ang="0">
                    <a:pos x="125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8"/>
                    </a:lnTo>
                    <a:lnTo>
                      <a:pt x="125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4" name="Freeform 213"/>
              <p:cNvSpPr>
                <a:spLocks/>
              </p:cNvSpPr>
              <p:nvPr/>
            </p:nvSpPr>
            <p:spPr bwMode="auto">
              <a:xfrm>
                <a:off x="1370" y="290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5" name="Freeform 214"/>
              <p:cNvSpPr>
                <a:spLocks/>
              </p:cNvSpPr>
              <p:nvPr/>
            </p:nvSpPr>
            <p:spPr bwMode="auto">
              <a:xfrm>
                <a:off x="1370" y="2906"/>
                <a:ext cx="160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2" y="7"/>
                  </a:cxn>
                  <a:cxn ang="0">
                    <a:pos x="125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5" y="146"/>
                  </a:cxn>
                  <a:cxn ang="0">
                    <a:pos x="112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60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2" y="7"/>
                    </a:lnTo>
                    <a:lnTo>
                      <a:pt x="125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5" y="146"/>
                    </a:lnTo>
                    <a:lnTo>
                      <a:pt x="112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6" name="Freeform 215"/>
              <p:cNvSpPr>
                <a:spLocks/>
              </p:cNvSpPr>
              <p:nvPr/>
            </p:nvSpPr>
            <p:spPr bwMode="auto">
              <a:xfrm>
                <a:off x="1532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7" name="Freeform 216"/>
              <p:cNvSpPr>
                <a:spLocks/>
              </p:cNvSpPr>
              <p:nvPr/>
            </p:nvSpPr>
            <p:spPr bwMode="auto">
              <a:xfrm>
                <a:off x="1532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8" name="Freeform 217"/>
              <p:cNvSpPr>
                <a:spLocks/>
              </p:cNvSpPr>
              <p:nvPr/>
            </p:nvSpPr>
            <p:spPr bwMode="auto">
              <a:xfrm>
                <a:off x="1532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10"/>
                  </a:cxn>
                  <a:cxn ang="0">
                    <a:pos x="143" y="123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10"/>
                    </a:lnTo>
                    <a:lnTo>
                      <a:pt x="143" y="123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69" name="Freeform 218"/>
              <p:cNvSpPr>
                <a:spLocks/>
              </p:cNvSpPr>
              <p:nvPr/>
            </p:nvSpPr>
            <p:spPr bwMode="auto">
              <a:xfrm>
                <a:off x="1532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10"/>
                  </a:cxn>
                  <a:cxn ang="0">
                    <a:pos x="143" y="123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10"/>
                    </a:lnTo>
                    <a:lnTo>
                      <a:pt x="143" y="123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0" name="Freeform 219"/>
              <p:cNvSpPr>
                <a:spLocks/>
              </p:cNvSpPr>
              <p:nvPr/>
            </p:nvSpPr>
            <p:spPr bwMode="auto">
              <a:xfrm>
                <a:off x="1532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1" name="Freeform 220"/>
              <p:cNvSpPr>
                <a:spLocks/>
              </p:cNvSpPr>
              <p:nvPr/>
            </p:nvSpPr>
            <p:spPr bwMode="auto">
              <a:xfrm>
                <a:off x="1532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9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9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9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9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2" name="Freeform 221"/>
              <p:cNvSpPr>
                <a:spLocks/>
              </p:cNvSpPr>
              <p:nvPr/>
            </p:nvSpPr>
            <p:spPr bwMode="auto">
              <a:xfrm>
                <a:off x="1532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3" name="Freeform 222"/>
              <p:cNvSpPr>
                <a:spLocks/>
              </p:cNvSpPr>
              <p:nvPr/>
            </p:nvSpPr>
            <p:spPr bwMode="auto">
              <a:xfrm>
                <a:off x="1532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4" name="Freeform 223"/>
              <p:cNvSpPr>
                <a:spLocks/>
              </p:cNvSpPr>
              <p:nvPr/>
            </p:nvSpPr>
            <p:spPr bwMode="auto">
              <a:xfrm>
                <a:off x="1532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5" name="Freeform 224"/>
              <p:cNvSpPr>
                <a:spLocks/>
              </p:cNvSpPr>
              <p:nvPr/>
            </p:nvSpPr>
            <p:spPr bwMode="auto">
              <a:xfrm>
                <a:off x="1532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7" y="64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7" y="64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6" name="Freeform 225"/>
              <p:cNvSpPr>
                <a:spLocks/>
              </p:cNvSpPr>
              <p:nvPr/>
            </p:nvSpPr>
            <p:spPr bwMode="auto">
              <a:xfrm>
                <a:off x="1532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7" name="Freeform 226"/>
              <p:cNvSpPr>
                <a:spLocks/>
              </p:cNvSpPr>
              <p:nvPr/>
            </p:nvSpPr>
            <p:spPr bwMode="auto">
              <a:xfrm>
                <a:off x="1532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8" name="Freeform 227"/>
              <p:cNvSpPr>
                <a:spLocks/>
              </p:cNvSpPr>
              <p:nvPr/>
            </p:nvSpPr>
            <p:spPr bwMode="auto">
              <a:xfrm>
                <a:off x="1532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0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0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79" name="Freeform 228"/>
              <p:cNvSpPr>
                <a:spLocks/>
              </p:cNvSpPr>
              <p:nvPr/>
            </p:nvSpPr>
            <p:spPr bwMode="auto">
              <a:xfrm>
                <a:off x="1532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7" y="80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0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7" y="80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0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0" name="Freeform 229"/>
              <p:cNvSpPr>
                <a:spLocks/>
              </p:cNvSpPr>
              <p:nvPr/>
            </p:nvSpPr>
            <p:spPr bwMode="auto">
              <a:xfrm>
                <a:off x="169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1" name="Freeform 230"/>
              <p:cNvSpPr>
                <a:spLocks/>
              </p:cNvSpPr>
              <p:nvPr/>
            </p:nvSpPr>
            <p:spPr bwMode="auto">
              <a:xfrm>
                <a:off x="169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2" name="Freeform 231"/>
              <p:cNvSpPr>
                <a:spLocks/>
              </p:cNvSpPr>
              <p:nvPr/>
            </p:nvSpPr>
            <p:spPr bwMode="auto">
              <a:xfrm>
                <a:off x="1691" y="177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3" name="Freeform 232"/>
              <p:cNvSpPr>
                <a:spLocks/>
              </p:cNvSpPr>
              <p:nvPr/>
            </p:nvSpPr>
            <p:spPr bwMode="auto">
              <a:xfrm>
                <a:off x="1691" y="177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4" name="Freeform 233"/>
              <p:cNvSpPr>
                <a:spLocks/>
              </p:cNvSpPr>
              <p:nvPr/>
            </p:nvSpPr>
            <p:spPr bwMode="auto">
              <a:xfrm>
                <a:off x="169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5" name="Freeform 234"/>
              <p:cNvSpPr>
                <a:spLocks/>
              </p:cNvSpPr>
              <p:nvPr/>
            </p:nvSpPr>
            <p:spPr bwMode="auto">
              <a:xfrm>
                <a:off x="169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2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2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6" name="Freeform 235"/>
              <p:cNvSpPr>
                <a:spLocks/>
              </p:cNvSpPr>
              <p:nvPr/>
            </p:nvSpPr>
            <p:spPr bwMode="auto">
              <a:xfrm>
                <a:off x="1691" y="222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7" name="Freeform 236"/>
              <p:cNvSpPr>
                <a:spLocks/>
              </p:cNvSpPr>
              <p:nvPr/>
            </p:nvSpPr>
            <p:spPr bwMode="auto">
              <a:xfrm>
                <a:off x="1691" y="222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8" name="Freeform 237"/>
              <p:cNvSpPr>
                <a:spLocks/>
              </p:cNvSpPr>
              <p:nvPr/>
            </p:nvSpPr>
            <p:spPr bwMode="auto">
              <a:xfrm>
                <a:off x="169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7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7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7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7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9" name="Freeform 238"/>
              <p:cNvSpPr>
                <a:spLocks/>
              </p:cNvSpPr>
              <p:nvPr/>
            </p:nvSpPr>
            <p:spPr bwMode="auto">
              <a:xfrm>
                <a:off x="169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0" y="160"/>
                  </a:cxn>
                  <a:cxn ang="0">
                    <a:pos x="63" y="158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7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7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60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0" y="160"/>
                    </a:lnTo>
                    <a:lnTo>
                      <a:pt x="63" y="158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7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7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0" name="Freeform 239"/>
              <p:cNvSpPr>
                <a:spLocks/>
              </p:cNvSpPr>
              <p:nvPr/>
            </p:nvSpPr>
            <p:spPr bwMode="auto">
              <a:xfrm>
                <a:off x="1691" y="267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1" name="Freeform 240"/>
              <p:cNvSpPr>
                <a:spLocks/>
              </p:cNvSpPr>
              <p:nvPr/>
            </p:nvSpPr>
            <p:spPr bwMode="auto">
              <a:xfrm>
                <a:off x="1691" y="2679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2" name="Freeform 241"/>
              <p:cNvSpPr>
                <a:spLocks/>
              </p:cNvSpPr>
              <p:nvPr/>
            </p:nvSpPr>
            <p:spPr bwMode="auto">
              <a:xfrm>
                <a:off x="169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50" y="7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50" y="7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3" name="Freeform 242"/>
              <p:cNvSpPr>
                <a:spLocks/>
              </p:cNvSpPr>
              <p:nvPr/>
            </p:nvSpPr>
            <p:spPr bwMode="auto">
              <a:xfrm>
                <a:off x="169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50" y="153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7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50" y="7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50" y="153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7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50" y="7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4" name="Freeform 243"/>
              <p:cNvSpPr>
                <a:spLocks/>
              </p:cNvSpPr>
              <p:nvPr/>
            </p:nvSpPr>
            <p:spPr bwMode="auto">
              <a:xfrm>
                <a:off x="1852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5" name="Freeform 244"/>
              <p:cNvSpPr>
                <a:spLocks/>
              </p:cNvSpPr>
              <p:nvPr/>
            </p:nvSpPr>
            <p:spPr bwMode="auto">
              <a:xfrm>
                <a:off x="1852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6" name="Freeform 245"/>
              <p:cNvSpPr>
                <a:spLocks/>
              </p:cNvSpPr>
              <p:nvPr/>
            </p:nvSpPr>
            <p:spPr bwMode="auto">
              <a:xfrm>
                <a:off x="1852" y="177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6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6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7" name="Freeform 246"/>
              <p:cNvSpPr>
                <a:spLocks/>
              </p:cNvSpPr>
              <p:nvPr/>
            </p:nvSpPr>
            <p:spPr bwMode="auto">
              <a:xfrm>
                <a:off x="1852" y="177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6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6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8" name="Freeform 247"/>
              <p:cNvSpPr>
                <a:spLocks/>
              </p:cNvSpPr>
              <p:nvPr/>
            </p:nvSpPr>
            <p:spPr bwMode="auto">
              <a:xfrm>
                <a:off x="1852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99" name="Freeform 248"/>
              <p:cNvSpPr>
                <a:spLocks/>
              </p:cNvSpPr>
              <p:nvPr/>
            </p:nvSpPr>
            <p:spPr bwMode="auto">
              <a:xfrm>
                <a:off x="1852" y="199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9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9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0" name="Freeform 249"/>
              <p:cNvSpPr>
                <a:spLocks/>
              </p:cNvSpPr>
              <p:nvPr/>
            </p:nvSpPr>
            <p:spPr bwMode="auto">
              <a:xfrm>
                <a:off x="1852" y="222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1" name="Freeform 250"/>
              <p:cNvSpPr>
                <a:spLocks/>
              </p:cNvSpPr>
              <p:nvPr/>
            </p:nvSpPr>
            <p:spPr bwMode="auto">
              <a:xfrm>
                <a:off x="1852" y="222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2" name="Freeform 251"/>
              <p:cNvSpPr>
                <a:spLocks/>
              </p:cNvSpPr>
              <p:nvPr/>
            </p:nvSpPr>
            <p:spPr bwMode="auto">
              <a:xfrm>
                <a:off x="1852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3" name="Freeform 252"/>
              <p:cNvSpPr>
                <a:spLocks/>
              </p:cNvSpPr>
              <p:nvPr/>
            </p:nvSpPr>
            <p:spPr bwMode="auto">
              <a:xfrm>
                <a:off x="1852" y="2452"/>
                <a:ext cx="159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7" y="64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7" y="64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4" name="Freeform 253"/>
              <p:cNvSpPr>
                <a:spLocks/>
              </p:cNvSpPr>
              <p:nvPr/>
            </p:nvSpPr>
            <p:spPr bwMode="auto">
              <a:xfrm>
                <a:off x="1852" y="267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5" name="Freeform 254"/>
              <p:cNvSpPr>
                <a:spLocks/>
              </p:cNvSpPr>
              <p:nvPr/>
            </p:nvSpPr>
            <p:spPr bwMode="auto">
              <a:xfrm>
                <a:off x="1852" y="2679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6" name="Freeform 255"/>
              <p:cNvSpPr>
                <a:spLocks/>
              </p:cNvSpPr>
              <p:nvPr/>
            </p:nvSpPr>
            <p:spPr bwMode="auto">
              <a:xfrm>
                <a:off x="1852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7" name="Freeform 256"/>
              <p:cNvSpPr>
                <a:spLocks/>
              </p:cNvSpPr>
              <p:nvPr/>
            </p:nvSpPr>
            <p:spPr bwMode="auto">
              <a:xfrm>
                <a:off x="1852" y="2906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0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0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8" name="Freeform 257"/>
              <p:cNvSpPr>
                <a:spLocks/>
              </p:cNvSpPr>
              <p:nvPr/>
            </p:nvSpPr>
            <p:spPr bwMode="auto">
              <a:xfrm>
                <a:off x="201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" name="Freeform 258"/>
              <p:cNvSpPr>
                <a:spLocks/>
              </p:cNvSpPr>
              <p:nvPr/>
            </p:nvSpPr>
            <p:spPr bwMode="auto">
              <a:xfrm>
                <a:off x="2011" y="154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0" name="Freeform 259"/>
              <p:cNvSpPr>
                <a:spLocks/>
              </p:cNvSpPr>
              <p:nvPr/>
            </p:nvSpPr>
            <p:spPr bwMode="auto">
              <a:xfrm>
                <a:off x="2011" y="177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3"/>
                  </a:cxn>
                  <a:cxn ang="0">
                    <a:pos x="8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3"/>
                    </a:lnTo>
                    <a:lnTo>
                      <a:pt x="8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1" name="Freeform 260"/>
              <p:cNvSpPr>
                <a:spLocks/>
              </p:cNvSpPr>
              <p:nvPr/>
            </p:nvSpPr>
            <p:spPr bwMode="auto">
              <a:xfrm>
                <a:off x="2011" y="177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3"/>
                  </a:cxn>
                  <a:cxn ang="0">
                    <a:pos x="8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3"/>
                    </a:lnTo>
                    <a:lnTo>
                      <a:pt x="8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2" name="Freeform 261"/>
              <p:cNvSpPr>
                <a:spLocks/>
              </p:cNvSpPr>
              <p:nvPr/>
            </p:nvSpPr>
            <p:spPr bwMode="auto">
              <a:xfrm>
                <a:off x="201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3" name="Freeform 262"/>
              <p:cNvSpPr>
                <a:spLocks/>
              </p:cNvSpPr>
              <p:nvPr/>
            </p:nvSpPr>
            <p:spPr bwMode="auto">
              <a:xfrm>
                <a:off x="2011" y="199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9"/>
                  </a:cxn>
                  <a:cxn ang="0">
                    <a:pos x="158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2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2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9"/>
                    </a:lnTo>
                    <a:lnTo>
                      <a:pt x="158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2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2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4" name="Freeform 263"/>
              <p:cNvSpPr>
                <a:spLocks/>
              </p:cNvSpPr>
              <p:nvPr/>
            </p:nvSpPr>
            <p:spPr bwMode="auto">
              <a:xfrm>
                <a:off x="2011" y="222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5" name="Freeform 264"/>
              <p:cNvSpPr>
                <a:spLocks/>
              </p:cNvSpPr>
              <p:nvPr/>
            </p:nvSpPr>
            <p:spPr bwMode="auto">
              <a:xfrm>
                <a:off x="2011" y="222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8" y="63"/>
                  </a:cxn>
                  <a:cxn ang="0">
                    <a:pos x="159" y="78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6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8" y="63"/>
                    </a:lnTo>
                    <a:lnTo>
                      <a:pt x="159" y="78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6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6" name="Freeform 265"/>
              <p:cNvSpPr>
                <a:spLocks/>
              </p:cNvSpPr>
              <p:nvPr/>
            </p:nvSpPr>
            <p:spPr bwMode="auto">
              <a:xfrm>
                <a:off x="201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7" name="Freeform 266"/>
              <p:cNvSpPr>
                <a:spLocks/>
              </p:cNvSpPr>
              <p:nvPr/>
            </p:nvSpPr>
            <p:spPr bwMode="auto">
              <a:xfrm>
                <a:off x="2011" y="2452"/>
                <a:ext cx="159" cy="16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50"/>
                  </a:cxn>
                  <a:cxn ang="0">
                    <a:pos x="158" y="64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2"/>
                  </a:cxn>
                  <a:cxn ang="0">
                    <a:pos x="146" y="125"/>
                  </a:cxn>
                  <a:cxn ang="0">
                    <a:pos x="136" y="137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8"/>
                  </a:cxn>
                  <a:cxn ang="0">
                    <a:pos x="81" y="160"/>
                  </a:cxn>
                  <a:cxn ang="0">
                    <a:pos x="64" y="158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7"/>
                  </a:cxn>
                  <a:cxn ang="0">
                    <a:pos x="16" y="125"/>
                  </a:cxn>
                  <a:cxn ang="0">
                    <a:pos x="8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8" y="50"/>
                  </a:cxn>
                  <a:cxn ang="0">
                    <a:pos x="16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60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50"/>
                    </a:lnTo>
                    <a:lnTo>
                      <a:pt x="158" y="64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2"/>
                    </a:lnTo>
                    <a:lnTo>
                      <a:pt x="146" y="125"/>
                    </a:lnTo>
                    <a:lnTo>
                      <a:pt x="136" y="137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8"/>
                    </a:lnTo>
                    <a:lnTo>
                      <a:pt x="81" y="160"/>
                    </a:lnTo>
                    <a:lnTo>
                      <a:pt x="64" y="158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7"/>
                    </a:lnTo>
                    <a:lnTo>
                      <a:pt x="16" y="125"/>
                    </a:lnTo>
                    <a:lnTo>
                      <a:pt x="8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8" y="50"/>
                    </a:lnTo>
                    <a:lnTo>
                      <a:pt x="16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8" name="Freeform 267"/>
              <p:cNvSpPr>
                <a:spLocks/>
              </p:cNvSpPr>
              <p:nvPr/>
            </p:nvSpPr>
            <p:spPr bwMode="auto">
              <a:xfrm>
                <a:off x="2011" y="267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9" name="Freeform 268"/>
              <p:cNvSpPr>
                <a:spLocks/>
              </p:cNvSpPr>
              <p:nvPr/>
            </p:nvSpPr>
            <p:spPr bwMode="auto">
              <a:xfrm>
                <a:off x="2011" y="2679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1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1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0" name="Freeform 269"/>
              <p:cNvSpPr>
                <a:spLocks/>
              </p:cNvSpPr>
              <p:nvPr/>
            </p:nvSpPr>
            <p:spPr bwMode="auto">
              <a:xfrm>
                <a:off x="201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1" name="Freeform 270"/>
              <p:cNvSpPr>
                <a:spLocks/>
              </p:cNvSpPr>
              <p:nvPr/>
            </p:nvSpPr>
            <p:spPr bwMode="auto">
              <a:xfrm>
                <a:off x="2011" y="2906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7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8" y="63"/>
                  </a:cxn>
                  <a:cxn ang="0">
                    <a:pos x="159" y="80"/>
                  </a:cxn>
                  <a:cxn ang="0">
                    <a:pos x="158" y="96"/>
                  </a:cxn>
                  <a:cxn ang="0">
                    <a:pos x="154" y="111"/>
                  </a:cxn>
                  <a:cxn ang="0">
                    <a:pos x="146" y="124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3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4" y="157"/>
                  </a:cxn>
                  <a:cxn ang="0">
                    <a:pos x="50" y="153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6" y="124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6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7"/>
                  </a:cxn>
                  <a:cxn ang="0">
                    <a:pos x="64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7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8" y="63"/>
                    </a:lnTo>
                    <a:lnTo>
                      <a:pt x="159" y="80"/>
                    </a:lnTo>
                    <a:lnTo>
                      <a:pt x="158" y="96"/>
                    </a:lnTo>
                    <a:lnTo>
                      <a:pt x="154" y="111"/>
                    </a:lnTo>
                    <a:lnTo>
                      <a:pt x="146" y="124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3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4" y="157"/>
                    </a:lnTo>
                    <a:lnTo>
                      <a:pt x="50" y="153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6" y="124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6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7"/>
                    </a:lnTo>
                    <a:lnTo>
                      <a:pt x="64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2" name="Freeform 271"/>
              <p:cNvSpPr>
                <a:spLocks/>
              </p:cNvSpPr>
              <p:nvPr/>
            </p:nvSpPr>
            <p:spPr bwMode="auto">
              <a:xfrm>
                <a:off x="2172" y="154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3" name="Freeform 272"/>
              <p:cNvSpPr>
                <a:spLocks/>
              </p:cNvSpPr>
              <p:nvPr/>
            </p:nvSpPr>
            <p:spPr bwMode="auto">
              <a:xfrm>
                <a:off x="2172" y="154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4"/>
                  </a:cxn>
                  <a:cxn ang="0">
                    <a:pos x="123" y="146"/>
                  </a:cxn>
                  <a:cxn ang="0">
                    <a:pos x="110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4"/>
                    </a:lnTo>
                    <a:lnTo>
                      <a:pt x="123" y="146"/>
                    </a:lnTo>
                    <a:lnTo>
                      <a:pt x="110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4" name="Freeform 273"/>
              <p:cNvSpPr>
                <a:spLocks/>
              </p:cNvSpPr>
              <p:nvPr/>
            </p:nvSpPr>
            <p:spPr bwMode="auto">
              <a:xfrm>
                <a:off x="2172" y="177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5" name="Freeform 274"/>
              <p:cNvSpPr>
                <a:spLocks/>
              </p:cNvSpPr>
              <p:nvPr/>
            </p:nvSpPr>
            <p:spPr bwMode="auto">
              <a:xfrm>
                <a:off x="2172" y="177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6" name="Freeform 275"/>
              <p:cNvSpPr>
                <a:spLocks/>
              </p:cNvSpPr>
              <p:nvPr/>
            </p:nvSpPr>
            <p:spPr bwMode="auto">
              <a:xfrm>
                <a:off x="2172" y="199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7" name="Freeform 276"/>
              <p:cNvSpPr>
                <a:spLocks/>
              </p:cNvSpPr>
              <p:nvPr/>
            </p:nvSpPr>
            <p:spPr bwMode="auto">
              <a:xfrm>
                <a:off x="2172" y="199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9"/>
                  </a:cxn>
                  <a:cxn ang="0">
                    <a:pos x="158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2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2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9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9"/>
                    </a:lnTo>
                    <a:lnTo>
                      <a:pt x="158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2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2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9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8" name="Freeform 277"/>
              <p:cNvSpPr>
                <a:spLocks/>
              </p:cNvSpPr>
              <p:nvPr/>
            </p:nvSpPr>
            <p:spPr bwMode="auto">
              <a:xfrm>
                <a:off x="2172" y="222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29" name="Freeform 278"/>
              <p:cNvSpPr>
                <a:spLocks/>
              </p:cNvSpPr>
              <p:nvPr/>
            </p:nvSpPr>
            <p:spPr bwMode="auto">
              <a:xfrm>
                <a:off x="2172" y="222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5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8" y="63"/>
                  </a:cxn>
                  <a:cxn ang="0">
                    <a:pos x="160" y="78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4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5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8" y="63"/>
                    </a:lnTo>
                    <a:lnTo>
                      <a:pt x="160" y="78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4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0" name="Freeform 279"/>
              <p:cNvSpPr>
                <a:spLocks/>
              </p:cNvSpPr>
              <p:nvPr/>
            </p:nvSpPr>
            <p:spPr bwMode="auto">
              <a:xfrm>
                <a:off x="2172" y="245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1" name="Freeform 280"/>
              <p:cNvSpPr>
                <a:spLocks/>
              </p:cNvSpPr>
              <p:nvPr/>
            </p:nvSpPr>
            <p:spPr bwMode="auto">
              <a:xfrm>
                <a:off x="2172" y="2452"/>
                <a:ext cx="160" cy="160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7" y="23"/>
                  </a:cxn>
                  <a:cxn ang="0">
                    <a:pos x="146" y="35"/>
                  </a:cxn>
                  <a:cxn ang="0">
                    <a:pos x="152" y="50"/>
                  </a:cxn>
                  <a:cxn ang="0">
                    <a:pos x="158" y="64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2"/>
                  </a:cxn>
                  <a:cxn ang="0">
                    <a:pos x="146" y="125"/>
                  </a:cxn>
                  <a:cxn ang="0">
                    <a:pos x="137" y="137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8"/>
                  </a:cxn>
                  <a:cxn ang="0">
                    <a:pos x="79" y="160"/>
                  </a:cxn>
                  <a:cxn ang="0">
                    <a:pos x="64" y="158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7"/>
                  </a:cxn>
                  <a:cxn ang="0">
                    <a:pos x="14" y="125"/>
                  </a:cxn>
                  <a:cxn ang="0">
                    <a:pos x="6" y="112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4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60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7" y="23"/>
                    </a:lnTo>
                    <a:lnTo>
                      <a:pt x="146" y="35"/>
                    </a:lnTo>
                    <a:lnTo>
                      <a:pt x="152" y="50"/>
                    </a:lnTo>
                    <a:lnTo>
                      <a:pt x="158" y="64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2"/>
                    </a:lnTo>
                    <a:lnTo>
                      <a:pt x="146" y="125"/>
                    </a:lnTo>
                    <a:lnTo>
                      <a:pt x="137" y="137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8"/>
                    </a:lnTo>
                    <a:lnTo>
                      <a:pt x="79" y="160"/>
                    </a:lnTo>
                    <a:lnTo>
                      <a:pt x="64" y="158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7"/>
                    </a:lnTo>
                    <a:lnTo>
                      <a:pt x="14" y="125"/>
                    </a:lnTo>
                    <a:lnTo>
                      <a:pt x="6" y="112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4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2" name="Freeform 281"/>
              <p:cNvSpPr>
                <a:spLocks/>
              </p:cNvSpPr>
              <p:nvPr/>
            </p:nvSpPr>
            <p:spPr bwMode="auto">
              <a:xfrm>
                <a:off x="2172" y="267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8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8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3" name="Freeform 282"/>
              <p:cNvSpPr>
                <a:spLocks/>
              </p:cNvSpPr>
              <p:nvPr/>
            </p:nvSpPr>
            <p:spPr bwMode="auto">
              <a:xfrm>
                <a:off x="2172" y="2679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8"/>
                  </a:cxn>
                  <a:cxn ang="0">
                    <a:pos x="123" y="13"/>
                  </a:cxn>
                  <a:cxn ang="0">
                    <a:pos x="137" y="23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1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8"/>
                    </a:lnTo>
                    <a:lnTo>
                      <a:pt x="123" y="13"/>
                    </a:lnTo>
                    <a:lnTo>
                      <a:pt x="137" y="23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1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4" name="Freeform 283"/>
              <p:cNvSpPr>
                <a:spLocks/>
              </p:cNvSpPr>
              <p:nvPr/>
            </p:nvSpPr>
            <p:spPr bwMode="auto">
              <a:xfrm>
                <a:off x="2172" y="290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5" name="Freeform 284"/>
              <p:cNvSpPr>
                <a:spLocks/>
              </p:cNvSpPr>
              <p:nvPr/>
            </p:nvSpPr>
            <p:spPr bwMode="auto">
              <a:xfrm>
                <a:off x="2172" y="2906"/>
                <a:ext cx="160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7"/>
                  </a:cxn>
                  <a:cxn ang="0">
                    <a:pos x="123" y="13"/>
                  </a:cxn>
                  <a:cxn ang="0">
                    <a:pos x="137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8" y="63"/>
                  </a:cxn>
                  <a:cxn ang="0">
                    <a:pos x="160" y="80"/>
                  </a:cxn>
                  <a:cxn ang="0">
                    <a:pos x="158" y="96"/>
                  </a:cxn>
                  <a:cxn ang="0">
                    <a:pos x="152" y="111"/>
                  </a:cxn>
                  <a:cxn ang="0">
                    <a:pos x="146" y="124"/>
                  </a:cxn>
                  <a:cxn ang="0">
                    <a:pos x="137" y="136"/>
                  </a:cxn>
                  <a:cxn ang="0">
                    <a:pos x="123" y="146"/>
                  </a:cxn>
                  <a:cxn ang="0">
                    <a:pos x="110" y="153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4" y="157"/>
                  </a:cxn>
                  <a:cxn ang="0">
                    <a:pos x="48" y="153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4" y="124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0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7"/>
                  </a:cxn>
                  <a:cxn ang="0">
                    <a:pos x="64" y="2"/>
                  </a:cxn>
                  <a:cxn ang="0">
                    <a:pos x="79" y="0"/>
                  </a:cxn>
                </a:cxnLst>
                <a:rect l="0" t="0" r="r" b="b"/>
                <a:pathLst>
                  <a:path w="160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10" y="7"/>
                    </a:lnTo>
                    <a:lnTo>
                      <a:pt x="123" y="13"/>
                    </a:lnTo>
                    <a:lnTo>
                      <a:pt x="137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8" y="63"/>
                    </a:lnTo>
                    <a:lnTo>
                      <a:pt x="160" y="80"/>
                    </a:lnTo>
                    <a:lnTo>
                      <a:pt x="158" y="96"/>
                    </a:lnTo>
                    <a:lnTo>
                      <a:pt x="152" y="111"/>
                    </a:lnTo>
                    <a:lnTo>
                      <a:pt x="146" y="124"/>
                    </a:lnTo>
                    <a:lnTo>
                      <a:pt x="137" y="136"/>
                    </a:lnTo>
                    <a:lnTo>
                      <a:pt x="123" y="146"/>
                    </a:lnTo>
                    <a:lnTo>
                      <a:pt x="110" y="153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4" y="157"/>
                    </a:lnTo>
                    <a:lnTo>
                      <a:pt x="48" y="153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4" y="124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0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7"/>
                    </a:lnTo>
                    <a:lnTo>
                      <a:pt x="64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6" name="Freeform 285"/>
              <p:cNvSpPr>
                <a:spLocks/>
              </p:cNvSpPr>
              <p:nvPr/>
            </p:nvSpPr>
            <p:spPr bwMode="auto">
              <a:xfrm>
                <a:off x="2334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7" name="Freeform 286"/>
              <p:cNvSpPr>
                <a:spLocks/>
              </p:cNvSpPr>
              <p:nvPr/>
            </p:nvSpPr>
            <p:spPr bwMode="auto">
              <a:xfrm>
                <a:off x="2334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8" name="Freeform 287"/>
              <p:cNvSpPr>
                <a:spLocks/>
              </p:cNvSpPr>
              <p:nvPr/>
            </p:nvSpPr>
            <p:spPr bwMode="auto">
              <a:xfrm>
                <a:off x="2334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10"/>
                  </a:cxn>
                  <a:cxn ang="0">
                    <a:pos x="143" y="123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10"/>
                    </a:lnTo>
                    <a:lnTo>
                      <a:pt x="143" y="123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9" name="Freeform 288"/>
              <p:cNvSpPr>
                <a:spLocks/>
              </p:cNvSpPr>
              <p:nvPr/>
            </p:nvSpPr>
            <p:spPr bwMode="auto">
              <a:xfrm>
                <a:off x="2334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10"/>
                  </a:cxn>
                  <a:cxn ang="0">
                    <a:pos x="143" y="123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10"/>
                    </a:lnTo>
                    <a:lnTo>
                      <a:pt x="143" y="123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0" name="Freeform 289"/>
              <p:cNvSpPr>
                <a:spLocks/>
              </p:cNvSpPr>
              <p:nvPr/>
            </p:nvSpPr>
            <p:spPr bwMode="auto">
              <a:xfrm>
                <a:off x="2334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1" name="Freeform 290"/>
              <p:cNvSpPr>
                <a:spLocks/>
              </p:cNvSpPr>
              <p:nvPr/>
            </p:nvSpPr>
            <p:spPr bwMode="auto">
              <a:xfrm>
                <a:off x="2334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3" y="123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3" y="123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2" name="Freeform 291"/>
              <p:cNvSpPr>
                <a:spLocks/>
              </p:cNvSpPr>
              <p:nvPr/>
            </p:nvSpPr>
            <p:spPr bwMode="auto">
              <a:xfrm>
                <a:off x="2334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3" name="Freeform 292"/>
              <p:cNvSpPr>
                <a:spLocks/>
              </p:cNvSpPr>
              <p:nvPr/>
            </p:nvSpPr>
            <p:spPr bwMode="auto">
              <a:xfrm>
                <a:off x="2334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4" name="Freeform 293"/>
              <p:cNvSpPr>
                <a:spLocks/>
              </p:cNvSpPr>
              <p:nvPr/>
            </p:nvSpPr>
            <p:spPr bwMode="auto">
              <a:xfrm>
                <a:off x="2334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5" name="Freeform 294"/>
              <p:cNvSpPr>
                <a:spLocks/>
              </p:cNvSpPr>
              <p:nvPr/>
            </p:nvSpPr>
            <p:spPr bwMode="auto">
              <a:xfrm>
                <a:off x="2334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3" y="35"/>
                  </a:cxn>
                  <a:cxn ang="0">
                    <a:pos x="151" y="50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3" y="125"/>
                  </a:cxn>
                  <a:cxn ang="0">
                    <a:pos x="134" y="137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5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5" y="50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7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3" y="35"/>
                    </a:lnTo>
                    <a:lnTo>
                      <a:pt x="151" y="50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3" y="125"/>
                    </a:lnTo>
                    <a:lnTo>
                      <a:pt x="134" y="137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5" y="50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7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6" name="Freeform 295"/>
              <p:cNvSpPr>
                <a:spLocks/>
              </p:cNvSpPr>
              <p:nvPr/>
            </p:nvSpPr>
            <p:spPr bwMode="auto">
              <a:xfrm>
                <a:off x="2334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7" name="Freeform 296"/>
              <p:cNvSpPr>
                <a:spLocks/>
              </p:cNvSpPr>
              <p:nvPr/>
            </p:nvSpPr>
            <p:spPr bwMode="auto">
              <a:xfrm>
                <a:off x="2334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7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7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8" name="Freeform 297"/>
              <p:cNvSpPr>
                <a:spLocks/>
              </p:cNvSpPr>
              <p:nvPr/>
            </p:nvSpPr>
            <p:spPr bwMode="auto">
              <a:xfrm>
                <a:off x="2334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7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49" name="Freeform 298"/>
              <p:cNvSpPr>
                <a:spLocks/>
              </p:cNvSpPr>
              <p:nvPr/>
            </p:nvSpPr>
            <p:spPr bwMode="auto">
              <a:xfrm>
                <a:off x="2334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3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3" y="124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7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5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7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3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3" y="124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7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5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0" name="Freeform 299"/>
              <p:cNvSpPr>
                <a:spLocks/>
              </p:cNvSpPr>
              <p:nvPr/>
            </p:nvSpPr>
            <p:spPr bwMode="auto">
              <a:xfrm>
                <a:off x="89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1" name="Freeform 300"/>
              <p:cNvSpPr>
                <a:spLocks/>
              </p:cNvSpPr>
              <p:nvPr/>
            </p:nvSpPr>
            <p:spPr bwMode="auto">
              <a:xfrm>
                <a:off x="891" y="154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2" name="Freeform 301"/>
              <p:cNvSpPr>
                <a:spLocks/>
              </p:cNvSpPr>
              <p:nvPr/>
            </p:nvSpPr>
            <p:spPr bwMode="auto">
              <a:xfrm>
                <a:off x="73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3" name="Freeform 302"/>
              <p:cNvSpPr>
                <a:spLocks/>
              </p:cNvSpPr>
              <p:nvPr/>
            </p:nvSpPr>
            <p:spPr bwMode="auto">
              <a:xfrm>
                <a:off x="730" y="1546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4" name="Freeform 303"/>
              <p:cNvSpPr>
                <a:spLocks/>
              </p:cNvSpPr>
              <p:nvPr/>
            </p:nvSpPr>
            <p:spPr bwMode="auto">
              <a:xfrm>
                <a:off x="891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6" y="110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6" y="110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5" name="Freeform 304"/>
              <p:cNvSpPr>
                <a:spLocks/>
              </p:cNvSpPr>
              <p:nvPr/>
            </p:nvSpPr>
            <p:spPr bwMode="auto">
              <a:xfrm>
                <a:off x="891" y="177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3"/>
                  </a:cxn>
                  <a:cxn ang="0">
                    <a:pos x="6" y="110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3"/>
                    </a:lnTo>
                    <a:lnTo>
                      <a:pt x="6" y="110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6" name="Freeform 305"/>
              <p:cNvSpPr>
                <a:spLocks/>
              </p:cNvSpPr>
              <p:nvPr/>
            </p:nvSpPr>
            <p:spPr bwMode="auto">
              <a:xfrm>
                <a:off x="89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7" name="Freeform 306"/>
              <p:cNvSpPr>
                <a:spLocks/>
              </p:cNvSpPr>
              <p:nvPr/>
            </p:nvSpPr>
            <p:spPr bwMode="auto">
              <a:xfrm>
                <a:off x="891" y="199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9"/>
                  </a:cxn>
                  <a:cxn ang="0">
                    <a:pos x="155" y="96"/>
                  </a:cxn>
                  <a:cxn ang="0">
                    <a:pos x="151" y="109"/>
                  </a:cxn>
                  <a:cxn ang="0">
                    <a:pos x="144" y="123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2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2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0" y="96"/>
                  </a:cxn>
                  <a:cxn ang="0">
                    <a:pos x="0" y="79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9"/>
                    </a:lnTo>
                    <a:lnTo>
                      <a:pt x="155" y="96"/>
                    </a:lnTo>
                    <a:lnTo>
                      <a:pt x="151" y="109"/>
                    </a:lnTo>
                    <a:lnTo>
                      <a:pt x="144" y="123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2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2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0" y="96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8" name="Freeform 307"/>
              <p:cNvSpPr>
                <a:spLocks/>
              </p:cNvSpPr>
              <p:nvPr/>
            </p:nvSpPr>
            <p:spPr bwMode="auto">
              <a:xfrm>
                <a:off x="891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59" name="Freeform 308"/>
              <p:cNvSpPr>
                <a:spLocks/>
              </p:cNvSpPr>
              <p:nvPr/>
            </p:nvSpPr>
            <p:spPr bwMode="auto">
              <a:xfrm>
                <a:off x="891" y="222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1" y="48"/>
                  </a:cxn>
                  <a:cxn ang="0">
                    <a:pos x="155" y="63"/>
                  </a:cxn>
                  <a:cxn ang="0">
                    <a:pos x="157" y="78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78"/>
                  </a:cxn>
                  <a:cxn ang="0">
                    <a:pos x="0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1" y="48"/>
                    </a:lnTo>
                    <a:lnTo>
                      <a:pt x="155" y="63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0" name="Freeform 309"/>
              <p:cNvSpPr>
                <a:spLocks/>
              </p:cNvSpPr>
              <p:nvPr/>
            </p:nvSpPr>
            <p:spPr bwMode="auto">
              <a:xfrm>
                <a:off x="89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1" name="Freeform 310"/>
              <p:cNvSpPr>
                <a:spLocks/>
              </p:cNvSpPr>
              <p:nvPr/>
            </p:nvSpPr>
            <p:spPr bwMode="auto">
              <a:xfrm>
                <a:off x="891" y="2452"/>
                <a:ext cx="157" cy="16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3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2"/>
                  </a:cxn>
                  <a:cxn ang="0">
                    <a:pos x="144" y="125"/>
                  </a:cxn>
                  <a:cxn ang="0">
                    <a:pos x="134" y="137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8"/>
                  </a:cxn>
                  <a:cxn ang="0">
                    <a:pos x="78" y="160"/>
                  </a:cxn>
                  <a:cxn ang="0">
                    <a:pos x="63" y="158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7"/>
                  </a:cxn>
                  <a:cxn ang="0">
                    <a:pos x="13" y="125"/>
                  </a:cxn>
                  <a:cxn ang="0">
                    <a:pos x="6" y="112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4"/>
                  </a:cxn>
                  <a:cxn ang="0">
                    <a:pos x="6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60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3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2"/>
                    </a:lnTo>
                    <a:lnTo>
                      <a:pt x="144" y="125"/>
                    </a:lnTo>
                    <a:lnTo>
                      <a:pt x="134" y="137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8"/>
                    </a:lnTo>
                    <a:lnTo>
                      <a:pt x="78" y="160"/>
                    </a:lnTo>
                    <a:lnTo>
                      <a:pt x="63" y="158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7"/>
                    </a:lnTo>
                    <a:lnTo>
                      <a:pt x="13" y="125"/>
                    </a:lnTo>
                    <a:lnTo>
                      <a:pt x="6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4"/>
                    </a:lnTo>
                    <a:lnTo>
                      <a:pt x="6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2" name="Freeform 311"/>
              <p:cNvSpPr>
                <a:spLocks/>
              </p:cNvSpPr>
              <p:nvPr/>
            </p:nvSpPr>
            <p:spPr bwMode="auto">
              <a:xfrm>
                <a:off x="891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3" name="Freeform 312"/>
              <p:cNvSpPr>
                <a:spLocks/>
              </p:cNvSpPr>
              <p:nvPr/>
            </p:nvSpPr>
            <p:spPr bwMode="auto">
              <a:xfrm>
                <a:off x="891" y="2679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4" name="Freeform 313"/>
              <p:cNvSpPr>
                <a:spLocks/>
              </p:cNvSpPr>
              <p:nvPr/>
            </p:nvSpPr>
            <p:spPr bwMode="auto">
              <a:xfrm>
                <a:off x="89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65" name="Freeform 314"/>
              <p:cNvSpPr>
                <a:spLocks/>
              </p:cNvSpPr>
              <p:nvPr/>
            </p:nvSpPr>
            <p:spPr bwMode="auto">
              <a:xfrm>
                <a:off x="891" y="2906"/>
                <a:ext cx="157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7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6"/>
                  </a:cxn>
                  <a:cxn ang="0">
                    <a:pos x="151" y="50"/>
                  </a:cxn>
                  <a:cxn ang="0">
                    <a:pos x="155" y="63"/>
                  </a:cxn>
                  <a:cxn ang="0">
                    <a:pos x="157" y="80"/>
                  </a:cxn>
                  <a:cxn ang="0">
                    <a:pos x="155" y="96"/>
                  </a:cxn>
                  <a:cxn ang="0">
                    <a:pos x="151" y="111"/>
                  </a:cxn>
                  <a:cxn ang="0">
                    <a:pos x="144" y="124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3"/>
                  </a:cxn>
                  <a:cxn ang="0">
                    <a:pos x="94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3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4"/>
                  </a:cxn>
                  <a:cxn ang="0">
                    <a:pos x="6" y="111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0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7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9">
                    <a:moveTo>
                      <a:pt x="78" y="0"/>
                    </a:moveTo>
                    <a:lnTo>
                      <a:pt x="94" y="2"/>
                    </a:lnTo>
                    <a:lnTo>
                      <a:pt x="109" y="7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6"/>
                    </a:lnTo>
                    <a:lnTo>
                      <a:pt x="151" y="50"/>
                    </a:lnTo>
                    <a:lnTo>
                      <a:pt x="155" y="63"/>
                    </a:lnTo>
                    <a:lnTo>
                      <a:pt x="157" y="80"/>
                    </a:lnTo>
                    <a:lnTo>
                      <a:pt x="155" y="96"/>
                    </a:lnTo>
                    <a:lnTo>
                      <a:pt x="151" y="111"/>
                    </a:lnTo>
                    <a:lnTo>
                      <a:pt x="144" y="124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3"/>
                    </a:lnTo>
                    <a:lnTo>
                      <a:pt x="94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3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4"/>
                    </a:lnTo>
                    <a:lnTo>
                      <a:pt x="6" y="111"/>
                    </a:lnTo>
                    <a:lnTo>
                      <a:pt x="0" y="96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7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11" name="Group 323"/>
            <p:cNvGrpSpPr>
              <a:grpSpLocks noChangeAspect="1"/>
            </p:cNvGrpSpPr>
            <p:nvPr/>
          </p:nvGrpSpPr>
          <p:grpSpPr bwMode="auto">
            <a:xfrm>
              <a:off x="7441829" y="6402970"/>
              <a:ext cx="1307307" cy="268288"/>
              <a:chOff x="816" y="3552"/>
              <a:chExt cx="1647" cy="338"/>
            </a:xfrm>
          </p:grpSpPr>
          <p:sp>
            <p:nvSpPr>
              <p:cNvPr id="412" name="AutoShape 324"/>
              <p:cNvSpPr>
                <a:spLocks noChangeAspect="1" noChangeArrowheads="1" noTextEdit="1"/>
              </p:cNvSpPr>
              <p:nvPr/>
            </p:nvSpPr>
            <p:spPr bwMode="auto">
              <a:xfrm>
                <a:off x="816" y="3552"/>
                <a:ext cx="164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3" name="Freeform 325"/>
              <p:cNvSpPr>
                <a:spLocks/>
              </p:cNvSpPr>
              <p:nvPr/>
            </p:nvSpPr>
            <p:spPr bwMode="auto">
              <a:xfrm>
                <a:off x="935" y="3721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4" name="Freeform 326"/>
              <p:cNvSpPr>
                <a:spLocks/>
              </p:cNvSpPr>
              <p:nvPr/>
            </p:nvSpPr>
            <p:spPr bwMode="auto">
              <a:xfrm>
                <a:off x="935" y="3721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4" y="25"/>
                  </a:cxn>
                  <a:cxn ang="0">
                    <a:pos x="144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7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4" y="25"/>
                    </a:lnTo>
                    <a:lnTo>
                      <a:pt x="144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7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5" name="Freeform 327"/>
              <p:cNvSpPr>
                <a:spLocks/>
              </p:cNvSpPr>
              <p:nvPr/>
            </p:nvSpPr>
            <p:spPr bwMode="auto">
              <a:xfrm>
                <a:off x="116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6" name="Freeform 328"/>
              <p:cNvSpPr>
                <a:spLocks/>
              </p:cNvSpPr>
              <p:nvPr/>
            </p:nvSpPr>
            <p:spPr bwMode="auto">
              <a:xfrm>
                <a:off x="1162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2" y="13"/>
                  </a:cxn>
                  <a:cxn ang="0">
                    <a:pos x="134" y="25"/>
                  </a:cxn>
                  <a:cxn ang="0">
                    <a:pos x="145" y="36"/>
                  </a:cxn>
                  <a:cxn ang="0">
                    <a:pos x="151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1" y="111"/>
                  </a:cxn>
                  <a:cxn ang="0">
                    <a:pos x="145" y="125"/>
                  </a:cxn>
                  <a:cxn ang="0">
                    <a:pos x="134" y="136"/>
                  </a:cxn>
                  <a:cxn ang="0">
                    <a:pos x="122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4" y="25"/>
                    </a:lnTo>
                    <a:lnTo>
                      <a:pt x="145" y="36"/>
                    </a:lnTo>
                    <a:lnTo>
                      <a:pt x="151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1" y="111"/>
                    </a:lnTo>
                    <a:lnTo>
                      <a:pt x="145" y="125"/>
                    </a:lnTo>
                    <a:lnTo>
                      <a:pt x="134" y="136"/>
                    </a:lnTo>
                    <a:lnTo>
                      <a:pt x="122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7" name="Freeform 329"/>
              <p:cNvSpPr>
                <a:spLocks/>
              </p:cNvSpPr>
              <p:nvPr/>
            </p:nvSpPr>
            <p:spPr bwMode="auto">
              <a:xfrm>
                <a:off x="138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8" name="Freeform 330"/>
              <p:cNvSpPr>
                <a:spLocks/>
              </p:cNvSpPr>
              <p:nvPr/>
            </p:nvSpPr>
            <p:spPr bwMode="auto">
              <a:xfrm>
                <a:off x="138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3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2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2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3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3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2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2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3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9" name="Freeform 331"/>
              <p:cNvSpPr>
                <a:spLocks/>
              </p:cNvSpPr>
              <p:nvPr/>
            </p:nvSpPr>
            <p:spPr bwMode="auto">
              <a:xfrm>
                <a:off x="1615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0" name="Freeform 332"/>
              <p:cNvSpPr>
                <a:spLocks/>
              </p:cNvSpPr>
              <p:nvPr/>
            </p:nvSpPr>
            <p:spPr bwMode="auto">
              <a:xfrm>
                <a:off x="1615" y="3721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09" y="154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4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5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5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4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09" y="154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4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5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4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1" name="Freeform 333"/>
              <p:cNvSpPr>
                <a:spLocks/>
              </p:cNvSpPr>
              <p:nvPr/>
            </p:nvSpPr>
            <p:spPr bwMode="auto">
              <a:xfrm>
                <a:off x="1841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2" name="Freeform 334"/>
              <p:cNvSpPr>
                <a:spLocks/>
              </p:cNvSpPr>
              <p:nvPr/>
            </p:nvSpPr>
            <p:spPr bwMode="auto">
              <a:xfrm>
                <a:off x="1841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4"/>
                  </a:cxn>
                  <a:cxn ang="0">
                    <a:pos x="35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6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5" y="13"/>
                  </a:cxn>
                  <a:cxn ang="0">
                    <a:pos x="48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4"/>
                    </a:lnTo>
                    <a:lnTo>
                      <a:pt x="35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6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5" y="13"/>
                    </a:lnTo>
                    <a:lnTo>
                      <a:pt x="48" y="8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3" name="Freeform 335"/>
              <p:cNvSpPr>
                <a:spLocks/>
              </p:cNvSpPr>
              <p:nvPr/>
            </p:nvSpPr>
            <p:spPr bwMode="auto">
              <a:xfrm>
                <a:off x="206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49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49" y="8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4" name="Freeform 336"/>
              <p:cNvSpPr>
                <a:spLocks/>
              </p:cNvSpPr>
              <p:nvPr/>
            </p:nvSpPr>
            <p:spPr bwMode="auto">
              <a:xfrm>
                <a:off x="2068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4" y="13"/>
                  </a:cxn>
                  <a:cxn ang="0">
                    <a:pos x="136" y="25"/>
                  </a:cxn>
                  <a:cxn ang="0">
                    <a:pos x="145" y="36"/>
                  </a:cxn>
                  <a:cxn ang="0">
                    <a:pos x="153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3" y="111"/>
                  </a:cxn>
                  <a:cxn ang="0">
                    <a:pos x="145" y="125"/>
                  </a:cxn>
                  <a:cxn ang="0">
                    <a:pos x="136" y="136"/>
                  </a:cxn>
                  <a:cxn ang="0">
                    <a:pos x="124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4"/>
                  </a:cxn>
                  <a:cxn ang="0">
                    <a:pos x="36" y="146"/>
                  </a:cxn>
                  <a:cxn ang="0">
                    <a:pos x="23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0" y="81"/>
                  </a:cxn>
                  <a:cxn ang="0">
                    <a:pos x="1" y="63"/>
                  </a:cxn>
                  <a:cxn ang="0">
                    <a:pos x="7" y="50"/>
                  </a:cxn>
                  <a:cxn ang="0">
                    <a:pos x="13" y="36"/>
                  </a:cxn>
                  <a:cxn ang="0">
                    <a:pos x="23" y="25"/>
                  </a:cxn>
                  <a:cxn ang="0">
                    <a:pos x="36" y="13"/>
                  </a:cxn>
                  <a:cxn ang="0">
                    <a:pos x="49" y="8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4" y="13"/>
                    </a:lnTo>
                    <a:lnTo>
                      <a:pt x="136" y="25"/>
                    </a:lnTo>
                    <a:lnTo>
                      <a:pt x="145" y="36"/>
                    </a:lnTo>
                    <a:lnTo>
                      <a:pt x="153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3" y="111"/>
                    </a:lnTo>
                    <a:lnTo>
                      <a:pt x="145" y="125"/>
                    </a:lnTo>
                    <a:lnTo>
                      <a:pt x="136" y="136"/>
                    </a:lnTo>
                    <a:lnTo>
                      <a:pt x="124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4"/>
                    </a:lnTo>
                    <a:lnTo>
                      <a:pt x="36" y="146"/>
                    </a:lnTo>
                    <a:lnTo>
                      <a:pt x="23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0" y="81"/>
                    </a:lnTo>
                    <a:lnTo>
                      <a:pt x="1" y="63"/>
                    </a:lnTo>
                    <a:lnTo>
                      <a:pt x="7" y="50"/>
                    </a:lnTo>
                    <a:lnTo>
                      <a:pt x="13" y="36"/>
                    </a:lnTo>
                    <a:lnTo>
                      <a:pt x="23" y="25"/>
                    </a:lnTo>
                    <a:lnTo>
                      <a:pt x="36" y="13"/>
                    </a:lnTo>
                    <a:lnTo>
                      <a:pt x="49" y="8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5" name="Freeform 337"/>
              <p:cNvSpPr>
                <a:spLocks/>
              </p:cNvSpPr>
              <p:nvPr/>
            </p:nvSpPr>
            <p:spPr bwMode="auto">
              <a:xfrm>
                <a:off x="2294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6" name="Freeform 338"/>
              <p:cNvSpPr>
                <a:spLocks/>
              </p:cNvSpPr>
              <p:nvPr/>
            </p:nvSpPr>
            <p:spPr bwMode="auto">
              <a:xfrm>
                <a:off x="2294" y="3721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8"/>
                  </a:cxn>
                  <a:cxn ang="0">
                    <a:pos x="125" y="13"/>
                  </a:cxn>
                  <a:cxn ang="0">
                    <a:pos x="136" y="25"/>
                  </a:cxn>
                  <a:cxn ang="0">
                    <a:pos x="146" y="36"/>
                  </a:cxn>
                  <a:cxn ang="0">
                    <a:pos x="154" y="50"/>
                  </a:cxn>
                  <a:cxn ang="0">
                    <a:pos x="157" y="63"/>
                  </a:cxn>
                  <a:cxn ang="0">
                    <a:pos x="159" y="81"/>
                  </a:cxn>
                  <a:cxn ang="0">
                    <a:pos x="157" y="96"/>
                  </a:cxn>
                  <a:cxn ang="0">
                    <a:pos x="154" y="111"/>
                  </a:cxn>
                  <a:cxn ang="0">
                    <a:pos x="146" y="125"/>
                  </a:cxn>
                  <a:cxn ang="0">
                    <a:pos x="136" y="136"/>
                  </a:cxn>
                  <a:cxn ang="0">
                    <a:pos x="125" y="146"/>
                  </a:cxn>
                  <a:cxn ang="0">
                    <a:pos x="111" y="154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4"/>
                  </a:cxn>
                  <a:cxn ang="0">
                    <a:pos x="37" y="146"/>
                  </a:cxn>
                  <a:cxn ang="0">
                    <a:pos x="25" y="136"/>
                  </a:cxn>
                  <a:cxn ang="0">
                    <a:pos x="14" y="125"/>
                  </a:cxn>
                  <a:cxn ang="0">
                    <a:pos x="8" y="111"/>
                  </a:cxn>
                  <a:cxn ang="0">
                    <a:pos x="2" y="96"/>
                  </a:cxn>
                  <a:cxn ang="0">
                    <a:pos x="0" y="81"/>
                  </a:cxn>
                  <a:cxn ang="0">
                    <a:pos x="2" y="63"/>
                  </a:cxn>
                  <a:cxn ang="0">
                    <a:pos x="8" y="50"/>
                  </a:cxn>
                  <a:cxn ang="0">
                    <a:pos x="14" y="36"/>
                  </a:cxn>
                  <a:cxn ang="0">
                    <a:pos x="25" y="25"/>
                  </a:cxn>
                  <a:cxn ang="0">
                    <a:pos x="37" y="13"/>
                  </a:cxn>
                  <a:cxn ang="0">
                    <a:pos x="50" y="8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8"/>
                    </a:lnTo>
                    <a:lnTo>
                      <a:pt x="125" y="13"/>
                    </a:lnTo>
                    <a:lnTo>
                      <a:pt x="136" y="25"/>
                    </a:lnTo>
                    <a:lnTo>
                      <a:pt x="146" y="36"/>
                    </a:lnTo>
                    <a:lnTo>
                      <a:pt x="154" y="50"/>
                    </a:lnTo>
                    <a:lnTo>
                      <a:pt x="157" y="63"/>
                    </a:lnTo>
                    <a:lnTo>
                      <a:pt x="159" y="81"/>
                    </a:lnTo>
                    <a:lnTo>
                      <a:pt x="157" y="96"/>
                    </a:lnTo>
                    <a:lnTo>
                      <a:pt x="154" y="111"/>
                    </a:lnTo>
                    <a:lnTo>
                      <a:pt x="146" y="125"/>
                    </a:lnTo>
                    <a:lnTo>
                      <a:pt x="136" y="136"/>
                    </a:lnTo>
                    <a:lnTo>
                      <a:pt x="125" y="146"/>
                    </a:lnTo>
                    <a:lnTo>
                      <a:pt x="111" y="154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4"/>
                    </a:lnTo>
                    <a:lnTo>
                      <a:pt x="37" y="146"/>
                    </a:lnTo>
                    <a:lnTo>
                      <a:pt x="25" y="136"/>
                    </a:lnTo>
                    <a:lnTo>
                      <a:pt x="14" y="125"/>
                    </a:lnTo>
                    <a:lnTo>
                      <a:pt x="8" y="111"/>
                    </a:lnTo>
                    <a:lnTo>
                      <a:pt x="2" y="96"/>
                    </a:lnTo>
                    <a:lnTo>
                      <a:pt x="0" y="81"/>
                    </a:lnTo>
                    <a:lnTo>
                      <a:pt x="2" y="63"/>
                    </a:lnTo>
                    <a:lnTo>
                      <a:pt x="8" y="50"/>
                    </a:lnTo>
                    <a:lnTo>
                      <a:pt x="14" y="36"/>
                    </a:lnTo>
                    <a:lnTo>
                      <a:pt x="25" y="25"/>
                    </a:lnTo>
                    <a:lnTo>
                      <a:pt x="37" y="13"/>
                    </a:lnTo>
                    <a:lnTo>
                      <a:pt x="50" y="8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7" name="Freeform 339"/>
              <p:cNvSpPr>
                <a:spLocks/>
              </p:cNvSpPr>
              <p:nvPr/>
            </p:nvSpPr>
            <p:spPr bwMode="auto">
              <a:xfrm>
                <a:off x="935" y="3562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8" name="Freeform 340"/>
              <p:cNvSpPr>
                <a:spLocks/>
              </p:cNvSpPr>
              <p:nvPr/>
            </p:nvSpPr>
            <p:spPr bwMode="auto">
              <a:xfrm>
                <a:off x="935" y="3562"/>
                <a:ext cx="157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4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4" y="23"/>
                  </a:cxn>
                  <a:cxn ang="0">
                    <a:pos x="144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7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4" y="123"/>
                  </a:cxn>
                  <a:cxn ang="0">
                    <a:pos x="134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4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7" h="159">
                    <a:moveTo>
                      <a:pt x="79" y="0"/>
                    </a:moveTo>
                    <a:lnTo>
                      <a:pt x="94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4" y="23"/>
                    </a:lnTo>
                    <a:lnTo>
                      <a:pt x="144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7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4" y="123"/>
                    </a:lnTo>
                    <a:lnTo>
                      <a:pt x="134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4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9" name="Freeform 341"/>
              <p:cNvSpPr>
                <a:spLocks/>
              </p:cNvSpPr>
              <p:nvPr/>
            </p:nvSpPr>
            <p:spPr bwMode="auto">
              <a:xfrm>
                <a:off x="1162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0" name="Freeform 342"/>
              <p:cNvSpPr>
                <a:spLocks/>
              </p:cNvSpPr>
              <p:nvPr/>
            </p:nvSpPr>
            <p:spPr bwMode="auto">
              <a:xfrm>
                <a:off x="1162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2" y="13"/>
                  </a:cxn>
                  <a:cxn ang="0">
                    <a:pos x="134" y="23"/>
                  </a:cxn>
                  <a:cxn ang="0">
                    <a:pos x="145" y="34"/>
                  </a:cxn>
                  <a:cxn ang="0">
                    <a:pos x="151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1" y="109"/>
                  </a:cxn>
                  <a:cxn ang="0">
                    <a:pos x="145" y="123"/>
                  </a:cxn>
                  <a:cxn ang="0">
                    <a:pos x="134" y="134"/>
                  </a:cxn>
                  <a:cxn ang="0">
                    <a:pos x="122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2" y="13"/>
                    </a:lnTo>
                    <a:lnTo>
                      <a:pt x="134" y="23"/>
                    </a:lnTo>
                    <a:lnTo>
                      <a:pt x="145" y="34"/>
                    </a:lnTo>
                    <a:lnTo>
                      <a:pt x="151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1" y="109"/>
                    </a:lnTo>
                    <a:lnTo>
                      <a:pt x="145" y="123"/>
                    </a:lnTo>
                    <a:lnTo>
                      <a:pt x="134" y="134"/>
                    </a:lnTo>
                    <a:lnTo>
                      <a:pt x="122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1" name="Freeform 343"/>
              <p:cNvSpPr>
                <a:spLocks/>
              </p:cNvSpPr>
              <p:nvPr/>
            </p:nvSpPr>
            <p:spPr bwMode="auto">
              <a:xfrm>
                <a:off x="138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2" name="Freeform 344"/>
              <p:cNvSpPr>
                <a:spLocks/>
              </p:cNvSpPr>
              <p:nvPr/>
            </p:nvSpPr>
            <p:spPr bwMode="auto">
              <a:xfrm>
                <a:off x="138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3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2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2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3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9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3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2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2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3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9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3" name="Freeform 345"/>
              <p:cNvSpPr>
                <a:spLocks/>
              </p:cNvSpPr>
              <p:nvPr/>
            </p:nvSpPr>
            <p:spPr bwMode="auto">
              <a:xfrm>
                <a:off x="1615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4" name="Freeform 346"/>
              <p:cNvSpPr>
                <a:spLocks/>
              </p:cNvSpPr>
              <p:nvPr/>
            </p:nvSpPr>
            <p:spPr bwMode="auto">
              <a:xfrm>
                <a:off x="1615" y="3562"/>
                <a:ext cx="159" cy="159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09" y="151"/>
                  </a:cxn>
                  <a:cxn ang="0">
                    <a:pos x="96" y="157"/>
                  </a:cxn>
                  <a:cxn ang="0">
                    <a:pos x="78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4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5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5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4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9">
                    <a:moveTo>
                      <a:pt x="78" y="0"/>
                    </a:moveTo>
                    <a:lnTo>
                      <a:pt x="96" y="2"/>
                    </a:lnTo>
                    <a:lnTo>
                      <a:pt x="109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09" y="151"/>
                    </a:lnTo>
                    <a:lnTo>
                      <a:pt x="96" y="157"/>
                    </a:lnTo>
                    <a:lnTo>
                      <a:pt x="78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4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5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5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4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5" name="Freeform 347"/>
              <p:cNvSpPr>
                <a:spLocks/>
              </p:cNvSpPr>
              <p:nvPr/>
            </p:nvSpPr>
            <p:spPr bwMode="auto">
              <a:xfrm>
                <a:off x="1841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6" name="Freeform 348"/>
              <p:cNvSpPr>
                <a:spLocks/>
              </p:cNvSpPr>
              <p:nvPr/>
            </p:nvSpPr>
            <p:spPr bwMode="auto">
              <a:xfrm>
                <a:off x="1841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48" y="151"/>
                  </a:cxn>
                  <a:cxn ang="0">
                    <a:pos x="35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6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6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48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48" y="151"/>
                    </a:lnTo>
                    <a:lnTo>
                      <a:pt x="35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6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6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48" y="5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7" name="Freeform 349"/>
              <p:cNvSpPr>
                <a:spLocks/>
              </p:cNvSpPr>
              <p:nvPr/>
            </p:nvSpPr>
            <p:spPr bwMode="auto">
              <a:xfrm>
                <a:off x="206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9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9" y="5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8" name="Freeform 350"/>
              <p:cNvSpPr>
                <a:spLocks/>
              </p:cNvSpPr>
              <p:nvPr/>
            </p:nvSpPr>
            <p:spPr bwMode="auto">
              <a:xfrm>
                <a:off x="2068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4" y="13"/>
                  </a:cxn>
                  <a:cxn ang="0">
                    <a:pos x="136" y="23"/>
                  </a:cxn>
                  <a:cxn ang="0">
                    <a:pos x="145" y="34"/>
                  </a:cxn>
                  <a:cxn ang="0">
                    <a:pos x="153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3" y="109"/>
                  </a:cxn>
                  <a:cxn ang="0">
                    <a:pos x="145" y="123"/>
                  </a:cxn>
                  <a:cxn ang="0">
                    <a:pos x="136" y="134"/>
                  </a:cxn>
                  <a:cxn ang="0">
                    <a:pos x="124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0" y="159"/>
                  </a:cxn>
                  <a:cxn ang="0">
                    <a:pos x="63" y="157"/>
                  </a:cxn>
                  <a:cxn ang="0">
                    <a:pos x="49" y="151"/>
                  </a:cxn>
                  <a:cxn ang="0">
                    <a:pos x="36" y="146"/>
                  </a:cxn>
                  <a:cxn ang="0">
                    <a:pos x="23" y="134"/>
                  </a:cxn>
                  <a:cxn ang="0">
                    <a:pos x="13" y="123"/>
                  </a:cxn>
                  <a:cxn ang="0">
                    <a:pos x="7" y="109"/>
                  </a:cxn>
                  <a:cxn ang="0">
                    <a:pos x="1" y="96"/>
                  </a:cxn>
                  <a:cxn ang="0">
                    <a:pos x="0" y="78"/>
                  </a:cxn>
                  <a:cxn ang="0">
                    <a:pos x="1" y="63"/>
                  </a:cxn>
                  <a:cxn ang="0">
                    <a:pos x="7" y="48"/>
                  </a:cxn>
                  <a:cxn ang="0">
                    <a:pos x="13" y="34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9" y="5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9">
                    <a:moveTo>
                      <a:pt x="80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4" y="13"/>
                    </a:lnTo>
                    <a:lnTo>
                      <a:pt x="136" y="23"/>
                    </a:lnTo>
                    <a:lnTo>
                      <a:pt x="145" y="34"/>
                    </a:lnTo>
                    <a:lnTo>
                      <a:pt x="153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3" y="109"/>
                    </a:lnTo>
                    <a:lnTo>
                      <a:pt x="145" y="123"/>
                    </a:lnTo>
                    <a:lnTo>
                      <a:pt x="136" y="134"/>
                    </a:lnTo>
                    <a:lnTo>
                      <a:pt x="124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0" y="159"/>
                    </a:lnTo>
                    <a:lnTo>
                      <a:pt x="63" y="157"/>
                    </a:lnTo>
                    <a:lnTo>
                      <a:pt x="49" y="151"/>
                    </a:lnTo>
                    <a:lnTo>
                      <a:pt x="36" y="146"/>
                    </a:lnTo>
                    <a:lnTo>
                      <a:pt x="23" y="134"/>
                    </a:lnTo>
                    <a:lnTo>
                      <a:pt x="13" y="123"/>
                    </a:lnTo>
                    <a:lnTo>
                      <a:pt x="7" y="109"/>
                    </a:lnTo>
                    <a:lnTo>
                      <a:pt x="1" y="96"/>
                    </a:lnTo>
                    <a:lnTo>
                      <a:pt x="0" y="78"/>
                    </a:lnTo>
                    <a:lnTo>
                      <a:pt x="1" y="63"/>
                    </a:lnTo>
                    <a:lnTo>
                      <a:pt x="7" y="48"/>
                    </a:lnTo>
                    <a:lnTo>
                      <a:pt x="13" y="34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9" y="5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9" name="Freeform 351"/>
              <p:cNvSpPr>
                <a:spLocks/>
              </p:cNvSpPr>
              <p:nvPr/>
            </p:nvSpPr>
            <p:spPr bwMode="auto">
              <a:xfrm>
                <a:off x="2294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4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4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4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4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270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0" name="Freeform 352"/>
              <p:cNvSpPr>
                <a:spLocks/>
              </p:cNvSpPr>
              <p:nvPr/>
            </p:nvSpPr>
            <p:spPr bwMode="auto">
              <a:xfrm>
                <a:off x="2294" y="3562"/>
                <a:ext cx="159" cy="15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5"/>
                  </a:cxn>
                  <a:cxn ang="0">
                    <a:pos x="125" y="13"/>
                  </a:cxn>
                  <a:cxn ang="0">
                    <a:pos x="136" y="23"/>
                  </a:cxn>
                  <a:cxn ang="0">
                    <a:pos x="146" y="34"/>
                  </a:cxn>
                  <a:cxn ang="0">
                    <a:pos x="154" y="48"/>
                  </a:cxn>
                  <a:cxn ang="0">
                    <a:pos x="157" y="63"/>
                  </a:cxn>
                  <a:cxn ang="0">
                    <a:pos x="159" y="78"/>
                  </a:cxn>
                  <a:cxn ang="0">
                    <a:pos x="157" y="96"/>
                  </a:cxn>
                  <a:cxn ang="0">
                    <a:pos x="154" y="109"/>
                  </a:cxn>
                  <a:cxn ang="0">
                    <a:pos x="146" y="123"/>
                  </a:cxn>
                  <a:cxn ang="0">
                    <a:pos x="136" y="134"/>
                  </a:cxn>
                  <a:cxn ang="0">
                    <a:pos x="125" y="146"/>
                  </a:cxn>
                  <a:cxn ang="0">
                    <a:pos x="111" y="151"/>
                  </a:cxn>
                  <a:cxn ang="0">
                    <a:pos x="96" y="157"/>
                  </a:cxn>
                  <a:cxn ang="0">
                    <a:pos x="81" y="159"/>
                  </a:cxn>
                  <a:cxn ang="0">
                    <a:pos x="63" y="157"/>
                  </a:cxn>
                  <a:cxn ang="0">
                    <a:pos x="50" y="151"/>
                  </a:cxn>
                  <a:cxn ang="0">
                    <a:pos x="37" y="146"/>
                  </a:cxn>
                  <a:cxn ang="0">
                    <a:pos x="25" y="134"/>
                  </a:cxn>
                  <a:cxn ang="0">
                    <a:pos x="14" y="123"/>
                  </a:cxn>
                  <a:cxn ang="0">
                    <a:pos x="8" y="109"/>
                  </a:cxn>
                  <a:cxn ang="0">
                    <a:pos x="2" y="96"/>
                  </a:cxn>
                  <a:cxn ang="0">
                    <a:pos x="0" y="78"/>
                  </a:cxn>
                  <a:cxn ang="0">
                    <a:pos x="2" y="63"/>
                  </a:cxn>
                  <a:cxn ang="0">
                    <a:pos x="8" y="48"/>
                  </a:cxn>
                  <a:cxn ang="0">
                    <a:pos x="14" y="34"/>
                  </a:cxn>
                  <a:cxn ang="0">
                    <a:pos x="25" y="23"/>
                  </a:cxn>
                  <a:cxn ang="0">
                    <a:pos x="37" y="13"/>
                  </a:cxn>
                  <a:cxn ang="0">
                    <a:pos x="50" y="5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9">
                    <a:moveTo>
                      <a:pt x="81" y="0"/>
                    </a:moveTo>
                    <a:lnTo>
                      <a:pt x="96" y="2"/>
                    </a:lnTo>
                    <a:lnTo>
                      <a:pt x="111" y="5"/>
                    </a:lnTo>
                    <a:lnTo>
                      <a:pt x="125" y="13"/>
                    </a:lnTo>
                    <a:lnTo>
                      <a:pt x="136" y="23"/>
                    </a:lnTo>
                    <a:lnTo>
                      <a:pt x="146" y="34"/>
                    </a:lnTo>
                    <a:lnTo>
                      <a:pt x="154" y="48"/>
                    </a:lnTo>
                    <a:lnTo>
                      <a:pt x="157" y="63"/>
                    </a:lnTo>
                    <a:lnTo>
                      <a:pt x="159" y="78"/>
                    </a:lnTo>
                    <a:lnTo>
                      <a:pt x="157" y="96"/>
                    </a:lnTo>
                    <a:lnTo>
                      <a:pt x="154" y="109"/>
                    </a:lnTo>
                    <a:lnTo>
                      <a:pt x="146" y="123"/>
                    </a:lnTo>
                    <a:lnTo>
                      <a:pt x="136" y="134"/>
                    </a:lnTo>
                    <a:lnTo>
                      <a:pt x="125" y="146"/>
                    </a:lnTo>
                    <a:lnTo>
                      <a:pt x="111" y="151"/>
                    </a:lnTo>
                    <a:lnTo>
                      <a:pt x="96" y="157"/>
                    </a:lnTo>
                    <a:lnTo>
                      <a:pt x="81" y="159"/>
                    </a:lnTo>
                    <a:lnTo>
                      <a:pt x="63" y="157"/>
                    </a:lnTo>
                    <a:lnTo>
                      <a:pt x="50" y="151"/>
                    </a:lnTo>
                    <a:lnTo>
                      <a:pt x="37" y="146"/>
                    </a:lnTo>
                    <a:lnTo>
                      <a:pt x="25" y="134"/>
                    </a:lnTo>
                    <a:lnTo>
                      <a:pt x="14" y="123"/>
                    </a:lnTo>
                    <a:lnTo>
                      <a:pt x="8" y="109"/>
                    </a:lnTo>
                    <a:lnTo>
                      <a:pt x="2" y="96"/>
                    </a:lnTo>
                    <a:lnTo>
                      <a:pt x="0" y="78"/>
                    </a:lnTo>
                    <a:lnTo>
                      <a:pt x="2" y="63"/>
                    </a:lnTo>
                    <a:lnTo>
                      <a:pt x="8" y="48"/>
                    </a:lnTo>
                    <a:lnTo>
                      <a:pt x="14" y="34"/>
                    </a:lnTo>
                    <a:lnTo>
                      <a:pt x="25" y="23"/>
                    </a:lnTo>
                    <a:lnTo>
                      <a:pt x="37" y="13"/>
                    </a:lnTo>
                    <a:lnTo>
                      <a:pt x="50" y="5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1" name="Freeform 353"/>
              <p:cNvSpPr>
                <a:spLocks/>
              </p:cNvSpPr>
              <p:nvPr/>
            </p:nvSpPr>
            <p:spPr bwMode="auto">
              <a:xfrm>
                <a:off x="82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1" y="110"/>
                  </a:cxn>
                  <a:cxn ang="0">
                    <a:pos x="145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1" y="110"/>
                    </a:lnTo>
                    <a:lnTo>
                      <a:pt x="145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2" name="Freeform 354"/>
              <p:cNvSpPr>
                <a:spLocks/>
              </p:cNvSpPr>
              <p:nvPr/>
            </p:nvSpPr>
            <p:spPr bwMode="auto">
              <a:xfrm>
                <a:off x="826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5" y="35"/>
                  </a:cxn>
                  <a:cxn ang="0">
                    <a:pos x="151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1" y="110"/>
                  </a:cxn>
                  <a:cxn ang="0">
                    <a:pos x="145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5" y="35"/>
                    </a:lnTo>
                    <a:lnTo>
                      <a:pt x="151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1" y="110"/>
                    </a:lnTo>
                    <a:lnTo>
                      <a:pt x="145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3" name="Freeform 355"/>
              <p:cNvSpPr>
                <a:spLocks/>
              </p:cNvSpPr>
              <p:nvPr/>
            </p:nvSpPr>
            <p:spPr bwMode="auto">
              <a:xfrm>
                <a:off x="105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3" y="144"/>
                  </a:cxn>
                  <a:cxn ang="0">
                    <a:pos x="110" y="152"/>
                  </a:cxn>
                  <a:cxn ang="0">
                    <a:pos x="96" y="156"/>
                  </a:cxn>
                  <a:cxn ang="0">
                    <a:pos x="79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8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3" y="144"/>
                    </a:lnTo>
                    <a:lnTo>
                      <a:pt x="110" y="152"/>
                    </a:lnTo>
                    <a:lnTo>
                      <a:pt x="96" y="156"/>
                    </a:lnTo>
                    <a:lnTo>
                      <a:pt x="79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4" name="Freeform 356"/>
              <p:cNvSpPr>
                <a:spLocks/>
              </p:cNvSpPr>
              <p:nvPr/>
            </p:nvSpPr>
            <p:spPr bwMode="auto">
              <a:xfrm>
                <a:off x="105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96" y="2"/>
                  </a:cxn>
                  <a:cxn ang="0">
                    <a:pos x="110" y="6"/>
                  </a:cxn>
                  <a:cxn ang="0">
                    <a:pos x="123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2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2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3" y="144"/>
                  </a:cxn>
                  <a:cxn ang="0">
                    <a:pos x="110" y="152"/>
                  </a:cxn>
                  <a:cxn ang="0">
                    <a:pos x="96" y="156"/>
                  </a:cxn>
                  <a:cxn ang="0">
                    <a:pos x="79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9" y="0"/>
                  </a:cxn>
                </a:cxnLst>
                <a:rect l="0" t="0" r="r" b="b"/>
                <a:pathLst>
                  <a:path w="159" h="158">
                    <a:moveTo>
                      <a:pt x="79" y="0"/>
                    </a:moveTo>
                    <a:lnTo>
                      <a:pt x="96" y="2"/>
                    </a:lnTo>
                    <a:lnTo>
                      <a:pt x="110" y="6"/>
                    </a:lnTo>
                    <a:lnTo>
                      <a:pt x="123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2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2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3" y="144"/>
                    </a:lnTo>
                    <a:lnTo>
                      <a:pt x="110" y="152"/>
                    </a:lnTo>
                    <a:lnTo>
                      <a:pt x="96" y="156"/>
                    </a:lnTo>
                    <a:lnTo>
                      <a:pt x="79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5" name="Freeform 357"/>
              <p:cNvSpPr>
                <a:spLocks/>
              </p:cNvSpPr>
              <p:nvPr/>
            </p:nvSpPr>
            <p:spPr bwMode="auto">
              <a:xfrm>
                <a:off x="1279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6" name="Freeform 358"/>
              <p:cNvSpPr>
                <a:spLocks/>
              </p:cNvSpPr>
              <p:nvPr/>
            </p:nvSpPr>
            <p:spPr bwMode="auto">
              <a:xfrm>
                <a:off x="1279" y="3642"/>
                <a:ext cx="159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9" h="158">
                    <a:moveTo>
                      <a:pt x="78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7" name="Freeform 359"/>
              <p:cNvSpPr>
                <a:spLocks/>
              </p:cNvSpPr>
              <p:nvPr/>
            </p:nvSpPr>
            <p:spPr bwMode="auto">
              <a:xfrm>
                <a:off x="1505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8" name="Freeform 360"/>
              <p:cNvSpPr>
                <a:spLocks/>
              </p:cNvSpPr>
              <p:nvPr/>
            </p:nvSpPr>
            <p:spPr bwMode="auto">
              <a:xfrm>
                <a:off x="1505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5" y="144"/>
                  </a:cxn>
                  <a:cxn ang="0">
                    <a:pos x="23" y="135"/>
                  </a:cxn>
                  <a:cxn ang="0">
                    <a:pos x="14" y="123"/>
                  </a:cxn>
                  <a:cxn ang="0">
                    <a:pos x="6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6" y="48"/>
                  </a:cxn>
                  <a:cxn ang="0">
                    <a:pos x="14" y="35"/>
                  </a:cxn>
                  <a:cxn ang="0">
                    <a:pos x="23" y="23"/>
                  </a:cxn>
                  <a:cxn ang="0">
                    <a:pos x="35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5" y="144"/>
                    </a:lnTo>
                    <a:lnTo>
                      <a:pt x="23" y="135"/>
                    </a:lnTo>
                    <a:lnTo>
                      <a:pt x="14" y="123"/>
                    </a:lnTo>
                    <a:lnTo>
                      <a:pt x="6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6" y="48"/>
                    </a:lnTo>
                    <a:lnTo>
                      <a:pt x="14" y="35"/>
                    </a:lnTo>
                    <a:lnTo>
                      <a:pt x="23" y="23"/>
                    </a:lnTo>
                    <a:lnTo>
                      <a:pt x="35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49" name="Freeform 361"/>
              <p:cNvSpPr>
                <a:spLocks/>
              </p:cNvSpPr>
              <p:nvPr/>
            </p:nvSpPr>
            <p:spPr bwMode="auto">
              <a:xfrm>
                <a:off x="173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0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6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8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0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6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0" name="Freeform 362"/>
              <p:cNvSpPr>
                <a:spLocks/>
              </p:cNvSpPr>
              <p:nvPr/>
            </p:nvSpPr>
            <p:spPr bwMode="auto">
              <a:xfrm>
                <a:off x="1732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4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3" y="48"/>
                  </a:cxn>
                  <a:cxn ang="0">
                    <a:pos x="157" y="64"/>
                  </a:cxn>
                  <a:cxn ang="0">
                    <a:pos x="159" y="79"/>
                  </a:cxn>
                  <a:cxn ang="0">
                    <a:pos x="157" y="94"/>
                  </a:cxn>
                  <a:cxn ang="0">
                    <a:pos x="153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4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0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6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7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7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0" y="0"/>
                  </a:cxn>
                </a:cxnLst>
                <a:rect l="0" t="0" r="r" b="b"/>
                <a:pathLst>
                  <a:path w="159" h="158">
                    <a:moveTo>
                      <a:pt x="80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4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3" y="48"/>
                    </a:lnTo>
                    <a:lnTo>
                      <a:pt x="157" y="64"/>
                    </a:lnTo>
                    <a:lnTo>
                      <a:pt x="159" y="79"/>
                    </a:lnTo>
                    <a:lnTo>
                      <a:pt x="157" y="94"/>
                    </a:lnTo>
                    <a:lnTo>
                      <a:pt x="153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4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0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6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7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7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1" name="Freeform 363"/>
              <p:cNvSpPr>
                <a:spLocks/>
              </p:cNvSpPr>
              <p:nvPr/>
            </p:nvSpPr>
            <p:spPr bwMode="auto">
              <a:xfrm>
                <a:off x="1958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7" y="144"/>
                  </a:cxn>
                  <a:cxn ang="0">
                    <a:pos x="25" y="135"/>
                  </a:cxn>
                  <a:cxn ang="0">
                    <a:pos x="14" y="123"/>
                  </a:cxn>
                  <a:cxn ang="0">
                    <a:pos x="8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7" y="144"/>
                    </a:lnTo>
                    <a:lnTo>
                      <a:pt x="25" y="135"/>
                    </a:lnTo>
                    <a:lnTo>
                      <a:pt x="14" y="123"/>
                    </a:lnTo>
                    <a:lnTo>
                      <a:pt x="8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2" name="Freeform 364"/>
              <p:cNvSpPr>
                <a:spLocks/>
              </p:cNvSpPr>
              <p:nvPr/>
            </p:nvSpPr>
            <p:spPr bwMode="auto">
              <a:xfrm>
                <a:off x="1958" y="3642"/>
                <a:ext cx="159" cy="158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6" y="2"/>
                  </a:cxn>
                  <a:cxn ang="0">
                    <a:pos x="111" y="6"/>
                  </a:cxn>
                  <a:cxn ang="0">
                    <a:pos x="125" y="14"/>
                  </a:cxn>
                  <a:cxn ang="0">
                    <a:pos x="136" y="23"/>
                  </a:cxn>
                  <a:cxn ang="0">
                    <a:pos x="146" y="35"/>
                  </a:cxn>
                  <a:cxn ang="0">
                    <a:pos x="154" y="48"/>
                  </a:cxn>
                  <a:cxn ang="0">
                    <a:pos x="158" y="64"/>
                  </a:cxn>
                  <a:cxn ang="0">
                    <a:pos x="159" y="79"/>
                  </a:cxn>
                  <a:cxn ang="0">
                    <a:pos x="158" y="94"/>
                  </a:cxn>
                  <a:cxn ang="0">
                    <a:pos x="154" y="110"/>
                  </a:cxn>
                  <a:cxn ang="0">
                    <a:pos x="146" y="123"/>
                  </a:cxn>
                  <a:cxn ang="0">
                    <a:pos x="136" y="135"/>
                  </a:cxn>
                  <a:cxn ang="0">
                    <a:pos x="125" y="144"/>
                  </a:cxn>
                  <a:cxn ang="0">
                    <a:pos x="111" y="152"/>
                  </a:cxn>
                  <a:cxn ang="0">
                    <a:pos x="96" y="156"/>
                  </a:cxn>
                  <a:cxn ang="0">
                    <a:pos x="81" y="158"/>
                  </a:cxn>
                  <a:cxn ang="0">
                    <a:pos x="63" y="156"/>
                  </a:cxn>
                  <a:cxn ang="0">
                    <a:pos x="50" y="152"/>
                  </a:cxn>
                  <a:cxn ang="0">
                    <a:pos x="37" y="144"/>
                  </a:cxn>
                  <a:cxn ang="0">
                    <a:pos x="25" y="135"/>
                  </a:cxn>
                  <a:cxn ang="0">
                    <a:pos x="14" y="123"/>
                  </a:cxn>
                  <a:cxn ang="0">
                    <a:pos x="8" y="110"/>
                  </a:cxn>
                  <a:cxn ang="0">
                    <a:pos x="2" y="94"/>
                  </a:cxn>
                  <a:cxn ang="0">
                    <a:pos x="0" y="79"/>
                  </a:cxn>
                  <a:cxn ang="0">
                    <a:pos x="2" y="64"/>
                  </a:cxn>
                  <a:cxn ang="0">
                    <a:pos x="8" y="48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3" y="2"/>
                  </a:cxn>
                  <a:cxn ang="0">
                    <a:pos x="81" y="0"/>
                  </a:cxn>
                </a:cxnLst>
                <a:rect l="0" t="0" r="r" b="b"/>
                <a:pathLst>
                  <a:path w="159" h="158">
                    <a:moveTo>
                      <a:pt x="81" y="0"/>
                    </a:moveTo>
                    <a:lnTo>
                      <a:pt x="96" y="2"/>
                    </a:lnTo>
                    <a:lnTo>
                      <a:pt x="111" y="6"/>
                    </a:lnTo>
                    <a:lnTo>
                      <a:pt x="125" y="14"/>
                    </a:lnTo>
                    <a:lnTo>
                      <a:pt x="136" y="23"/>
                    </a:lnTo>
                    <a:lnTo>
                      <a:pt x="146" y="35"/>
                    </a:lnTo>
                    <a:lnTo>
                      <a:pt x="154" y="48"/>
                    </a:lnTo>
                    <a:lnTo>
                      <a:pt x="158" y="64"/>
                    </a:lnTo>
                    <a:lnTo>
                      <a:pt x="159" y="79"/>
                    </a:lnTo>
                    <a:lnTo>
                      <a:pt x="158" y="94"/>
                    </a:lnTo>
                    <a:lnTo>
                      <a:pt x="154" y="110"/>
                    </a:lnTo>
                    <a:lnTo>
                      <a:pt x="146" y="123"/>
                    </a:lnTo>
                    <a:lnTo>
                      <a:pt x="136" y="135"/>
                    </a:lnTo>
                    <a:lnTo>
                      <a:pt x="125" y="144"/>
                    </a:lnTo>
                    <a:lnTo>
                      <a:pt x="111" y="152"/>
                    </a:lnTo>
                    <a:lnTo>
                      <a:pt x="96" y="156"/>
                    </a:lnTo>
                    <a:lnTo>
                      <a:pt x="81" y="158"/>
                    </a:lnTo>
                    <a:lnTo>
                      <a:pt x="63" y="156"/>
                    </a:lnTo>
                    <a:lnTo>
                      <a:pt x="50" y="152"/>
                    </a:lnTo>
                    <a:lnTo>
                      <a:pt x="37" y="144"/>
                    </a:lnTo>
                    <a:lnTo>
                      <a:pt x="25" y="135"/>
                    </a:lnTo>
                    <a:lnTo>
                      <a:pt x="14" y="123"/>
                    </a:lnTo>
                    <a:lnTo>
                      <a:pt x="8" y="110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2" y="64"/>
                    </a:lnTo>
                    <a:lnTo>
                      <a:pt x="8" y="48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3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3" name="Freeform 365"/>
              <p:cNvSpPr>
                <a:spLocks/>
              </p:cNvSpPr>
              <p:nvPr/>
            </p:nvSpPr>
            <p:spPr bwMode="auto">
              <a:xfrm>
                <a:off x="2187" y="3642"/>
                <a:ext cx="157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4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4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4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8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4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4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4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A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54" name="Freeform 366"/>
              <p:cNvSpPr>
                <a:spLocks/>
              </p:cNvSpPr>
              <p:nvPr/>
            </p:nvSpPr>
            <p:spPr bwMode="auto">
              <a:xfrm>
                <a:off x="2187" y="3642"/>
                <a:ext cx="157" cy="15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94" y="2"/>
                  </a:cxn>
                  <a:cxn ang="0">
                    <a:pos x="109" y="6"/>
                  </a:cxn>
                  <a:cxn ang="0">
                    <a:pos x="122" y="14"/>
                  </a:cxn>
                  <a:cxn ang="0">
                    <a:pos x="134" y="23"/>
                  </a:cxn>
                  <a:cxn ang="0">
                    <a:pos x="144" y="35"/>
                  </a:cxn>
                  <a:cxn ang="0">
                    <a:pos x="151" y="48"/>
                  </a:cxn>
                  <a:cxn ang="0">
                    <a:pos x="155" y="64"/>
                  </a:cxn>
                  <a:cxn ang="0">
                    <a:pos x="157" y="79"/>
                  </a:cxn>
                  <a:cxn ang="0">
                    <a:pos x="155" y="94"/>
                  </a:cxn>
                  <a:cxn ang="0">
                    <a:pos x="151" y="110"/>
                  </a:cxn>
                  <a:cxn ang="0">
                    <a:pos x="144" y="123"/>
                  </a:cxn>
                  <a:cxn ang="0">
                    <a:pos x="134" y="135"/>
                  </a:cxn>
                  <a:cxn ang="0">
                    <a:pos x="122" y="144"/>
                  </a:cxn>
                  <a:cxn ang="0">
                    <a:pos x="109" y="152"/>
                  </a:cxn>
                  <a:cxn ang="0">
                    <a:pos x="94" y="156"/>
                  </a:cxn>
                  <a:cxn ang="0">
                    <a:pos x="78" y="158"/>
                  </a:cxn>
                  <a:cxn ang="0">
                    <a:pos x="63" y="156"/>
                  </a:cxn>
                  <a:cxn ang="0">
                    <a:pos x="48" y="152"/>
                  </a:cxn>
                  <a:cxn ang="0">
                    <a:pos x="34" y="144"/>
                  </a:cxn>
                  <a:cxn ang="0">
                    <a:pos x="23" y="135"/>
                  </a:cxn>
                  <a:cxn ang="0">
                    <a:pos x="13" y="123"/>
                  </a:cxn>
                  <a:cxn ang="0">
                    <a:pos x="5" y="110"/>
                  </a:cxn>
                  <a:cxn ang="0">
                    <a:pos x="0" y="94"/>
                  </a:cxn>
                  <a:cxn ang="0">
                    <a:pos x="0" y="79"/>
                  </a:cxn>
                  <a:cxn ang="0">
                    <a:pos x="0" y="64"/>
                  </a:cxn>
                  <a:cxn ang="0">
                    <a:pos x="5" y="48"/>
                  </a:cxn>
                  <a:cxn ang="0">
                    <a:pos x="13" y="35"/>
                  </a:cxn>
                  <a:cxn ang="0">
                    <a:pos x="23" y="23"/>
                  </a:cxn>
                  <a:cxn ang="0">
                    <a:pos x="34" y="14"/>
                  </a:cxn>
                  <a:cxn ang="0">
                    <a:pos x="48" y="6"/>
                  </a:cxn>
                  <a:cxn ang="0">
                    <a:pos x="63" y="2"/>
                  </a:cxn>
                  <a:cxn ang="0">
                    <a:pos x="78" y="0"/>
                  </a:cxn>
                </a:cxnLst>
                <a:rect l="0" t="0" r="r" b="b"/>
                <a:pathLst>
                  <a:path w="157" h="158">
                    <a:moveTo>
                      <a:pt x="78" y="0"/>
                    </a:moveTo>
                    <a:lnTo>
                      <a:pt x="94" y="2"/>
                    </a:lnTo>
                    <a:lnTo>
                      <a:pt x="109" y="6"/>
                    </a:lnTo>
                    <a:lnTo>
                      <a:pt x="122" y="14"/>
                    </a:lnTo>
                    <a:lnTo>
                      <a:pt x="134" y="23"/>
                    </a:lnTo>
                    <a:lnTo>
                      <a:pt x="144" y="35"/>
                    </a:lnTo>
                    <a:lnTo>
                      <a:pt x="151" y="48"/>
                    </a:lnTo>
                    <a:lnTo>
                      <a:pt x="155" y="64"/>
                    </a:lnTo>
                    <a:lnTo>
                      <a:pt x="157" y="79"/>
                    </a:lnTo>
                    <a:lnTo>
                      <a:pt x="155" y="94"/>
                    </a:lnTo>
                    <a:lnTo>
                      <a:pt x="151" y="110"/>
                    </a:lnTo>
                    <a:lnTo>
                      <a:pt x="144" y="123"/>
                    </a:lnTo>
                    <a:lnTo>
                      <a:pt x="134" y="135"/>
                    </a:lnTo>
                    <a:lnTo>
                      <a:pt x="122" y="144"/>
                    </a:lnTo>
                    <a:lnTo>
                      <a:pt x="109" y="152"/>
                    </a:lnTo>
                    <a:lnTo>
                      <a:pt x="94" y="156"/>
                    </a:lnTo>
                    <a:lnTo>
                      <a:pt x="78" y="158"/>
                    </a:lnTo>
                    <a:lnTo>
                      <a:pt x="63" y="156"/>
                    </a:lnTo>
                    <a:lnTo>
                      <a:pt x="48" y="152"/>
                    </a:lnTo>
                    <a:lnTo>
                      <a:pt x="34" y="144"/>
                    </a:lnTo>
                    <a:lnTo>
                      <a:pt x="23" y="135"/>
                    </a:lnTo>
                    <a:lnTo>
                      <a:pt x="13" y="123"/>
                    </a:lnTo>
                    <a:lnTo>
                      <a:pt x="5" y="110"/>
                    </a:lnTo>
                    <a:lnTo>
                      <a:pt x="0" y="94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5" y="48"/>
                    </a:lnTo>
                    <a:lnTo>
                      <a:pt x="13" y="35"/>
                    </a:lnTo>
                    <a:lnTo>
                      <a:pt x="23" y="23"/>
                    </a:lnTo>
                    <a:lnTo>
                      <a:pt x="34" y="14"/>
                    </a:lnTo>
                    <a:lnTo>
                      <a:pt x="48" y="6"/>
                    </a:lnTo>
                    <a:lnTo>
                      <a:pt x="63" y="2"/>
                    </a:lnTo>
                    <a:lnTo>
                      <a:pt x="7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4218899" y="2635975"/>
            <a:ext cx="30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390445" y="4678954"/>
            <a:ext cx="186893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“</a:t>
            </a:r>
            <a:r>
              <a:rPr lang="en-US" sz="1800" dirty="0">
                <a:solidFill>
                  <a:srgbClr val="3333CC"/>
                </a:solidFill>
                <a:latin typeface="Arial" pitchFamily="34" charset="0"/>
              </a:rPr>
              <a:t>missing row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”</a:t>
            </a:r>
          </a:p>
          <a:p>
            <a:pPr>
              <a:spcBef>
                <a:spcPts val="0"/>
              </a:spcBef>
            </a:pPr>
            <a:endParaRPr lang="en-US" sz="600" dirty="0" smtClean="0">
              <a:solidFill>
                <a:srgbClr val="3333CC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3333CC"/>
                </a:solidFill>
                <a:latin typeface="Arial" pitchFamily="34" charset="0"/>
              </a:rPr>
              <a:t>t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o</a:t>
            </a:r>
          </a:p>
          <a:p>
            <a:pPr>
              <a:spcBef>
                <a:spcPts val="0"/>
              </a:spcBef>
            </a:pPr>
            <a:endParaRPr lang="en-US" sz="600" dirty="0" smtClean="0">
              <a:solidFill>
                <a:srgbClr val="3333CC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3333CC"/>
                </a:solidFill>
                <a:latin typeface="Arial" pitchFamily="34" charset="0"/>
              </a:rPr>
              <a:t>r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ough </a:t>
            </a:r>
            <a:r>
              <a:rPr lang="en-US" sz="1800" dirty="0" err="1" smtClean="0">
                <a:solidFill>
                  <a:srgbClr val="3333CC"/>
                </a:solidFill>
                <a:latin typeface="Arial" pitchFamily="34" charset="0"/>
              </a:rPr>
              <a:t>unrec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en-US" sz="600" dirty="0">
              <a:solidFill>
                <a:srgbClr val="3333CC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to</a:t>
            </a:r>
          </a:p>
          <a:p>
            <a:pPr>
              <a:spcBef>
                <a:spcPts val="0"/>
              </a:spcBef>
            </a:pPr>
            <a:endParaRPr lang="en-US" sz="600" dirty="0" smtClean="0">
              <a:solidFill>
                <a:srgbClr val="3333CC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3333CC"/>
                </a:solidFill>
                <a:latin typeface="Arial" pitchFamily="34" charset="0"/>
              </a:rPr>
              <a:t>s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mooth </a:t>
            </a:r>
            <a:r>
              <a:rPr lang="en-US" sz="1800" dirty="0" err="1" smtClean="0">
                <a:solidFill>
                  <a:srgbClr val="3333CC"/>
                </a:solidFill>
                <a:latin typeface="Arial" pitchFamily="34" charset="0"/>
              </a:rPr>
              <a:t>unrec</a:t>
            </a:r>
            <a:r>
              <a:rPr lang="en-US" sz="1800" dirty="0" smtClean="0">
                <a:solidFill>
                  <a:srgbClr val="3333CC"/>
                </a:solidFill>
                <a:latin typeface="Arial" pitchFamily="34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/>
          <p:nvPr/>
        </p:nvGrpSpPr>
        <p:grpSpPr>
          <a:xfrm>
            <a:off x="3609332" y="1245394"/>
            <a:ext cx="461665" cy="3035300"/>
            <a:chOff x="3583932" y="1219994"/>
            <a:chExt cx="461665" cy="30353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 rot="5400000">
              <a:off x="2317750" y="2736850"/>
              <a:ext cx="3035300" cy="158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7" name="Text Box 21"/>
            <p:cNvSpPr txBox="1">
              <a:spLocks noChangeArrowheads="1"/>
            </p:cNvSpPr>
            <p:nvPr/>
          </p:nvSpPr>
          <p:spPr bwMode="auto">
            <a:xfrm rot="16200000">
              <a:off x="3294429" y="2451100"/>
              <a:ext cx="1040671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25 </a:t>
              </a:r>
              <a:r>
                <a:rPr lang="en-US" dirty="0"/>
                <a:t>nm</a:t>
              </a:r>
            </a:p>
          </p:txBody>
        </p:sp>
      </p:grpSp>
      <p:sp>
        <p:nvSpPr>
          <p:cNvPr id="52" name="Rectangle 51"/>
          <p:cNvSpPr/>
          <p:nvPr/>
        </p:nvSpPr>
        <p:spPr bwMode="auto">
          <a:xfrm>
            <a:off x="7112000" y="482600"/>
            <a:ext cx="1397000" cy="457200"/>
          </a:xfrm>
          <a:prstGeom prst="rect">
            <a:avLst/>
          </a:prstGeom>
          <a:solidFill>
            <a:srgbClr val="FFFF66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711200" y="171450"/>
            <a:ext cx="8274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</a:rPr>
              <a:t>Again: Pt(110)…                 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‘Clean’</a:t>
            </a:r>
            <a:r>
              <a:rPr lang="en-US" sz="3200" b="1" dirty="0">
                <a:solidFill>
                  <a:srgbClr val="3333CC"/>
                </a:solidFill>
                <a:latin typeface="Arial" pitchFamily="34" charset="0"/>
              </a:rPr>
              <a:t/>
            </a:r>
            <a:br>
              <a:rPr lang="en-US" sz="3200" b="1" dirty="0">
                <a:solidFill>
                  <a:srgbClr val="3333CC"/>
                </a:solidFill>
                <a:latin typeface="Arial" pitchFamily="34" charset="0"/>
              </a:rPr>
            </a:br>
            <a:endParaRPr lang="en-US" sz="4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1571" name="Line 3"/>
          <p:cNvSpPr>
            <a:spLocks noChangeShapeType="1"/>
          </p:cNvSpPr>
          <p:nvPr/>
        </p:nvSpPr>
        <p:spPr bwMode="auto">
          <a:xfrm>
            <a:off x="609600" y="971550"/>
            <a:ext cx="7929563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2" name="Picture 6" descr="RoomTemperature_7_0_L2R"/>
          <p:cNvPicPr>
            <a:picLocks noChangeAspect="1" noChangeArrowheads="1"/>
          </p:cNvPicPr>
          <p:nvPr/>
        </p:nvPicPr>
        <p:blipFill>
          <a:blip r:embed="rId3" cstate="print"/>
          <a:srcRect t="8708" r="17567" b="28302"/>
          <a:stretch>
            <a:fillRect/>
          </a:stretch>
        </p:blipFill>
        <p:spPr bwMode="auto">
          <a:xfrm>
            <a:off x="660400" y="4445000"/>
            <a:ext cx="2763838" cy="2112963"/>
          </a:xfrm>
          <a:prstGeom prst="rect">
            <a:avLst/>
          </a:prstGeom>
          <a:noFill/>
        </p:spPr>
      </p:pic>
      <p:pic>
        <p:nvPicPr>
          <p:cNvPr id="34" name="Picture 20" descr="RoomTemperature_12_0_L2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0" y="1231900"/>
            <a:ext cx="3048000" cy="3048000"/>
          </a:xfrm>
          <a:prstGeom prst="rect">
            <a:avLst/>
          </a:prstGeom>
          <a:noFill/>
        </p:spPr>
      </p:pic>
      <p:grpSp>
        <p:nvGrpSpPr>
          <p:cNvPr id="3" name="Group 57"/>
          <p:cNvGrpSpPr/>
          <p:nvPr/>
        </p:nvGrpSpPr>
        <p:grpSpPr>
          <a:xfrm>
            <a:off x="3619500" y="3035300"/>
            <a:ext cx="5676900" cy="3581400"/>
            <a:chOff x="3619500" y="3035300"/>
            <a:chExt cx="5676900" cy="3581400"/>
          </a:xfrm>
        </p:grpSpPr>
        <p:pic>
          <p:nvPicPr>
            <p:cNvPr id="45" name="Picture 2" descr="MissingRowSid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2625"/>
            <a:stretch>
              <a:fillRect/>
            </a:stretch>
          </p:blipFill>
          <p:spPr bwMode="auto">
            <a:xfrm>
              <a:off x="4076700" y="3937000"/>
              <a:ext cx="4775200" cy="2413000"/>
            </a:xfrm>
            <a:prstGeom prst="rect">
              <a:avLst/>
            </a:prstGeom>
            <a:noFill/>
          </p:spPr>
        </p:pic>
        <p:grpSp>
          <p:nvGrpSpPr>
            <p:cNvPr id="4" name="Group 9"/>
            <p:cNvGrpSpPr>
              <a:grpSpLocks noChangeAspect="1"/>
            </p:cNvGrpSpPr>
            <p:nvPr/>
          </p:nvGrpSpPr>
          <p:grpSpPr bwMode="auto">
            <a:xfrm>
              <a:off x="7299874" y="3035300"/>
              <a:ext cx="1437510" cy="952500"/>
              <a:chOff x="4320" y="768"/>
              <a:chExt cx="1313" cy="870"/>
            </a:xfrm>
            <a:noFill/>
          </p:grpSpPr>
          <p:pic>
            <p:nvPicPr>
              <p:cNvPr id="47" name="Picture 10" descr="Pt_Yellow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0" y="768"/>
                <a:ext cx="414" cy="402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48" name="Picture 11" descr="Pt_Gol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0" y="1248"/>
                <a:ext cx="396" cy="390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49" name="Text Box 12"/>
              <p:cNvSpPr txBox="1">
                <a:spLocks noChangeArrowheads="1"/>
              </p:cNvSpPr>
              <p:nvPr/>
            </p:nvSpPr>
            <p:spPr bwMode="auto">
              <a:xfrm>
                <a:off x="4844" y="1301"/>
                <a:ext cx="577" cy="2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/>
                  <a:t>Bulk Pt</a:t>
                </a:r>
              </a:p>
            </p:txBody>
          </p:sp>
          <p:sp>
            <p:nvSpPr>
              <p:cNvPr id="50" name="Text Box 13"/>
              <p:cNvSpPr txBox="1">
                <a:spLocks noChangeArrowheads="1"/>
              </p:cNvSpPr>
              <p:nvPr/>
            </p:nvSpPr>
            <p:spPr bwMode="auto">
              <a:xfrm>
                <a:off x="4838" y="793"/>
                <a:ext cx="795" cy="2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Surface Pt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619500" y="6155035"/>
              <a:ext cx="56769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(1x2) missing row reconstruction</a:t>
              </a:r>
              <a:endParaRPr lang="en-US" dirty="0"/>
            </a:p>
          </p:txBody>
        </p:sp>
      </p:grpSp>
      <p:sp>
        <p:nvSpPr>
          <p:cNvPr id="53" name="Oval 52"/>
          <p:cNvSpPr/>
          <p:nvPr/>
        </p:nvSpPr>
        <p:spPr bwMode="auto">
          <a:xfrm>
            <a:off x="5143500" y="1358900"/>
            <a:ext cx="1803400" cy="1752600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41900" y="1752600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293 K</a:t>
            </a:r>
            <a:b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nl-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11" name="Group 3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350212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spcBef>
                  <a:spcPct val="0"/>
                </a:spcBef>
                <a:tabLst>
                  <a:tab pos="1778000" algn="l"/>
                </a:tabLst>
              </a:pPr>
              <a:r>
                <a:rPr lang="en-US" sz="3200" b="1">
                  <a:solidFill>
                    <a:srgbClr val="3333CC"/>
                  </a:solidFill>
                </a:rPr>
                <a:t>Wat is </a:t>
              </a:r>
              <a:r>
                <a:rPr lang="en-US" sz="3200" b="1" i="1">
                  <a:solidFill>
                    <a:srgbClr val="3333CC"/>
                  </a:solidFill>
                </a:rPr>
                <a:t>nano</a:t>
              </a:r>
              <a:r>
                <a:rPr lang="en-US" sz="3200" b="1">
                  <a:solidFill>
                    <a:srgbClr val="3333CC"/>
                  </a:solidFill>
                </a:rPr>
                <a:t>Technologie?</a:t>
              </a:r>
              <a:br>
                <a:rPr lang="en-US" sz="3200" b="1">
                  <a:solidFill>
                    <a:srgbClr val="3333CC"/>
                  </a:solidFill>
                </a:rPr>
              </a:br>
              <a:endParaRPr 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0213" name="Line 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50214" name="Rectangle 6"/>
          <p:cNvSpPr>
            <a:spLocks noChangeArrowheads="1"/>
          </p:cNvSpPr>
          <p:nvPr/>
        </p:nvSpPr>
        <p:spPr bwMode="auto">
          <a:xfrm>
            <a:off x="2967038" y="273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50222" name="Group 14"/>
          <p:cNvGrpSpPr>
            <a:grpSpLocks/>
          </p:cNvGrpSpPr>
          <p:nvPr/>
        </p:nvGrpSpPr>
        <p:grpSpPr bwMode="auto">
          <a:xfrm>
            <a:off x="614363" y="1235075"/>
            <a:ext cx="3559175" cy="5407025"/>
            <a:chOff x="387" y="778"/>
            <a:chExt cx="2242" cy="3406"/>
          </a:xfrm>
        </p:grpSpPr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387" y="778"/>
              <a:ext cx="2242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88925" indent="-288925" algn="l">
                <a:spcBef>
                  <a:spcPct val="20000"/>
                </a:spcBef>
                <a:buSzPct val="80000"/>
                <a:tabLst>
                  <a:tab pos="1714500" algn="l"/>
                </a:tabLst>
              </a:pPr>
              <a:r>
                <a:rPr lang="en-US" b="1" dirty="0">
                  <a:solidFill>
                    <a:srgbClr val="008000"/>
                  </a:solidFill>
                </a:rPr>
                <a:t>In </a:t>
              </a:r>
              <a:r>
                <a:rPr lang="en-US" b="1" dirty="0" err="1">
                  <a:solidFill>
                    <a:srgbClr val="008000"/>
                  </a:solidFill>
                </a:rPr>
                <a:t>ieder</a:t>
              </a:r>
              <a:r>
                <a:rPr lang="en-US" b="1" dirty="0">
                  <a:solidFill>
                    <a:srgbClr val="008000"/>
                  </a:solidFill>
                </a:rPr>
                <a:t> </a:t>
              </a:r>
              <a:r>
                <a:rPr lang="en-US" b="1" dirty="0" err="1">
                  <a:solidFill>
                    <a:srgbClr val="008000"/>
                  </a:solidFill>
                </a:rPr>
                <a:t>geval</a:t>
              </a:r>
              <a:r>
                <a:rPr lang="en-US" b="1" dirty="0">
                  <a:solidFill>
                    <a:srgbClr val="008000"/>
                  </a:solidFill>
                </a:rPr>
                <a:t> </a:t>
              </a:r>
              <a:r>
                <a:rPr lang="en-US" b="1" dirty="0" err="1">
                  <a:solidFill>
                    <a:srgbClr val="008000"/>
                  </a:solidFill>
                </a:rPr>
                <a:t>niet</a:t>
              </a:r>
              <a:r>
                <a:rPr lang="en-US" b="1" dirty="0">
                  <a:solidFill>
                    <a:srgbClr val="008000"/>
                  </a:solidFill>
                </a:rPr>
                <a:t>:</a:t>
              </a:r>
            </a:p>
          </p:txBody>
        </p:sp>
        <p:pic>
          <p:nvPicPr>
            <p:cNvPr id="350218" name="Picture 10" descr="nanovanHaren"/>
            <p:cNvPicPr>
              <a:picLocks noChangeAspect="1" noChangeArrowheads="1"/>
            </p:cNvPicPr>
            <p:nvPr/>
          </p:nvPicPr>
          <p:blipFill>
            <a:blip r:embed="rId3" cstate="print"/>
            <a:srcRect r="31348" b="29622"/>
            <a:stretch>
              <a:fillRect/>
            </a:stretch>
          </p:blipFill>
          <p:spPr bwMode="auto">
            <a:xfrm>
              <a:off x="428" y="1122"/>
              <a:ext cx="2174" cy="3062"/>
            </a:xfrm>
            <a:prstGeom prst="rect">
              <a:avLst/>
            </a:prstGeom>
            <a:noFill/>
          </p:spPr>
        </p:pic>
      </p:grpSp>
      <p:grpSp>
        <p:nvGrpSpPr>
          <p:cNvPr id="350221" name="Group 13"/>
          <p:cNvGrpSpPr>
            <a:grpSpLocks/>
          </p:cNvGrpSpPr>
          <p:nvPr/>
        </p:nvGrpSpPr>
        <p:grpSpPr bwMode="auto">
          <a:xfrm>
            <a:off x="4271963" y="1235075"/>
            <a:ext cx="4694237" cy="2860675"/>
            <a:chOff x="2691" y="778"/>
            <a:chExt cx="2957" cy="1802"/>
          </a:xfrm>
        </p:grpSpPr>
        <p:pic>
          <p:nvPicPr>
            <p:cNvPr id="350219" name="Picture 11" descr="indextop20050907"/>
            <p:cNvPicPr>
              <a:picLocks noChangeAspect="1" noChangeArrowheads="1"/>
            </p:cNvPicPr>
            <p:nvPr/>
          </p:nvPicPr>
          <p:blipFill>
            <a:blip r:embed="rId4" cstate="print"/>
            <a:srcRect l="11649" r="9093"/>
            <a:stretch>
              <a:fillRect/>
            </a:stretch>
          </p:blipFill>
          <p:spPr bwMode="auto">
            <a:xfrm>
              <a:off x="2763" y="1125"/>
              <a:ext cx="2885" cy="1455"/>
            </a:xfrm>
            <a:prstGeom prst="rect">
              <a:avLst/>
            </a:prstGeom>
            <a:noFill/>
          </p:spPr>
        </p:pic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691" y="778"/>
              <a:ext cx="2242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88925" indent="-288925" algn="l">
                <a:spcBef>
                  <a:spcPct val="20000"/>
                </a:spcBef>
                <a:buSzPct val="80000"/>
                <a:tabLst>
                  <a:tab pos="1714500" algn="l"/>
                </a:tabLst>
              </a:pPr>
              <a:r>
                <a:rPr lang="en-US" b="1" dirty="0">
                  <a:solidFill>
                    <a:srgbClr val="008000"/>
                  </a:solidFill>
                </a:rPr>
                <a:t>en </a:t>
              </a:r>
              <a:r>
                <a:rPr lang="en-US" b="1" dirty="0" err="1">
                  <a:solidFill>
                    <a:srgbClr val="008000"/>
                  </a:solidFill>
                </a:rPr>
                <a:t>ook</a:t>
              </a:r>
              <a:r>
                <a:rPr lang="en-US" b="1" dirty="0">
                  <a:solidFill>
                    <a:srgbClr val="008000"/>
                  </a:solidFill>
                </a:rPr>
                <a:t> </a:t>
              </a:r>
              <a:r>
                <a:rPr lang="en-US" b="1" dirty="0" err="1">
                  <a:solidFill>
                    <a:srgbClr val="008000"/>
                  </a:solidFill>
                </a:rPr>
                <a:t>niet</a:t>
              </a:r>
              <a:r>
                <a:rPr lang="en-US" b="1" dirty="0">
                  <a:solidFill>
                    <a:srgbClr val="008000"/>
                  </a:solidFill>
                </a:rPr>
                <a:t>: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34525" y="4716302"/>
            <a:ext cx="3871913" cy="1374428"/>
            <a:chOff x="4734525" y="4716302"/>
            <a:chExt cx="3871913" cy="1374428"/>
          </a:xfrm>
        </p:grpSpPr>
        <p:pic>
          <p:nvPicPr>
            <p:cNvPr id="13" name="Picture 8"/>
            <p:cNvPicPr>
              <a:picLocks noChangeArrowheads="1"/>
            </p:cNvPicPr>
            <p:nvPr/>
          </p:nvPicPr>
          <p:blipFill rotWithShape="1">
            <a:blip r:embed="rId5" cstate="print"/>
            <a:srcRect l="24757" t="74506" r="21097" b="15891"/>
            <a:stretch/>
          </p:blipFill>
          <p:spPr bwMode="auto">
            <a:xfrm>
              <a:off x="4734525" y="5203317"/>
              <a:ext cx="3871913" cy="8874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4897212" y="4716302"/>
              <a:ext cx="3559175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88925" indent="-288925">
                <a:spcBef>
                  <a:spcPct val="20000"/>
                </a:spcBef>
                <a:buSzPct val="80000"/>
                <a:tabLst>
                  <a:tab pos="1714500" algn="l"/>
                </a:tabLst>
              </a:pPr>
              <a:r>
                <a:rPr lang="en-US" b="1" dirty="0" smtClean="0">
                  <a:solidFill>
                    <a:srgbClr val="008000"/>
                  </a:solidFill>
                </a:rPr>
                <a:t>maar </a:t>
              </a:r>
              <a:r>
                <a:rPr lang="en-US" b="1" dirty="0" err="1" smtClean="0">
                  <a:solidFill>
                    <a:srgbClr val="008000"/>
                  </a:solidFill>
                </a:rPr>
                <a:t>wel</a:t>
              </a:r>
              <a:r>
                <a:rPr lang="en-US" b="1" dirty="0">
                  <a:solidFill>
                    <a:srgbClr val="008000"/>
                  </a:solidFill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161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5143500" y="1358900"/>
            <a:ext cx="1803400" cy="1752600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09332" y="1245394"/>
            <a:ext cx="461665" cy="3035300"/>
            <a:chOff x="3583932" y="1219994"/>
            <a:chExt cx="461665" cy="30353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5400000">
              <a:off x="2317750" y="2736850"/>
              <a:ext cx="3035300" cy="158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 rot="16200000">
              <a:off x="3380190" y="2451100"/>
              <a:ext cx="869149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5 </a:t>
              </a:r>
              <a:r>
                <a:rPr lang="en-US" dirty="0"/>
                <a:t>nm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5727700" y="482600"/>
            <a:ext cx="2781300" cy="457200"/>
          </a:xfrm>
          <a:prstGeom prst="rect">
            <a:avLst/>
          </a:prstGeom>
          <a:solidFill>
            <a:srgbClr val="FFFF66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" name="Picture 9" descr="HTCO_49_0_L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5" y="1231900"/>
            <a:ext cx="3019425" cy="3019425"/>
          </a:xfrm>
          <a:prstGeom prst="rect">
            <a:avLst/>
          </a:prstGeom>
          <a:noFill/>
        </p:spPr>
      </p:pic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711200" y="171450"/>
            <a:ext cx="8274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</a:rPr>
              <a:t>Again: Pt(110)…     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hot and in CO</a:t>
            </a:r>
            <a:r>
              <a:rPr lang="en-US" sz="3200" b="1" dirty="0">
                <a:solidFill>
                  <a:srgbClr val="3333CC"/>
                </a:solidFill>
                <a:latin typeface="Arial" pitchFamily="34" charset="0"/>
              </a:rPr>
              <a:t/>
            </a:r>
            <a:br>
              <a:rPr lang="en-US" sz="3200" b="1" dirty="0">
                <a:solidFill>
                  <a:srgbClr val="3333CC"/>
                </a:solidFill>
                <a:latin typeface="Arial" pitchFamily="34" charset="0"/>
              </a:rPr>
            </a:br>
            <a:endParaRPr lang="en-US" sz="4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1571" name="Line 3"/>
          <p:cNvSpPr>
            <a:spLocks noChangeShapeType="1"/>
          </p:cNvSpPr>
          <p:nvPr/>
        </p:nvSpPr>
        <p:spPr bwMode="auto">
          <a:xfrm>
            <a:off x="609600" y="971550"/>
            <a:ext cx="7929563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29200" y="1790700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160ºC</a:t>
            </a:r>
            <a:b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bar CO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619500" y="3035300"/>
            <a:ext cx="5676900" cy="3581400"/>
            <a:chOff x="3619500" y="3035300"/>
            <a:chExt cx="5676900" cy="3581400"/>
          </a:xfrm>
        </p:grpSpPr>
        <p:pic>
          <p:nvPicPr>
            <p:cNvPr id="20" name="Picture 4" descr="1x1COsid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1383"/>
            <a:stretch>
              <a:fillRect/>
            </a:stretch>
          </p:blipFill>
          <p:spPr bwMode="auto">
            <a:xfrm>
              <a:off x="4051300" y="3975100"/>
              <a:ext cx="4775200" cy="2457450"/>
            </a:xfrm>
            <a:prstGeom prst="rect">
              <a:avLst/>
            </a:prstGeom>
            <a:noFill/>
          </p:spPr>
        </p:pic>
        <p:grpSp>
          <p:nvGrpSpPr>
            <p:cNvPr id="2" name="Group 9"/>
            <p:cNvGrpSpPr>
              <a:grpSpLocks noChangeAspect="1"/>
            </p:cNvGrpSpPr>
            <p:nvPr/>
          </p:nvGrpSpPr>
          <p:grpSpPr bwMode="auto">
            <a:xfrm>
              <a:off x="7299874" y="3035300"/>
              <a:ext cx="1437510" cy="952500"/>
              <a:chOff x="4320" y="768"/>
              <a:chExt cx="1313" cy="870"/>
            </a:xfrm>
          </p:grpSpPr>
          <p:pic>
            <p:nvPicPr>
              <p:cNvPr id="47" name="Picture 10" descr="Pt_Yellow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20" y="768"/>
                <a:ext cx="414" cy="402"/>
              </a:xfrm>
              <a:prstGeom prst="rect">
                <a:avLst/>
              </a:prstGeom>
              <a:noFill/>
            </p:spPr>
          </p:pic>
          <p:pic>
            <p:nvPicPr>
              <p:cNvPr id="48" name="Picture 11" descr="Pt_Gol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0" y="1248"/>
                <a:ext cx="396" cy="390"/>
              </a:xfrm>
              <a:prstGeom prst="rect">
                <a:avLst/>
              </a:prstGeom>
              <a:noFill/>
            </p:spPr>
          </p:pic>
          <p:sp>
            <p:nvSpPr>
              <p:cNvPr id="49" name="Text Box 12"/>
              <p:cNvSpPr txBox="1">
                <a:spLocks noChangeArrowheads="1"/>
              </p:cNvSpPr>
              <p:nvPr/>
            </p:nvSpPr>
            <p:spPr bwMode="auto">
              <a:xfrm>
                <a:off x="4844" y="1301"/>
                <a:ext cx="57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/>
                  <a:t>Bulk Pt</a:t>
                </a:r>
              </a:p>
            </p:txBody>
          </p:sp>
          <p:sp>
            <p:nvSpPr>
              <p:cNvPr id="50" name="Text Box 13"/>
              <p:cNvSpPr txBox="1">
                <a:spLocks noChangeArrowheads="1"/>
              </p:cNvSpPr>
              <p:nvPr/>
            </p:nvSpPr>
            <p:spPr bwMode="auto">
              <a:xfrm>
                <a:off x="4838" y="793"/>
                <a:ext cx="79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Surface Pt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619500" y="6155035"/>
              <a:ext cx="56769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reconstruction lifted by the CO</a:t>
              </a:r>
              <a:endParaRPr lang="en-US" dirty="0"/>
            </a:p>
          </p:txBody>
        </p:sp>
      </p:grpSp>
      <p:pic>
        <p:nvPicPr>
          <p:cNvPr id="25" name="Picture 30" descr="CO"/>
          <p:cNvPicPr>
            <a:picLocks noChangeAspect="1" noChangeArrowheads="1"/>
          </p:cNvPicPr>
          <p:nvPr/>
        </p:nvPicPr>
        <p:blipFill>
          <a:blip r:embed="rId7" cstate="print"/>
          <a:srcRect b="1028"/>
          <a:stretch>
            <a:fillRect/>
          </a:stretch>
        </p:blipFill>
        <p:spPr bwMode="auto">
          <a:xfrm flipH="1">
            <a:off x="676274" y="4446588"/>
            <a:ext cx="2130425" cy="210846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73" name="Rectangle 13"/>
          <p:cNvSpPr>
            <a:spLocks noChangeArrowheads="1"/>
          </p:cNvSpPr>
          <p:nvPr/>
        </p:nvSpPr>
        <p:spPr bwMode="auto">
          <a:xfrm>
            <a:off x="1089890" y="6386513"/>
            <a:ext cx="2354263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76174" name="movie_oranje_Bi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603" y="1052513"/>
            <a:ext cx="2855912" cy="5130800"/>
          </a:xfrm>
          <a:prstGeom prst="rect">
            <a:avLst/>
          </a:prstGeom>
          <a:noFill/>
        </p:spPr>
      </p:pic>
      <p:grpSp>
        <p:nvGrpSpPr>
          <p:cNvPr id="476175" name="Group 15"/>
          <p:cNvGrpSpPr>
            <a:grpSpLocks/>
          </p:cNvGrpSpPr>
          <p:nvPr/>
        </p:nvGrpSpPr>
        <p:grpSpPr bwMode="auto">
          <a:xfrm>
            <a:off x="609600" y="171450"/>
            <a:ext cx="8375650" cy="1714500"/>
            <a:chOff x="384" y="108"/>
            <a:chExt cx="5276" cy="1080"/>
          </a:xfrm>
        </p:grpSpPr>
        <p:sp>
          <p:nvSpPr>
            <p:cNvPr id="476176" name="Line 16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6177" name="Rectangle 17"/>
            <p:cNvSpPr>
              <a:spLocks noChangeArrowheads="1"/>
            </p:cNvSpPr>
            <p:nvPr/>
          </p:nvSpPr>
          <p:spPr bwMode="auto">
            <a:xfrm>
              <a:off x="448" y="108"/>
              <a:ext cx="5212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3200" b="1">
                  <a:solidFill>
                    <a:srgbClr val="3333CC"/>
                  </a:solidFill>
                  <a:latin typeface="Arial" pitchFamily="34" charset="0"/>
                </a:rPr>
                <a:t>Effect van </a:t>
              </a:r>
              <a:r>
                <a:rPr lang="en-US" sz="3200" b="1">
                  <a:solidFill>
                    <a:srgbClr val="FF3300"/>
                  </a:solidFill>
                  <a:latin typeface="Arial" pitchFamily="34" charset="0"/>
                </a:rPr>
                <a:t>CO + O</a:t>
              </a:r>
              <a:r>
                <a:rPr lang="en-US" sz="3200" b="1" baseline="-25000">
                  <a:solidFill>
                    <a:srgbClr val="FF3300"/>
                  </a:solidFill>
                  <a:latin typeface="Arial" pitchFamily="34" charset="0"/>
                </a:rPr>
                <a:t>2</a:t>
              </a:r>
              <a:r>
                <a:rPr lang="en-US" sz="3200" b="1">
                  <a:solidFill>
                    <a:srgbClr val="3333CC"/>
                  </a:solidFill>
                  <a:latin typeface="Arial" pitchFamily="34" charset="0"/>
                </a:rPr>
                <a:t> op platina opperlvak</a:t>
              </a:r>
              <a:br>
                <a:rPr lang="en-US" sz="3200" b="1">
                  <a:solidFill>
                    <a:srgbClr val="3333CC"/>
                  </a:solidFill>
                  <a:latin typeface="Arial" pitchFamily="34" charset="0"/>
                </a:rPr>
              </a:br>
              <a:endParaRPr 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76178" name="Group 18"/>
          <p:cNvGrpSpPr>
            <a:grpSpLocks/>
          </p:cNvGrpSpPr>
          <p:nvPr/>
        </p:nvGrpSpPr>
        <p:grpSpPr bwMode="auto">
          <a:xfrm>
            <a:off x="3707678" y="1093788"/>
            <a:ext cx="396875" cy="2727325"/>
            <a:chOff x="1197" y="716"/>
            <a:chExt cx="250" cy="1718"/>
          </a:xfrm>
        </p:grpSpPr>
        <p:sp>
          <p:nvSpPr>
            <p:cNvPr id="476179" name="Line 19"/>
            <p:cNvSpPr>
              <a:spLocks noChangeShapeType="1"/>
            </p:cNvSpPr>
            <p:nvPr/>
          </p:nvSpPr>
          <p:spPr bwMode="auto">
            <a:xfrm rot="-5400000">
              <a:off x="473" y="1570"/>
              <a:ext cx="1718" cy="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6180" name="Text Box 20"/>
            <p:cNvSpPr txBox="1">
              <a:spLocks noChangeArrowheads="1"/>
            </p:cNvSpPr>
            <p:nvPr/>
          </p:nvSpPr>
          <p:spPr bwMode="auto">
            <a:xfrm rot="16200000">
              <a:off x="988" y="1413"/>
              <a:ext cx="667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Arial" pitchFamily="34" charset="0"/>
                </a:rPr>
                <a:t>120 nm</a:t>
              </a:r>
              <a:endParaRPr lang="nl-NL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76183" name="Group 23"/>
          <p:cNvGrpSpPr>
            <a:grpSpLocks/>
          </p:cNvGrpSpPr>
          <p:nvPr/>
        </p:nvGrpSpPr>
        <p:grpSpPr bwMode="auto">
          <a:xfrm>
            <a:off x="205653" y="3824288"/>
            <a:ext cx="3594100" cy="2936875"/>
            <a:chOff x="1503" y="2409"/>
            <a:chExt cx="2264" cy="1850"/>
          </a:xfrm>
        </p:grpSpPr>
        <p:sp>
          <p:nvSpPr>
            <p:cNvPr id="476184" name="Text Box 24"/>
            <p:cNvSpPr txBox="1">
              <a:spLocks noChangeArrowheads="1"/>
            </p:cNvSpPr>
            <p:nvPr/>
          </p:nvSpPr>
          <p:spPr bwMode="auto">
            <a:xfrm rot="16200000">
              <a:off x="858" y="3059"/>
              <a:ext cx="15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800" b="1">
                  <a:solidFill>
                    <a:srgbClr val="FF0000"/>
                  </a:solidFill>
                  <a:latin typeface="Arial" pitchFamily="34" charset="0"/>
                </a:rPr>
                <a:t>CO</a:t>
              </a:r>
              <a:r>
                <a:rPr lang="en-US" sz="1800" b="1" baseline="-25000">
                  <a:solidFill>
                    <a:srgbClr val="FF0000"/>
                  </a:solidFill>
                  <a:latin typeface="Arial" pitchFamily="34" charset="0"/>
                </a:rPr>
                <a:t>2</a:t>
              </a:r>
              <a:r>
                <a:rPr lang="en-US" sz="1800" b="1">
                  <a:solidFill>
                    <a:srgbClr val="FF0000"/>
                  </a:solidFill>
                  <a:latin typeface="Arial" pitchFamily="34" charset="0"/>
                </a:rPr>
                <a:t> pressure (mbar)</a:t>
              </a:r>
              <a:endParaRPr lang="nl-NL" sz="18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76185" name="Text Box 25"/>
            <p:cNvSpPr txBox="1">
              <a:spLocks noChangeArrowheads="1"/>
            </p:cNvSpPr>
            <p:nvPr/>
          </p:nvSpPr>
          <p:spPr bwMode="auto">
            <a:xfrm>
              <a:off x="2081" y="4028"/>
              <a:ext cx="1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800" b="1">
                  <a:solidFill>
                    <a:srgbClr val="3333FF"/>
                  </a:solidFill>
                  <a:latin typeface="Arial" pitchFamily="34" charset="0"/>
                </a:rPr>
                <a:t>CO pressure (mbar)</a:t>
              </a:r>
              <a:endParaRPr lang="nl-NL" sz="1800" b="1">
                <a:solidFill>
                  <a:srgbClr val="3333FF"/>
                </a:solidFill>
                <a:latin typeface="Arial" pitchFamily="34" charset="0"/>
              </a:endParaRPr>
            </a:p>
          </p:txBody>
        </p:sp>
        <p:sp>
          <p:nvSpPr>
            <p:cNvPr id="476186" name="Text Box 26"/>
            <p:cNvSpPr txBox="1">
              <a:spLocks noChangeArrowheads="1"/>
            </p:cNvSpPr>
            <p:nvPr/>
          </p:nvSpPr>
          <p:spPr bwMode="auto">
            <a:xfrm>
              <a:off x="1731" y="3491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476187" name="Text Box 27"/>
            <p:cNvSpPr txBox="1">
              <a:spLocks noChangeArrowheads="1"/>
            </p:cNvSpPr>
            <p:nvPr/>
          </p:nvSpPr>
          <p:spPr bwMode="auto">
            <a:xfrm>
              <a:off x="1719" y="3215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476188" name="Text Box 28"/>
            <p:cNvSpPr txBox="1">
              <a:spLocks noChangeArrowheads="1"/>
            </p:cNvSpPr>
            <p:nvPr/>
          </p:nvSpPr>
          <p:spPr bwMode="auto">
            <a:xfrm>
              <a:off x="1719" y="2957"/>
              <a:ext cx="1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476189" name="Text Box 29"/>
            <p:cNvSpPr txBox="1">
              <a:spLocks noChangeArrowheads="1"/>
            </p:cNvSpPr>
            <p:nvPr/>
          </p:nvSpPr>
          <p:spPr bwMode="auto">
            <a:xfrm>
              <a:off x="1719" y="2663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476190" name="Text Box 30"/>
            <p:cNvSpPr txBox="1">
              <a:spLocks noChangeArrowheads="1"/>
            </p:cNvSpPr>
            <p:nvPr/>
          </p:nvSpPr>
          <p:spPr bwMode="auto">
            <a:xfrm>
              <a:off x="1719" y="2409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476191" name="Text Box 31"/>
            <p:cNvSpPr txBox="1">
              <a:spLocks noChangeArrowheads="1"/>
            </p:cNvSpPr>
            <p:nvPr/>
          </p:nvSpPr>
          <p:spPr bwMode="auto">
            <a:xfrm>
              <a:off x="2366" y="3903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3333FF"/>
                  </a:solidFill>
                  <a:latin typeface="Arial" pitchFamily="34" charset="0"/>
                </a:rPr>
                <a:t>20</a:t>
              </a:r>
            </a:p>
          </p:txBody>
        </p:sp>
        <p:sp>
          <p:nvSpPr>
            <p:cNvPr id="476192" name="Text Box 32"/>
            <p:cNvSpPr txBox="1">
              <a:spLocks noChangeArrowheads="1"/>
            </p:cNvSpPr>
            <p:nvPr/>
          </p:nvSpPr>
          <p:spPr bwMode="auto">
            <a:xfrm>
              <a:off x="2957" y="3902"/>
              <a:ext cx="4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3333FF"/>
                  </a:solidFill>
                  <a:latin typeface="Arial" pitchFamily="34" charset="0"/>
                </a:rPr>
                <a:t>40</a:t>
              </a:r>
            </a:p>
          </p:txBody>
        </p:sp>
        <p:sp>
          <p:nvSpPr>
            <p:cNvPr id="476193" name="Text Box 33"/>
            <p:cNvSpPr txBox="1">
              <a:spLocks noChangeArrowheads="1"/>
            </p:cNvSpPr>
            <p:nvPr/>
          </p:nvSpPr>
          <p:spPr bwMode="auto">
            <a:xfrm>
              <a:off x="3509" y="3903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600" b="1">
                  <a:solidFill>
                    <a:srgbClr val="3333FF"/>
                  </a:solidFill>
                  <a:latin typeface="Arial" pitchFamily="34" charset="0"/>
                </a:rPr>
                <a:t>60</a:t>
              </a:r>
            </a:p>
          </p:txBody>
        </p:sp>
      </p:grpSp>
      <p:pic>
        <p:nvPicPr>
          <p:cNvPr id="23" name="Picture 15" descr="Ol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4316" y="1064157"/>
            <a:ext cx="2772492" cy="2772492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4588464" y="3187120"/>
            <a:ext cx="5007436" cy="3551593"/>
            <a:chOff x="3959050" y="2593158"/>
            <a:chExt cx="5676900" cy="4166686"/>
          </a:xfrm>
        </p:grpSpPr>
        <p:pic>
          <p:nvPicPr>
            <p:cNvPr id="25" name="Picture 2" descr="Oxide side whit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64000" y="2886075"/>
              <a:ext cx="4762500" cy="3571875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3959050" y="6155035"/>
              <a:ext cx="5676900" cy="604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r>
                <a:rPr lang="en-US" sz="2200" dirty="0" err="1">
                  <a:solidFill>
                    <a:srgbClr val="000000"/>
                  </a:solidFill>
                  <a:latin typeface="Arial" pitchFamily="34" charset="0"/>
                </a:rPr>
                <a:t>o</a:t>
              </a:r>
              <a:r>
                <a:rPr lang="en-US" sz="2200" dirty="0" err="1" smtClean="0">
                  <a:solidFill>
                    <a:srgbClr val="000000"/>
                  </a:solidFill>
                  <a:latin typeface="Arial" pitchFamily="34" charset="0"/>
                </a:rPr>
                <a:t>xidehuidje</a:t>
              </a:r>
              <a:r>
                <a:rPr lang="en-US" sz="2200" dirty="0" smtClean="0">
                  <a:solidFill>
                    <a:srgbClr val="000000"/>
                  </a:solidFill>
                  <a:latin typeface="Arial" pitchFamily="34" charset="0"/>
                </a:rPr>
                <a:t> van 1 </a:t>
              </a:r>
              <a:r>
                <a:rPr lang="en-US" sz="2200" dirty="0" err="1" smtClean="0">
                  <a:solidFill>
                    <a:srgbClr val="000000"/>
                  </a:solidFill>
                  <a:latin typeface="Arial" pitchFamily="34" charset="0"/>
                </a:rPr>
                <a:t>atoomlaag</a:t>
              </a:r>
              <a:r>
                <a:rPr lang="en-US" sz="22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200" dirty="0" err="1" smtClean="0">
                  <a:solidFill>
                    <a:srgbClr val="000000"/>
                  </a:solidFill>
                  <a:latin typeface="Arial" pitchFamily="34" charset="0"/>
                </a:rPr>
                <a:t>dik</a:t>
              </a:r>
              <a:endParaRPr lang="en-US" sz="22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27" name="Group 9"/>
            <p:cNvGrpSpPr>
              <a:grpSpLocks noChangeAspect="1"/>
            </p:cNvGrpSpPr>
            <p:nvPr/>
          </p:nvGrpSpPr>
          <p:grpSpPr bwMode="auto">
            <a:xfrm>
              <a:off x="7708900" y="2593158"/>
              <a:ext cx="860425" cy="1266055"/>
              <a:chOff x="4032" y="528"/>
              <a:chExt cx="630" cy="927"/>
            </a:xfrm>
          </p:grpSpPr>
          <p:pic>
            <p:nvPicPr>
              <p:cNvPr id="28" name="Picture 10" descr="Pt_Silver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032" y="528"/>
                <a:ext cx="402" cy="396"/>
              </a:xfrm>
              <a:prstGeom prst="rect">
                <a:avLst/>
              </a:prstGeom>
              <a:noFill/>
            </p:spPr>
          </p:pic>
          <p:pic>
            <p:nvPicPr>
              <p:cNvPr id="29" name="Picture 11" descr="O_red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128" y="960"/>
                <a:ext cx="222" cy="216"/>
              </a:xfrm>
              <a:prstGeom prst="rect">
                <a:avLst/>
              </a:prstGeom>
              <a:noFill/>
            </p:spPr>
          </p:pic>
          <p:pic>
            <p:nvPicPr>
              <p:cNvPr id="30" name="Picture 12" descr="C_black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35" y="1227"/>
                <a:ext cx="204" cy="198"/>
              </a:xfrm>
              <a:prstGeom prst="rect">
                <a:avLst/>
              </a:prstGeom>
              <a:noFill/>
            </p:spPr>
          </p:pic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4408" y="624"/>
                <a:ext cx="25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Pt</a:t>
                </a:r>
              </a:p>
            </p:txBody>
          </p:sp>
          <p:sp>
            <p:nvSpPr>
              <p:cNvPr id="32" name="Text Box 14"/>
              <p:cNvSpPr txBox="1">
                <a:spLocks noChangeArrowheads="1"/>
              </p:cNvSpPr>
              <p:nvPr/>
            </p:nvSpPr>
            <p:spPr bwMode="auto">
              <a:xfrm>
                <a:off x="4407" y="941"/>
                <a:ext cx="2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O</a:t>
                </a:r>
              </a:p>
            </p:txBody>
          </p:sp>
          <p:sp>
            <p:nvSpPr>
              <p:cNvPr id="33" name="Text Box 15"/>
              <p:cNvSpPr txBox="1">
                <a:spLocks noChangeArrowheads="1"/>
              </p:cNvSpPr>
              <p:nvPr/>
            </p:nvSpPr>
            <p:spPr bwMode="auto">
              <a:xfrm>
                <a:off x="4402" y="1222"/>
                <a:ext cx="22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434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6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7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617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06475" y="1466850"/>
            <a:ext cx="6718300" cy="4440238"/>
            <a:chOff x="1006475" y="1466850"/>
            <a:chExt cx="6718300" cy="4440238"/>
          </a:xfrm>
        </p:grpSpPr>
        <p:pic>
          <p:nvPicPr>
            <p:cNvPr id="1190919" name="Picture 7" descr="MvK-composite-2 copy"/>
            <p:cNvPicPr>
              <a:picLocks noChangeAspect="1" noChangeArrowheads="1"/>
            </p:cNvPicPr>
            <p:nvPr/>
          </p:nvPicPr>
          <p:blipFill>
            <a:blip r:embed="rId3" cstate="print"/>
            <a:srcRect t="28470" b="18648"/>
            <a:stretch>
              <a:fillRect/>
            </a:stretch>
          </p:blipFill>
          <p:spPr bwMode="auto">
            <a:xfrm>
              <a:off x="1006475" y="1466850"/>
              <a:ext cx="6718300" cy="444023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2095500" y="2428504"/>
              <a:ext cx="1651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2200" dirty="0" smtClean="0">
                  <a:solidFill>
                    <a:schemeClr val="bg1"/>
                  </a:solidFill>
                </a:rPr>
                <a:t>Pt / Pd / …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9423" y="1939623"/>
              <a:ext cx="154427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2200" dirty="0" smtClean="0">
                  <a:solidFill>
                    <a:schemeClr val="bg1"/>
                  </a:solidFill>
                </a:rPr>
                <a:t>Pt / Pd / …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76900" y="3635798"/>
              <a:ext cx="1663699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2200" dirty="0" smtClean="0">
                  <a:solidFill>
                    <a:schemeClr val="bg1"/>
                  </a:solidFill>
                </a:rPr>
                <a:t>Pt / Pd / …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76701" y="5290406"/>
              <a:ext cx="1600199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l"/>
              <a:r>
                <a:rPr lang="nl-NL" sz="2200" dirty="0" smtClean="0">
                  <a:solidFill>
                    <a:schemeClr val="bg1"/>
                  </a:solidFill>
                </a:rPr>
                <a:t>Pt / Pd / …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7167" y="4078124"/>
              <a:ext cx="115738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l"/>
              <a:r>
                <a:rPr lang="nl-NL" sz="2200" dirty="0" smtClean="0">
                  <a:solidFill>
                    <a:schemeClr val="bg1"/>
                  </a:solidFill>
                </a:rPr>
                <a:t>Pt / Pd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531519" y="1747838"/>
              <a:ext cx="2409825" cy="162000"/>
            </a:xfrm>
            <a:prstGeom prst="rect">
              <a:avLst/>
            </a:prstGeom>
            <a:solidFill>
              <a:srgbClr val="7B7B7B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21758" y="1712647"/>
              <a:ext cx="907681" cy="2160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nl-NL" sz="1300" dirty="0" smtClean="0">
                  <a:solidFill>
                    <a:schemeClr val="bg1"/>
                  </a:solidFill>
                </a:rPr>
                <a:t>PtO</a:t>
              </a:r>
              <a:r>
                <a:rPr lang="nl-NL" sz="1600" baseline="-14000" dirty="0" smtClean="0">
                  <a:solidFill>
                    <a:schemeClr val="bg1"/>
                  </a:solidFill>
                </a:rPr>
                <a:t>x</a:t>
              </a:r>
              <a:r>
                <a:rPr lang="nl-NL" sz="1300" dirty="0" smtClean="0">
                  <a:solidFill>
                    <a:schemeClr val="bg1"/>
                  </a:solidFill>
                </a:rPr>
                <a:t> / PdO</a:t>
              </a:r>
              <a:r>
                <a:rPr lang="nl-NL" sz="1400" baseline="-14000" dirty="0" smtClean="0">
                  <a:solidFill>
                    <a:schemeClr val="bg1"/>
                  </a:solidFill>
                </a:rPr>
                <a:t>x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90922" name="Text Box 10"/>
          <p:cNvSpPr txBox="1">
            <a:spLocks noChangeArrowheads="1"/>
          </p:cNvSpPr>
          <p:nvPr/>
        </p:nvSpPr>
        <p:spPr bwMode="auto">
          <a:xfrm>
            <a:off x="6608764" y="1092200"/>
            <a:ext cx="1867022" cy="51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low </a:t>
            </a:r>
            <a:r>
              <a:rPr lang="en-US" dirty="0" smtClean="0">
                <a:solidFill>
                  <a:srgbClr val="0000CC"/>
                </a:solidFill>
              </a:rPr>
              <a:t>P</a:t>
            </a:r>
            <a:r>
              <a:rPr lang="en-US" baseline="-25000" dirty="0" smtClean="0">
                <a:solidFill>
                  <a:srgbClr val="0000CC"/>
                </a:solidFill>
              </a:rPr>
              <a:t>CO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/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O</a:t>
            </a:r>
            <a:r>
              <a:rPr lang="en-US" sz="1800" baseline="-50000" dirty="0" smtClean="0">
                <a:solidFill>
                  <a:srgbClr val="008000"/>
                </a:solidFill>
              </a:rPr>
              <a:t>2</a:t>
            </a:r>
            <a:endParaRPr lang="en-US" sz="500" baseline="-50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sz="500" baseline="-50000" dirty="0">
              <a:solidFill>
                <a:srgbClr val="00800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028450" y="2820182"/>
            <a:ext cx="1867022" cy="51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low </a:t>
            </a:r>
            <a:r>
              <a:rPr lang="en-US" dirty="0" smtClean="0">
                <a:solidFill>
                  <a:srgbClr val="0000CC"/>
                </a:solidFill>
              </a:rPr>
              <a:t>P</a:t>
            </a:r>
            <a:r>
              <a:rPr lang="en-US" baseline="-25000" dirty="0" smtClean="0">
                <a:solidFill>
                  <a:srgbClr val="0000CC"/>
                </a:solidFill>
              </a:rPr>
              <a:t>CO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/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O</a:t>
            </a:r>
            <a:r>
              <a:rPr lang="en-US" sz="1800" baseline="-50000" dirty="0" smtClean="0">
                <a:solidFill>
                  <a:srgbClr val="008000"/>
                </a:solidFill>
              </a:rPr>
              <a:t>2</a:t>
            </a:r>
            <a:endParaRPr lang="en-US" sz="500" baseline="-50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sz="500" baseline="-50000" dirty="0">
              <a:solidFill>
                <a:srgbClr val="00800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59504" y="5767363"/>
            <a:ext cx="1867022" cy="51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low </a:t>
            </a:r>
            <a:r>
              <a:rPr lang="en-US" dirty="0" smtClean="0">
                <a:solidFill>
                  <a:srgbClr val="0000CC"/>
                </a:solidFill>
              </a:rPr>
              <a:t>P</a:t>
            </a:r>
            <a:r>
              <a:rPr lang="en-US" baseline="-25000" dirty="0" smtClean="0">
                <a:solidFill>
                  <a:srgbClr val="0000CC"/>
                </a:solidFill>
              </a:rPr>
              <a:t>CO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/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O</a:t>
            </a:r>
            <a:r>
              <a:rPr lang="en-US" sz="1800" baseline="-50000" dirty="0" smtClean="0">
                <a:solidFill>
                  <a:srgbClr val="008000"/>
                </a:solidFill>
              </a:rPr>
              <a:t>2</a:t>
            </a:r>
            <a:endParaRPr lang="en-US" sz="500" baseline="-50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sz="500" baseline="-50000" dirty="0">
              <a:solidFill>
                <a:srgbClr val="008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8478" y="2961247"/>
            <a:ext cx="1969473" cy="51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high </a:t>
            </a:r>
            <a:r>
              <a:rPr lang="en-US" dirty="0" smtClean="0">
                <a:solidFill>
                  <a:srgbClr val="0000CC"/>
                </a:solidFill>
              </a:rPr>
              <a:t>P</a:t>
            </a:r>
            <a:r>
              <a:rPr lang="en-US" baseline="-25000" dirty="0" smtClean="0">
                <a:solidFill>
                  <a:srgbClr val="0000CC"/>
                </a:solidFill>
              </a:rPr>
              <a:t>CO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/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O</a:t>
            </a:r>
            <a:r>
              <a:rPr lang="en-US" sz="1800" baseline="-50000" dirty="0" smtClean="0">
                <a:solidFill>
                  <a:srgbClr val="008000"/>
                </a:solidFill>
              </a:rPr>
              <a:t>2</a:t>
            </a:r>
            <a:endParaRPr lang="en-US" sz="500" baseline="-50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sz="500" baseline="-50000" dirty="0">
              <a:solidFill>
                <a:srgbClr val="008000"/>
              </a:solidFill>
            </a:endParaRPr>
          </a:p>
        </p:txBody>
      </p:sp>
      <p:grpSp>
        <p:nvGrpSpPr>
          <p:cNvPr id="1190914" name="Group 2"/>
          <p:cNvGrpSpPr>
            <a:grpSpLocks/>
          </p:cNvGrpSpPr>
          <p:nvPr/>
        </p:nvGrpSpPr>
        <p:grpSpPr bwMode="auto">
          <a:xfrm>
            <a:off x="538163" y="171450"/>
            <a:ext cx="8375650" cy="1714500"/>
            <a:chOff x="384" y="108"/>
            <a:chExt cx="5276" cy="1080"/>
          </a:xfrm>
        </p:grpSpPr>
        <p:sp>
          <p:nvSpPr>
            <p:cNvPr id="1190915" name="Line 3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0916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5212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3200" b="1" dirty="0">
                  <a:solidFill>
                    <a:schemeClr val="accent2"/>
                  </a:solidFill>
                </a:rPr>
                <a:t>Mars-van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Krevelen</a:t>
              </a:r>
              <a:r>
                <a:rPr lang="en-US" sz="3200" b="1" dirty="0">
                  <a:solidFill>
                    <a:schemeClr val="accent2"/>
                  </a:solidFill>
                </a:rPr>
                <a:t>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redox</a:t>
              </a:r>
              <a:r>
                <a:rPr lang="en-US" sz="3200" b="1" dirty="0">
                  <a:solidFill>
                    <a:schemeClr val="accent2"/>
                  </a:solidFill>
                </a:rPr>
                <a:t> </a:t>
              </a:r>
              <a:r>
                <a:rPr lang="en-US" sz="3200" b="1" dirty="0" smtClean="0">
                  <a:solidFill>
                    <a:schemeClr val="accent2"/>
                  </a:solidFill>
                </a:rPr>
                <a:t>mechanism</a:t>
              </a:r>
              <a:r>
                <a:rPr lang="en-US" sz="3200" b="1" dirty="0">
                  <a:solidFill>
                    <a:schemeClr val="accent2"/>
                  </a:solidFill>
                </a:rPr>
                <a:t/>
              </a:r>
              <a:br>
                <a:rPr lang="en-US" sz="3200" b="1" dirty="0">
                  <a:solidFill>
                    <a:schemeClr val="accent2"/>
                  </a:solidFill>
                </a:rPr>
              </a:br>
              <a:endParaRPr lang="en-US" sz="4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90917" name="Text Box 5"/>
          <p:cNvSpPr txBox="1">
            <a:spLocks noChangeArrowheads="1"/>
          </p:cNvSpPr>
          <p:nvPr/>
        </p:nvSpPr>
        <p:spPr bwMode="auto">
          <a:xfrm>
            <a:off x="6324600" y="6521450"/>
            <a:ext cx="279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en-US" sz="1600" b="1" i="1"/>
              <a:t>Mars &amp;Van Krevelen (1954)</a:t>
            </a:r>
            <a:endParaRPr lang="nl-NL" sz="1600" b="1" i="1"/>
          </a:p>
        </p:txBody>
      </p:sp>
      <p:sp>
        <p:nvSpPr>
          <p:cNvPr id="1190918" name="Text Box 6"/>
          <p:cNvSpPr txBox="1">
            <a:spLocks noChangeArrowheads="1"/>
          </p:cNvSpPr>
          <p:nvPr/>
        </p:nvSpPr>
        <p:spPr bwMode="auto">
          <a:xfrm>
            <a:off x="5057775" y="5829300"/>
            <a:ext cx="404812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600" b="1" dirty="0"/>
              <a:t>Hendriksen et al., </a:t>
            </a:r>
            <a:r>
              <a:rPr lang="en-US" sz="1600" b="1" i="1" dirty="0"/>
              <a:t>PRL</a:t>
            </a:r>
            <a:r>
              <a:rPr lang="en-US" sz="1600" b="1" dirty="0"/>
              <a:t> </a:t>
            </a:r>
            <a:r>
              <a:rPr lang="en-US" sz="1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89</a:t>
            </a:r>
            <a:r>
              <a:rPr lang="en-US" sz="1600" b="1" dirty="0"/>
              <a:t> (2002) 046101</a:t>
            </a:r>
            <a:br>
              <a:rPr lang="en-US" sz="1600" b="1" dirty="0"/>
            </a:br>
            <a:r>
              <a:rPr lang="da-DK" sz="1600" b="1" dirty="0"/>
              <a:t>Over et al., </a:t>
            </a:r>
            <a:r>
              <a:rPr lang="da-DK" sz="1600" b="1" i="1" dirty="0"/>
              <a:t>Science</a:t>
            </a:r>
            <a:r>
              <a:rPr lang="da-DK" sz="1600" b="1" dirty="0"/>
              <a:t> </a:t>
            </a:r>
            <a:r>
              <a:rPr lang="da-DK" sz="1600" b="1" u="sng" dirty="0"/>
              <a:t>287</a:t>
            </a:r>
            <a:r>
              <a:rPr lang="da-DK" sz="1600" b="1" dirty="0"/>
              <a:t> (2000) 1474</a:t>
            </a:r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50878" y="1305948"/>
            <a:ext cx="1969473" cy="51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high </a:t>
            </a:r>
            <a:r>
              <a:rPr lang="en-US" dirty="0" smtClean="0">
                <a:solidFill>
                  <a:srgbClr val="0000CC"/>
                </a:solidFill>
              </a:rPr>
              <a:t>P</a:t>
            </a:r>
            <a:r>
              <a:rPr lang="en-US" baseline="-25000" dirty="0" smtClean="0">
                <a:solidFill>
                  <a:srgbClr val="0000CC"/>
                </a:solidFill>
              </a:rPr>
              <a:t>CO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/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baseline="-25000" dirty="0" smtClean="0">
                <a:solidFill>
                  <a:srgbClr val="008000"/>
                </a:solidFill>
              </a:rPr>
              <a:t>O</a:t>
            </a:r>
            <a:r>
              <a:rPr lang="en-US" sz="1800" baseline="-50000" dirty="0" smtClean="0">
                <a:solidFill>
                  <a:srgbClr val="008000"/>
                </a:solidFill>
              </a:rPr>
              <a:t>2</a:t>
            </a:r>
            <a:endParaRPr lang="en-US" sz="500" baseline="-500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sz="500" baseline="-50000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82260" y="4030234"/>
            <a:ext cx="6238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 smtClean="0">
                <a:solidFill>
                  <a:schemeClr val="bg1"/>
                </a:solidFill>
              </a:rPr>
              <a:t>/ …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5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5445080"/>
            <a:ext cx="3517900" cy="712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63"/>
          <p:cNvGrpSpPr/>
          <p:nvPr/>
        </p:nvGrpSpPr>
        <p:grpSpPr>
          <a:xfrm>
            <a:off x="2865438" y="1028655"/>
            <a:ext cx="7227887" cy="6003925"/>
            <a:chOff x="2865438" y="892175"/>
            <a:chExt cx="7227887" cy="6003925"/>
          </a:xfrm>
        </p:grpSpPr>
        <p:sp>
          <p:nvSpPr>
            <p:cNvPr id="65" name="Freeform 20"/>
            <p:cNvSpPr>
              <a:spLocks noChangeAspect="1"/>
            </p:cNvSpPr>
            <p:nvPr/>
          </p:nvSpPr>
          <p:spPr bwMode="auto">
            <a:xfrm rot="16200000" flipH="1">
              <a:off x="6919408" y="4916426"/>
              <a:ext cx="822025" cy="869725"/>
            </a:xfrm>
            <a:custGeom>
              <a:avLst/>
              <a:gdLst/>
              <a:ahLst/>
              <a:cxnLst>
                <a:cxn ang="0">
                  <a:pos x="0" y="456"/>
                </a:cxn>
                <a:cxn ang="0">
                  <a:pos x="450" y="0"/>
                </a:cxn>
                <a:cxn ang="0">
                  <a:pos x="612" y="162"/>
                </a:cxn>
                <a:cxn ang="0">
                  <a:pos x="150" y="630"/>
                </a:cxn>
                <a:cxn ang="0">
                  <a:pos x="0" y="456"/>
                </a:cxn>
              </a:cxnLst>
              <a:rect l="0" t="0" r="r" b="b"/>
              <a:pathLst>
                <a:path w="612" h="630">
                  <a:moveTo>
                    <a:pt x="0" y="456"/>
                  </a:moveTo>
                  <a:cubicBezTo>
                    <a:pt x="198" y="330"/>
                    <a:pt x="354" y="162"/>
                    <a:pt x="450" y="0"/>
                  </a:cubicBezTo>
                  <a:cubicBezTo>
                    <a:pt x="450" y="0"/>
                    <a:pt x="531" y="81"/>
                    <a:pt x="612" y="162"/>
                  </a:cubicBezTo>
                  <a:cubicBezTo>
                    <a:pt x="504" y="354"/>
                    <a:pt x="348" y="486"/>
                    <a:pt x="150" y="630"/>
                  </a:cubicBezTo>
                  <a:cubicBezTo>
                    <a:pt x="150" y="630"/>
                    <a:pt x="0" y="456"/>
                    <a:pt x="0" y="456"/>
                  </a:cubicBezTo>
                  <a:close/>
                </a:path>
              </a:pathLst>
            </a:custGeom>
            <a:gradFill rotWithShape="1">
              <a:gsLst>
                <a:gs pos="0">
                  <a:srgbClr val="993300"/>
                </a:gs>
                <a:gs pos="100000">
                  <a:srgbClr val="FF7F57"/>
                </a:gs>
              </a:gsLst>
              <a:lin ang="5400000" scaled="1"/>
            </a:gradFill>
            <a:ln w="762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64758" dir="6078596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6" name="Oval 21"/>
            <p:cNvSpPr>
              <a:spLocks noChangeAspect="1" noChangeArrowheads="1"/>
            </p:cNvSpPr>
            <p:nvPr/>
          </p:nvSpPr>
          <p:spPr bwMode="auto">
            <a:xfrm>
              <a:off x="2865438" y="892175"/>
              <a:ext cx="5169086" cy="5079354"/>
            </a:xfrm>
            <a:prstGeom prst="ellipse">
              <a:avLst/>
            </a:prstGeom>
            <a:solidFill>
              <a:srgbClr val="FFFFFF"/>
            </a:solidFill>
            <a:ln w="76200">
              <a:noFill/>
              <a:round/>
              <a:headEnd/>
              <a:tailEnd/>
            </a:ln>
            <a:effectLst>
              <a:outerShdw dist="120483" dir="4293903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7" name="Oval 22"/>
            <p:cNvSpPr>
              <a:spLocks noChangeAspect="1" noChangeArrowheads="1"/>
            </p:cNvSpPr>
            <p:nvPr/>
          </p:nvSpPr>
          <p:spPr bwMode="auto">
            <a:xfrm>
              <a:off x="2916398" y="983144"/>
              <a:ext cx="5046781" cy="496853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8E3F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DCDCDC"/>
              </a:outerShdw>
            </a:effectLst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" name="Rectangle 23"/>
            <p:cNvSpPr>
              <a:spLocks noChangeAspect="1" noChangeArrowheads="1"/>
            </p:cNvSpPr>
            <p:nvPr/>
          </p:nvSpPr>
          <p:spPr bwMode="auto">
            <a:xfrm rot="13487667">
              <a:off x="6972848" y="6112116"/>
              <a:ext cx="3120477" cy="783984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100000">
                  <a:srgbClr val="FF7F57"/>
                </a:gs>
              </a:gsLst>
              <a:lin ang="5400000" scaled="1"/>
            </a:gradFill>
            <a:ln w="76200">
              <a:solidFill>
                <a:srgbClr val="000000"/>
              </a:solidFill>
              <a:miter lim="800000"/>
              <a:headEnd/>
              <a:tailEnd/>
            </a:ln>
            <a:effectLst>
              <a:outerShdw dist="77251" dir="5967739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" name="Line 24"/>
            <p:cNvSpPr>
              <a:spLocks noChangeAspect="1" noChangeShapeType="1"/>
            </p:cNvSpPr>
            <p:nvPr/>
          </p:nvSpPr>
          <p:spPr bwMode="auto">
            <a:xfrm rot="13487667">
              <a:off x="6981342" y="6684391"/>
              <a:ext cx="2828304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0" name="Line 25"/>
            <p:cNvSpPr>
              <a:spLocks noChangeAspect="1" noChangeShapeType="1"/>
            </p:cNvSpPr>
            <p:nvPr/>
          </p:nvSpPr>
          <p:spPr bwMode="auto">
            <a:xfrm rot="13487667">
              <a:off x="7103647" y="6565305"/>
              <a:ext cx="282660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1" name="Freeform 26"/>
            <p:cNvSpPr>
              <a:spLocks noChangeAspect="1"/>
            </p:cNvSpPr>
            <p:nvPr/>
          </p:nvSpPr>
          <p:spPr bwMode="auto">
            <a:xfrm rot="16200000" flipH="1">
              <a:off x="6926225" y="4913118"/>
              <a:ext cx="823679" cy="869725"/>
            </a:xfrm>
            <a:custGeom>
              <a:avLst/>
              <a:gdLst/>
              <a:ahLst/>
              <a:cxnLst>
                <a:cxn ang="0">
                  <a:pos x="0" y="456"/>
                </a:cxn>
                <a:cxn ang="0">
                  <a:pos x="450" y="0"/>
                </a:cxn>
                <a:cxn ang="0">
                  <a:pos x="612" y="162"/>
                </a:cxn>
                <a:cxn ang="0">
                  <a:pos x="150" y="630"/>
                </a:cxn>
                <a:cxn ang="0">
                  <a:pos x="0" y="456"/>
                </a:cxn>
              </a:cxnLst>
              <a:rect l="0" t="0" r="r" b="b"/>
              <a:pathLst>
                <a:path w="612" h="630">
                  <a:moveTo>
                    <a:pt x="0" y="456"/>
                  </a:moveTo>
                  <a:cubicBezTo>
                    <a:pt x="198" y="330"/>
                    <a:pt x="354" y="162"/>
                    <a:pt x="450" y="0"/>
                  </a:cubicBezTo>
                  <a:cubicBezTo>
                    <a:pt x="450" y="0"/>
                    <a:pt x="531" y="81"/>
                    <a:pt x="612" y="162"/>
                  </a:cubicBezTo>
                  <a:cubicBezTo>
                    <a:pt x="504" y="354"/>
                    <a:pt x="348" y="486"/>
                    <a:pt x="150" y="630"/>
                  </a:cubicBezTo>
                  <a:cubicBezTo>
                    <a:pt x="150" y="630"/>
                    <a:pt x="0" y="456"/>
                    <a:pt x="0" y="456"/>
                  </a:cubicBezTo>
                  <a:close/>
                </a:path>
              </a:pathLst>
            </a:custGeom>
            <a:gradFill rotWithShape="1">
              <a:gsLst>
                <a:gs pos="0">
                  <a:srgbClr val="993300"/>
                </a:gs>
                <a:gs pos="100000">
                  <a:srgbClr val="FF7F57"/>
                </a:gs>
              </a:gsLst>
              <a:lin ang="5400000" scaled="1"/>
            </a:gradFill>
            <a:ln w="762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2" name="Oval 27"/>
            <p:cNvSpPr>
              <a:spLocks noChangeAspect="1" noChangeArrowheads="1"/>
            </p:cNvSpPr>
            <p:nvPr/>
          </p:nvSpPr>
          <p:spPr bwMode="auto">
            <a:xfrm>
              <a:off x="2875630" y="902099"/>
              <a:ext cx="5167387" cy="5077700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3" name="Oval 28"/>
            <p:cNvSpPr>
              <a:spLocks noChangeAspect="1" noChangeArrowheads="1"/>
            </p:cNvSpPr>
            <p:nvPr/>
          </p:nvSpPr>
          <p:spPr bwMode="auto">
            <a:xfrm>
              <a:off x="2979250" y="1004645"/>
              <a:ext cx="4958449" cy="4872607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 b="1">
                <a:solidFill>
                  <a:srgbClr val="000000"/>
                </a:solidFill>
              </a:endParaRPr>
            </a:p>
          </p:txBody>
        </p:sp>
        <p:pic>
          <p:nvPicPr>
            <p:cNvPr id="74" name="Picture 7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90451" y="1647646"/>
              <a:ext cx="4715772" cy="353682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09600" y="171450"/>
            <a:ext cx="8224838" cy="1714500"/>
            <a:chOff x="384" y="108"/>
            <a:chExt cx="5181" cy="1080"/>
          </a:xfrm>
        </p:grpSpPr>
        <p:sp>
          <p:nvSpPr>
            <p:cNvPr id="84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5117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 eaLnBrk="1" hangingPunct="1">
                <a:spcBef>
                  <a:spcPct val="0"/>
                </a:spcBef>
                <a:tabLst>
                  <a:tab pos="1778000" algn="l"/>
                </a:tabLst>
              </a:pPr>
              <a:r>
                <a:rPr lang="en-US" sz="4000" b="1" dirty="0">
                  <a:solidFill>
                    <a:srgbClr val="3333CC"/>
                  </a:solidFill>
                </a:rPr>
                <a:t/>
              </a:r>
              <a:br>
                <a:rPr lang="en-US" sz="4000" b="1" dirty="0">
                  <a:solidFill>
                    <a:srgbClr val="3333CC"/>
                  </a:solidFill>
                </a:rPr>
              </a:br>
              <a:endParaRPr lang="en-US" sz="5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Line 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92" name="Picture 17" descr="logo_vervolgpagina"/>
          <p:cNvPicPr>
            <a:picLocks noChangeAspect="1" noChangeArrowheads="1"/>
          </p:cNvPicPr>
          <p:nvPr/>
        </p:nvPicPr>
        <p:blipFill>
          <a:blip r:embed="rId5" cstate="print"/>
          <a:srcRect t="8069"/>
          <a:stretch>
            <a:fillRect/>
          </a:stretch>
        </p:blipFill>
        <p:spPr bwMode="auto">
          <a:xfrm>
            <a:off x="479425" y="1187450"/>
            <a:ext cx="1336675" cy="2370138"/>
          </a:xfrm>
          <a:prstGeom prst="rect">
            <a:avLst/>
          </a:prstGeom>
          <a:noFill/>
        </p:spPr>
      </p:pic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331640" y="4019550"/>
            <a:ext cx="2703513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25 </a:t>
            </a:r>
            <a:r>
              <a:rPr lang="en-US" sz="2000" dirty="0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€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samenwerking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academia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Wingdings" pitchFamily="2" charset="2"/>
              </a:rPr>
              <a:t>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  <a:sym typeface="Wingdings" pitchFamily="2" charset="2"/>
              </a:rPr>
              <a:t>industrie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32261" y="6209728"/>
            <a:ext cx="348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err="1">
                <a:solidFill>
                  <a:srgbClr val="000000"/>
                </a:solidFill>
              </a:rPr>
              <a:t>www.realnano.nl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3333CC"/>
                </a:solidFill>
                <a:latin typeface="Arial" pitchFamily="34" charset="0"/>
              </a:rPr>
              <a:t>Nano-Imaging under Industrial Conditions</a:t>
            </a:r>
            <a:r>
              <a:rPr lang="en-US" sz="3200" b="1" dirty="0">
                <a:solidFill>
                  <a:srgbClr val="3333CC"/>
                </a:solidFill>
                <a:latin typeface="Arial" pitchFamily="34" charset="0"/>
              </a:rPr>
              <a:t/>
            </a:r>
            <a:br>
              <a:rPr lang="en-US" sz="3200" b="1" dirty="0">
                <a:solidFill>
                  <a:srgbClr val="3333CC"/>
                </a:solidFill>
                <a:latin typeface="Arial" pitchFamily="34" charset="0"/>
              </a:rPr>
            </a:br>
            <a:endParaRPr lang="en-US" sz="4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257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ctorSTM_system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037"/>
            <a:ext cx="9144000" cy="549724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err="1" smtClean="0">
                <a:solidFill>
                  <a:srgbClr val="3333CC"/>
                </a:solidFill>
              </a:rPr>
              <a:t>ReactorSTM</a:t>
            </a:r>
            <a:r>
              <a:rPr lang="en-US" sz="3200" b="1" dirty="0" smtClean="0">
                <a:solidFill>
                  <a:srgbClr val="3333CC"/>
                </a:solidFill>
              </a:rPr>
              <a:t>: LPM-version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" name="Group 9"/>
          <p:cNvGrpSpPr>
            <a:grpSpLocks noChangeAspect="1"/>
          </p:cNvGrpSpPr>
          <p:nvPr/>
        </p:nvGrpSpPr>
        <p:grpSpPr>
          <a:xfrm>
            <a:off x="4781148" y="1160351"/>
            <a:ext cx="4078535" cy="432270"/>
            <a:chOff x="562707" y="1050878"/>
            <a:chExt cx="5810821" cy="615871"/>
          </a:xfrm>
        </p:grpSpPr>
        <p:sp>
          <p:nvSpPr>
            <p:cNvPr id="15" name="Text Box 799"/>
            <p:cNvSpPr txBox="1">
              <a:spLocks noChangeArrowheads="1"/>
            </p:cNvSpPr>
            <p:nvPr/>
          </p:nvSpPr>
          <p:spPr bwMode="auto">
            <a:xfrm>
              <a:off x="562707" y="1050878"/>
              <a:ext cx="5148974" cy="57005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FFCC"/>
                </a:gs>
              </a:gsLst>
              <a:lin ang="0" scaled="1"/>
            </a:gradFill>
            <a:ln w="25400">
              <a:solidFill>
                <a:srgbClr val="817E00"/>
              </a:solidFill>
              <a:miter lim="800000"/>
              <a:headEnd/>
              <a:tailEnd/>
            </a:ln>
            <a:effectLst>
              <a:glow rad="228600">
                <a:srgbClr val="00CC99">
                  <a:satMod val="175000"/>
                  <a:alpha val="4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nl-NL" sz="2000" b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grpSp>
          <p:nvGrpSpPr>
            <p:cNvPr id="16" name="Group 530"/>
            <p:cNvGrpSpPr/>
            <p:nvPr/>
          </p:nvGrpSpPr>
          <p:grpSpPr>
            <a:xfrm>
              <a:off x="620066" y="1112913"/>
              <a:ext cx="5753462" cy="553836"/>
              <a:chOff x="169682" y="1112913"/>
              <a:chExt cx="5753462" cy="553836"/>
            </a:xfrm>
          </p:grpSpPr>
          <p:pic>
            <p:nvPicPr>
              <p:cNvPr id="17" name="Picture 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682" y="1112913"/>
                <a:ext cx="919004" cy="460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160075" y="1184399"/>
                <a:ext cx="4763069" cy="48235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l" eaLnBrk="1" fontAlgn="auto" hangingPunct="1">
                  <a:spcBef>
                    <a:spcPct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srgbClr val="000000"/>
                    </a:solidFill>
                    <a:latin typeface="Arial" pitchFamily="34" charset="0"/>
                  </a:rPr>
                  <a:t>www</a:t>
                </a:r>
                <a:r>
                  <a:rPr lang="nl-NL" sz="1600" kern="0" dirty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  <a:r>
                  <a:rPr lang="en-US" sz="1400" kern="0" dirty="0">
                    <a:solidFill>
                      <a:srgbClr val="000000"/>
                    </a:solidFill>
                    <a:latin typeface="Arial" pitchFamily="34" charset="0"/>
                  </a:rPr>
                  <a:t>LeidenProbeMicroscopy</a:t>
                </a:r>
                <a:r>
                  <a:rPr lang="en-US" sz="1600" kern="0" dirty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  <a:r>
                  <a:rPr lang="en-US" sz="1400" kern="0" dirty="0">
                    <a:solidFill>
                      <a:srgbClr val="000000"/>
                    </a:solidFill>
                    <a:latin typeface="Arial" pitchFamily="34" charset="0"/>
                  </a:rPr>
                  <a:t>com</a:t>
                </a:r>
                <a:endParaRPr lang="nl-NL" sz="1600" kern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4" cstate="print"/>
          <a:srcRect r="638"/>
          <a:stretch>
            <a:fillRect/>
          </a:stretch>
        </p:blipFill>
        <p:spPr bwMode="auto">
          <a:xfrm>
            <a:off x="6385135" y="437244"/>
            <a:ext cx="2003668" cy="40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22359" y="6550223"/>
            <a:ext cx="41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now at Brookhaven National Laboratory, NY, USA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6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R033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939"/>
            <a:ext cx="9144000" cy="5736062"/>
          </a:xfrm>
          <a:prstGeom prst="rect">
            <a:avLst/>
          </a:prstGeom>
        </p:spPr>
      </p:pic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2800" b="1" dirty="0">
                <a:solidFill>
                  <a:srgbClr val="3333CC"/>
                </a:solidFill>
              </a:rPr>
              <a:t>R</a:t>
            </a:r>
            <a:r>
              <a:rPr lang="en-US" sz="2800" b="1" dirty="0" smtClean="0">
                <a:solidFill>
                  <a:srgbClr val="3333CC"/>
                </a:solidFill>
              </a:rPr>
              <a:t>eal =&gt; </a:t>
            </a:r>
            <a:r>
              <a:rPr lang="en-US" sz="2800" b="1" dirty="0">
                <a:solidFill>
                  <a:srgbClr val="3333CC"/>
                </a:solidFill>
              </a:rPr>
              <a:t>R</a:t>
            </a:r>
            <a:r>
              <a:rPr lang="en-US" sz="2800" b="1" dirty="0" smtClean="0">
                <a:solidFill>
                  <a:srgbClr val="3333CC"/>
                </a:solidFill>
              </a:rPr>
              <a:t>eciprocal space!</a:t>
            </a:r>
            <a:r>
              <a:rPr lang="en-US" sz="2800" b="1" dirty="0">
                <a:solidFill>
                  <a:srgbClr val="3333CC"/>
                </a:solidFill>
              </a:rPr>
              <a:t/>
            </a:r>
            <a:br>
              <a:rPr lang="en-US" sz="2800" b="1" dirty="0">
                <a:solidFill>
                  <a:srgbClr val="3333CC"/>
                </a:solidFill>
              </a:rPr>
            </a:br>
            <a:endParaRPr lang="en-US" sz="4000" dirty="0">
              <a:solidFill>
                <a:srgbClr val="000000"/>
              </a:solidFill>
            </a:endParaRPr>
          </a:p>
        </p:txBody>
      </p:sp>
      <p:grpSp>
        <p:nvGrpSpPr>
          <p:cNvPr id="16" name="Group 19"/>
          <p:cNvGrpSpPr/>
          <p:nvPr/>
        </p:nvGrpSpPr>
        <p:grpSpPr>
          <a:xfrm>
            <a:off x="5314858" y="-14308"/>
            <a:ext cx="3219826" cy="1081108"/>
            <a:chOff x="5314858" y="-14308"/>
            <a:chExt cx="3219826" cy="1081108"/>
          </a:xfrm>
        </p:grpSpPr>
        <p:grpSp>
          <p:nvGrpSpPr>
            <p:cNvPr id="19" name="Group 28"/>
            <p:cNvGrpSpPr/>
            <p:nvPr/>
          </p:nvGrpSpPr>
          <p:grpSpPr>
            <a:xfrm>
              <a:off x="5314858" y="-14308"/>
              <a:ext cx="1859055" cy="1014413"/>
              <a:chOff x="6673758" y="-14288"/>
              <a:chExt cx="1859055" cy="1014413"/>
            </a:xfrm>
          </p:grpSpPr>
          <p:pic>
            <p:nvPicPr>
              <p:cNvPr id="22" name="Picture 143" descr="UniLeidenLogo-smal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761" t="5882" r="63397" b="4929"/>
              <a:stretch>
                <a:fillRect/>
              </a:stretch>
            </p:blipFill>
            <p:spPr bwMode="auto">
              <a:xfrm>
                <a:off x="6673758" y="10651"/>
                <a:ext cx="818866" cy="941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3" name="Object 2"/>
              <p:cNvGraphicFramePr>
                <a:graphicFrameLocks noChangeAspect="1"/>
              </p:cNvGraphicFramePr>
              <p:nvPr/>
            </p:nvGraphicFramePr>
            <p:xfrm>
              <a:off x="7712075" y="-14288"/>
              <a:ext cx="820738" cy="1014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2786" name="CorelPhotoPaint.Image.8" r:id="rId6" imgW="698413" imgH="863188" progId="">
                      <p:embed/>
                    </p:oleObj>
                  </mc:Choice>
                  <mc:Fallback>
                    <p:oleObj name="CorelPhotoPaint.Image.8" r:id="rId6" imgW="698413" imgH="86318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clrChange>
                              <a:clrFrom>
                                <a:srgbClr val="6D6D6D"/>
                              </a:clrFrom>
                              <a:clrTo>
                                <a:srgbClr val="6D6D6D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2075" y="-14288"/>
                            <a:ext cx="820738" cy="1014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25598" y="308464"/>
              <a:ext cx="1209086" cy="605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6299200" y="939800"/>
              <a:ext cx="927100" cy="1270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35621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497" y="6550223"/>
            <a:ext cx="2286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(Courtesy: </a:t>
            </a:r>
            <a:r>
              <a:rPr lang="en-US" sz="1400" dirty="0" err="1">
                <a:solidFill>
                  <a:schemeClr val="bg1"/>
                </a:solidFill>
              </a:rPr>
              <a:t>P.Ginter</a:t>
            </a:r>
            <a:r>
              <a:rPr lang="en-US" sz="1400" dirty="0">
                <a:solidFill>
                  <a:schemeClr val="bg1"/>
                </a:solidFill>
              </a:rPr>
              <a:t>/ESRF)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1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</a:rPr>
              <a:t>ReactorSXRD</a:t>
            </a:r>
            <a:r>
              <a:rPr lang="en-US" sz="3200" b="1" baseline="30000" dirty="0" smtClean="0">
                <a:solidFill>
                  <a:schemeClr val="accent2"/>
                </a:solidFill>
              </a:rPr>
              <a:t>TM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1118214" name="Picture 6"/>
          <p:cNvPicPr>
            <a:picLocks noChangeAspect="1" noChangeArrowheads="1"/>
          </p:cNvPicPr>
          <p:nvPr/>
        </p:nvPicPr>
        <p:blipFill>
          <a:blip r:embed="rId4" cstate="print"/>
          <a:srcRect l="2922"/>
          <a:stretch>
            <a:fillRect/>
          </a:stretch>
        </p:blipFill>
        <p:spPr bwMode="auto">
          <a:xfrm>
            <a:off x="-114300" y="2090574"/>
            <a:ext cx="4746625" cy="4244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118217" name="Text Box 9"/>
          <p:cNvSpPr txBox="1">
            <a:spLocks noChangeArrowheads="1"/>
          </p:cNvSpPr>
          <p:nvPr/>
        </p:nvSpPr>
        <p:spPr bwMode="auto">
          <a:xfrm>
            <a:off x="741009" y="1091824"/>
            <a:ext cx="7829785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Surface X-Ray Diffraction</a:t>
            </a:r>
            <a:endParaRPr lang="en-US" dirty="0"/>
          </a:p>
        </p:txBody>
      </p:sp>
      <p:pic>
        <p:nvPicPr>
          <p:cNvPr id="8" name="Content Placeholder 5" descr="SetuponDiffractoID3.JPG"/>
          <p:cNvPicPr>
            <a:picLocks noChangeAspect="1"/>
          </p:cNvPicPr>
          <p:nvPr/>
        </p:nvPicPr>
        <p:blipFill>
          <a:blip r:embed="rId5" cstate="print"/>
          <a:srcRect t="10871" r="22733"/>
          <a:stretch>
            <a:fillRect/>
          </a:stretch>
        </p:blipFill>
        <p:spPr>
          <a:xfrm>
            <a:off x="4424096" y="2765948"/>
            <a:ext cx="4692611" cy="36086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TextBox 29"/>
          <p:cNvSpPr txBox="1"/>
          <p:nvPr/>
        </p:nvSpPr>
        <p:spPr>
          <a:xfrm>
            <a:off x="6191863" y="1161466"/>
            <a:ext cx="252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nl-NL" sz="2000" dirty="0" smtClean="0"/>
              <a:t>Richard van Rijn,</a:t>
            </a:r>
            <a:br>
              <a:rPr lang="nl-NL" sz="2000" dirty="0" smtClean="0"/>
            </a:br>
            <a:r>
              <a:rPr lang="nl-NL" sz="2000" dirty="0" smtClean="0"/>
              <a:t>Marcelo Ackermann,</a:t>
            </a:r>
          </a:p>
          <a:p>
            <a:pPr algn="l">
              <a:spcBef>
                <a:spcPts val="0"/>
              </a:spcBef>
            </a:pPr>
            <a:r>
              <a:rPr lang="nl-NL" sz="2000" dirty="0" smtClean="0"/>
              <a:t>Olivier Balmes,</a:t>
            </a:r>
          </a:p>
          <a:p>
            <a:pPr algn="l">
              <a:spcBef>
                <a:spcPts val="0"/>
              </a:spcBef>
            </a:pPr>
            <a:r>
              <a:rPr lang="nl-NL" sz="2000" dirty="0" smtClean="0"/>
              <a:t>Roberto Felici, …</a:t>
            </a:r>
            <a:endParaRPr lang="en-US" sz="2000" dirty="0"/>
          </a:p>
        </p:txBody>
      </p:sp>
      <p:grpSp>
        <p:nvGrpSpPr>
          <p:cNvPr id="2" name="Group 19"/>
          <p:cNvGrpSpPr/>
          <p:nvPr/>
        </p:nvGrpSpPr>
        <p:grpSpPr>
          <a:xfrm>
            <a:off x="5314858" y="-14308"/>
            <a:ext cx="3219826" cy="1081108"/>
            <a:chOff x="5314858" y="-14308"/>
            <a:chExt cx="3219826" cy="1081108"/>
          </a:xfrm>
        </p:grpSpPr>
        <p:grpSp>
          <p:nvGrpSpPr>
            <p:cNvPr id="3" name="Group 28"/>
            <p:cNvGrpSpPr/>
            <p:nvPr/>
          </p:nvGrpSpPr>
          <p:grpSpPr>
            <a:xfrm>
              <a:off x="5314858" y="-14308"/>
              <a:ext cx="1859055" cy="1014413"/>
              <a:chOff x="6673758" y="-14288"/>
              <a:chExt cx="1859055" cy="1014413"/>
            </a:xfrm>
          </p:grpSpPr>
          <p:pic>
            <p:nvPicPr>
              <p:cNvPr id="27" name="Picture 143" descr="UniLeidenLogo-smal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761" t="5882" r="63397" b="4929"/>
              <a:stretch>
                <a:fillRect/>
              </a:stretch>
            </p:blipFill>
            <p:spPr bwMode="auto">
              <a:xfrm>
                <a:off x="6673758" y="10651"/>
                <a:ext cx="818866" cy="941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291266" name="Object 2"/>
              <p:cNvGraphicFramePr>
                <a:graphicFrameLocks noChangeAspect="1"/>
              </p:cNvGraphicFramePr>
              <p:nvPr/>
            </p:nvGraphicFramePr>
            <p:xfrm>
              <a:off x="7712075" y="-14288"/>
              <a:ext cx="820738" cy="1014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4899" name="CorelPhotoPaint.Image.8" r:id="rId7" imgW="698413" imgH="863188" progId="">
                      <p:embed/>
                    </p:oleObj>
                  </mc:Choice>
                  <mc:Fallback>
                    <p:oleObj name="CorelPhotoPaint.Image.8" r:id="rId7" imgW="698413" imgH="863188" progId="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6D6D6D"/>
                              </a:clrFrom>
                              <a:clrTo>
                                <a:srgbClr val="6D6D6D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2075" y="-14288"/>
                            <a:ext cx="820738" cy="1014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25598" y="308464"/>
              <a:ext cx="1209086" cy="605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/>
            <p:cNvSpPr/>
            <p:nvPr/>
          </p:nvSpPr>
          <p:spPr bwMode="auto">
            <a:xfrm>
              <a:off x="6299200" y="939800"/>
              <a:ext cx="927100" cy="1270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18212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4939" y="1586554"/>
            <a:ext cx="383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smtClean="0"/>
              <a:t>ID03-beamline, ESRF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38100" y="6518702"/>
            <a:ext cx="666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2000" dirty="0" smtClean="0"/>
              <a:t>R. van Rijn et al., </a:t>
            </a:r>
            <a:r>
              <a:rPr lang="nl-NL" sz="2000" dirty="0" err="1" smtClean="0"/>
              <a:t>Rev</a:t>
            </a:r>
            <a:r>
              <a:rPr lang="nl-NL" sz="2000" dirty="0" smtClean="0"/>
              <a:t>. </a:t>
            </a:r>
            <a:r>
              <a:rPr lang="nl-NL" sz="2000" dirty="0" err="1" smtClean="0"/>
              <a:t>Sci</a:t>
            </a:r>
            <a:r>
              <a:rPr lang="nl-NL" sz="2000" dirty="0" smtClean="0"/>
              <a:t>. </a:t>
            </a:r>
            <a:r>
              <a:rPr lang="nl-NL" sz="2000" dirty="0" err="1" smtClean="0"/>
              <a:t>Instrum</a:t>
            </a:r>
            <a:r>
              <a:rPr lang="nl-NL" sz="2000" dirty="0" smtClean="0"/>
              <a:t>. 81 (2010) 014101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1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</a:rPr>
              <a:t>ReactorSXRD</a:t>
            </a:r>
            <a:r>
              <a:rPr lang="en-US" sz="3200" b="1" baseline="30000" dirty="0" smtClean="0">
                <a:solidFill>
                  <a:schemeClr val="accent2"/>
                </a:solidFill>
              </a:rPr>
              <a:t>TM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118217" name="Text Box 9"/>
          <p:cNvSpPr txBox="1">
            <a:spLocks noChangeArrowheads="1"/>
          </p:cNvSpPr>
          <p:nvPr/>
        </p:nvSpPr>
        <p:spPr bwMode="auto">
          <a:xfrm>
            <a:off x="741009" y="1091824"/>
            <a:ext cx="7829785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Surface X-Ray Diffraction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91863" y="1161466"/>
            <a:ext cx="252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nl-NL" sz="2000" dirty="0" smtClean="0"/>
              <a:t>Richard van Rijn,</a:t>
            </a:r>
            <a:br>
              <a:rPr lang="nl-NL" sz="2000" dirty="0" smtClean="0"/>
            </a:br>
            <a:r>
              <a:rPr lang="nl-NL" sz="2000" dirty="0" smtClean="0"/>
              <a:t>Marcelo Ackermann,</a:t>
            </a:r>
          </a:p>
          <a:p>
            <a:pPr algn="l">
              <a:spcBef>
                <a:spcPts val="0"/>
              </a:spcBef>
            </a:pPr>
            <a:r>
              <a:rPr lang="nl-NL" sz="2000" dirty="0" smtClean="0"/>
              <a:t>Olivier Balmes,</a:t>
            </a:r>
          </a:p>
          <a:p>
            <a:pPr algn="l">
              <a:spcBef>
                <a:spcPts val="0"/>
              </a:spcBef>
            </a:pPr>
            <a:r>
              <a:rPr lang="nl-NL" sz="2000" dirty="0" smtClean="0"/>
              <a:t>Roberto Felici, …</a:t>
            </a:r>
            <a:endParaRPr lang="en-US" sz="2000" dirty="0"/>
          </a:p>
        </p:txBody>
      </p:sp>
      <p:grpSp>
        <p:nvGrpSpPr>
          <p:cNvPr id="2" name="Group 19"/>
          <p:cNvGrpSpPr/>
          <p:nvPr/>
        </p:nvGrpSpPr>
        <p:grpSpPr>
          <a:xfrm>
            <a:off x="5314858" y="-14308"/>
            <a:ext cx="3219826" cy="1081108"/>
            <a:chOff x="5314858" y="-14308"/>
            <a:chExt cx="3219826" cy="1081108"/>
          </a:xfrm>
        </p:grpSpPr>
        <p:grpSp>
          <p:nvGrpSpPr>
            <p:cNvPr id="3" name="Group 28"/>
            <p:cNvGrpSpPr/>
            <p:nvPr/>
          </p:nvGrpSpPr>
          <p:grpSpPr>
            <a:xfrm>
              <a:off x="5314858" y="-14308"/>
              <a:ext cx="1859055" cy="1014413"/>
              <a:chOff x="6673758" y="-14288"/>
              <a:chExt cx="1859055" cy="1014413"/>
            </a:xfrm>
          </p:grpSpPr>
          <p:pic>
            <p:nvPicPr>
              <p:cNvPr id="27" name="Picture 143" descr="UniLeidenLogo-smal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761" t="5882" r="63397" b="4929"/>
              <a:stretch>
                <a:fillRect/>
              </a:stretch>
            </p:blipFill>
            <p:spPr bwMode="auto">
              <a:xfrm>
                <a:off x="6673758" y="10651"/>
                <a:ext cx="818866" cy="941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291266" name="Object 2"/>
              <p:cNvGraphicFramePr>
                <a:graphicFrameLocks noChangeAspect="1"/>
              </p:cNvGraphicFramePr>
              <p:nvPr/>
            </p:nvGraphicFramePr>
            <p:xfrm>
              <a:off x="7712075" y="-14288"/>
              <a:ext cx="820738" cy="1014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4835" name="CorelPhotoPaint.Image.8" r:id="rId5" imgW="698413" imgH="863188" progId="">
                      <p:embed/>
                    </p:oleObj>
                  </mc:Choice>
                  <mc:Fallback>
                    <p:oleObj name="CorelPhotoPaint.Image.8" r:id="rId5" imgW="698413" imgH="863188" progId="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clrChange>
                              <a:clrFrom>
                                <a:srgbClr val="6D6D6D"/>
                              </a:clrFrom>
                              <a:clrTo>
                                <a:srgbClr val="6D6D6D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2075" y="-14288"/>
                            <a:ext cx="820738" cy="1014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25598" y="308464"/>
              <a:ext cx="1209086" cy="605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/>
            <p:cNvSpPr/>
            <p:nvPr/>
          </p:nvSpPr>
          <p:spPr bwMode="auto">
            <a:xfrm>
              <a:off x="6299200" y="939800"/>
              <a:ext cx="927100" cy="1270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18212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4939" y="1586554"/>
            <a:ext cx="383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smtClean="0"/>
              <a:t>ID03-beamline, ESRF</a:t>
            </a:r>
            <a:endParaRPr lang="en-US" dirty="0"/>
          </a:p>
        </p:txBody>
      </p:sp>
      <p:grpSp>
        <p:nvGrpSpPr>
          <p:cNvPr id="4" name="Group 15"/>
          <p:cNvGrpSpPr/>
          <p:nvPr/>
        </p:nvGrpSpPr>
        <p:grpSpPr>
          <a:xfrm>
            <a:off x="27296" y="2744337"/>
            <a:ext cx="4408226" cy="2873718"/>
            <a:chOff x="27296" y="3125337"/>
            <a:chExt cx="4408226" cy="2873718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t="1435" r="983"/>
            <a:stretch>
              <a:fillRect/>
            </a:stretch>
          </p:blipFill>
          <p:spPr bwMode="auto">
            <a:xfrm>
              <a:off x="27296" y="3125337"/>
              <a:ext cx="4408226" cy="287371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20" name="Rectangle 19"/>
            <p:cNvSpPr/>
            <p:nvPr/>
          </p:nvSpPr>
          <p:spPr bwMode="auto">
            <a:xfrm>
              <a:off x="344384" y="4678878"/>
              <a:ext cx="137454" cy="125134"/>
            </a:xfrm>
            <a:prstGeom prst="rect">
              <a:avLst/>
            </a:prstGeom>
            <a:solidFill>
              <a:srgbClr val="757575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 flipH="1" flipV="1">
              <a:off x="777833" y="5486397"/>
              <a:ext cx="111661" cy="136568"/>
            </a:xfrm>
            <a:prstGeom prst="rect">
              <a:avLst/>
            </a:prstGeom>
            <a:solidFill>
              <a:srgbClr val="7D7D7D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-38100" y="6518702"/>
            <a:ext cx="666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2000" dirty="0" smtClean="0"/>
              <a:t>R. van Rijn et al., </a:t>
            </a:r>
            <a:r>
              <a:rPr lang="nl-NL" sz="2000" dirty="0" err="1" smtClean="0"/>
              <a:t>Rev</a:t>
            </a:r>
            <a:r>
              <a:rPr lang="nl-NL" sz="2000" dirty="0" smtClean="0"/>
              <a:t>. </a:t>
            </a:r>
            <a:r>
              <a:rPr lang="nl-NL" sz="2000" dirty="0" err="1" smtClean="0"/>
              <a:t>Sci</a:t>
            </a:r>
            <a:r>
              <a:rPr lang="nl-NL" sz="2000" dirty="0" smtClean="0"/>
              <a:t>. </a:t>
            </a:r>
            <a:r>
              <a:rPr lang="nl-NL" sz="2000" dirty="0" err="1" smtClean="0"/>
              <a:t>Instrum</a:t>
            </a:r>
            <a:r>
              <a:rPr lang="nl-NL" sz="2000" dirty="0" smtClean="0"/>
              <a:t>. 81 (2010) 014101</a:t>
            </a:r>
            <a:endParaRPr lang="en-US" sz="2000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8638" y="2836358"/>
            <a:ext cx="4805362" cy="30210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" descr="Oxide side whi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898775"/>
            <a:ext cx="4152900" cy="3114675"/>
          </a:xfrm>
          <a:prstGeom prst="rect">
            <a:avLst/>
          </a:prstGeom>
          <a:noFill/>
        </p:spPr>
      </p:pic>
      <p:sp>
        <p:nvSpPr>
          <p:cNvPr id="1159172" name="Rectangle 4"/>
          <p:cNvSpPr>
            <a:spLocks noChangeArrowheads="1"/>
          </p:cNvSpPr>
          <p:nvPr/>
        </p:nvSpPr>
        <p:spPr bwMode="auto">
          <a:xfrm>
            <a:off x="711200" y="171450"/>
            <a:ext cx="81629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3333CC"/>
                </a:solidFill>
              </a:rPr>
              <a:t>Pt(110) structure </a:t>
            </a:r>
            <a:r>
              <a:rPr lang="en-US" sz="2800" b="1" i="1" dirty="0" smtClean="0">
                <a:solidFill>
                  <a:srgbClr val="3333CC"/>
                </a:solidFill>
              </a:rPr>
              <a:t>during</a:t>
            </a:r>
            <a:r>
              <a:rPr lang="en-US" sz="2800" b="1" dirty="0" smtClean="0">
                <a:solidFill>
                  <a:srgbClr val="3333CC"/>
                </a:solidFill>
              </a:rPr>
              <a:t> CO-oxidation</a:t>
            </a:r>
            <a:r>
              <a:rPr lang="en-US" sz="2800" b="1" dirty="0">
                <a:solidFill>
                  <a:srgbClr val="3333CC"/>
                </a:solidFill>
              </a:rPr>
              <a:t/>
            </a:r>
            <a:br>
              <a:rPr lang="en-US" sz="2800" b="1" dirty="0">
                <a:solidFill>
                  <a:srgbClr val="3333CC"/>
                </a:solidFill>
              </a:rPr>
            </a:br>
            <a:endParaRPr lang="en-US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9173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4" name="Rectangle 6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5" name="Rectangle 7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6" name="Rectangle 8"/>
          <p:cNvSpPr>
            <a:spLocks noChangeArrowheads="1"/>
          </p:cNvSpPr>
          <p:nvPr/>
        </p:nvSpPr>
        <p:spPr bwMode="auto">
          <a:xfrm>
            <a:off x="0" y="2257425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7" name="Rectangle 9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8" name="Rectangle 10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9179" name="Text Box 11"/>
          <p:cNvSpPr txBox="1">
            <a:spLocks noChangeArrowheads="1"/>
          </p:cNvSpPr>
          <p:nvPr/>
        </p:nvSpPr>
        <p:spPr bwMode="auto">
          <a:xfrm>
            <a:off x="4583113" y="6451600"/>
            <a:ext cx="43942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i="1" dirty="0" smtClean="0">
                <a:solidFill>
                  <a:srgbClr val="000000"/>
                </a:solidFill>
              </a:rPr>
              <a:t>Phys</a:t>
            </a:r>
            <a:r>
              <a:rPr lang="en-US" sz="2000" i="1" dirty="0">
                <a:solidFill>
                  <a:srgbClr val="000000"/>
                </a:solidFill>
              </a:rPr>
              <a:t>. Rev. </a:t>
            </a:r>
            <a:r>
              <a:rPr lang="en-US" sz="2000" i="1" dirty="0" err="1">
                <a:solidFill>
                  <a:srgbClr val="000000"/>
                </a:solidFill>
              </a:rPr>
              <a:t>Lett</a:t>
            </a:r>
            <a:r>
              <a:rPr lang="en-US" sz="2000" i="1" dirty="0">
                <a:solidFill>
                  <a:srgbClr val="000000"/>
                </a:solidFill>
              </a:rPr>
              <a:t>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nb-NO" sz="2000" b="1" dirty="0">
                <a:solidFill>
                  <a:srgbClr val="000000"/>
                </a:solidFill>
              </a:rPr>
              <a:t>95</a:t>
            </a:r>
            <a:r>
              <a:rPr lang="nb-NO" sz="2000" dirty="0">
                <a:solidFill>
                  <a:srgbClr val="000000"/>
                </a:solidFill>
              </a:rPr>
              <a:t> (2005) 255505.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1975" y="931863"/>
            <a:ext cx="3695700" cy="5881687"/>
            <a:chOff x="354" y="587"/>
            <a:chExt cx="2328" cy="3705"/>
          </a:xfrm>
        </p:grpSpPr>
        <p:sp>
          <p:nvSpPr>
            <p:cNvPr id="1159181" name="Rectangle 13"/>
            <p:cNvSpPr>
              <a:spLocks noChangeAspect="1" noChangeArrowheads="1"/>
            </p:cNvSpPr>
            <p:nvPr/>
          </p:nvSpPr>
          <p:spPr bwMode="auto">
            <a:xfrm>
              <a:off x="1687" y="587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 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2" name="Line 14"/>
            <p:cNvSpPr>
              <a:spLocks noChangeAspect="1" noChangeShapeType="1"/>
            </p:cNvSpPr>
            <p:nvPr/>
          </p:nvSpPr>
          <p:spPr bwMode="auto">
            <a:xfrm flipV="1">
              <a:off x="764" y="2196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3" name="Line 15"/>
            <p:cNvSpPr>
              <a:spLocks noChangeAspect="1" noChangeShapeType="1"/>
            </p:cNvSpPr>
            <p:nvPr/>
          </p:nvSpPr>
          <p:spPr bwMode="auto">
            <a:xfrm flipV="1">
              <a:off x="992" y="219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4" name="Line 16"/>
            <p:cNvSpPr>
              <a:spLocks noChangeAspect="1" noChangeShapeType="1"/>
            </p:cNvSpPr>
            <p:nvPr/>
          </p:nvSpPr>
          <p:spPr bwMode="auto">
            <a:xfrm flipV="1">
              <a:off x="1221" y="2196"/>
              <a:ext cx="2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5" name="Line 17"/>
            <p:cNvSpPr>
              <a:spLocks noChangeAspect="1" noChangeShapeType="1"/>
            </p:cNvSpPr>
            <p:nvPr/>
          </p:nvSpPr>
          <p:spPr bwMode="auto">
            <a:xfrm flipV="1">
              <a:off x="1448" y="219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6" name="Line 18"/>
            <p:cNvSpPr>
              <a:spLocks noChangeAspect="1" noChangeShapeType="1"/>
            </p:cNvSpPr>
            <p:nvPr/>
          </p:nvSpPr>
          <p:spPr bwMode="auto">
            <a:xfrm flipV="1">
              <a:off x="1677" y="2196"/>
              <a:ext cx="2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7" name="Line 19"/>
            <p:cNvSpPr>
              <a:spLocks noChangeAspect="1" noChangeShapeType="1"/>
            </p:cNvSpPr>
            <p:nvPr/>
          </p:nvSpPr>
          <p:spPr bwMode="auto">
            <a:xfrm flipV="1">
              <a:off x="1905" y="2196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8" name="Line 20"/>
            <p:cNvSpPr>
              <a:spLocks noChangeAspect="1" noChangeShapeType="1"/>
            </p:cNvSpPr>
            <p:nvPr/>
          </p:nvSpPr>
          <p:spPr bwMode="auto">
            <a:xfrm flipV="1">
              <a:off x="2132" y="2196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89" name="Line 21"/>
            <p:cNvSpPr>
              <a:spLocks noChangeAspect="1" noChangeShapeType="1"/>
            </p:cNvSpPr>
            <p:nvPr/>
          </p:nvSpPr>
          <p:spPr bwMode="auto">
            <a:xfrm flipV="1">
              <a:off x="2362" y="219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0" name="Line 22"/>
            <p:cNvSpPr>
              <a:spLocks noChangeAspect="1" noChangeShapeType="1"/>
            </p:cNvSpPr>
            <p:nvPr/>
          </p:nvSpPr>
          <p:spPr bwMode="auto">
            <a:xfrm flipV="1">
              <a:off x="2588" y="2196"/>
              <a:ext cx="2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1" name="Line 23"/>
            <p:cNvSpPr>
              <a:spLocks noChangeAspect="1" noChangeShapeType="1"/>
            </p:cNvSpPr>
            <p:nvPr/>
          </p:nvSpPr>
          <p:spPr bwMode="auto">
            <a:xfrm>
              <a:off x="673" y="2196"/>
              <a:ext cx="20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2" name="Line 24"/>
            <p:cNvSpPr>
              <a:spLocks noChangeAspect="1" noChangeShapeType="1"/>
            </p:cNvSpPr>
            <p:nvPr/>
          </p:nvSpPr>
          <p:spPr bwMode="auto">
            <a:xfrm>
              <a:off x="658" y="2196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3" name="Line 25"/>
            <p:cNvSpPr>
              <a:spLocks noChangeAspect="1" noChangeShapeType="1"/>
            </p:cNvSpPr>
            <p:nvPr/>
          </p:nvSpPr>
          <p:spPr bwMode="auto">
            <a:xfrm>
              <a:off x="658" y="2103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4" name="Line 26"/>
            <p:cNvSpPr>
              <a:spLocks noChangeAspect="1" noChangeShapeType="1"/>
            </p:cNvSpPr>
            <p:nvPr/>
          </p:nvSpPr>
          <p:spPr bwMode="auto">
            <a:xfrm>
              <a:off x="658" y="2023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5" name="Line 27"/>
            <p:cNvSpPr>
              <a:spLocks noChangeAspect="1" noChangeShapeType="1"/>
            </p:cNvSpPr>
            <p:nvPr/>
          </p:nvSpPr>
          <p:spPr bwMode="auto">
            <a:xfrm>
              <a:off x="643" y="1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6" name="Line 28"/>
            <p:cNvSpPr>
              <a:spLocks noChangeAspect="1" noChangeShapeType="1"/>
            </p:cNvSpPr>
            <p:nvPr/>
          </p:nvSpPr>
          <p:spPr bwMode="auto">
            <a:xfrm>
              <a:off x="658" y="1474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7" name="Line 29"/>
            <p:cNvSpPr>
              <a:spLocks noChangeAspect="1" noChangeShapeType="1"/>
            </p:cNvSpPr>
            <p:nvPr/>
          </p:nvSpPr>
          <p:spPr bwMode="auto">
            <a:xfrm>
              <a:off x="658" y="1196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8" name="Line 30"/>
            <p:cNvSpPr>
              <a:spLocks noChangeAspect="1" noChangeShapeType="1"/>
            </p:cNvSpPr>
            <p:nvPr/>
          </p:nvSpPr>
          <p:spPr bwMode="auto">
            <a:xfrm>
              <a:off x="658" y="998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199" name="Line 31"/>
            <p:cNvSpPr>
              <a:spLocks noChangeAspect="1" noChangeShapeType="1"/>
            </p:cNvSpPr>
            <p:nvPr/>
          </p:nvSpPr>
          <p:spPr bwMode="auto">
            <a:xfrm>
              <a:off x="658" y="844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0" name="Line 32"/>
            <p:cNvSpPr>
              <a:spLocks noChangeAspect="1" noChangeShapeType="1"/>
            </p:cNvSpPr>
            <p:nvPr/>
          </p:nvSpPr>
          <p:spPr bwMode="auto">
            <a:xfrm>
              <a:off x="658" y="719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1" name="Line 33"/>
            <p:cNvSpPr>
              <a:spLocks noChangeAspect="1" noChangeShapeType="1"/>
            </p:cNvSpPr>
            <p:nvPr/>
          </p:nvSpPr>
          <p:spPr bwMode="auto">
            <a:xfrm flipV="1">
              <a:off x="673" y="719"/>
              <a:ext cx="1" cy="147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2" name="Line 34"/>
            <p:cNvSpPr>
              <a:spLocks noChangeAspect="1" noChangeShapeType="1"/>
            </p:cNvSpPr>
            <p:nvPr/>
          </p:nvSpPr>
          <p:spPr bwMode="auto">
            <a:xfrm>
              <a:off x="764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3" name="Line 35"/>
            <p:cNvSpPr>
              <a:spLocks noChangeAspect="1" noChangeShapeType="1"/>
            </p:cNvSpPr>
            <p:nvPr/>
          </p:nvSpPr>
          <p:spPr bwMode="auto">
            <a:xfrm>
              <a:off x="992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4" name="Line 36"/>
            <p:cNvSpPr>
              <a:spLocks noChangeAspect="1" noChangeShapeType="1"/>
            </p:cNvSpPr>
            <p:nvPr/>
          </p:nvSpPr>
          <p:spPr bwMode="auto">
            <a:xfrm>
              <a:off x="1221" y="719"/>
              <a:ext cx="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5" name="Line 37"/>
            <p:cNvSpPr>
              <a:spLocks noChangeAspect="1" noChangeShapeType="1"/>
            </p:cNvSpPr>
            <p:nvPr/>
          </p:nvSpPr>
          <p:spPr bwMode="auto">
            <a:xfrm>
              <a:off x="1448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6" name="Line 38"/>
            <p:cNvSpPr>
              <a:spLocks noChangeAspect="1" noChangeShapeType="1"/>
            </p:cNvSpPr>
            <p:nvPr/>
          </p:nvSpPr>
          <p:spPr bwMode="auto">
            <a:xfrm>
              <a:off x="1677" y="719"/>
              <a:ext cx="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7" name="Line 39"/>
            <p:cNvSpPr>
              <a:spLocks noChangeAspect="1" noChangeShapeType="1"/>
            </p:cNvSpPr>
            <p:nvPr/>
          </p:nvSpPr>
          <p:spPr bwMode="auto">
            <a:xfrm>
              <a:off x="1905" y="719"/>
              <a:ext cx="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8" name="Line 40"/>
            <p:cNvSpPr>
              <a:spLocks noChangeAspect="1" noChangeShapeType="1"/>
            </p:cNvSpPr>
            <p:nvPr/>
          </p:nvSpPr>
          <p:spPr bwMode="auto">
            <a:xfrm>
              <a:off x="2132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09" name="Line 41"/>
            <p:cNvSpPr>
              <a:spLocks noChangeAspect="1" noChangeShapeType="1"/>
            </p:cNvSpPr>
            <p:nvPr/>
          </p:nvSpPr>
          <p:spPr bwMode="auto">
            <a:xfrm>
              <a:off x="2362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0" name="Line 42"/>
            <p:cNvSpPr>
              <a:spLocks noChangeAspect="1" noChangeShapeType="1"/>
            </p:cNvSpPr>
            <p:nvPr/>
          </p:nvSpPr>
          <p:spPr bwMode="auto">
            <a:xfrm>
              <a:off x="2588" y="719"/>
              <a:ext cx="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1" name="Line 43"/>
            <p:cNvSpPr>
              <a:spLocks noChangeAspect="1" noChangeShapeType="1"/>
            </p:cNvSpPr>
            <p:nvPr/>
          </p:nvSpPr>
          <p:spPr bwMode="auto">
            <a:xfrm>
              <a:off x="673" y="719"/>
              <a:ext cx="20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2" name="Line 44"/>
            <p:cNvSpPr>
              <a:spLocks noChangeAspect="1" noChangeShapeType="1"/>
            </p:cNvSpPr>
            <p:nvPr/>
          </p:nvSpPr>
          <p:spPr bwMode="auto">
            <a:xfrm>
              <a:off x="2681" y="2196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3" name="Line 45"/>
            <p:cNvSpPr>
              <a:spLocks noChangeAspect="1" noChangeShapeType="1"/>
            </p:cNvSpPr>
            <p:nvPr/>
          </p:nvSpPr>
          <p:spPr bwMode="auto">
            <a:xfrm>
              <a:off x="2681" y="2103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4" name="Line 46"/>
            <p:cNvSpPr>
              <a:spLocks noChangeAspect="1" noChangeShapeType="1"/>
            </p:cNvSpPr>
            <p:nvPr/>
          </p:nvSpPr>
          <p:spPr bwMode="auto">
            <a:xfrm>
              <a:off x="2681" y="2023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5" name="Line 47"/>
            <p:cNvSpPr>
              <a:spLocks noChangeAspect="1" noChangeShapeType="1"/>
            </p:cNvSpPr>
            <p:nvPr/>
          </p:nvSpPr>
          <p:spPr bwMode="auto">
            <a:xfrm>
              <a:off x="2681" y="1951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6" name="Line 48"/>
            <p:cNvSpPr>
              <a:spLocks noChangeAspect="1" noChangeShapeType="1"/>
            </p:cNvSpPr>
            <p:nvPr/>
          </p:nvSpPr>
          <p:spPr bwMode="auto">
            <a:xfrm>
              <a:off x="2681" y="1474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7" name="Line 49"/>
            <p:cNvSpPr>
              <a:spLocks noChangeAspect="1" noChangeShapeType="1"/>
            </p:cNvSpPr>
            <p:nvPr/>
          </p:nvSpPr>
          <p:spPr bwMode="auto">
            <a:xfrm>
              <a:off x="2681" y="1196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8" name="Line 50"/>
            <p:cNvSpPr>
              <a:spLocks noChangeAspect="1" noChangeShapeType="1"/>
            </p:cNvSpPr>
            <p:nvPr/>
          </p:nvSpPr>
          <p:spPr bwMode="auto">
            <a:xfrm>
              <a:off x="2681" y="998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19" name="Line 51"/>
            <p:cNvSpPr>
              <a:spLocks noChangeAspect="1" noChangeShapeType="1"/>
            </p:cNvSpPr>
            <p:nvPr/>
          </p:nvSpPr>
          <p:spPr bwMode="auto">
            <a:xfrm>
              <a:off x="2681" y="844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0" name="Line 52"/>
            <p:cNvSpPr>
              <a:spLocks noChangeAspect="1" noChangeShapeType="1"/>
            </p:cNvSpPr>
            <p:nvPr/>
          </p:nvSpPr>
          <p:spPr bwMode="auto">
            <a:xfrm>
              <a:off x="2681" y="719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1" name="Line 53"/>
            <p:cNvSpPr>
              <a:spLocks noChangeAspect="1" noChangeShapeType="1"/>
            </p:cNvSpPr>
            <p:nvPr/>
          </p:nvSpPr>
          <p:spPr bwMode="auto">
            <a:xfrm flipV="1">
              <a:off x="2681" y="719"/>
              <a:ext cx="1" cy="147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2" name="Freeform 54"/>
            <p:cNvSpPr>
              <a:spLocks noChangeAspect="1"/>
            </p:cNvSpPr>
            <p:nvPr/>
          </p:nvSpPr>
          <p:spPr bwMode="auto">
            <a:xfrm>
              <a:off x="855" y="1005"/>
              <a:ext cx="1733" cy="632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6" y="19"/>
                </a:cxn>
                <a:cxn ang="0">
                  <a:pos x="76" y="36"/>
                </a:cxn>
                <a:cxn ang="0">
                  <a:pos x="107" y="57"/>
                </a:cxn>
                <a:cxn ang="0">
                  <a:pos x="137" y="82"/>
                </a:cxn>
                <a:cxn ang="0">
                  <a:pos x="167" y="112"/>
                </a:cxn>
                <a:cxn ang="0">
                  <a:pos x="198" y="145"/>
                </a:cxn>
                <a:cxn ang="0">
                  <a:pos x="228" y="184"/>
                </a:cxn>
                <a:cxn ang="0">
                  <a:pos x="259" y="226"/>
                </a:cxn>
                <a:cxn ang="0">
                  <a:pos x="289" y="272"/>
                </a:cxn>
                <a:cxn ang="0">
                  <a:pos x="320" y="321"/>
                </a:cxn>
                <a:cxn ang="0">
                  <a:pos x="350" y="371"/>
                </a:cxn>
                <a:cxn ang="0">
                  <a:pos x="426" y="481"/>
                </a:cxn>
                <a:cxn ang="0">
                  <a:pos x="456" y="505"/>
                </a:cxn>
                <a:cxn ang="0">
                  <a:pos x="487" y="511"/>
                </a:cxn>
                <a:cxn ang="0">
                  <a:pos x="517" y="498"/>
                </a:cxn>
                <a:cxn ang="0">
                  <a:pos x="547" y="470"/>
                </a:cxn>
                <a:cxn ang="0">
                  <a:pos x="578" y="432"/>
                </a:cxn>
                <a:cxn ang="0">
                  <a:pos x="608" y="389"/>
                </a:cxn>
                <a:cxn ang="0">
                  <a:pos x="639" y="346"/>
                </a:cxn>
                <a:cxn ang="0">
                  <a:pos x="669" y="304"/>
                </a:cxn>
                <a:cxn ang="0">
                  <a:pos x="700" y="265"/>
                </a:cxn>
                <a:cxn ang="0">
                  <a:pos x="730" y="230"/>
                </a:cxn>
                <a:cxn ang="0">
                  <a:pos x="760" y="200"/>
                </a:cxn>
                <a:cxn ang="0">
                  <a:pos x="791" y="173"/>
                </a:cxn>
                <a:cxn ang="0">
                  <a:pos x="821" y="151"/>
                </a:cxn>
                <a:cxn ang="0">
                  <a:pos x="852" y="132"/>
                </a:cxn>
                <a:cxn ang="0">
                  <a:pos x="882" y="118"/>
                </a:cxn>
                <a:cxn ang="0">
                  <a:pos x="912" y="107"/>
                </a:cxn>
                <a:cxn ang="0">
                  <a:pos x="943" y="101"/>
                </a:cxn>
                <a:cxn ang="0">
                  <a:pos x="973" y="98"/>
                </a:cxn>
                <a:cxn ang="0">
                  <a:pos x="1004" y="98"/>
                </a:cxn>
                <a:cxn ang="0">
                  <a:pos x="1034" y="103"/>
                </a:cxn>
                <a:cxn ang="0">
                  <a:pos x="1064" y="110"/>
                </a:cxn>
                <a:cxn ang="0">
                  <a:pos x="1095" y="122"/>
                </a:cxn>
                <a:cxn ang="0">
                  <a:pos x="1125" y="137"/>
                </a:cxn>
                <a:cxn ang="0">
                  <a:pos x="1156" y="156"/>
                </a:cxn>
                <a:cxn ang="0">
                  <a:pos x="1186" y="178"/>
                </a:cxn>
                <a:cxn ang="0">
                  <a:pos x="1217" y="204"/>
                </a:cxn>
                <a:cxn ang="0">
                  <a:pos x="1247" y="235"/>
                </a:cxn>
                <a:cxn ang="0">
                  <a:pos x="1277" y="269"/>
                </a:cxn>
                <a:cxn ang="0">
                  <a:pos x="1308" y="308"/>
                </a:cxn>
                <a:cxn ang="0">
                  <a:pos x="1338" y="351"/>
                </a:cxn>
                <a:cxn ang="0">
                  <a:pos x="1369" y="397"/>
                </a:cxn>
                <a:cxn ang="0">
                  <a:pos x="1399" y="448"/>
                </a:cxn>
                <a:cxn ang="0">
                  <a:pos x="1429" y="500"/>
                </a:cxn>
              </a:cxnLst>
              <a:rect l="0" t="0" r="r" b="b"/>
              <a:pathLst>
                <a:path w="1444" h="527">
                  <a:moveTo>
                    <a:pt x="0" y="0"/>
                  </a:moveTo>
                  <a:lnTo>
                    <a:pt x="15" y="5"/>
                  </a:lnTo>
                  <a:lnTo>
                    <a:pt x="31" y="11"/>
                  </a:lnTo>
                  <a:lnTo>
                    <a:pt x="46" y="19"/>
                  </a:lnTo>
                  <a:lnTo>
                    <a:pt x="61" y="27"/>
                  </a:lnTo>
                  <a:lnTo>
                    <a:pt x="76" y="36"/>
                  </a:lnTo>
                  <a:lnTo>
                    <a:pt x="92" y="46"/>
                  </a:lnTo>
                  <a:lnTo>
                    <a:pt x="107" y="57"/>
                  </a:lnTo>
                  <a:lnTo>
                    <a:pt x="122" y="69"/>
                  </a:lnTo>
                  <a:lnTo>
                    <a:pt x="137" y="82"/>
                  </a:lnTo>
                  <a:lnTo>
                    <a:pt x="152" y="96"/>
                  </a:lnTo>
                  <a:lnTo>
                    <a:pt x="167" y="112"/>
                  </a:lnTo>
                  <a:lnTo>
                    <a:pt x="183" y="128"/>
                  </a:lnTo>
                  <a:lnTo>
                    <a:pt x="198" y="145"/>
                  </a:lnTo>
                  <a:lnTo>
                    <a:pt x="213" y="164"/>
                  </a:lnTo>
                  <a:lnTo>
                    <a:pt x="228" y="184"/>
                  </a:lnTo>
                  <a:lnTo>
                    <a:pt x="244" y="204"/>
                  </a:lnTo>
                  <a:lnTo>
                    <a:pt x="259" y="226"/>
                  </a:lnTo>
                  <a:lnTo>
                    <a:pt x="274" y="249"/>
                  </a:lnTo>
                  <a:lnTo>
                    <a:pt x="289" y="272"/>
                  </a:lnTo>
                  <a:lnTo>
                    <a:pt x="305" y="296"/>
                  </a:lnTo>
                  <a:lnTo>
                    <a:pt x="320" y="321"/>
                  </a:lnTo>
                  <a:lnTo>
                    <a:pt x="335" y="346"/>
                  </a:lnTo>
                  <a:lnTo>
                    <a:pt x="350" y="371"/>
                  </a:lnTo>
                  <a:lnTo>
                    <a:pt x="365" y="396"/>
                  </a:lnTo>
                  <a:lnTo>
                    <a:pt x="426" y="481"/>
                  </a:lnTo>
                  <a:lnTo>
                    <a:pt x="441" y="495"/>
                  </a:lnTo>
                  <a:lnTo>
                    <a:pt x="456" y="505"/>
                  </a:lnTo>
                  <a:lnTo>
                    <a:pt x="472" y="510"/>
                  </a:lnTo>
                  <a:lnTo>
                    <a:pt x="487" y="511"/>
                  </a:lnTo>
                  <a:lnTo>
                    <a:pt x="502" y="507"/>
                  </a:lnTo>
                  <a:lnTo>
                    <a:pt x="517" y="498"/>
                  </a:lnTo>
                  <a:lnTo>
                    <a:pt x="532" y="486"/>
                  </a:lnTo>
                  <a:lnTo>
                    <a:pt x="547" y="470"/>
                  </a:lnTo>
                  <a:lnTo>
                    <a:pt x="563" y="452"/>
                  </a:lnTo>
                  <a:lnTo>
                    <a:pt x="578" y="432"/>
                  </a:lnTo>
                  <a:lnTo>
                    <a:pt x="593" y="411"/>
                  </a:lnTo>
                  <a:lnTo>
                    <a:pt x="608" y="389"/>
                  </a:lnTo>
                  <a:lnTo>
                    <a:pt x="624" y="367"/>
                  </a:lnTo>
                  <a:lnTo>
                    <a:pt x="639" y="346"/>
                  </a:lnTo>
                  <a:lnTo>
                    <a:pt x="654" y="325"/>
                  </a:lnTo>
                  <a:lnTo>
                    <a:pt x="669" y="304"/>
                  </a:lnTo>
                  <a:lnTo>
                    <a:pt x="685" y="284"/>
                  </a:lnTo>
                  <a:lnTo>
                    <a:pt x="700" y="265"/>
                  </a:lnTo>
                  <a:lnTo>
                    <a:pt x="715" y="247"/>
                  </a:lnTo>
                  <a:lnTo>
                    <a:pt x="730" y="230"/>
                  </a:lnTo>
                  <a:lnTo>
                    <a:pt x="745" y="214"/>
                  </a:lnTo>
                  <a:lnTo>
                    <a:pt x="760" y="200"/>
                  </a:lnTo>
                  <a:lnTo>
                    <a:pt x="776" y="186"/>
                  </a:lnTo>
                  <a:lnTo>
                    <a:pt x="791" y="173"/>
                  </a:lnTo>
                  <a:lnTo>
                    <a:pt x="806" y="161"/>
                  </a:lnTo>
                  <a:lnTo>
                    <a:pt x="821" y="151"/>
                  </a:lnTo>
                  <a:lnTo>
                    <a:pt x="837" y="141"/>
                  </a:lnTo>
                  <a:lnTo>
                    <a:pt x="852" y="132"/>
                  </a:lnTo>
                  <a:lnTo>
                    <a:pt x="867" y="124"/>
                  </a:lnTo>
                  <a:lnTo>
                    <a:pt x="882" y="118"/>
                  </a:lnTo>
                  <a:lnTo>
                    <a:pt x="897" y="112"/>
                  </a:lnTo>
                  <a:lnTo>
                    <a:pt x="912" y="107"/>
                  </a:lnTo>
                  <a:lnTo>
                    <a:pt x="928" y="104"/>
                  </a:lnTo>
                  <a:lnTo>
                    <a:pt x="943" y="101"/>
                  </a:lnTo>
                  <a:lnTo>
                    <a:pt x="958" y="99"/>
                  </a:lnTo>
                  <a:lnTo>
                    <a:pt x="973" y="98"/>
                  </a:lnTo>
                  <a:lnTo>
                    <a:pt x="989" y="98"/>
                  </a:lnTo>
                  <a:lnTo>
                    <a:pt x="1004" y="98"/>
                  </a:lnTo>
                  <a:lnTo>
                    <a:pt x="1019" y="100"/>
                  </a:lnTo>
                  <a:lnTo>
                    <a:pt x="1034" y="103"/>
                  </a:lnTo>
                  <a:lnTo>
                    <a:pt x="1049" y="106"/>
                  </a:lnTo>
                  <a:lnTo>
                    <a:pt x="1064" y="110"/>
                  </a:lnTo>
                  <a:lnTo>
                    <a:pt x="1080" y="116"/>
                  </a:lnTo>
                  <a:lnTo>
                    <a:pt x="1095" y="122"/>
                  </a:lnTo>
                  <a:lnTo>
                    <a:pt x="1110" y="129"/>
                  </a:lnTo>
                  <a:lnTo>
                    <a:pt x="1125" y="137"/>
                  </a:lnTo>
                  <a:lnTo>
                    <a:pt x="1141" y="145"/>
                  </a:lnTo>
                  <a:lnTo>
                    <a:pt x="1156" y="156"/>
                  </a:lnTo>
                  <a:lnTo>
                    <a:pt x="1171" y="166"/>
                  </a:lnTo>
                  <a:lnTo>
                    <a:pt x="1186" y="178"/>
                  </a:lnTo>
                  <a:lnTo>
                    <a:pt x="1202" y="191"/>
                  </a:lnTo>
                  <a:lnTo>
                    <a:pt x="1217" y="204"/>
                  </a:lnTo>
                  <a:lnTo>
                    <a:pt x="1232" y="219"/>
                  </a:lnTo>
                  <a:lnTo>
                    <a:pt x="1247" y="235"/>
                  </a:lnTo>
                  <a:lnTo>
                    <a:pt x="1262" y="251"/>
                  </a:lnTo>
                  <a:lnTo>
                    <a:pt x="1277" y="269"/>
                  </a:lnTo>
                  <a:lnTo>
                    <a:pt x="1293" y="288"/>
                  </a:lnTo>
                  <a:lnTo>
                    <a:pt x="1308" y="308"/>
                  </a:lnTo>
                  <a:lnTo>
                    <a:pt x="1323" y="329"/>
                  </a:lnTo>
                  <a:lnTo>
                    <a:pt x="1338" y="351"/>
                  </a:lnTo>
                  <a:lnTo>
                    <a:pt x="1354" y="374"/>
                  </a:lnTo>
                  <a:lnTo>
                    <a:pt x="1369" y="397"/>
                  </a:lnTo>
                  <a:lnTo>
                    <a:pt x="1384" y="422"/>
                  </a:lnTo>
                  <a:lnTo>
                    <a:pt x="1399" y="448"/>
                  </a:lnTo>
                  <a:lnTo>
                    <a:pt x="1414" y="474"/>
                  </a:lnTo>
                  <a:lnTo>
                    <a:pt x="1429" y="500"/>
                  </a:lnTo>
                  <a:lnTo>
                    <a:pt x="1444" y="527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3" name="Rectangle 55"/>
            <p:cNvSpPr>
              <a:spLocks noChangeAspect="1" noChangeArrowheads="1"/>
            </p:cNvSpPr>
            <p:nvPr/>
          </p:nvSpPr>
          <p:spPr bwMode="auto">
            <a:xfrm>
              <a:off x="842" y="881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4" name="Rectangle 56"/>
            <p:cNvSpPr>
              <a:spLocks noChangeAspect="1" noChangeArrowheads="1"/>
            </p:cNvSpPr>
            <p:nvPr/>
          </p:nvSpPr>
          <p:spPr bwMode="auto">
            <a:xfrm>
              <a:off x="860" y="898"/>
              <a:ext cx="28" cy="26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5" name="Rectangle 57"/>
            <p:cNvSpPr>
              <a:spLocks noChangeAspect="1" noChangeArrowheads="1"/>
            </p:cNvSpPr>
            <p:nvPr/>
          </p:nvSpPr>
          <p:spPr bwMode="auto">
            <a:xfrm>
              <a:off x="878" y="915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6" name="Rectangle 58"/>
            <p:cNvSpPr>
              <a:spLocks noChangeAspect="1" noChangeArrowheads="1"/>
            </p:cNvSpPr>
            <p:nvPr/>
          </p:nvSpPr>
          <p:spPr bwMode="auto">
            <a:xfrm>
              <a:off x="897" y="919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7" name="Rectangle 59"/>
            <p:cNvSpPr>
              <a:spLocks noChangeAspect="1" noChangeArrowheads="1"/>
            </p:cNvSpPr>
            <p:nvPr/>
          </p:nvSpPr>
          <p:spPr bwMode="auto">
            <a:xfrm>
              <a:off x="915" y="935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8" name="Rectangle 60"/>
            <p:cNvSpPr>
              <a:spLocks noChangeAspect="1" noChangeArrowheads="1"/>
            </p:cNvSpPr>
            <p:nvPr/>
          </p:nvSpPr>
          <p:spPr bwMode="auto">
            <a:xfrm>
              <a:off x="933" y="969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29" name="Rectangle 61"/>
            <p:cNvSpPr>
              <a:spLocks noChangeAspect="1" noChangeArrowheads="1"/>
            </p:cNvSpPr>
            <p:nvPr/>
          </p:nvSpPr>
          <p:spPr bwMode="auto">
            <a:xfrm>
              <a:off x="951" y="982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0" name="Rectangle 62"/>
            <p:cNvSpPr>
              <a:spLocks noChangeAspect="1" noChangeArrowheads="1"/>
            </p:cNvSpPr>
            <p:nvPr/>
          </p:nvSpPr>
          <p:spPr bwMode="auto">
            <a:xfrm>
              <a:off x="969" y="987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1" name="Rectangle 63"/>
            <p:cNvSpPr>
              <a:spLocks noChangeAspect="1" noChangeArrowheads="1"/>
            </p:cNvSpPr>
            <p:nvPr/>
          </p:nvSpPr>
          <p:spPr bwMode="auto">
            <a:xfrm>
              <a:off x="987" y="1018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2" name="Rectangle 64"/>
            <p:cNvSpPr>
              <a:spLocks noChangeAspect="1" noChangeArrowheads="1"/>
            </p:cNvSpPr>
            <p:nvPr/>
          </p:nvSpPr>
          <p:spPr bwMode="auto">
            <a:xfrm>
              <a:off x="1024" y="1041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3" name="Rectangle 65"/>
            <p:cNvSpPr>
              <a:spLocks noChangeAspect="1" noChangeArrowheads="1"/>
            </p:cNvSpPr>
            <p:nvPr/>
          </p:nvSpPr>
          <p:spPr bwMode="auto">
            <a:xfrm>
              <a:off x="1042" y="1047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4" name="Rectangle 66"/>
            <p:cNvSpPr>
              <a:spLocks noChangeAspect="1" noChangeArrowheads="1"/>
            </p:cNvSpPr>
            <p:nvPr/>
          </p:nvSpPr>
          <p:spPr bwMode="auto">
            <a:xfrm>
              <a:off x="1060" y="1064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5" name="Rectangle 67"/>
            <p:cNvSpPr>
              <a:spLocks noChangeAspect="1" noChangeArrowheads="1"/>
            </p:cNvSpPr>
            <p:nvPr/>
          </p:nvSpPr>
          <p:spPr bwMode="auto">
            <a:xfrm>
              <a:off x="1078" y="1071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6" name="Rectangle 68"/>
            <p:cNvSpPr>
              <a:spLocks noChangeAspect="1" noChangeArrowheads="1"/>
            </p:cNvSpPr>
            <p:nvPr/>
          </p:nvSpPr>
          <p:spPr bwMode="auto">
            <a:xfrm>
              <a:off x="1098" y="1083"/>
              <a:ext cx="26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7" name="Rectangle 69"/>
            <p:cNvSpPr>
              <a:spLocks noChangeAspect="1" noChangeArrowheads="1"/>
            </p:cNvSpPr>
            <p:nvPr/>
          </p:nvSpPr>
          <p:spPr bwMode="auto">
            <a:xfrm>
              <a:off x="1116" y="1098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8" name="Rectangle 70"/>
            <p:cNvSpPr>
              <a:spLocks noChangeAspect="1" noChangeArrowheads="1"/>
            </p:cNvSpPr>
            <p:nvPr/>
          </p:nvSpPr>
          <p:spPr bwMode="auto">
            <a:xfrm>
              <a:off x="1134" y="1112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39" name="Rectangle 71"/>
            <p:cNvSpPr>
              <a:spLocks noChangeAspect="1" noChangeArrowheads="1"/>
            </p:cNvSpPr>
            <p:nvPr/>
          </p:nvSpPr>
          <p:spPr bwMode="auto">
            <a:xfrm>
              <a:off x="1152" y="1146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0" name="Rectangle 72"/>
            <p:cNvSpPr>
              <a:spLocks noChangeAspect="1" noChangeArrowheads="1"/>
            </p:cNvSpPr>
            <p:nvPr/>
          </p:nvSpPr>
          <p:spPr bwMode="auto">
            <a:xfrm>
              <a:off x="1170" y="1121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1" name="Rectangle 73"/>
            <p:cNvSpPr>
              <a:spLocks noChangeAspect="1" noChangeArrowheads="1"/>
            </p:cNvSpPr>
            <p:nvPr/>
          </p:nvSpPr>
          <p:spPr bwMode="auto">
            <a:xfrm>
              <a:off x="1188" y="1125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2" name="Rectangle 74"/>
            <p:cNvSpPr>
              <a:spLocks noChangeAspect="1" noChangeArrowheads="1"/>
            </p:cNvSpPr>
            <p:nvPr/>
          </p:nvSpPr>
          <p:spPr bwMode="auto">
            <a:xfrm>
              <a:off x="1207" y="1173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3" name="Rectangle 75"/>
            <p:cNvSpPr>
              <a:spLocks noChangeAspect="1" noChangeArrowheads="1"/>
            </p:cNvSpPr>
            <p:nvPr/>
          </p:nvSpPr>
          <p:spPr bwMode="auto">
            <a:xfrm>
              <a:off x="1225" y="1192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4" name="Rectangle 76"/>
            <p:cNvSpPr>
              <a:spLocks noChangeAspect="1" noChangeArrowheads="1"/>
            </p:cNvSpPr>
            <p:nvPr/>
          </p:nvSpPr>
          <p:spPr bwMode="auto">
            <a:xfrm>
              <a:off x="1243" y="1241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5" name="Rectangle 77"/>
            <p:cNvSpPr>
              <a:spLocks noChangeAspect="1" noChangeArrowheads="1"/>
            </p:cNvSpPr>
            <p:nvPr/>
          </p:nvSpPr>
          <p:spPr bwMode="auto">
            <a:xfrm>
              <a:off x="1261" y="1287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6" name="Rectangle 78"/>
            <p:cNvSpPr>
              <a:spLocks noChangeAspect="1" noChangeArrowheads="1"/>
            </p:cNvSpPr>
            <p:nvPr/>
          </p:nvSpPr>
          <p:spPr bwMode="auto">
            <a:xfrm>
              <a:off x="1280" y="1300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7" name="Rectangle 79"/>
            <p:cNvSpPr>
              <a:spLocks noChangeAspect="1" noChangeArrowheads="1"/>
            </p:cNvSpPr>
            <p:nvPr/>
          </p:nvSpPr>
          <p:spPr bwMode="auto">
            <a:xfrm>
              <a:off x="1352" y="1367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8" name="Rectangle 80"/>
            <p:cNvSpPr>
              <a:spLocks noChangeAspect="1" noChangeArrowheads="1"/>
            </p:cNvSpPr>
            <p:nvPr/>
          </p:nvSpPr>
          <p:spPr bwMode="auto">
            <a:xfrm>
              <a:off x="1371" y="1416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49" name="Rectangle 81"/>
            <p:cNvSpPr>
              <a:spLocks noChangeAspect="1" noChangeArrowheads="1"/>
            </p:cNvSpPr>
            <p:nvPr/>
          </p:nvSpPr>
          <p:spPr bwMode="auto">
            <a:xfrm>
              <a:off x="1389" y="1414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0" name="Rectangle 82"/>
            <p:cNvSpPr>
              <a:spLocks noChangeAspect="1" noChangeArrowheads="1"/>
            </p:cNvSpPr>
            <p:nvPr/>
          </p:nvSpPr>
          <p:spPr bwMode="auto">
            <a:xfrm>
              <a:off x="1407" y="1445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1" name="Rectangle 83"/>
            <p:cNvSpPr>
              <a:spLocks noChangeAspect="1" noChangeArrowheads="1"/>
            </p:cNvSpPr>
            <p:nvPr/>
          </p:nvSpPr>
          <p:spPr bwMode="auto">
            <a:xfrm>
              <a:off x="1425" y="1499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2" name="Rectangle 84"/>
            <p:cNvSpPr>
              <a:spLocks noChangeAspect="1" noChangeArrowheads="1"/>
            </p:cNvSpPr>
            <p:nvPr/>
          </p:nvSpPr>
          <p:spPr bwMode="auto">
            <a:xfrm>
              <a:off x="1443" y="1475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3" name="Rectangle 85"/>
            <p:cNvSpPr>
              <a:spLocks noChangeAspect="1" noChangeArrowheads="1"/>
            </p:cNvSpPr>
            <p:nvPr/>
          </p:nvSpPr>
          <p:spPr bwMode="auto">
            <a:xfrm>
              <a:off x="1463" y="1510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4" name="Rectangle 86"/>
            <p:cNvSpPr>
              <a:spLocks noChangeAspect="1" noChangeArrowheads="1"/>
            </p:cNvSpPr>
            <p:nvPr/>
          </p:nvSpPr>
          <p:spPr bwMode="auto">
            <a:xfrm>
              <a:off x="1481" y="1500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5" name="Rectangle 87"/>
            <p:cNvSpPr>
              <a:spLocks noChangeAspect="1" noChangeArrowheads="1"/>
            </p:cNvSpPr>
            <p:nvPr/>
          </p:nvSpPr>
          <p:spPr bwMode="auto">
            <a:xfrm>
              <a:off x="1499" y="1485"/>
              <a:ext cx="27" cy="26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6" name="Rectangle 88"/>
            <p:cNvSpPr>
              <a:spLocks noChangeAspect="1" noChangeArrowheads="1"/>
            </p:cNvSpPr>
            <p:nvPr/>
          </p:nvSpPr>
          <p:spPr bwMode="auto">
            <a:xfrm>
              <a:off x="1517" y="1635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7" name="Rectangle 89"/>
            <p:cNvSpPr>
              <a:spLocks noChangeAspect="1" noChangeArrowheads="1"/>
            </p:cNvSpPr>
            <p:nvPr/>
          </p:nvSpPr>
          <p:spPr bwMode="auto">
            <a:xfrm>
              <a:off x="1536" y="1690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8" name="Rectangle 90"/>
            <p:cNvSpPr>
              <a:spLocks noChangeAspect="1" noChangeArrowheads="1"/>
            </p:cNvSpPr>
            <p:nvPr/>
          </p:nvSpPr>
          <p:spPr bwMode="auto">
            <a:xfrm>
              <a:off x="1554" y="1647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59" name="Rectangle 91"/>
            <p:cNvSpPr>
              <a:spLocks noChangeAspect="1" noChangeArrowheads="1"/>
            </p:cNvSpPr>
            <p:nvPr/>
          </p:nvSpPr>
          <p:spPr bwMode="auto">
            <a:xfrm>
              <a:off x="1572" y="1654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0" name="Rectangle 92"/>
            <p:cNvSpPr>
              <a:spLocks noChangeAspect="1" noChangeArrowheads="1"/>
            </p:cNvSpPr>
            <p:nvPr/>
          </p:nvSpPr>
          <p:spPr bwMode="auto">
            <a:xfrm>
              <a:off x="1590" y="1532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1" name="Rectangle 93"/>
            <p:cNvSpPr>
              <a:spLocks noChangeAspect="1" noChangeArrowheads="1"/>
            </p:cNvSpPr>
            <p:nvPr/>
          </p:nvSpPr>
          <p:spPr bwMode="auto">
            <a:xfrm>
              <a:off x="1608" y="1571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2" name="Rectangle 94"/>
            <p:cNvSpPr>
              <a:spLocks noChangeAspect="1" noChangeArrowheads="1"/>
            </p:cNvSpPr>
            <p:nvPr/>
          </p:nvSpPr>
          <p:spPr bwMode="auto">
            <a:xfrm>
              <a:off x="1626" y="1534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3" name="Rectangle 95"/>
            <p:cNvSpPr>
              <a:spLocks noChangeAspect="1" noChangeArrowheads="1"/>
            </p:cNvSpPr>
            <p:nvPr/>
          </p:nvSpPr>
          <p:spPr bwMode="auto">
            <a:xfrm>
              <a:off x="1645" y="1506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4" name="Rectangle 96"/>
            <p:cNvSpPr>
              <a:spLocks noChangeAspect="1" noChangeArrowheads="1"/>
            </p:cNvSpPr>
            <p:nvPr/>
          </p:nvSpPr>
          <p:spPr bwMode="auto">
            <a:xfrm>
              <a:off x="1663" y="1479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5" name="Rectangle 97"/>
            <p:cNvSpPr>
              <a:spLocks noChangeAspect="1" noChangeArrowheads="1"/>
            </p:cNvSpPr>
            <p:nvPr/>
          </p:nvSpPr>
          <p:spPr bwMode="auto">
            <a:xfrm>
              <a:off x="1681" y="1466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6" name="Rectangle 98"/>
            <p:cNvSpPr>
              <a:spLocks noChangeAspect="1" noChangeArrowheads="1"/>
            </p:cNvSpPr>
            <p:nvPr/>
          </p:nvSpPr>
          <p:spPr bwMode="auto">
            <a:xfrm>
              <a:off x="1699" y="1426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7" name="Rectangle 99"/>
            <p:cNvSpPr>
              <a:spLocks noChangeAspect="1" noChangeArrowheads="1"/>
            </p:cNvSpPr>
            <p:nvPr/>
          </p:nvSpPr>
          <p:spPr bwMode="auto">
            <a:xfrm>
              <a:off x="1718" y="1425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8" name="Rectangle 100"/>
            <p:cNvSpPr>
              <a:spLocks noChangeAspect="1" noChangeArrowheads="1"/>
            </p:cNvSpPr>
            <p:nvPr/>
          </p:nvSpPr>
          <p:spPr bwMode="auto">
            <a:xfrm>
              <a:off x="1736" y="1391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69" name="Rectangle 101"/>
            <p:cNvSpPr>
              <a:spLocks noChangeAspect="1" noChangeArrowheads="1"/>
            </p:cNvSpPr>
            <p:nvPr/>
          </p:nvSpPr>
          <p:spPr bwMode="auto">
            <a:xfrm>
              <a:off x="1754" y="1371"/>
              <a:ext cx="28" cy="26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0" name="Rectangle 102"/>
            <p:cNvSpPr>
              <a:spLocks noChangeAspect="1" noChangeArrowheads="1"/>
            </p:cNvSpPr>
            <p:nvPr/>
          </p:nvSpPr>
          <p:spPr bwMode="auto">
            <a:xfrm>
              <a:off x="1772" y="1403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1" name="Rectangle 103"/>
            <p:cNvSpPr>
              <a:spLocks noChangeAspect="1" noChangeArrowheads="1"/>
            </p:cNvSpPr>
            <p:nvPr/>
          </p:nvSpPr>
          <p:spPr bwMode="auto">
            <a:xfrm>
              <a:off x="1790" y="1355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2" name="Rectangle 104"/>
            <p:cNvSpPr>
              <a:spLocks noChangeAspect="1" noChangeArrowheads="1"/>
            </p:cNvSpPr>
            <p:nvPr/>
          </p:nvSpPr>
          <p:spPr bwMode="auto">
            <a:xfrm>
              <a:off x="1808" y="1367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3" name="Rectangle 105"/>
            <p:cNvSpPr>
              <a:spLocks noChangeAspect="1" noChangeArrowheads="1"/>
            </p:cNvSpPr>
            <p:nvPr/>
          </p:nvSpPr>
          <p:spPr bwMode="auto">
            <a:xfrm>
              <a:off x="1827" y="1346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4" name="Rectangle 106"/>
            <p:cNvSpPr>
              <a:spLocks noChangeAspect="1" noChangeArrowheads="1"/>
            </p:cNvSpPr>
            <p:nvPr/>
          </p:nvSpPr>
          <p:spPr bwMode="auto">
            <a:xfrm>
              <a:off x="1845" y="1341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5" name="Rectangle 107"/>
            <p:cNvSpPr>
              <a:spLocks noChangeAspect="1" noChangeArrowheads="1"/>
            </p:cNvSpPr>
            <p:nvPr/>
          </p:nvSpPr>
          <p:spPr bwMode="auto">
            <a:xfrm>
              <a:off x="1863" y="1329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6" name="Rectangle 108"/>
            <p:cNvSpPr>
              <a:spLocks noChangeAspect="1" noChangeArrowheads="1"/>
            </p:cNvSpPr>
            <p:nvPr/>
          </p:nvSpPr>
          <p:spPr bwMode="auto">
            <a:xfrm>
              <a:off x="1881" y="1316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7" name="Rectangle 109"/>
            <p:cNvSpPr>
              <a:spLocks noChangeAspect="1" noChangeArrowheads="1"/>
            </p:cNvSpPr>
            <p:nvPr/>
          </p:nvSpPr>
          <p:spPr bwMode="auto">
            <a:xfrm>
              <a:off x="1901" y="1276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8" name="Rectangle 110"/>
            <p:cNvSpPr>
              <a:spLocks noChangeAspect="1" noChangeArrowheads="1"/>
            </p:cNvSpPr>
            <p:nvPr/>
          </p:nvSpPr>
          <p:spPr bwMode="auto">
            <a:xfrm>
              <a:off x="1919" y="1288"/>
              <a:ext cx="26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79" name="Rectangle 111"/>
            <p:cNvSpPr>
              <a:spLocks noChangeAspect="1" noChangeArrowheads="1"/>
            </p:cNvSpPr>
            <p:nvPr/>
          </p:nvSpPr>
          <p:spPr bwMode="auto">
            <a:xfrm>
              <a:off x="1937" y="1229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0" name="Rectangle 112"/>
            <p:cNvSpPr>
              <a:spLocks noChangeAspect="1" noChangeArrowheads="1"/>
            </p:cNvSpPr>
            <p:nvPr/>
          </p:nvSpPr>
          <p:spPr bwMode="auto">
            <a:xfrm>
              <a:off x="1955" y="1250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1" name="Rectangle 113"/>
            <p:cNvSpPr>
              <a:spLocks noChangeAspect="1" noChangeArrowheads="1"/>
            </p:cNvSpPr>
            <p:nvPr/>
          </p:nvSpPr>
          <p:spPr bwMode="auto">
            <a:xfrm>
              <a:off x="1974" y="1257"/>
              <a:ext cx="26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2" name="Rectangle 114"/>
            <p:cNvSpPr>
              <a:spLocks noChangeAspect="1" noChangeArrowheads="1"/>
            </p:cNvSpPr>
            <p:nvPr/>
          </p:nvSpPr>
          <p:spPr bwMode="auto">
            <a:xfrm>
              <a:off x="1992" y="1245"/>
              <a:ext cx="26" cy="26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3" name="Rectangle 115"/>
            <p:cNvSpPr>
              <a:spLocks noChangeAspect="1" noChangeArrowheads="1"/>
            </p:cNvSpPr>
            <p:nvPr/>
          </p:nvSpPr>
          <p:spPr bwMode="auto">
            <a:xfrm>
              <a:off x="2010" y="1229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4" name="Rectangle 116"/>
            <p:cNvSpPr>
              <a:spLocks noChangeAspect="1" noChangeArrowheads="1"/>
            </p:cNvSpPr>
            <p:nvPr/>
          </p:nvSpPr>
          <p:spPr bwMode="auto">
            <a:xfrm>
              <a:off x="2028" y="1220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5" name="Rectangle 117"/>
            <p:cNvSpPr>
              <a:spLocks noChangeAspect="1" noChangeArrowheads="1"/>
            </p:cNvSpPr>
            <p:nvPr/>
          </p:nvSpPr>
          <p:spPr bwMode="auto">
            <a:xfrm>
              <a:off x="2046" y="1206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6" name="Rectangle 118"/>
            <p:cNvSpPr>
              <a:spLocks noChangeAspect="1" noChangeArrowheads="1"/>
            </p:cNvSpPr>
            <p:nvPr/>
          </p:nvSpPr>
          <p:spPr bwMode="auto">
            <a:xfrm>
              <a:off x="2064" y="1215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7" name="Rectangle 119"/>
            <p:cNvSpPr>
              <a:spLocks noChangeAspect="1" noChangeArrowheads="1"/>
            </p:cNvSpPr>
            <p:nvPr/>
          </p:nvSpPr>
          <p:spPr bwMode="auto">
            <a:xfrm>
              <a:off x="2083" y="1197"/>
              <a:ext cx="26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8" name="Rectangle 120"/>
            <p:cNvSpPr>
              <a:spLocks noChangeAspect="1" noChangeArrowheads="1"/>
            </p:cNvSpPr>
            <p:nvPr/>
          </p:nvSpPr>
          <p:spPr bwMode="auto">
            <a:xfrm>
              <a:off x="2101" y="1203"/>
              <a:ext cx="26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89" name="Rectangle 121"/>
            <p:cNvSpPr>
              <a:spLocks noChangeAspect="1" noChangeArrowheads="1"/>
            </p:cNvSpPr>
            <p:nvPr/>
          </p:nvSpPr>
          <p:spPr bwMode="auto">
            <a:xfrm>
              <a:off x="2119" y="1172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0" name="Rectangle 122"/>
            <p:cNvSpPr>
              <a:spLocks noChangeAspect="1" noChangeArrowheads="1"/>
            </p:cNvSpPr>
            <p:nvPr/>
          </p:nvSpPr>
          <p:spPr bwMode="auto">
            <a:xfrm>
              <a:off x="2137" y="1202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1" name="Rectangle 123"/>
            <p:cNvSpPr>
              <a:spLocks noChangeAspect="1" noChangeArrowheads="1"/>
            </p:cNvSpPr>
            <p:nvPr/>
          </p:nvSpPr>
          <p:spPr bwMode="auto">
            <a:xfrm>
              <a:off x="2156" y="1182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2" name="Rectangle 124"/>
            <p:cNvSpPr>
              <a:spLocks noChangeAspect="1" noChangeArrowheads="1"/>
            </p:cNvSpPr>
            <p:nvPr/>
          </p:nvSpPr>
          <p:spPr bwMode="auto">
            <a:xfrm>
              <a:off x="2174" y="1205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3" name="Rectangle 125"/>
            <p:cNvSpPr>
              <a:spLocks noChangeAspect="1" noChangeArrowheads="1"/>
            </p:cNvSpPr>
            <p:nvPr/>
          </p:nvSpPr>
          <p:spPr bwMode="auto">
            <a:xfrm>
              <a:off x="2192" y="1220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4" name="Rectangle 126"/>
            <p:cNvSpPr>
              <a:spLocks noChangeAspect="1" noChangeArrowheads="1"/>
            </p:cNvSpPr>
            <p:nvPr/>
          </p:nvSpPr>
          <p:spPr bwMode="auto">
            <a:xfrm>
              <a:off x="2210" y="1210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5" name="Rectangle 127"/>
            <p:cNvSpPr>
              <a:spLocks noChangeAspect="1" noChangeArrowheads="1"/>
            </p:cNvSpPr>
            <p:nvPr/>
          </p:nvSpPr>
          <p:spPr bwMode="auto">
            <a:xfrm>
              <a:off x="2228" y="1254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6" name="Rectangle 128"/>
            <p:cNvSpPr>
              <a:spLocks noChangeAspect="1" noChangeArrowheads="1"/>
            </p:cNvSpPr>
            <p:nvPr/>
          </p:nvSpPr>
          <p:spPr bwMode="auto">
            <a:xfrm>
              <a:off x="2246" y="1221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7" name="Rectangle 129"/>
            <p:cNvSpPr>
              <a:spLocks noChangeAspect="1" noChangeArrowheads="1"/>
            </p:cNvSpPr>
            <p:nvPr/>
          </p:nvSpPr>
          <p:spPr bwMode="auto">
            <a:xfrm>
              <a:off x="2264" y="1259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8" name="Rectangle 130"/>
            <p:cNvSpPr>
              <a:spLocks noChangeAspect="1" noChangeArrowheads="1"/>
            </p:cNvSpPr>
            <p:nvPr/>
          </p:nvSpPr>
          <p:spPr bwMode="auto">
            <a:xfrm>
              <a:off x="2284" y="1266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299" name="Rectangle 131"/>
            <p:cNvSpPr>
              <a:spLocks noChangeAspect="1" noChangeArrowheads="1"/>
            </p:cNvSpPr>
            <p:nvPr/>
          </p:nvSpPr>
          <p:spPr bwMode="auto">
            <a:xfrm>
              <a:off x="2302" y="1305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0" name="Rectangle 132"/>
            <p:cNvSpPr>
              <a:spLocks noChangeAspect="1" noChangeArrowheads="1"/>
            </p:cNvSpPr>
            <p:nvPr/>
          </p:nvSpPr>
          <p:spPr bwMode="auto">
            <a:xfrm>
              <a:off x="2320" y="1318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1" name="Rectangle 133"/>
            <p:cNvSpPr>
              <a:spLocks noChangeAspect="1" noChangeArrowheads="1"/>
            </p:cNvSpPr>
            <p:nvPr/>
          </p:nvSpPr>
          <p:spPr bwMode="auto">
            <a:xfrm>
              <a:off x="2338" y="1349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2" name="Rectangle 134"/>
            <p:cNvSpPr>
              <a:spLocks noChangeAspect="1" noChangeArrowheads="1"/>
            </p:cNvSpPr>
            <p:nvPr/>
          </p:nvSpPr>
          <p:spPr bwMode="auto">
            <a:xfrm>
              <a:off x="2357" y="1385"/>
              <a:ext cx="26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3" name="Rectangle 135"/>
            <p:cNvSpPr>
              <a:spLocks noChangeAspect="1" noChangeArrowheads="1"/>
            </p:cNvSpPr>
            <p:nvPr/>
          </p:nvSpPr>
          <p:spPr bwMode="auto">
            <a:xfrm>
              <a:off x="2375" y="1384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4" name="Rectangle 136"/>
            <p:cNvSpPr>
              <a:spLocks noChangeAspect="1" noChangeArrowheads="1"/>
            </p:cNvSpPr>
            <p:nvPr/>
          </p:nvSpPr>
          <p:spPr bwMode="auto">
            <a:xfrm>
              <a:off x="2393" y="1432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5" name="Rectangle 137"/>
            <p:cNvSpPr>
              <a:spLocks noChangeAspect="1" noChangeArrowheads="1"/>
            </p:cNvSpPr>
            <p:nvPr/>
          </p:nvSpPr>
          <p:spPr bwMode="auto">
            <a:xfrm>
              <a:off x="2411" y="1460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6" name="Rectangle 138"/>
            <p:cNvSpPr>
              <a:spLocks noChangeAspect="1" noChangeArrowheads="1"/>
            </p:cNvSpPr>
            <p:nvPr/>
          </p:nvSpPr>
          <p:spPr bwMode="auto">
            <a:xfrm>
              <a:off x="2429" y="1494"/>
              <a:ext cx="27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7" name="Rectangle 139"/>
            <p:cNvSpPr>
              <a:spLocks noChangeAspect="1" noChangeArrowheads="1"/>
            </p:cNvSpPr>
            <p:nvPr/>
          </p:nvSpPr>
          <p:spPr bwMode="auto">
            <a:xfrm>
              <a:off x="2448" y="1580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8" name="Rectangle 140"/>
            <p:cNvSpPr>
              <a:spLocks noChangeAspect="1" noChangeArrowheads="1"/>
            </p:cNvSpPr>
            <p:nvPr/>
          </p:nvSpPr>
          <p:spPr bwMode="auto">
            <a:xfrm>
              <a:off x="2466" y="1603"/>
              <a:ext cx="28" cy="26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09" name="Rectangle 141"/>
            <p:cNvSpPr>
              <a:spLocks noChangeAspect="1" noChangeArrowheads="1"/>
            </p:cNvSpPr>
            <p:nvPr/>
          </p:nvSpPr>
          <p:spPr bwMode="auto">
            <a:xfrm>
              <a:off x="2484" y="1697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0" name="Rectangle 142"/>
            <p:cNvSpPr>
              <a:spLocks noChangeAspect="1" noChangeArrowheads="1"/>
            </p:cNvSpPr>
            <p:nvPr/>
          </p:nvSpPr>
          <p:spPr bwMode="auto">
            <a:xfrm>
              <a:off x="2502" y="1803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1" name="Rectangle 143"/>
            <p:cNvSpPr>
              <a:spLocks noChangeAspect="1" noChangeArrowheads="1"/>
            </p:cNvSpPr>
            <p:nvPr/>
          </p:nvSpPr>
          <p:spPr bwMode="auto">
            <a:xfrm>
              <a:off x="2520" y="1694"/>
              <a:ext cx="28" cy="27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2" name="Rectangle 144"/>
            <p:cNvSpPr>
              <a:spLocks noChangeAspect="1" noChangeArrowheads="1"/>
            </p:cNvSpPr>
            <p:nvPr/>
          </p:nvSpPr>
          <p:spPr bwMode="auto">
            <a:xfrm>
              <a:off x="2539" y="1857"/>
              <a:ext cx="27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3" name="Rectangle 145"/>
            <p:cNvSpPr>
              <a:spLocks noChangeAspect="1" noChangeArrowheads="1"/>
            </p:cNvSpPr>
            <p:nvPr/>
          </p:nvSpPr>
          <p:spPr bwMode="auto">
            <a:xfrm>
              <a:off x="2557" y="1767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4" name="Rectangle 146"/>
            <p:cNvSpPr>
              <a:spLocks noChangeAspect="1" noChangeArrowheads="1"/>
            </p:cNvSpPr>
            <p:nvPr/>
          </p:nvSpPr>
          <p:spPr bwMode="auto">
            <a:xfrm>
              <a:off x="2575" y="2055"/>
              <a:ext cx="28" cy="28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5" name="Line 147"/>
            <p:cNvSpPr>
              <a:spLocks noChangeAspect="1" noChangeShapeType="1"/>
            </p:cNvSpPr>
            <p:nvPr/>
          </p:nvSpPr>
          <p:spPr bwMode="auto">
            <a:xfrm>
              <a:off x="855" y="82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6" name="Line 148"/>
            <p:cNvSpPr>
              <a:spLocks noChangeAspect="1" noChangeShapeType="1"/>
            </p:cNvSpPr>
            <p:nvPr/>
          </p:nvSpPr>
          <p:spPr bwMode="auto">
            <a:xfrm>
              <a:off x="841" y="829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7" name="Line 149"/>
            <p:cNvSpPr>
              <a:spLocks noChangeAspect="1" noChangeShapeType="1"/>
            </p:cNvSpPr>
            <p:nvPr/>
          </p:nvSpPr>
          <p:spPr bwMode="auto">
            <a:xfrm flipV="1">
              <a:off x="855" y="909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8" name="Line 150"/>
            <p:cNvSpPr>
              <a:spLocks noChangeAspect="1" noChangeShapeType="1"/>
            </p:cNvSpPr>
            <p:nvPr/>
          </p:nvSpPr>
          <p:spPr bwMode="auto">
            <a:xfrm>
              <a:off x="841" y="967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19" name="Line 151"/>
            <p:cNvSpPr>
              <a:spLocks noChangeAspect="1" noChangeShapeType="1"/>
            </p:cNvSpPr>
            <p:nvPr/>
          </p:nvSpPr>
          <p:spPr bwMode="auto">
            <a:xfrm>
              <a:off x="873" y="846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0" name="Line 152"/>
            <p:cNvSpPr>
              <a:spLocks noChangeAspect="1" noChangeShapeType="1"/>
            </p:cNvSpPr>
            <p:nvPr/>
          </p:nvSpPr>
          <p:spPr bwMode="auto">
            <a:xfrm>
              <a:off x="859" y="84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1" name="Line 153"/>
            <p:cNvSpPr>
              <a:spLocks noChangeAspect="1" noChangeShapeType="1"/>
            </p:cNvSpPr>
            <p:nvPr/>
          </p:nvSpPr>
          <p:spPr bwMode="auto">
            <a:xfrm flipV="1">
              <a:off x="873" y="925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2" name="Line 154"/>
            <p:cNvSpPr>
              <a:spLocks noChangeAspect="1" noChangeShapeType="1"/>
            </p:cNvSpPr>
            <p:nvPr/>
          </p:nvSpPr>
          <p:spPr bwMode="auto">
            <a:xfrm>
              <a:off x="859" y="984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3" name="Line 155"/>
            <p:cNvSpPr>
              <a:spLocks noChangeAspect="1" noChangeShapeType="1"/>
            </p:cNvSpPr>
            <p:nvPr/>
          </p:nvSpPr>
          <p:spPr bwMode="auto">
            <a:xfrm>
              <a:off x="892" y="863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4" name="Line 156"/>
            <p:cNvSpPr>
              <a:spLocks noChangeAspect="1" noChangeShapeType="1"/>
            </p:cNvSpPr>
            <p:nvPr/>
          </p:nvSpPr>
          <p:spPr bwMode="auto">
            <a:xfrm>
              <a:off x="877" y="86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5" name="Line 157"/>
            <p:cNvSpPr>
              <a:spLocks noChangeAspect="1" noChangeShapeType="1"/>
            </p:cNvSpPr>
            <p:nvPr/>
          </p:nvSpPr>
          <p:spPr bwMode="auto">
            <a:xfrm flipV="1">
              <a:off x="892" y="943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6" name="Line 158"/>
            <p:cNvSpPr>
              <a:spLocks noChangeAspect="1" noChangeShapeType="1"/>
            </p:cNvSpPr>
            <p:nvPr/>
          </p:nvSpPr>
          <p:spPr bwMode="auto">
            <a:xfrm>
              <a:off x="877" y="100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7" name="Line 159"/>
            <p:cNvSpPr>
              <a:spLocks noChangeAspect="1" noChangeShapeType="1"/>
            </p:cNvSpPr>
            <p:nvPr/>
          </p:nvSpPr>
          <p:spPr bwMode="auto">
            <a:xfrm>
              <a:off x="910" y="869"/>
              <a:ext cx="2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8" name="Line 160"/>
            <p:cNvSpPr>
              <a:spLocks noChangeAspect="1" noChangeShapeType="1"/>
            </p:cNvSpPr>
            <p:nvPr/>
          </p:nvSpPr>
          <p:spPr bwMode="auto">
            <a:xfrm>
              <a:off x="896" y="869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29" name="Line 161"/>
            <p:cNvSpPr>
              <a:spLocks noChangeAspect="1" noChangeShapeType="1"/>
            </p:cNvSpPr>
            <p:nvPr/>
          </p:nvSpPr>
          <p:spPr bwMode="auto">
            <a:xfrm flipV="1">
              <a:off x="910" y="948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0" name="Line 162"/>
            <p:cNvSpPr>
              <a:spLocks noChangeAspect="1" noChangeShapeType="1"/>
            </p:cNvSpPr>
            <p:nvPr/>
          </p:nvSpPr>
          <p:spPr bwMode="auto">
            <a:xfrm>
              <a:off x="896" y="100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1" name="Line 163"/>
            <p:cNvSpPr>
              <a:spLocks noChangeAspect="1" noChangeShapeType="1"/>
            </p:cNvSpPr>
            <p:nvPr/>
          </p:nvSpPr>
          <p:spPr bwMode="auto">
            <a:xfrm>
              <a:off x="928" y="883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2" name="Line 164"/>
            <p:cNvSpPr>
              <a:spLocks noChangeAspect="1" noChangeShapeType="1"/>
            </p:cNvSpPr>
            <p:nvPr/>
          </p:nvSpPr>
          <p:spPr bwMode="auto">
            <a:xfrm>
              <a:off x="914" y="883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3" name="Line 165"/>
            <p:cNvSpPr>
              <a:spLocks noChangeAspect="1" noChangeShapeType="1"/>
            </p:cNvSpPr>
            <p:nvPr/>
          </p:nvSpPr>
          <p:spPr bwMode="auto">
            <a:xfrm flipV="1">
              <a:off x="928" y="963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4" name="Line 166"/>
            <p:cNvSpPr>
              <a:spLocks noChangeAspect="1" noChangeShapeType="1"/>
            </p:cNvSpPr>
            <p:nvPr/>
          </p:nvSpPr>
          <p:spPr bwMode="auto">
            <a:xfrm>
              <a:off x="914" y="1022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5" name="Line 167"/>
            <p:cNvSpPr>
              <a:spLocks noChangeAspect="1" noChangeShapeType="1"/>
            </p:cNvSpPr>
            <p:nvPr/>
          </p:nvSpPr>
          <p:spPr bwMode="auto">
            <a:xfrm>
              <a:off x="946" y="917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6" name="Line 168"/>
            <p:cNvSpPr>
              <a:spLocks noChangeAspect="1" noChangeShapeType="1"/>
            </p:cNvSpPr>
            <p:nvPr/>
          </p:nvSpPr>
          <p:spPr bwMode="auto">
            <a:xfrm>
              <a:off x="932" y="91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7" name="Line 169"/>
            <p:cNvSpPr>
              <a:spLocks noChangeAspect="1" noChangeShapeType="1"/>
            </p:cNvSpPr>
            <p:nvPr/>
          </p:nvSpPr>
          <p:spPr bwMode="auto">
            <a:xfrm flipV="1">
              <a:off x="946" y="996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8" name="Line 170"/>
            <p:cNvSpPr>
              <a:spLocks noChangeAspect="1" noChangeShapeType="1"/>
            </p:cNvSpPr>
            <p:nvPr/>
          </p:nvSpPr>
          <p:spPr bwMode="auto">
            <a:xfrm>
              <a:off x="932" y="105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39" name="Line 171"/>
            <p:cNvSpPr>
              <a:spLocks noChangeAspect="1" noChangeShapeType="1"/>
            </p:cNvSpPr>
            <p:nvPr/>
          </p:nvSpPr>
          <p:spPr bwMode="auto">
            <a:xfrm>
              <a:off x="966" y="930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0" name="Line 172"/>
            <p:cNvSpPr>
              <a:spLocks noChangeAspect="1" noChangeShapeType="1"/>
            </p:cNvSpPr>
            <p:nvPr/>
          </p:nvSpPr>
          <p:spPr bwMode="auto">
            <a:xfrm>
              <a:off x="950" y="93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1" name="Line 173"/>
            <p:cNvSpPr>
              <a:spLocks noChangeAspect="1" noChangeShapeType="1"/>
            </p:cNvSpPr>
            <p:nvPr/>
          </p:nvSpPr>
          <p:spPr bwMode="auto">
            <a:xfrm flipV="1">
              <a:off x="966" y="101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2" name="Line 174"/>
            <p:cNvSpPr>
              <a:spLocks noChangeAspect="1" noChangeShapeType="1"/>
            </p:cNvSpPr>
            <p:nvPr/>
          </p:nvSpPr>
          <p:spPr bwMode="auto">
            <a:xfrm>
              <a:off x="950" y="1068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3" name="Line 175"/>
            <p:cNvSpPr>
              <a:spLocks noChangeAspect="1" noChangeShapeType="1"/>
            </p:cNvSpPr>
            <p:nvPr/>
          </p:nvSpPr>
          <p:spPr bwMode="auto">
            <a:xfrm>
              <a:off x="984" y="93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4" name="Line 176"/>
            <p:cNvSpPr>
              <a:spLocks noChangeAspect="1" noChangeShapeType="1"/>
            </p:cNvSpPr>
            <p:nvPr/>
          </p:nvSpPr>
          <p:spPr bwMode="auto">
            <a:xfrm>
              <a:off x="968" y="93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5" name="Line 177"/>
            <p:cNvSpPr>
              <a:spLocks noChangeAspect="1" noChangeShapeType="1"/>
            </p:cNvSpPr>
            <p:nvPr/>
          </p:nvSpPr>
          <p:spPr bwMode="auto">
            <a:xfrm flipV="1">
              <a:off x="984" y="101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6" name="Line 178"/>
            <p:cNvSpPr>
              <a:spLocks noChangeAspect="1" noChangeShapeType="1"/>
            </p:cNvSpPr>
            <p:nvPr/>
          </p:nvSpPr>
          <p:spPr bwMode="auto">
            <a:xfrm>
              <a:off x="968" y="107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7" name="Line 179"/>
            <p:cNvSpPr>
              <a:spLocks noChangeAspect="1" noChangeShapeType="1"/>
            </p:cNvSpPr>
            <p:nvPr/>
          </p:nvSpPr>
          <p:spPr bwMode="auto">
            <a:xfrm>
              <a:off x="1002" y="967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8" name="Line 180"/>
            <p:cNvSpPr>
              <a:spLocks noChangeAspect="1" noChangeShapeType="1"/>
            </p:cNvSpPr>
            <p:nvPr/>
          </p:nvSpPr>
          <p:spPr bwMode="auto">
            <a:xfrm>
              <a:off x="987" y="967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49" name="Line 181"/>
            <p:cNvSpPr>
              <a:spLocks noChangeAspect="1" noChangeShapeType="1"/>
            </p:cNvSpPr>
            <p:nvPr/>
          </p:nvSpPr>
          <p:spPr bwMode="auto">
            <a:xfrm flipV="1">
              <a:off x="1002" y="104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0" name="Line 182"/>
            <p:cNvSpPr>
              <a:spLocks noChangeAspect="1" noChangeShapeType="1"/>
            </p:cNvSpPr>
            <p:nvPr/>
          </p:nvSpPr>
          <p:spPr bwMode="auto">
            <a:xfrm>
              <a:off x="987" y="110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1" name="Line 183"/>
            <p:cNvSpPr>
              <a:spLocks noChangeAspect="1" noChangeShapeType="1"/>
            </p:cNvSpPr>
            <p:nvPr/>
          </p:nvSpPr>
          <p:spPr bwMode="auto">
            <a:xfrm>
              <a:off x="1038" y="98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2" name="Line 184"/>
            <p:cNvSpPr>
              <a:spLocks noChangeAspect="1" noChangeShapeType="1"/>
            </p:cNvSpPr>
            <p:nvPr/>
          </p:nvSpPr>
          <p:spPr bwMode="auto">
            <a:xfrm>
              <a:off x="1023" y="989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3" name="Line 185"/>
            <p:cNvSpPr>
              <a:spLocks noChangeAspect="1" noChangeShapeType="1"/>
            </p:cNvSpPr>
            <p:nvPr/>
          </p:nvSpPr>
          <p:spPr bwMode="auto">
            <a:xfrm flipV="1">
              <a:off x="1038" y="1068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4" name="Line 186"/>
            <p:cNvSpPr>
              <a:spLocks noChangeAspect="1" noChangeShapeType="1"/>
            </p:cNvSpPr>
            <p:nvPr/>
          </p:nvSpPr>
          <p:spPr bwMode="auto">
            <a:xfrm>
              <a:off x="1023" y="112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5" name="Line 187"/>
            <p:cNvSpPr>
              <a:spLocks noChangeAspect="1" noChangeShapeType="1"/>
            </p:cNvSpPr>
            <p:nvPr/>
          </p:nvSpPr>
          <p:spPr bwMode="auto">
            <a:xfrm>
              <a:off x="1056" y="99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6" name="Line 188"/>
            <p:cNvSpPr>
              <a:spLocks noChangeAspect="1" noChangeShapeType="1"/>
            </p:cNvSpPr>
            <p:nvPr/>
          </p:nvSpPr>
          <p:spPr bwMode="auto">
            <a:xfrm>
              <a:off x="1041" y="99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7" name="Line 189"/>
            <p:cNvSpPr>
              <a:spLocks noChangeAspect="1" noChangeShapeType="1"/>
            </p:cNvSpPr>
            <p:nvPr/>
          </p:nvSpPr>
          <p:spPr bwMode="auto">
            <a:xfrm flipV="1">
              <a:off x="1056" y="107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8" name="Line 190"/>
            <p:cNvSpPr>
              <a:spLocks noChangeAspect="1" noChangeShapeType="1"/>
            </p:cNvSpPr>
            <p:nvPr/>
          </p:nvSpPr>
          <p:spPr bwMode="auto">
            <a:xfrm>
              <a:off x="1041" y="113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59" name="Line 191"/>
            <p:cNvSpPr>
              <a:spLocks noChangeAspect="1" noChangeShapeType="1"/>
            </p:cNvSpPr>
            <p:nvPr/>
          </p:nvSpPr>
          <p:spPr bwMode="auto">
            <a:xfrm>
              <a:off x="1075" y="1012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0" name="Line 192"/>
            <p:cNvSpPr>
              <a:spLocks noChangeAspect="1" noChangeShapeType="1"/>
            </p:cNvSpPr>
            <p:nvPr/>
          </p:nvSpPr>
          <p:spPr bwMode="auto">
            <a:xfrm>
              <a:off x="1060" y="1012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1" name="Line 193"/>
            <p:cNvSpPr>
              <a:spLocks noChangeAspect="1" noChangeShapeType="1"/>
            </p:cNvSpPr>
            <p:nvPr/>
          </p:nvSpPr>
          <p:spPr bwMode="auto">
            <a:xfrm flipV="1">
              <a:off x="1075" y="1091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2" name="Line 194"/>
            <p:cNvSpPr>
              <a:spLocks noChangeAspect="1" noChangeShapeType="1"/>
            </p:cNvSpPr>
            <p:nvPr/>
          </p:nvSpPr>
          <p:spPr bwMode="auto">
            <a:xfrm>
              <a:off x="1060" y="1150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3" name="Line 195"/>
            <p:cNvSpPr>
              <a:spLocks noChangeAspect="1" noChangeShapeType="1"/>
            </p:cNvSpPr>
            <p:nvPr/>
          </p:nvSpPr>
          <p:spPr bwMode="auto">
            <a:xfrm>
              <a:off x="1093" y="101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4" name="Line 196"/>
            <p:cNvSpPr>
              <a:spLocks noChangeAspect="1" noChangeShapeType="1"/>
            </p:cNvSpPr>
            <p:nvPr/>
          </p:nvSpPr>
          <p:spPr bwMode="auto">
            <a:xfrm>
              <a:off x="1078" y="1019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5" name="Line 197"/>
            <p:cNvSpPr>
              <a:spLocks noChangeAspect="1" noChangeShapeType="1"/>
            </p:cNvSpPr>
            <p:nvPr/>
          </p:nvSpPr>
          <p:spPr bwMode="auto">
            <a:xfrm flipV="1">
              <a:off x="1093" y="1098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6" name="Line 198"/>
            <p:cNvSpPr>
              <a:spLocks noChangeAspect="1" noChangeShapeType="1"/>
            </p:cNvSpPr>
            <p:nvPr/>
          </p:nvSpPr>
          <p:spPr bwMode="auto">
            <a:xfrm>
              <a:off x="1078" y="115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7" name="Line 199"/>
            <p:cNvSpPr>
              <a:spLocks noChangeAspect="1" noChangeShapeType="1"/>
            </p:cNvSpPr>
            <p:nvPr/>
          </p:nvSpPr>
          <p:spPr bwMode="auto">
            <a:xfrm>
              <a:off x="1111" y="1031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8" name="Line 200"/>
            <p:cNvSpPr>
              <a:spLocks noChangeAspect="1" noChangeShapeType="1"/>
            </p:cNvSpPr>
            <p:nvPr/>
          </p:nvSpPr>
          <p:spPr bwMode="auto">
            <a:xfrm>
              <a:off x="1097" y="1031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69" name="Line 201"/>
            <p:cNvSpPr>
              <a:spLocks noChangeAspect="1" noChangeShapeType="1"/>
            </p:cNvSpPr>
            <p:nvPr/>
          </p:nvSpPr>
          <p:spPr bwMode="auto">
            <a:xfrm flipV="1">
              <a:off x="1111" y="1110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0" name="Line 202"/>
            <p:cNvSpPr>
              <a:spLocks noChangeAspect="1" noChangeShapeType="1"/>
            </p:cNvSpPr>
            <p:nvPr/>
          </p:nvSpPr>
          <p:spPr bwMode="auto">
            <a:xfrm>
              <a:off x="1097" y="1169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1" name="Line 203"/>
            <p:cNvSpPr>
              <a:spLocks noChangeAspect="1" noChangeShapeType="1"/>
            </p:cNvSpPr>
            <p:nvPr/>
          </p:nvSpPr>
          <p:spPr bwMode="auto">
            <a:xfrm>
              <a:off x="1129" y="1047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2" name="Line 204"/>
            <p:cNvSpPr>
              <a:spLocks noChangeAspect="1" noChangeShapeType="1"/>
            </p:cNvSpPr>
            <p:nvPr/>
          </p:nvSpPr>
          <p:spPr bwMode="auto">
            <a:xfrm>
              <a:off x="1115" y="104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3" name="Line 205"/>
            <p:cNvSpPr>
              <a:spLocks noChangeAspect="1" noChangeShapeType="1"/>
            </p:cNvSpPr>
            <p:nvPr/>
          </p:nvSpPr>
          <p:spPr bwMode="auto">
            <a:xfrm flipV="1">
              <a:off x="1129" y="1126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4" name="Line 206"/>
            <p:cNvSpPr>
              <a:spLocks noChangeAspect="1" noChangeShapeType="1"/>
            </p:cNvSpPr>
            <p:nvPr/>
          </p:nvSpPr>
          <p:spPr bwMode="auto">
            <a:xfrm>
              <a:off x="1115" y="118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5" name="Line 207"/>
            <p:cNvSpPr>
              <a:spLocks noChangeAspect="1" noChangeShapeType="1"/>
            </p:cNvSpPr>
            <p:nvPr/>
          </p:nvSpPr>
          <p:spPr bwMode="auto">
            <a:xfrm>
              <a:off x="1148" y="1060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6" name="Line 208"/>
            <p:cNvSpPr>
              <a:spLocks noChangeAspect="1" noChangeShapeType="1"/>
            </p:cNvSpPr>
            <p:nvPr/>
          </p:nvSpPr>
          <p:spPr bwMode="auto">
            <a:xfrm>
              <a:off x="1132" y="106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7" name="Line 209"/>
            <p:cNvSpPr>
              <a:spLocks noChangeAspect="1" noChangeShapeType="1"/>
            </p:cNvSpPr>
            <p:nvPr/>
          </p:nvSpPr>
          <p:spPr bwMode="auto">
            <a:xfrm flipV="1">
              <a:off x="1148" y="1139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8" name="Line 210"/>
            <p:cNvSpPr>
              <a:spLocks noChangeAspect="1" noChangeShapeType="1"/>
            </p:cNvSpPr>
            <p:nvPr/>
          </p:nvSpPr>
          <p:spPr bwMode="auto">
            <a:xfrm>
              <a:off x="1132" y="119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79" name="Line 211"/>
            <p:cNvSpPr>
              <a:spLocks noChangeAspect="1" noChangeShapeType="1"/>
            </p:cNvSpPr>
            <p:nvPr/>
          </p:nvSpPr>
          <p:spPr bwMode="auto">
            <a:xfrm>
              <a:off x="1166" y="1095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0" name="Line 212"/>
            <p:cNvSpPr>
              <a:spLocks noChangeAspect="1" noChangeShapeType="1"/>
            </p:cNvSpPr>
            <p:nvPr/>
          </p:nvSpPr>
          <p:spPr bwMode="auto">
            <a:xfrm>
              <a:off x="1150" y="109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1" name="Line 213"/>
            <p:cNvSpPr>
              <a:spLocks noChangeAspect="1" noChangeShapeType="1"/>
            </p:cNvSpPr>
            <p:nvPr/>
          </p:nvSpPr>
          <p:spPr bwMode="auto">
            <a:xfrm flipV="1">
              <a:off x="1166" y="1175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2" name="Line 214"/>
            <p:cNvSpPr>
              <a:spLocks noChangeAspect="1" noChangeShapeType="1"/>
            </p:cNvSpPr>
            <p:nvPr/>
          </p:nvSpPr>
          <p:spPr bwMode="auto">
            <a:xfrm>
              <a:off x="1150" y="123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3" name="Line 215"/>
            <p:cNvSpPr>
              <a:spLocks noChangeAspect="1" noChangeShapeType="1"/>
            </p:cNvSpPr>
            <p:nvPr/>
          </p:nvSpPr>
          <p:spPr bwMode="auto">
            <a:xfrm>
              <a:off x="1184" y="1071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4" name="Line 216"/>
            <p:cNvSpPr>
              <a:spLocks noChangeAspect="1" noChangeShapeType="1"/>
            </p:cNvSpPr>
            <p:nvPr/>
          </p:nvSpPr>
          <p:spPr bwMode="auto">
            <a:xfrm>
              <a:off x="1169" y="107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5" name="Line 217"/>
            <p:cNvSpPr>
              <a:spLocks noChangeAspect="1" noChangeShapeType="1"/>
            </p:cNvSpPr>
            <p:nvPr/>
          </p:nvSpPr>
          <p:spPr bwMode="auto">
            <a:xfrm flipV="1">
              <a:off x="1184" y="1149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6" name="Line 218"/>
            <p:cNvSpPr>
              <a:spLocks noChangeAspect="1" noChangeShapeType="1"/>
            </p:cNvSpPr>
            <p:nvPr/>
          </p:nvSpPr>
          <p:spPr bwMode="auto">
            <a:xfrm>
              <a:off x="1169" y="1207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7" name="Line 219"/>
            <p:cNvSpPr>
              <a:spLocks noChangeAspect="1" noChangeShapeType="1"/>
            </p:cNvSpPr>
            <p:nvPr/>
          </p:nvSpPr>
          <p:spPr bwMode="auto">
            <a:xfrm>
              <a:off x="1202" y="107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8" name="Line 220"/>
            <p:cNvSpPr>
              <a:spLocks noChangeAspect="1" noChangeShapeType="1"/>
            </p:cNvSpPr>
            <p:nvPr/>
          </p:nvSpPr>
          <p:spPr bwMode="auto">
            <a:xfrm>
              <a:off x="1187" y="107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89" name="Line 221"/>
            <p:cNvSpPr>
              <a:spLocks noChangeAspect="1" noChangeShapeType="1"/>
            </p:cNvSpPr>
            <p:nvPr/>
          </p:nvSpPr>
          <p:spPr bwMode="auto">
            <a:xfrm flipV="1">
              <a:off x="1202" y="115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0" name="Line 222"/>
            <p:cNvSpPr>
              <a:spLocks noChangeAspect="1" noChangeShapeType="1"/>
            </p:cNvSpPr>
            <p:nvPr/>
          </p:nvSpPr>
          <p:spPr bwMode="auto">
            <a:xfrm>
              <a:off x="1187" y="121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1" name="Line 223"/>
            <p:cNvSpPr>
              <a:spLocks noChangeAspect="1" noChangeShapeType="1"/>
            </p:cNvSpPr>
            <p:nvPr/>
          </p:nvSpPr>
          <p:spPr bwMode="auto">
            <a:xfrm>
              <a:off x="1221" y="1121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2" name="Line 224"/>
            <p:cNvSpPr>
              <a:spLocks noChangeAspect="1" noChangeShapeType="1"/>
            </p:cNvSpPr>
            <p:nvPr/>
          </p:nvSpPr>
          <p:spPr bwMode="auto">
            <a:xfrm>
              <a:off x="1205" y="112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3" name="Line 225"/>
            <p:cNvSpPr>
              <a:spLocks noChangeAspect="1" noChangeShapeType="1"/>
            </p:cNvSpPr>
            <p:nvPr/>
          </p:nvSpPr>
          <p:spPr bwMode="auto">
            <a:xfrm flipV="1">
              <a:off x="1221" y="120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4" name="Line 226"/>
            <p:cNvSpPr>
              <a:spLocks noChangeAspect="1" noChangeShapeType="1"/>
            </p:cNvSpPr>
            <p:nvPr/>
          </p:nvSpPr>
          <p:spPr bwMode="auto">
            <a:xfrm>
              <a:off x="1205" y="125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5" name="Line 227"/>
            <p:cNvSpPr>
              <a:spLocks noChangeAspect="1" noChangeShapeType="1"/>
            </p:cNvSpPr>
            <p:nvPr/>
          </p:nvSpPr>
          <p:spPr bwMode="auto">
            <a:xfrm>
              <a:off x="1239" y="1140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6" name="Line 228"/>
            <p:cNvSpPr>
              <a:spLocks noChangeAspect="1" noChangeShapeType="1"/>
            </p:cNvSpPr>
            <p:nvPr/>
          </p:nvSpPr>
          <p:spPr bwMode="auto">
            <a:xfrm>
              <a:off x="1223" y="1140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7" name="Line 229"/>
            <p:cNvSpPr>
              <a:spLocks noChangeAspect="1" noChangeShapeType="1"/>
            </p:cNvSpPr>
            <p:nvPr/>
          </p:nvSpPr>
          <p:spPr bwMode="auto">
            <a:xfrm flipV="1">
              <a:off x="1239" y="1219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8" name="Line 230"/>
            <p:cNvSpPr>
              <a:spLocks noChangeAspect="1" noChangeShapeType="1"/>
            </p:cNvSpPr>
            <p:nvPr/>
          </p:nvSpPr>
          <p:spPr bwMode="auto">
            <a:xfrm>
              <a:off x="1223" y="127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399" name="Line 231"/>
            <p:cNvSpPr>
              <a:spLocks noChangeAspect="1" noChangeShapeType="1"/>
            </p:cNvSpPr>
            <p:nvPr/>
          </p:nvSpPr>
          <p:spPr bwMode="auto">
            <a:xfrm>
              <a:off x="1257" y="118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0" name="Line 232"/>
            <p:cNvSpPr>
              <a:spLocks noChangeAspect="1" noChangeShapeType="1"/>
            </p:cNvSpPr>
            <p:nvPr/>
          </p:nvSpPr>
          <p:spPr bwMode="auto">
            <a:xfrm>
              <a:off x="1242" y="1189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1" name="Line 233"/>
            <p:cNvSpPr>
              <a:spLocks noChangeAspect="1" noChangeShapeType="1"/>
            </p:cNvSpPr>
            <p:nvPr/>
          </p:nvSpPr>
          <p:spPr bwMode="auto">
            <a:xfrm flipV="1">
              <a:off x="1257" y="1269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2" name="Line 234"/>
            <p:cNvSpPr>
              <a:spLocks noChangeAspect="1" noChangeShapeType="1"/>
            </p:cNvSpPr>
            <p:nvPr/>
          </p:nvSpPr>
          <p:spPr bwMode="auto">
            <a:xfrm>
              <a:off x="1242" y="1327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3" name="Line 235"/>
            <p:cNvSpPr>
              <a:spLocks noChangeAspect="1" noChangeShapeType="1"/>
            </p:cNvSpPr>
            <p:nvPr/>
          </p:nvSpPr>
          <p:spPr bwMode="auto">
            <a:xfrm>
              <a:off x="1275" y="123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4" name="Line 236"/>
            <p:cNvSpPr>
              <a:spLocks noChangeAspect="1" noChangeShapeType="1"/>
            </p:cNvSpPr>
            <p:nvPr/>
          </p:nvSpPr>
          <p:spPr bwMode="auto">
            <a:xfrm>
              <a:off x="1260" y="123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5" name="Line 237"/>
            <p:cNvSpPr>
              <a:spLocks noChangeAspect="1" noChangeShapeType="1"/>
            </p:cNvSpPr>
            <p:nvPr/>
          </p:nvSpPr>
          <p:spPr bwMode="auto">
            <a:xfrm flipV="1">
              <a:off x="1275" y="131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6" name="Line 238"/>
            <p:cNvSpPr>
              <a:spLocks noChangeAspect="1" noChangeShapeType="1"/>
            </p:cNvSpPr>
            <p:nvPr/>
          </p:nvSpPr>
          <p:spPr bwMode="auto">
            <a:xfrm>
              <a:off x="1260" y="137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7" name="Line 239"/>
            <p:cNvSpPr>
              <a:spLocks noChangeAspect="1" noChangeShapeType="1"/>
            </p:cNvSpPr>
            <p:nvPr/>
          </p:nvSpPr>
          <p:spPr bwMode="auto">
            <a:xfrm>
              <a:off x="1293" y="1248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8" name="Line 240"/>
            <p:cNvSpPr>
              <a:spLocks noChangeAspect="1" noChangeShapeType="1"/>
            </p:cNvSpPr>
            <p:nvPr/>
          </p:nvSpPr>
          <p:spPr bwMode="auto">
            <a:xfrm>
              <a:off x="1278" y="1248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09" name="Line 241"/>
            <p:cNvSpPr>
              <a:spLocks noChangeAspect="1" noChangeShapeType="1"/>
            </p:cNvSpPr>
            <p:nvPr/>
          </p:nvSpPr>
          <p:spPr bwMode="auto">
            <a:xfrm flipV="1">
              <a:off x="1293" y="132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0" name="Line 242"/>
            <p:cNvSpPr>
              <a:spLocks noChangeAspect="1" noChangeShapeType="1"/>
            </p:cNvSpPr>
            <p:nvPr/>
          </p:nvSpPr>
          <p:spPr bwMode="auto">
            <a:xfrm>
              <a:off x="1278" y="138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1" name="Line 243"/>
            <p:cNvSpPr>
              <a:spLocks noChangeAspect="1" noChangeShapeType="1"/>
            </p:cNvSpPr>
            <p:nvPr/>
          </p:nvSpPr>
          <p:spPr bwMode="auto">
            <a:xfrm>
              <a:off x="1366" y="131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2" name="Line 244"/>
            <p:cNvSpPr>
              <a:spLocks noChangeAspect="1" noChangeShapeType="1"/>
            </p:cNvSpPr>
            <p:nvPr/>
          </p:nvSpPr>
          <p:spPr bwMode="auto">
            <a:xfrm>
              <a:off x="1352" y="1315"/>
              <a:ext cx="28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3" name="Line 245"/>
            <p:cNvSpPr>
              <a:spLocks noChangeAspect="1" noChangeShapeType="1"/>
            </p:cNvSpPr>
            <p:nvPr/>
          </p:nvSpPr>
          <p:spPr bwMode="auto">
            <a:xfrm flipV="1">
              <a:off x="1366" y="1395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4" name="Line 246"/>
            <p:cNvSpPr>
              <a:spLocks noChangeAspect="1" noChangeShapeType="1"/>
            </p:cNvSpPr>
            <p:nvPr/>
          </p:nvSpPr>
          <p:spPr bwMode="auto">
            <a:xfrm>
              <a:off x="1352" y="1453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5" name="Line 247"/>
            <p:cNvSpPr>
              <a:spLocks noChangeAspect="1" noChangeShapeType="1"/>
            </p:cNvSpPr>
            <p:nvPr/>
          </p:nvSpPr>
          <p:spPr bwMode="auto">
            <a:xfrm>
              <a:off x="1384" y="1365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6" name="Line 248"/>
            <p:cNvSpPr>
              <a:spLocks noChangeAspect="1" noChangeShapeType="1"/>
            </p:cNvSpPr>
            <p:nvPr/>
          </p:nvSpPr>
          <p:spPr bwMode="auto">
            <a:xfrm>
              <a:off x="1370" y="136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7" name="Line 249"/>
            <p:cNvSpPr>
              <a:spLocks noChangeAspect="1" noChangeShapeType="1"/>
            </p:cNvSpPr>
            <p:nvPr/>
          </p:nvSpPr>
          <p:spPr bwMode="auto">
            <a:xfrm flipV="1">
              <a:off x="1384" y="1444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8" name="Line 250"/>
            <p:cNvSpPr>
              <a:spLocks noChangeAspect="1" noChangeShapeType="1"/>
            </p:cNvSpPr>
            <p:nvPr/>
          </p:nvSpPr>
          <p:spPr bwMode="auto">
            <a:xfrm>
              <a:off x="1370" y="150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19" name="Line 251"/>
            <p:cNvSpPr>
              <a:spLocks noChangeAspect="1" noChangeShapeType="1"/>
            </p:cNvSpPr>
            <p:nvPr/>
          </p:nvSpPr>
          <p:spPr bwMode="auto">
            <a:xfrm>
              <a:off x="1402" y="1362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0" name="Line 252"/>
            <p:cNvSpPr>
              <a:spLocks noChangeAspect="1" noChangeShapeType="1"/>
            </p:cNvSpPr>
            <p:nvPr/>
          </p:nvSpPr>
          <p:spPr bwMode="auto">
            <a:xfrm>
              <a:off x="1388" y="1362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1" name="Line 253"/>
            <p:cNvSpPr>
              <a:spLocks noChangeAspect="1" noChangeShapeType="1"/>
            </p:cNvSpPr>
            <p:nvPr/>
          </p:nvSpPr>
          <p:spPr bwMode="auto">
            <a:xfrm flipV="1">
              <a:off x="1402" y="1441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2" name="Line 254"/>
            <p:cNvSpPr>
              <a:spLocks noChangeAspect="1" noChangeShapeType="1"/>
            </p:cNvSpPr>
            <p:nvPr/>
          </p:nvSpPr>
          <p:spPr bwMode="auto">
            <a:xfrm>
              <a:off x="1388" y="150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3" name="Line 255"/>
            <p:cNvSpPr>
              <a:spLocks noChangeAspect="1" noChangeShapeType="1"/>
            </p:cNvSpPr>
            <p:nvPr/>
          </p:nvSpPr>
          <p:spPr bwMode="auto">
            <a:xfrm>
              <a:off x="1421" y="139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4" name="Line 256"/>
            <p:cNvSpPr>
              <a:spLocks noChangeAspect="1" noChangeShapeType="1"/>
            </p:cNvSpPr>
            <p:nvPr/>
          </p:nvSpPr>
          <p:spPr bwMode="auto">
            <a:xfrm>
              <a:off x="1406" y="1393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5" name="Line 257"/>
            <p:cNvSpPr>
              <a:spLocks noChangeAspect="1" noChangeShapeType="1"/>
            </p:cNvSpPr>
            <p:nvPr/>
          </p:nvSpPr>
          <p:spPr bwMode="auto">
            <a:xfrm flipV="1">
              <a:off x="1421" y="147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6" name="Line 258"/>
            <p:cNvSpPr>
              <a:spLocks noChangeAspect="1" noChangeShapeType="1"/>
            </p:cNvSpPr>
            <p:nvPr/>
          </p:nvSpPr>
          <p:spPr bwMode="auto">
            <a:xfrm>
              <a:off x="1406" y="153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7" name="Line 259"/>
            <p:cNvSpPr>
              <a:spLocks noChangeAspect="1" noChangeShapeType="1"/>
            </p:cNvSpPr>
            <p:nvPr/>
          </p:nvSpPr>
          <p:spPr bwMode="auto">
            <a:xfrm>
              <a:off x="1439" y="1447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8" name="Line 260"/>
            <p:cNvSpPr>
              <a:spLocks noChangeAspect="1" noChangeShapeType="1"/>
            </p:cNvSpPr>
            <p:nvPr/>
          </p:nvSpPr>
          <p:spPr bwMode="auto">
            <a:xfrm>
              <a:off x="1425" y="144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29" name="Line 261"/>
            <p:cNvSpPr>
              <a:spLocks noChangeAspect="1" noChangeShapeType="1"/>
            </p:cNvSpPr>
            <p:nvPr/>
          </p:nvSpPr>
          <p:spPr bwMode="auto">
            <a:xfrm flipV="1">
              <a:off x="1439" y="1528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0" name="Line 262"/>
            <p:cNvSpPr>
              <a:spLocks noChangeAspect="1" noChangeShapeType="1"/>
            </p:cNvSpPr>
            <p:nvPr/>
          </p:nvSpPr>
          <p:spPr bwMode="auto">
            <a:xfrm>
              <a:off x="1425" y="158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1" name="Line 263"/>
            <p:cNvSpPr>
              <a:spLocks noChangeAspect="1" noChangeShapeType="1"/>
            </p:cNvSpPr>
            <p:nvPr/>
          </p:nvSpPr>
          <p:spPr bwMode="auto">
            <a:xfrm>
              <a:off x="1457" y="142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2" name="Line 264"/>
            <p:cNvSpPr>
              <a:spLocks noChangeAspect="1" noChangeShapeType="1"/>
            </p:cNvSpPr>
            <p:nvPr/>
          </p:nvSpPr>
          <p:spPr bwMode="auto">
            <a:xfrm>
              <a:off x="1443" y="142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3" name="Line 265"/>
            <p:cNvSpPr>
              <a:spLocks noChangeAspect="1" noChangeShapeType="1"/>
            </p:cNvSpPr>
            <p:nvPr/>
          </p:nvSpPr>
          <p:spPr bwMode="auto">
            <a:xfrm flipV="1">
              <a:off x="1457" y="1502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4" name="Line 266"/>
            <p:cNvSpPr>
              <a:spLocks noChangeAspect="1" noChangeShapeType="1"/>
            </p:cNvSpPr>
            <p:nvPr/>
          </p:nvSpPr>
          <p:spPr bwMode="auto">
            <a:xfrm>
              <a:off x="1443" y="1560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5" name="Line 267"/>
            <p:cNvSpPr>
              <a:spLocks noChangeAspect="1" noChangeShapeType="1"/>
            </p:cNvSpPr>
            <p:nvPr/>
          </p:nvSpPr>
          <p:spPr bwMode="auto">
            <a:xfrm>
              <a:off x="1475" y="1458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6" name="Line 268"/>
            <p:cNvSpPr>
              <a:spLocks noChangeAspect="1" noChangeShapeType="1"/>
            </p:cNvSpPr>
            <p:nvPr/>
          </p:nvSpPr>
          <p:spPr bwMode="auto">
            <a:xfrm>
              <a:off x="1461" y="1458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7" name="Line 269"/>
            <p:cNvSpPr>
              <a:spLocks noChangeAspect="1" noChangeShapeType="1"/>
            </p:cNvSpPr>
            <p:nvPr/>
          </p:nvSpPr>
          <p:spPr bwMode="auto">
            <a:xfrm flipV="1">
              <a:off x="1475" y="153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8" name="Line 270"/>
            <p:cNvSpPr>
              <a:spLocks noChangeAspect="1" noChangeShapeType="1"/>
            </p:cNvSpPr>
            <p:nvPr/>
          </p:nvSpPr>
          <p:spPr bwMode="auto">
            <a:xfrm>
              <a:off x="1461" y="159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39" name="Line 271"/>
            <p:cNvSpPr>
              <a:spLocks noChangeAspect="1" noChangeShapeType="1"/>
            </p:cNvSpPr>
            <p:nvPr/>
          </p:nvSpPr>
          <p:spPr bwMode="auto">
            <a:xfrm>
              <a:off x="1493" y="1448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0" name="Line 272"/>
            <p:cNvSpPr>
              <a:spLocks noChangeAspect="1" noChangeShapeType="1"/>
            </p:cNvSpPr>
            <p:nvPr/>
          </p:nvSpPr>
          <p:spPr bwMode="auto">
            <a:xfrm>
              <a:off x="1479" y="1448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1" name="Line 273"/>
            <p:cNvSpPr>
              <a:spLocks noChangeAspect="1" noChangeShapeType="1"/>
            </p:cNvSpPr>
            <p:nvPr/>
          </p:nvSpPr>
          <p:spPr bwMode="auto">
            <a:xfrm flipV="1">
              <a:off x="1493" y="1528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2" name="Line 274"/>
            <p:cNvSpPr>
              <a:spLocks noChangeAspect="1" noChangeShapeType="1"/>
            </p:cNvSpPr>
            <p:nvPr/>
          </p:nvSpPr>
          <p:spPr bwMode="auto">
            <a:xfrm>
              <a:off x="1479" y="158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3" name="Line 275"/>
            <p:cNvSpPr>
              <a:spLocks noChangeAspect="1" noChangeShapeType="1"/>
            </p:cNvSpPr>
            <p:nvPr/>
          </p:nvSpPr>
          <p:spPr bwMode="auto">
            <a:xfrm>
              <a:off x="1511" y="1433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4" name="Line 276"/>
            <p:cNvSpPr>
              <a:spLocks noChangeAspect="1" noChangeShapeType="1"/>
            </p:cNvSpPr>
            <p:nvPr/>
          </p:nvSpPr>
          <p:spPr bwMode="auto">
            <a:xfrm>
              <a:off x="1497" y="143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5" name="Line 277"/>
            <p:cNvSpPr>
              <a:spLocks noChangeAspect="1" noChangeShapeType="1"/>
            </p:cNvSpPr>
            <p:nvPr/>
          </p:nvSpPr>
          <p:spPr bwMode="auto">
            <a:xfrm flipV="1">
              <a:off x="1511" y="151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6" name="Line 278"/>
            <p:cNvSpPr>
              <a:spLocks noChangeAspect="1" noChangeShapeType="1"/>
            </p:cNvSpPr>
            <p:nvPr/>
          </p:nvSpPr>
          <p:spPr bwMode="auto">
            <a:xfrm>
              <a:off x="1497" y="157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7" name="Line 279"/>
            <p:cNvSpPr>
              <a:spLocks noChangeAspect="1" noChangeShapeType="1"/>
            </p:cNvSpPr>
            <p:nvPr/>
          </p:nvSpPr>
          <p:spPr bwMode="auto">
            <a:xfrm>
              <a:off x="1530" y="1583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8" name="Line 280"/>
            <p:cNvSpPr>
              <a:spLocks noChangeAspect="1" noChangeShapeType="1"/>
            </p:cNvSpPr>
            <p:nvPr/>
          </p:nvSpPr>
          <p:spPr bwMode="auto">
            <a:xfrm>
              <a:off x="1516" y="158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49" name="Line 281"/>
            <p:cNvSpPr>
              <a:spLocks noChangeAspect="1" noChangeShapeType="1"/>
            </p:cNvSpPr>
            <p:nvPr/>
          </p:nvSpPr>
          <p:spPr bwMode="auto">
            <a:xfrm flipV="1">
              <a:off x="1530" y="1663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0" name="Line 282"/>
            <p:cNvSpPr>
              <a:spLocks noChangeAspect="1" noChangeShapeType="1"/>
            </p:cNvSpPr>
            <p:nvPr/>
          </p:nvSpPr>
          <p:spPr bwMode="auto">
            <a:xfrm>
              <a:off x="1516" y="172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1" name="Line 283"/>
            <p:cNvSpPr>
              <a:spLocks noChangeAspect="1" noChangeShapeType="1"/>
            </p:cNvSpPr>
            <p:nvPr/>
          </p:nvSpPr>
          <p:spPr bwMode="auto">
            <a:xfrm>
              <a:off x="1548" y="1638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2" name="Line 284"/>
            <p:cNvSpPr>
              <a:spLocks noChangeAspect="1" noChangeShapeType="1"/>
            </p:cNvSpPr>
            <p:nvPr/>
          </p:nvSpPr>
          <p:spPr bwMode="auto">
            <a:xfrm>
              <a:off x="1534" y="1638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3" name="Line 285"/>
            <p:cNvSpPr>
              <a:spLocks noChangeAspect="1" noChangeShapeType="1"/>
            </p:cNvSpPr>
            <p:nvPr/>
          </p:nvSpPr>
          <p:spPr bwMode="auto">
            <a:xfrm flipV="1">
              <a:off x="1548" y="1717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4" name="Line 286"/>
            <p:cNvSpPr>
              <a:spLocks noChangeAspect="1" noChangeShapeType="1"/>
            </p:cNvSpPr>
            <p:nvPr/>
          </p:nvSpPr>
          <p:spPr bwMode="auto">
            <a:xfrm>
              <a:off x="1534" y="177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5" name="Line 287"/>
            <p:cNvSpPr>
              <a:spLocks noChangeAspect="1" noChangeShapeType="1"/>
            </p:cNvSpPr>
            <p:nvPr/>
          </p:nvSpPr>
          <p:spPr bwMode="auto">
            <a:xfrm>
              <a:off x="1566" y="1595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6" name="Line 288"/>
            <p:cNvSpPr>
              <a:spLocks noChangeAspect="1" noChangeShapeType="1"/>
            </p:cNvSpPr>
            <p:nvPr/>
          </p:nvSpPr>
          <p:spPr bwMode="auto">
            <a:xfrm>
              <a:off x="1552" y="159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7" name="Line 289"/>
            <p:cNvSpPr>
              <a:spLocks noChangeAspect="1" noChangeShapeType="1"/>
            </p:cNvSpPr>
            <p:nvPr/>
          </p:nvSpPr>
          <p:spPr bwMode="auto">
            <a:xfrm flipV="1">
              <a:off x="1566" y="1674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8" name="Line 290"/>
            <p:cNvSpPr>
              <a:spLocks noChangeAspect="1" noChangeShapeType="1"/>
            </p:cNvSpPr>
            <p:nvPr/>
          </p:nvSpPr>
          <p:spPr bwMode="auto">
            <a:xfrm>
              <a:off x="1552" y="173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59" name="Line 291"/>
            <p:cNvSpPr>
              <a:spLocks noChangeAspect="1" noChangeShapeType="1"/>
            </p:cNvSpPr>
            <p:nvPr/>
          </p:nvSpPr>
          <p:spPr bwMode="auto">
            <a:xfrm>
              <a:off x="1584" y="1602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0" name="Line 292"/>
            <p:cNvSpPr>
              <a:spLocks noChangeAspect="1" noChangeShapeType="1"/>
            </p:cNvSpPr>
            <p:nvPr/>
          </p:nvSpPr>
          <p:spPr bwMode="auto">
            <a:xfrm>
              <a:off x="1570" y="1602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1" name="Line 293"/>
            <p:cNvSpPr>
              <a:spLocks noChangeAspect="1" noChangeShapeType="1"/>
            </p:cNvSpPr>
            <p:nvPr/>
          </p:nvSpPr>
          <p:spPr bwMode="auto">
            <a:xfrm flipV="1">
              <a:off x="1584" y="1682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2" name="Line 294"/>
            <p:cNvSpPr>
              <a:spLocks noChangeAspect="1" noChangeShapeType="1"/>
            </p:cNvSpPr>
            <p:nvPr/>
          </p:nvSpPr>
          <p:spPr bwMode="auto">
            <a:xfrm>
              <a:off x="1570" y="174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3" name="Line 295"/>
            <p:cNvSpPr>
              <a:spLocks noChangeAspect="1" noChangeShapeType="1"/>
            </p:cNvSpPr>
            <p:nvPr/>
          </p:nvSpPr>
          <p:spPr bwMode="auto">
            <a:xfrm>
              <a:off x="1604" y="1480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4" name="Line 296"/>
            <p:cNvSpPr>
              <a:spLocks noChangeAspect="1" noChangeShapeType="1"/>
            </p:cNvSpPr>
            <p:nvPr/>
          </p:nvSpPr>
          <p:spPr bwMode="auto">
            <a:xfrm>
              <a:off x="1588" y="148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5" name="Line 297"/>
            <p:cNvSpPr>
              <a:spLocks noChangeAspect="1" noChangeShapeType="1"/>
            </p:cNvSpPr>
            <p:nvPr/>
          </p:nvSpPr>
          <p:spPr bwMode="auto">
            <a:xfrm flipV="1">
              <a:off x="1604" y="1559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6" name="Line 298"/>
            <p:cNvSpPr>
              <a:spLocks noChangeAspect="1" noChangeShapeType="1"/>
            </p:cNvSpPr>
            <p:nvPr/>
          </p:nvSpPr>
          <p:spPr bwMode="auto">
            <a:xfrm>
              <a:off x="1588" y="161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7" name="Line 299"/>
            <p:cNvSpPr>
              <a:spLocks noChangeAspect="1" noChangeShapeType="1"/>
            </p:cNvSpPr>
            <p:nvPr/>
          </p:nvSpPr>
          <p:spPr bwMode="auto">
            <a:xfrm>
              <a:off x="1622" y="151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8" name="Line 300"/>
            <p:cNvSpPr>
              <a:spLocks noChangeAspect="1" noChangeShapeType="1"/>
            </p:cNvSpPr>
            <p:nvPr/>
          </p:nvSpPr>
          <p:spPr bwMode="auto">
            <a:xfrm>
              <a:off x="1607" y="1519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69" name="Line 301"/>
            <p:cNvSpPr>
              <a:spLocks noChangeAspect="1" noChangeShapeType="1"/>
            </p:cNvSpPr>
            <p:nvPr/>
          </p:nvSpPr>
          <p:spPr bwMode="auto">
            <a:xfrm flipV="1">
              <a:off x="1622" y="1600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0" name="Line 302"/>
            <p:cNvSpPr>
              <a:spLocks noChangeAspect="1" noChangeShapeType="1"/>
            </p:cNvSpPr>
            <p:nvPr/>
          </p:nvSpPr>
          <p:spPr bwMode="auto">
            <a:xfrm>
              <a:off x="1607" y="165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1" name="Line 303"/>
            <p:cNvSpPr>
              <a:spLocks noChangeAspect="1" noChangeShapeType="1"/>
            </p:cNvSpPr>
            <p:nvPr/>
          </p:nvSpPr>
          <p:spPr bwMode="auto">
            <a:xfrm>
              <a:off x="1640" y="1482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2" name="Line 304"/>
            <p:cNvSpPr>
              <a:spLocks noChangeAspect="1" noChangeShapeType="1"/>
            </p:cNvSpPr>
            <p:nvPr/>
          </p:nvSpPr>
          <p:spPr bwMode="auto">
            <a:xfrm>
              <a:off x="1625" y="1482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3" name="Line 305"/>
            <p:cNvSpPr>
              <a:spLocks noChangeAspect="1" noChangeShapeType="1"/>
            </p:cNvSpPr>
            <p:nvPr/>
          </p:nvSpPr>
          <p:spPr bwMode="auto">
            <a:xfrm flipV="1">
              <a:off x="1640" y="1562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4" name="Line 306"/>
            <p:cNvSpPr>
              <a:spLocks noChangeAspect="1" noChangeShapeType="1"/>
            </p:cNvSpPr>
            <p:nvPr/>
          </p:nvSpPr>
          <p:spPr bwMode="auto">
            <a:xfrm>
              <a:off x="1625" y="1620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5" name="Line 307"/>
            <p:cNvSpPr>
              <a:spLocks noChangeAspect="1" noChangeShapeType="1"/>
            </p:cNvSpPr>
            <p:nvPr/>
          </p:nvSpPr>
          <p:spPr bwMode="auto">
            <a:xfrm>
              <a:off x="1658" y="1454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6" name="Line 308"/>
            <p:cNvSpPr>
              <a:spLocks noChangeAspect="1" noChangeShapeType="1"/>
            </p:cNvSpPr>
            <p:nvPr/>
          </p:nvSpPr>
          <p:spPr bwMode="auto">
            <a:xfrm>
              <a:off x="1643" y="1454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7" name="Line 309"/>
            <p:cNvSpPr>
              <a:spLocks noChangeAspect="1" noChangeShapeType="1"/>
            </p:cNvSpPr>
            <p:nvPr/>
          </p:nvSpPr>
          <p:spPr bwMode="auto">
            <a:xfrm flipV="1">
              <a:off x="1658" y="1534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8" name="Line 310"/>
            <p:cNvSpPr>
              <a:spLocks noChangeAspect="1" noChangeShapeType="1"/>
            </p:cNvSpPr>
            <p:nvPr/>
          </p:nvSpPr>
          <p:spPr bwMode="auto">
            <a:xfrm>
              <a:off x="1643" y="1592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79" name="Line 311"/>
            <p:cNvSpPr>
              <a:spLocks noChangeAspect="1" noChangeShapeType="1"/>
            </p:cNvSpPr>
            <p:nvPr/>
          </p:nvSpPr>
          <p:spPr bwMode="auto">
            <a:xfrm>
              <a:off x="1677" y="1427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0" name="Line 312"/>
            <p:cNvSpPr>
              <a:spLocks noChangeAspect="1" noChangeShapeType="1"/>
            </p:cNvSpPr>
            <p:nvPr/>
          </p:nvSpPr>
          <p:spPr bwMode="auto">
            <a:xfrm>
              <a:off x="1661" y="142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1" name="Line 313"/>
            <p:cNvSpPr>
              <a:spLocks noChangeAspect="1" noChangeShapeType="1"/>
            </p:cNvSpPr>
            <p:nvPr/>
          </p:nvSpPr>
          <p:spPr bwMode="auto">
            <a:xfrm flipV="1">
              <a:off x="1677" y="1506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2" name="Line 314"/>
            <p:cNvSpPr>
              <a:spLocks noChangeAspect="1" noChangeShapeType="1"/>
            </p:cNvSpPr>
            <p:nvPr/>
          </p:nvSpPr>
          <p:spPr bwMode="auto">
            <a:xfrm>
              <a:off x="1661" y="156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3" name="Line 315"/>
            <p:cNvSpPr>
              <a:spLocks noChangeAspect="1" noChangeShapeType="1"/>
            </p:cNvSpPr>
            <p:nvPr/>
          </p:nvSpPr>
          <p:spPr bwMode="auto">
            <a:xfrm>
              <a:off x="1695" y="1414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4" name="Line 316"/>
            <p:cNvSpPr>
              <a:spLocks noChangeAspect="1" noChangeShapeType="1"/>
            </p:cNvSpPr>
            <p:nvPr/>
          </p:nvSpPr>
          <p:spPr bwMode="auto">
            <a:xfrm>
              <a:off x="1681" y="1414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5" name="Line 317"/>
            <p:cNvSpPr>
              <a:spLocks noChangeAspect="1" noChangeShapeType="1"/>
            </p:cNvSpPr>
            <p:nvPr/>
          </p:nvSpPr>
          <p:spPr bwMode="auto">
            <a:xfrm flipV="1">
              <a:off x="1695" y="1493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6" name="Line 318"/>
            <p:cNvSpPr>
              <a:spLocks noChangeAspect="1" noChangeShapeType="1"/>
            </p:cNvSpPr>
            <p:nvPr/>
          </p:nvSpPr>
          <p:spPr bwMode="auto">
            <a:xfrm>
              <a:off x="1681" y="1550"/>
              <a:ext cx="28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7" name="Line 319"/>
            <p:cNvSpPr>
              <a:spLocks noChangeAspect="1" noChangeShapeType="1"/>
            </p:cNvSpPr>
            <p:nvPr/>
          </p:nvSpPr>
          <p:spPr bwMode="auto">
            <a:xfrm>
              <a:off x="1713" y="1374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8" name="Line 320"/>
            <p:cNvSpPr>
              <a:spLocks noChangeAspect="1" noChangeShapeType="1"/>
            </p:cNvSpPr>
            <p:nvPr/>
          </p:nvSpPr>
          <p:spPr bwMode="auto">
            <a:xfrm>
              <a:off x="1699" y="1374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89" name="Line 321"/>
            <p:cNvSpPr>
              <a:spLocks noChangeAspect="1" noChangeShapeType="1"/>
            </p:cNvSpPr>
            <p:nvPr/>
          </p:nvSpPr>
          <p:spPr bwMode="auto">
            <a:xfrm flipV="1">
              <a:off x="1713" y="1453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0" name="Line 322"/>
            <p:cNvSpPr>
              <a:spLocks noChangeAspect="1" noChangeShapeType="1"/>
            </p:cNvSpPr>
            <p:nvPr/>
          </p:nvSpPr>
          <p:spPr bwMode="auto">
            <a:xfrm>
              <a:off x="1699" y="1512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1" name="Line 323"/>
            <p:cNvSpPr>
              <a:spLocks noChangeAspect="1" noChangeShapeType="1"/>
            </p:cNvSpPr>
            <p:nvPr/>
          </p:nvSpPr>
          <p:spPr bwMode="auto">
            <a:xfrm>
              <a:off x="1731" y="1373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2" name="Line 324"/>
            <p:cNvSpPr>
              <a:spLocks noChangeAspect="1" noChangeShapeType="1"/>
            </p:cNvSpPr>
            <p:nvPr/>
          </p:nvSpPr>
          <p:spPr bwMode="auto">
            <a:xfrm>
              <a:off x="1717" y="1373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3" name="Line 325"/>
            <p:cNvSpPr>
              <a:spLocks noChangeAspect="1" noChangeShapeType="1"/>
            </p:cNvSpPr>
            <p:nvPr/>
          </p:nvSpPr>
          <p:spPr bwMode="auto">
            <a:xfrm flipV="1">
              <a:off x="1731" y="1453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4" name="Line 326"/>
            <p:cNvSpPr>
              <a:spLocks noChangeAspect="1" noChangeShapeType="1"/>
            </p:cNvSpPr>
            <p:nvPr/>
          </p:nvSpPr>
          <p:spPr bwMode="auto">
            <a:xfrm>
              <a:off x="1717" y="1511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5" name="Line 327"/>
            <p:cNvSpPr>
              <a:spLocks noChangeAspect="1" noChangeShapeType="1"/>
            </p:cNvSpPr>
            <p:nvPr/>
          </p:nvSpPr>
          <p:spPr bwMode="auto">
            <a:xfrm>
              <a:off x="1749" y="133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6" name="Line 328"/>
            <p:cNvSpPr>
              <a:spLocks noChangeAspect="1" noChangeShapeType="1"/>
            </p:cNvSpPr>
            <p:nvPr/>
          </p:nvSpPr>
          <p:spPr bwMode="auto">
            <a:xfrm>
              <a:off x="1735" y="1339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7" name="Line 329"/>
            <p:cNvSpPr>
              <a:spLocks noChangeAspect="1" noChangeShapeType="1"/>
            </p:cNvSpPr>
            <p:nvPr/>
          </p:nvSpPr>
          <p:spPr bwMode="auto">
            <a:xfrm flipV="1">
              <a:off x="1749" y="1420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8" name="Line 330"/>
            <p:cNvSpPr>
              <a:spLocks noChangeAspect="1" noChangeShapeType="1"/>
            </p:cNvSpPr>
            <p:nvPr/>
          </p:nvSpPr>
          <p:spPr bwMode="auto">
            <a:xfrm>
              <a:off x="1735" y="147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499" name="Line 331"/>
            <p:cNvSpPr>
              <a:spLocks noChangeAspect="1" noChangeShapeType="1"/>
            </p:cNvSpPr>
            <p:nvPr/>
          </p:nvSpPr>
          <p:spPr bwMode="auto">
            <a:xfrm>
              <a:off x="1767" y="1319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0" name="Line 332"/>
            <p:cNvSpPr>
              <a:spLocks noChangeAspect="1" noChangeShapeType="1"/>
            </p:cNvSpPr>
            <p:nvPr/>
          </p:nvSpPr>
          <p:spPr bwMode="auto">
            <a:xfrm>
              <a:off x="1753" y="1319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1" name="Line 333"/>
            <p:cNvSpPr>
              <a:spLocks noChangeAspect="1" noChangeShapeType="1"/>
            </p:cNvSpPr>
            <p:nvPr/>
          </p:nvSpPr>
          <p:spPr bwMode="auto">
            <a:xfrm flipV="1">
              <a:off x="1767" y="1398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2" name="Line 334"/>
            <p:cNvSpPr>
              <a:spLocks noChangeAspect="1" noChangeShapeType="1"/>
            </p:cNvSpPr>
            <p:nvPr/>
          </p:nvSpPr>
          <p:spPr bwMode="auto">
            <a:xfrm>
              <a:off x="1753" y="145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3" name="Line 335"/>
            <p:cNvSpPr>
              <a:spLocks noChangeAspect="1" noChangeShapeType="1"/>
            </p:cNvSpPr>
            <p:nvPr/>
          </p:nvSpPr>
          <p:spPr bwMode="auto">
            <a:xfrm>
              <a:off x="1786" y="1351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4" name="Line 336"/>
            <p:cNvSpPr>
              <a:spLocks noChangeAspect="1" noChangeShapeType="1"/>
            </p:cNvSpPr>
            <p:nvPr/>
          </p:nvSpPr>
          <p:spPr bwMode="auto">
            <a:xfrm>
              <a:off x="1771" y="1351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5" name="Line 337"/>
            <p:cNvSpPr>
              <a:spLocks noChangeAspect="1" noChangeShapeType="1"/>
            </p:cNvSpPr>
            <p:nvPr/>
          </p:nvSpPr>
          <p:spPr bwMode="auto">
            <a:xfrm flipV="1">
              <a:off x="1786" y="1430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6" name="Line 338"/>
            <p:cNvSpPr>
              <a:spLocks noChangeAspect="1" noChangeShapeType="1"/>
            </p:cNvSpPr>
            <p:nvPr/>
          </p:nvSpPr>
          <p:spPr bwMode="auto">
            <a:xfrm>
              <a:off x="1771" y="1489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7" name="Line 339"/>
            <p:cNvSpPr>
              <a:spLocks noChangeAspect="1" noChangeShapeType="1"/>
            </p:cNvSpPr>
            <p:nvPr/>
          </p:nvSpPr>
          <p:spPr bwMode="auto">
            <a:xfrm>
              <a:off x="1804" y="130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8" name="Line 340"/>
            <p:cNvSpPr>
              <a:spLocks noChangeAspect="1" noChangeShapeType="1"/>
            </p:cNvSpPr>
            <p:nvPr/>
          </p:nvSpPr>
          <p:spPr bwMode="auto">
            <a:xfrm>
              <a:off x="1789" y="1303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09" name="Line 341"/>
            <p:cNvSpPr>
              <a:spLocks noChangeAspect="1" noChangeShapeType="1"/>
            </p:cNvSpPr>
            <p:nvPr/>
          </p:nvSpPr>
          <p:spPr bwMode="auto">
            <a:xfrm flipV="1">
              <a:off x="1804" y="1383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0" name="Line 342"/>
            <p:cNvSpPr>
              <a:spLocks noChangeAspect="1" noChangeShapeType="1"/>
            </p:cNvSpPr>
            <p:nvPr/>
          </p:nvSpPr>
          <p:spPr bwMode="auto">
            <a:xfrm>
              <a:off x="1789" y="144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1" name="Line 343"/>
            <p:cNvSpPr>
              <a:spLocks noChangeAspect="1" noChangeShapeType="1"/>
            </p:cNvSpPr>
            <p:nvPr/>
          </p:nvSpPr>
          <p:spPr bwMode="auto">
            <a:xfrm>
              <a:off x="1822" y="131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2" name="Line 344"/>
            <p:cNvSpPr>
              <a:spLocks noChangeAspect="1" noChangeShapeType="1"/>
            </p:cNvSpPr>
            <p:nvPr/>
          </p:nvSpPr>
          <p:spPr bwMode="auto">
            <a:xfrm>
              <a:off x="1808" y="1315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3" name="Line 345"/>
            <p:cNvSpPr>
              <a:spLocks noChangeAspect="1" noChangeShapeType="1"/>
            </p:cNvSpPr>
            <p:nvPr/>
          </p:nvSpPr>
          <p:spPr bwMode="auto">
            <a:xfrm flipV="1">
              <a:off x="1822" y="1395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4" name="Line 346"/>
            <p:cNvSpPr>
              <a:spLocks noChangeAspect="1" noChangeShapeType="1"/>
            </p:cNvSpPr>
            <p:nvPr/>
          </p:nvSpPr>
          <p:spPr bwMode="auto">
            <a:xfrm>
              <a:off x="1808" y="145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5" name="Line 347"/>
            <p:cNvSpPr>
              <a:spLocks noChangeAspect="1" noChangeShapeType="1"/>
            </p:cNvSpPr>
            <p:nvPr/>
          </p:nvSpPr>
          <p:spPr bwMode="auto">
            <a:xfrm>
              <a:off x="1840" y="1294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6" name="Line 348"/>
            <p:cNvSpPr>
              <a:spLocks noChangeAspect="1" noChangeShapeType="1"/>
            </p:cNvSpPr>
            <p:nvPr/>
          </p:nvSpPr>
          <p:spPr bwMode="auto">
            <a:xfrm>
              <a:off x="1826" y="1294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7" name="Line 349"/>
            <p:cNvSpPr>
              <a:spLocks noChangeAspect="1" noChangeShapeType="1"/>
            </p:cNvSpPr>
            <p:nvPr/>
          </p:nvSpPr>
          <p:spPr bwMode="auto">
            <a:xfrm flipV="1">
              <a:off x="1840" y="1373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8" name="Line 350"/>
            <p:cNvSpPr>
              <a:spLocks noChangeAspect="1" noChangeShapeType="1"/>
            </p:cNvSpPr>
            <p:nvPr/>
          </p:nvSpPr>
          <p:spPr bwMode="auto">
            <a:xfrm>
              <a:off x="1826" y="1432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19" name="Line 351"/>
            <p:cNvSpPr>
              <a:spLocks noChangeAspect="1" noChangeShapeType="1"/>
            </p:cNvSpPr>
            <p:nvPr/>
          </p:nvSpPr>
          <p:spPr bwMode="auto">
            <a:xfrm>
              <a:off x="1859" y="1289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0" name="Line 352"/>
            <p:cNvSpPr>
              <a:spLocks noChangeAspect="1" noChangeShapeType="1"/>
            </p:cNvSpPr>
            <p:nvPr/>
          </p:nvSpPr>
          <p:spPr bwMode="auto">
            <a:xfrm>
              <a:off x="1844" y="1289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1" name="Line 353"/>
            <p:cNvSpPr>
              <a:spLocks noChangeAspect="1" noChangeShapeType="1"/>
            </p:cNvSpPr>
            <p:nvPr/>
          </p:nvSpPr>
          <p:spPr bwMode="auto">
            <a:xfrm flipV="1">
              <a:off x="1859" y="1368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2" name="Line 354"/>
            <p:cNvSpPr>
              <a:spLocks noChangeAspect="1" noChangeShapeType="1"/>
            </p:cNvSpPr>
            <p:nvPr/>
          </p:nvSpPr>
          <p:spPr bwMode="auto">
            <a:xfrm>
              <a:off x="1844" y="142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3" name="Line 355"/>
            <p:cNvSpPr>
              <a:spLocks noChangeAspect="1" noChangeShapeType="1"/>
            </p:cNvSpPr>
            <p:nvPr/>
          </p:nvSpPr>
          <p:spPr bwMode="auto">
            <a:xfrm>
              <a:off x="1877" y="1277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4" name="Line 356"/>
            <p:cNvSpPr>
              <a:spLocks noChangeAspect="1" noChangeShapeType="1"/>
            </p:cNvSpPr>
            <p:nvPr/>
          </p:nvSpPr>
          <p:spPr bwMode="auto">
            <a:xfrm>
              <a:off x="1862" y="1277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5" name="Line 357"/>
            <p:cNvSpPr>
              <a:spLocks noChangeAspect="1" noChangeShapeType="1"/>
            </p:cNvSpPr>
            <p:nvPr/>
          </p:nvSpPr>
          <p:spPr bwMode="auto">
            <a:xfrm flipV="1">
              <a:off x="1877" y="1356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6" name="Line 358"/>
            <p:cNvSpPr>
              <a:spLocks noChangeAspect="1" noChangeShapeType="1"/>
            </p:cNvSpPr>
            <p:nvPr/>
          </p:nvSpPr>
          <p:spPr bwMode="auto">
            <a:xfrm>
              <a:off x="1862" y="141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7" name="Line 359"/>
            <p:cNvSpPr>
              <a:spLocks noChangeAspect="1" noChangeShapeType="1"/>
            </p:cNvSpPr>
            <p:nvPr/>
          </p:nvSpPr>
          <p:spPr bwMode="auto">
            <a:xfrm>
              <a:off x="1895" y="1264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8" name="Line 360"/>
            <p:cNvSpPr>
              <a:spLocks noChangeAspect="1" noChangeShapeType="1"/>
            </p:cNvSpPr>
            <p:nvPr/>
          </p:nvSpPr>
          <p:spPr bwMode="auto">
            <a:xfrm>
              <a:off x="1881" y="1264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29" name="Line 361"/>
            <p:cNvSpPr>
              <a:spLocks noChangeAspect="1" noChangeShapeType="1"/>
            </p:cNvSpPr>
            <p:nvPr/>
          </p:nvSpPr>
          <p:spPr bwMode="auto">
            <a:xfrm flipV="1">
              <a:off x="1895" y="1344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0" name="Line 362"/>
            <p:cNvSpPr>
              <a:spLocks noChangeAspect="1" noChangeShapeType="1"/>
            </p:cNvSpPr>
            <p:nvPr/>
          </p:nvSpPr>
          <p:spPr bwMode="auto">
            <a:xfrm>
              <a:off x="1881" y="1402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1" name="Line 363"/>
            <p:cNvSpPr>
              <a:spLocks noChangeAspect="1" noChangeShapeType="1"/>
            </p:cNvSpPr>
            <p:nvPr/>
          </p:nvSpPr>
          <p:spPr bwMode="auto">
            <a:xfrm>
              <a:off x="1913" y="1224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2" name="Line 364"/>
            <p:cNvSpPr>
              <a:spLocks noChangeAspect="1" noChangeShapeType="1"/>
            </p:cNvSpPr>
            <p:nvPr/>
          </p:nvSpPr>
          <p:spPr bwMode="auto">
            <a:xfrm>
              <a:off x="1899" y="1224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3" name="Line 365"/>
            <p:cNvSpPr>
              <a:spLocks noChangeAspect="1" noChangeShapeType="1"/>
            </p:cNvSpPr>
            <p:nvPr/>
          </p:nvSpPr>
          <p:spPr bwMode="auto">
            <a:xfrm flipV="1">
              <a:off x="1913" y="1303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4" name="Line 366"/>
            <p:cNvSpPr>
              <a:spLocks noChangeAspect="1" noChangeShapeType="1"/>
            </p:cNvSpPr>
            <p:nvPr/>
          </p:nvSpPr>
          <p:spPr bwMode="auto">
            <a:xfrm>
              <a:off x="1899" y="1362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5" name="Line 367"/>
            <p:cNvSpPr>
              <a:spLocks noChangeAspect="1" noChangeShapeType="1"/>
            </p:cNvSpPr>
            <p:nvPr/>
          </p:nvSpPr>
          <p:spPr bwMode="auto">
            <a:xfrm>
              <a:off x="1931" y="1236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6" name="Line 368"/>
            <p:cNvSpPr>
              <a:spLocks noChangeAspect="1" noChangeShapeType="1"/>
            </p:cNvSpPr>
            <p:nvPr/>
          </p:nvSpPr>
          <p:spPr bwMode="auto">
            <a:xfrm>
              <a:off x="1917" y="123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7" name="Line 369"/>
            <p:cNvSpPr>
              <a:spLocks noChangeAspect="1" noChangeShapeType="1"/>
            </p:cNvSpPr>
            <p:nvPr/>
          </p:nvSpPr>
          <p:spPr bwMode="auto">
            <a:xfrm flipV="1">
              <a:off x="1931" y="1315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8" name="Line 370"/>
            <p:cNvSpPr>
              <a:spLocks noChangeAspect="1" noChangeShapeType="1"/>
            </p:cNvSpPr>
            <p:nvPr/>
          </p:nvSpPr>
          <p:spPr bwMode="auto">
            <a:xfrm>
              <a:off x="1917" y="1374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39" name="Line 371"/>
            <p:cNvSpPr>
              <a:spLocks noChangeAspect="1" noChangeShapeType="1"/>
            </p:cNvSpPr>
            <p:nvPr/>
          </p:nvSpPr>
          <p:spPr bwMode="auto">
            <a:xfrm>
              <a:off x="1949" y="1178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0" name="Line 372"/>
            <p:cNvSpPr>
              <a:spLocks noChangeAspect="1" noChangeShapeType="1"/>
            </p:cNvSpPr>
            <p:nvPr/>
          </p:nvSpPr>
          <p:spPr bwMode="auto">
            <a:xfrm>
              <a:off x="1935" y="117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1" name="Line 373"/>
            <p:cNvSpPr>
              <a:spLocks noChangeAspect="1" noChangeShapeType="1"/>
            </p:cNvSpPr>
            <p:nvPr/>
          </p:nvSpPr>
          <p:spPr bwMode="auto">
            <a:xfrm flipV="1">
              <a:off x="1949" y="1257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2" name="Line 374"/>
            <p:cNvSpPr>
              <a:spLocks noChangeAspect="1" noChangeShapeType="1"/>
            </p:cNvSpPr>
            <p:nvPr/>
          </p:nvSpPr>
          <p:spPr bwMode="auto">
            <a:xfrm>
              <a:off x="1935" y="1315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3" name="Line 375"/>
            <p:cNvSpPr>
              <a:spLocks noChangeAspect="1" noChangeShapeType="1"/>
            </p:cNvSpPr>
            <p:nvPr/>
          </p:nvSpPr>
          <p:spPr bwMode="auto">
            <a:xfrm>
              <a:off x="1969" y="1198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4" name="Line 376"/>
            <p:cNvSpPr>
              <a:spLocks noChangeAspect="1" noChangeShapeType="1"/>
            </p:cNvSpPr>
            <p:nvPr/>
          </p:nvSpPr>
          <p:spPr bwMode="auto">
            <a:xfrm>
              <a:off x="1953" y="119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5" name="Line 377"/>
            <p:cNvSpPr>
              <a:spLocks noChangeAspect="1" noChangeShapeType="1"/>
            </p:cNvSpPr>
            <p:nvPr/>
          </p:nvSpPr>
          <p:spPr bwMode="auto">
            <a:xfrm flipV="1">
              <a:off x="1969" y="127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6" name="Line 378"/>
            <p:cNvSpPr>
              <a:spLocks noChangeAspect="1" noChangeShapeType="1"/>
            </p:cNvSpPr>
            <p:nvPr/>
          </p:nvSpPr>
          <p:spPr bwMode="auto">
            <a:xfrm>
              <a:off x="1953" y="133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7" name="Line 379"/>
            <p:cNvSpPr>
              <a:spLocks noChangeAspect="1" noChangeShapeType="1"/>
            </p:cNvSpPr>
            <p:nvPr/>
          </p:nvSpPr>
          <p:spPr bwMode="auto">
            <a:xfrm>
              <a:off x="1987" y="120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8" name="Line 380"/>
            <p:cNvSpPr>
              <a:spLocks noChangeAspect="1" noChangeShapeType="1"/>
            </p:cNvSpPr>
            <p:nvPr/>
          </p:nvSpPr>
          <p:spPr bwMode="auto">
            <a:xfrm>
              <a:off x="1972" y="120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49" name="Line 381"/>
            <p:cNvSpPr>
              <a:spLocks noChangeAspect="1" noChangeShapeType="1"/>
            </p:cNvSpPr>
            <p:nvPr/>
          </p:nvSpPr>
          <p:spPr bwMode="auto">
            <a:xfrm flipV="1">
              <a:off x="1987" y="128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0" name="Line 382"/>
            <p:cNvSpPr>
              <a:spLocks noChangeAspect="1" noChangeShapeType="1"/>
            </p:cNvSpPr>
            <p:nvPr/>
          </p:nvSpPr>
          <p:spPr bwMode="auto">
            <a:xfrm>
              <a:off x="1972" y="134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1" name="Line 383"/>
            <p:cNvSpPr>
              <a:spLocks noChangeAspect="1" noChangeShapeType="1"/>
            </p:cNvSpPr>
            <p:nvPr/>
          </p:nvSpPr>
          <p:spPr bwMode="auto">
            <a:xfrm>
              <a:off x="2005" y="119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2" name="Line 384"/>
            <p:cNvSpPr>
              <a:spLocks noChangeAspect="1" noChangeShapeType="1"/>
            </p:cNvSpPr>
            <p:nvPr/>
          </p:nvSpPr>
          <p:spPr bwMode="auto">
            <a:xfrm>
              <a:off x="1990" y="119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3" name="Line 385"/>
            <p:cNvSpPr>
              <a:spLocks noChangeAspect="1" noChangeShapeType="1"/>
            </p:cNvSpPr>
            <p:nvPr/>
          </p:nvSpPr>
          <p:spPr bwMode="auto">
            <a:xfrm flipV="1">
              <a:off x="2005" y="127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4" name="Line 386"/>
            <p:cNvSpPr>
              <a:spLocks noChangeAspect="1" noChangeShapeType="1"/>
            </p:cNvSpPr>
            <p:nvPr/>
          </p:nvSpPr>
          <p:spPr bwMode="auto">
            <a:xfrm>
              <a:off x="1990" y="133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5" name="Line 387"/>
            <p:cNvSpPr>
              <a:spLocks noChangeAspect="1" noChangeShapeType="1"/>
            </p:cNvSpPr>
            <p:nvPr/>
          </p:nvSpPr>
          <p:spPr bwMode="auto">
            <a:xfrm>
              <a:off x="2023" y="1178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6" name="Line 388"/>
            <p:cNvSpPr>
              <a:spLocks noChangeAspect="1" noChangeShapeType="1"/>
            </p:cNvSpPr>
            <p:nvPr/>
          </p:nvSpPr>
          <p:spPr bwMode="auto">
            <a:xfrm>
              <a:off x="2008" y="117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7" name="Line 389"/>
            <p:cNvSpPr>
              <a:spLocks noChangeAspect="1" noChangeShapeType="1"/>
            </p:cNvSpPr>
            <p:nvPr/>
          </p:nvSpPr>
          <p:spPr bwMode="auto">
            <a:xfrm flipV="1">
              <a:off x="2023" y="1257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8" name="Line 390"/>
            <p:cNvSpPr>
              <a:spLocks noChangeAspect="1" noChangeShapeType="1"/>
            </p:cNvSpPr>
            <p:nvPr/>
          </p:nvSpPr>
          <p:spPr bwMode="auto">
            <a:xfrm>
              <a:off x="2008" y="1315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59" name="Line 391"/>
            <p:cNvSpPr>
              <a:spLocks noChangeAspect="1" noChangeShapeType="1"/>
            </p:cNvSpPr>
            <p:nvPr/>
          </p:nvSpPr>
          <p:spPr bwMode="auto">
            <a:xfrm>
              <a:off x="2042" y="1168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0" name="Line 392"/>
            <p:cNvSpPr>
              <a:spLocks noChangeAspect="1" noChangeShapeType="1"/>
            </p:cNvSpPr>
            <p:nvPr/>
          </p:nvSpPr>
          <p:spPr bwMode="auto">
            <a:xfrm>
              <a:off x="2026" y="116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1" name="Line 393"/>
            <p:cNvSpPr>
              <a:spLocks noChangeAspect="1" noChangeShapeType="1"/>
            </p:cNvSpPr>
            <p:nvPr/>
          </p:nvSpPr>
          <p:spPr bwMode="auto">
            <a:xfrm flipV="1">
              <a:off x="2042" y="124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2" name="Line 394"/>
            <p:cNvSpPr>
              <a:spLocks noChangeAspect="1" noChangeShapeType="1"/>
            </p:cNvSpPr>
            <p:nvPr/>
          </p:nvSpPr>
          <p:spPr bwMode="auto">
            <a:xfrm>
              <a:off x="2026" y="130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3" name="Line 395"/>
            <p:cNvSpPr>
              <a:spLocks noChangeAspect="1" noChangeShapeType="1"/>
            </p:cNvSpPr>
            <p:nvPr/>
          </p:nvSpPr>
          <p:spPr bwMode="auto">
            <a:xfrm>
              <a:off x="2060" y="1155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4" name="Line 396"/>
            <p:cNvSpPr>
              <a:spLocks noChangeAspect="1" noChangeShapeType="1"/>
            </p:cNvSpPr>
            <p:nvPr/>
          </p:nvSpPr>
          <p:spPr bwMode="auto">
            <a:xfrm>
              <a:off x="2044" y="115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5" name="Line 397"/>
            <p:cNvSpPr>
              <a:spLocks noChangeAspect="1" noChangeShapeType="1"/>
            </p:cNvSpPr>
            <p:nvPr/>
          </p:nvSpPr>
          <p:spPr bwMode="auto">
            <a:xfrm flipV="1">
              <a:off x="2060" y="123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6" name="Line 398"/>
            <p:cNvSpPr>
              <a:spLocks noChangeAspect="1" noChangeShapeType="1"/>
            </p:cNvSpPr>
            <p:nvPr/>
          </p:nvSpPr>
          <p:spPr bwMode="auto">
            <a:xfrm>
              <a:off x="2044" y="129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7" name="Line 399"/>
            <p:cNvSpPr>
              <a:spLocks noChangeAspect="1" noChangeShapeType="1"/>
            </p:cNvSpPr>
            <p:nvPr/>
          </p:nvSpPr>
          <p:spPr bwMode="auto">
            <a:xfrm>
              <a:off x="2078" y="116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8" name="Line 400"/>
            <p:cNvSpPr>
              <a:spLocks noChangeAspect="1" noChangeShapeType="1"/>
            </p:cNvSpPr>
            <p:nvPr/>
          </p:nvSpPr>
          <p:spPr bwMode="auto">
            <a:xfrm>
              <a:off x="2063" y="116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69" name="Line 401"/>
            <p:cNvSpPr>
              <a:spLocks noChangeAspect="1" noChangeShapeType="1"/>
            </p:cNvSpPr>
            <p:nvPr/>
          </p:nvSpPr>
          <p:spPr bwMode="auto">
            <a:xfrm flipV="1">
              <a:off x="2078" y="124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0" name="Line 402"/>
            <p:cNvSpPr>
              <a:spLocks noChangeAspect="1" noChangeShapeType="1"/>
            </p:cNvSpPr>
            <p:nvPr/>
          </p:nvSpPr>
          <p:spPr bwMode="auto">
            <a:xfrm>
              <a:off x="2063" y="130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1" name="Line 403"/>
            <p:cNvSpPr>
              <a:spLocks noChangeAspect="1" noChangeShapeType="1"/>
            </p:cNvSpPr>
            <p:nvPr/>
          </p:nvSpPr>
          <p:spPr bwMode="auto">
            <a:xfrm>
              <a:off x="2096" y="1146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2" name="Line 404"/>
            <p:cNvSpPr>
              <a:spLocks noChangeAspect="1" noChangeShapeType="1"/>
            </p:cNvSpPr>
            <p:nvPr/>
          </p:nvSpPr>
          <p:spPr bwMode="auto">
            <a:xfrm>
              <a:off x="2081" y="1146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3" name="Line 405"/>
            <p:cNvSpPr>
              <a:spLocks noChangeAspect="1" noChangeShapeType="1"/>
            </p:cNvSpPr>
            <p:nvPr/>
          </p:nvSpPr>
          <p:spPr bwMode="auto">
            <a:xfrm flipV="1">
              <a:off x="2096" y="1225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4" name="Line 406"/>
            <p:cNvSpPr>
              <a:spLocks noChangeAspect="1" noChangeShapeType="1"/>
            </p:cNvSpPr>
            <p:nvPr/>
          </p:nvSpPr>
          <p:spPr bwMode="auto">
            <a:xfrm>
              <a:off x="2081" y="1284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5" name="Line 407"/>
            <p:cNvSpPr>
              <a:spLocks noChangeAspect="1" noChangeShapeType="1"/>
            </p:cNvSpPr>
            <p:nvPr/>
          </p:nvSpPr>
          <p:spPr bwMode="auto">
            <a:xfrm>
              <a:off x="2114" y="1151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6" name="Line 408"/>
            <p:cNvSpPr>
              <a:spLocks noChangeAspect="1" noChangeShapeType="1"/>
            </p:cNvSpPr>
            <p:nvPr/>
          </p:nvSpPr>
          <p:spPr bwMode="auto">
            <a:xfrm>
              <a:off x="2100" y="1151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7" name="Line 409"/>
            <p:cNvSpPr>
              <a:spLocks noChangeAspect="1" noChangeShapeType="1"/>
            </p:cNvSpPr>
            <p:nvPr/>
          </p:nvSpPr>
          <p:spPr bwMode="auto">
            <a:xfrm flipV="1">
              <a:off x="2114" y="1230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8" name="Line 410"/>
            <p:cNvSpPr>
              <a:spLocks noChangeAspect="1" noChangeShapeType="1"/>
            </p:cNvSpPr>
            <p:nvPr/>
          </p:nvSpPr>
          <p:spPr bwMode="auto">
            <a:xfrm>
              <a:off x="2100" y="1289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79" name="Line 411"/>
            <p:cNvSpPr>
              <a:spLocks noChangeAspect="1" noChangeShapeType="1"/>
            </p:cNvSpPr>
            <p:nvPr/>
          </p:nvSpPr>
          <p:spPr bwMode="auto">
            <a:xfrm>
              <a:off x="2132" y="1120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0" name="Line 412"/>
            <p:cNvSpPr>
              <a:spLocks noChangeAspect="1" noChangeShapeType="1"/>
            </p:cNvSpPr>
            <p:nvPr/>
          </p:nvSpPr>
          <p:spPr bwMode="auto">
            <a:xfrm>
              <a:off x="2118" y="112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1" name="Line 413"/>
            <p:cNvSpPr>
              <a:spLocks noChangeAspect="1" noChangeShapeType="1"/>
            </p:cNvSpPr>
            <p:nvPr/>
          </p:nvSpPr>
          <p:spPr bwMode="auto">
            <a:xfrm flipV="1">
              <a:off x="2132" y="120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2" name="Line 414"/>
            <p:cNvSpPr>
              <a:spLocks noChangeAspect="1" noChangeShapeType="1"/>
            </p:cNvSpPr>
            <p:nvPr/>
          </p:nvSpPr>
          <p:spPr bwMode="auto">
            <a:xfrm>
              <a:off x="2118" y="125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3" name="Line 415"/>
            <p:cNvSpPr>
              <a:spLocks noChangeAspect="1" noChangeShapeType="1"/>
            </p:cNvSpPr>
            <p:nvPr/>
          </p:nvSpPr>
          <p:spPr bwMode="auto">
            <a:xfrm>
              <a:off x="2151" y="1151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4" name="Line 416"/>
            <p:cNvSpPr>
              <a:spLocks noChangeAspect="1" noChangeShapeType="1"/>
            </p:cNvSpPr>
            <p:nvPr/>
          </p:nvSpPr>
          <p:spPr bwMode="auto">
            <a:xfrm>
              <a:off x="2137" y="115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5" name="Line 417"/>
            <p:cNvSpPr>
              <a:spLocks noChangeAspect="1" noChangeShapeType="1"/>
            </p:cNvSpPr>
            <p:nvPr/>
          </p:nvSpPr>
          <p:spPr bwMode="auto">
            <a:xfrm flipV="1">
              <a:off x="2151" y="123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6" name="Line 418"/>
            <p:cNvSpPr>
              <a:spLocks noChangeAspect="1" noChangeShapeType="1"/>
            </p:cNvSpPr>
            <p:nvPr/>
          </p:nvSpPr>
          <p:spPr bwMode="auto">
            <a:xfrm>
              <a:off x="2137" y="1288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7" name="Line 419"/>
            <p:cNvSpPr>
              <a:spLocks noChangeAspect="1" noChangeShapeType="1"/>
            </p:cNvSpPr>
            <p:nvPr/>
          </p:nvSpPr>
          <p:spPr bwMode="auto">
            <a:xfrm>
              <a:off x="2169" y="1130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8" name="Line 420"/>
            <p:cNvSpPr>
              <a:spLocks noChangeAspect="1" noChangeShapeType="1"/>
            </p:cNvSpPr>
            <p:nvPr/>
          </p:nvSpPr>
          <p:spPr bwMode="auto">
            <a:xfrm>
              <a:off x="2155" y="1130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89" name="Line 421"/>
            <p:cNvSpPr>
              <a:spLocks noChangeAspect="1" noChangeShapeType="1"/>
            </p:cNvSpPr>
            <p:nvPr/>
          </p:nvSpPr>
          <p:spPr bwMode="auto">
            <a:xfrm flipV="1">
              <a:off x="2169" y="1210"/>
              <a:ext cx="2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0" name="Line 422"/>
            <p:cNvSpPr>
              <a:spLocks noChangeAspect="1" noChangeShapeType="1"/>
            </p:cNvSpPr>
            <p:nvPr/>
          </p:nvSpPr>
          <p:spPr bwMode="auto">
            <a:xfrm>
              <a:off x="2155" y="1268"/>
              <a:ext cx="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1" name="Line 423"/>
            <p:cNvSpPr>
              <a:spLocks noChangeAspect="1" noChangeShapeType="1"/>
            </p:cNvSpPr>
            <p:nvPr/>
          </p:nvSpPr>
          <p:spPr bwMode="auto">
            <a:xfrm>
              <a:off x="2187" y="1153"/>
              <a:ext cx="2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2" name="Line 424"/>
            <p:cNvSpPr>
              <a:spLocks noChangeAspect="1" noChangeShapeType="1"/>
            </p:cNvSpPr>
            <p:nvPr/>
          </p:nvSpPr>
          <p:spPr bwMode="auto">
            <a:xfrm>
              <a:off x="2173" y="115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3" name="Line 425"/>
            <p:cNvSpPr>
              <a:spLocks noChangeAspect="1" noChangeShapeType="1"/>
            </p:cNvSpPr>
            <p:nvPr/>
          </p:nvSpPr>
          <p:spPr bwMode="auto">
            <a:xfrm flipV="1">
              <a:off x="2187" y="1232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4" name="Line 426"/>
            <p:cNvSpPr>
              <a:spLocks noChangeAspect="1" noChangeShapeType="1"/>
            </p:cNvSpPr>
            <p:nvPr/>
          </p:nvSpPr>
          <p:spPr bwMode="auto">
            <a:xfrm>
              <a:off x="2173" y="129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5" name="Line 427"/>
            <p:cNvSpPr>
              <a:spLocks noChangeAspect="1" noChangeShapeType="1"/>
            </p:cNvSpPr>
            <p:nvPr/>
          </p:nvSpPr>
          <p:spPr bwMode="auto">
            <a:xfrm>
              <a:off x="2205" y="1168"/>
              <a:ext cx="2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6" name="Line 428"/>
            <p:cNvSpPr>
              <a:spLocks noChangeAspect="1" noChangeShapeType="1"/>
            </p:cNvSpPr>
            <p:nvPr/>
          </p:nvSpPr>
          <p:spPr bwMode="auto">
            <a:xfrm>
              <a:off x="2191" y="116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7" name="Line 429"/>
            <p:cNvSpPr>
              <a:spLocks noChangeAspect="1" noChangeShapeType="1"/>
            </p:cNvSpPr>
            <p:nvPr/>
          </p:nvSpPr>
          <p:spPr bwMode="auto">
            <a:xfrm flipV="1">
              <a:off x="2205" y="1247"/>
              <a:ext cx="2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8" name="Line 430"/>
            <p:cNvSpPr>
              <a:spLocks noChangeAspect="1" noChangeShapeType="1"/>
            </p:cNvSpPr>
            <p:nvPr/>
          </p:nvSpPr>
          <p:spPr bwMode="auto">
            <a:xfrm>
              <a:off x="2191" y="130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599" name="Line 431"/>
            <p:cNvSpPr>
              <a:spLocks noChangeAspect="1" noChangeShapeType="1"/>
            </p:cNvSpPr>
            <p:nvPr/>
          </p:nvSpPr>
          <p:spPr bwMode="auto">
            <a:xfrm>
              <a:off x="2225" y="1158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0" name="Line 432"/>
            <p:cNvSpPr>
              <a:spLocks noChangeAspect="1" noChangeShapeType="1"/>
            </p:cNvSpPr>
            <p:nvPr/>
          </p:nvSpPr>
          <p:spPr bwMode="auto">
            <a:xfrm>
              <a:off x="2209" y="115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1" name="Line 433"/>
            <p:cNvSpPr>
              <a:spLocks noChangeAspect="1" noChangeShapeType="1"/>
            </p:cNvSpPr>
            <p:nvPr/>
          </p:nvSpPr>
          <p:spPr bwMode="auto">
            <a:xfrm flipV="1">
              <a:off x="2225" y="123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2" name="Line 434"/>
            <p:cNvSpPr>
              <a:spLocks noChangeAspect="1" noChangeShapeType="1"/>
            </p:cNvSpPr>
            <p:nvPr/>
          </p:nvSpPr>
          <p:spPr bwMode="auto">
            <a:xfrm>
              <a:off x="2209" y="129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3" name="Line 435"/>
            <p:cNvSpPr>
              <a:spLocks noChangeAspect="1" noChangeShapeType="1"/>
            </p:cNvSpPr>
            <p:nvPr/>
          </p:nvSpPr>
          <p:spPr bwMode="auto">
            <a:xfrm>
              <a:off x="2243" y="1202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4" name="Line 436"/>
            <p:cNvSpPr>
              <a:spLocks noChangeAspect="1" noChangeShapeType="1"/>
            </p:cNvSpPr>
            <p:nvPr/>
          </p:nvSpPr>
          <p:spPr bwMode="auto">
            <a:xfrm>
              <a:off x="2227" y="1202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5" name="Line 437"/>
            <p:cNvSpPr>
              <a:spLocks noChangeAspect="1" noChangeShapeType="1"/>
            </p:cNvSpPr>
            <p:nvPr/>
          </p:nvSpPr>
          <p:spPr bwMode="auto">
            <a:xfrm flipV="1">
              <a:off x="2243" y="1282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6" name="Line 438"/>
            <p:cNvSpPr>
              <a:spLocks noChangeAspect="1" noChangeShapeType="1"/>
            </p:cNvSpPr>
            <p:nvPr/>
          </p:nvSpPr>
          <p:spPr bwMode="auto">
            <a:xfrm>
              <a:off x="2227" y="1340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7" name="Line 439"/>
            <p:cNvSpPr>
              <a:spLocks noChangeAspect="1" noChangeShapeType="1"/>
            </p:cNvSpPr>
            <p:nvPr/>
          </p:nvSpPr>
          <p:spPr bwMode="auto">
            <a:xfrm>
              <a:off x="2261" y="1170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8" name="Line 440"/>
            <p:cNvSpPr>
              <a:spLocks noChangeAspect="1" noChangeShapeType="1"/>
            </p:cNvSpPr>
            <p:nvPr/>
          </p:nvSpPr>
          <p:spPr bwMode="auto">
            <a:xfrm>
              <a:off x="2246" y="1170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09" name="Line 441"/>
            <p:cNvSpPr>
              <a:spLocks noChangeAspect="1" noChangeShapeType="1"/>
            </p:cNvSpPr>
            <p:nvPr/>
          </p:nvSpPr>
          <p:spPr bwMode="auto">
            <a:xfrm flipV="1">
              <a:off x="2261" y="1249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0" name="Line 442"/>
            <p:cNvSpPr>
              <a:spLocks noChangeAspect="1" noChangeShapeType="1"/>
            </p:cNvSpPr>
            <p:nvPr/>
          </p:nvSpPr>
          <p:spPr bwMode="auto">
            <a:xfrm>
              <a:off x="2246" y="130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1" name="Line 443"/>
            <p:cNvSpPr>
              <a:spLocks noChangeAspect="1" noChangeShapeType="1"/>
            </p:cNvSpPr>
            <p:nvPr/>
          </p:nvSpPr>
          <p:spPr bwMode="auto">
            <a:xfrm>
              <a:off x="2279" y="1207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2" name="Line 444"/>
            <p:cNvSpPr>
              <a:spLocks noChangeAspect="1" noChangeShapeType="1"/>
            </p:cNvSpPr>
            <p:nvPr/>
          </p:nvSpPr>
          <p:spPr bwMode="auto">
            <a:xfrm>
              <a:off x="2264" y="120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3" name="Line 445"/>
            <p:cNvSpPr>
              <a:spLocks noChangeAspect="1" noChangeShapeType="1"/>
            </p:cNvSpPr>
            <p:nvPr/>
          </p:nvSpPr>
          <p:spPr bwMode="auto">
            <a:xfrm flipV="1">
              <a:off x="2279" y="1286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4" name="Line 446"/>
            <p:cNvSpPr>
              <a:spLocks noChangeAspect="1" noChangeShapeType="1"/>
            </p:cNvSpPr>
            <p:nvPr/>
          </p:nvSpPr>
          <p:spPr bwMode="auto">
            <a:xfrm>
              <a:off x="2264" y="134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5" name="Line 447"/>
            <p:cNvSpPr>
              <a:spLocks noChangeAspect="1" noChangeShapeType="1"/>
            </p:cNvSpPr>
            <p:nvPr/>
          </p:nvSpPr>
          <p:spPr bwMode="auto">
            <a:xfrm>
              <a:off x="2298" y="1214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6" name="Line 448"/>
            <p:cNvSpPr>
              <a:spLocks noChangeAspect="1" noChangeShapeType="1"/>
            </p:cNvSpPr>
            <p:nvPr/>
          </p:nvSpPr>
          <p:spPr bwMode="auto">
            <a:xfrm>
              <a:off x="2282" y="1214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7" name="Line 449"/>
            <p:cNvSpPr>
              <a:spLocks noChangeAspect="1" noChangeShapeType="1"/>
            </p:cNvSpPr>
            <p:nvPr/>
          </p:nvSpPr>
          <p:spPr bwMode="auto">
            <a:xfrm flipV="1">
              <a:off x="2298" y="1294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8" name="Line 450"/>
            <p:cNvSpPr>
              <a:spLocks noChangeAspect="1" noChangeShapeType="1"/>
            </p:cNvSpPr>
            <p:nvPr/>
          </p:nvSpPr>
          <p:spPr bwMode="auto">
            <a:xfrm>
              <a:off x="2282" y="1352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19" name="Line 451"/>
            <p:cNvSpPr>
              <a:spLocks noChangeAspect="1" noChangeShapeType="1"/>
            </p:cNvSpPr>
            <p:nvPr/>
          </p:nvSpPr>
          <p:spPr bwMode="auto">
            <a:xfrm>
              <a:off x="2316" y="1253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0" name="Line 452"/>
            <p:cNvSpPr>
              <a:spLocks noChangeAspect="1" noChangeShapeType="1"/>
            </p:cNvSpPr>
            <p:nvPr/>
          </p:nvSpPr>
          <p:spPr bwMode="auto">
            <a:xfrm>
              <a:off x="2300" y="125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1" name="Line 453"/>
            <p:cNvSpPr>
              <a:spLocks noChangeAspect="1" noChangeShapeType="1"/>
            </p:cNvSpPr>
            <p:nvPr/>
          </p:nvSpPr>
          <p:spPr bwMode="auto">
            <a:xfrm flipV="1">
              <a:off x="2316" y="133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2" name="Line 454"/>
            <p:cNvSpPr>
              <a:spLocks noChangeAspect="1" noChangeShapeType="1"/>
            </p:cNvSpPr>
            <p:nvPr/>
          </p:nvSpPr>
          <p:spPr bwMode="auto">
            <a:xfrm>
              <a:off x="2300" y="139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3" name="Line 455"/>
            <p:cNvSpPr>
              <a:spLocks noChangeAspect="1" noChangeShapeType="1"/>
            </p:cNvSpPr>
            <p:nvPr/>
          </p:nvSpPr>
          <p:spPr bwMode="auto">
            <a:xfrm>
              <a:off x="2334" y="1266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4" name="Line 456"/>
            <p:cNvSpPr>
              <a:spLocks noChangeAspect="1" noChangeShapeType="1"/>
            </p:cNvSpPr>
            <p:nvPr/>
          </p:nvSpPr>
          <p:spPr bwMode="auto">
            <a:xfrm>
              <a:off x="2319" y="126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5" name="Line 457"/>
            <p:cNvSpPr>
              <a:spLocks noChangeAspect="1" noChangeShapeType="1"/>
            </p:cNvSpPr>
            <p:nvPr/>
          </p:nvSpPr>
          <p:spPr bwMode="auto">
            <a:xfrm flipV="1">
              <a:off x="2334" y="1345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6" name="Line 458"/>
            <p:cNvSpPr>
              <a:spLocks noChangeAspect="1" noChangeShapeType="1"/>
            </p:cNvSpPr>
            <p:nvPr/>
          </p:nvSpPr>
          <p:spPr bwMode="auto">
            <a:xfrm>
              <a:off x="2319" y="1404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7" name="Line 459"/>
            <p:cNvSpPr>
              <a:spLocks noChangeAspect="1" noChangeShapeType="1"/>
            </p:cNvSpPr>
            <p:nvPr/>
          </p:nvSpPr>
          <p:spPr bwMode="auto">
            <a:xfrm>
              <a:off x="2352" y="1297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8" name="Line 460"/>
            <p:cNvSpPr>
              <a:spLocks noChangeAspect="1" noChangeShapeType="1"/>
            </p:cNvSpPr>
            <p:nvPr/>
          </p:nvSpPr>
          <p:spPr bwMode="auto">
            <a:xfrm>
              <a:off x="2337" y="1297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29" name="Line 461"/>
            <p:cNvSpPr>
              <a:spLocks noChangeAspect="1" noChangeShapeType="1"/>
            </p:cNvSpPr>
            <p:nvPr/>
          </p:nvSpPr>
          <p:spPr bwMode="auto">
            <a:xfrm flipV="1">
              <a:off x="2352" y="1376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0" name="Line 462"/>
            <p:cNvSpPr>
              <a:spLocks noChangeAspect="1" noChangeShapeType="1"/>
            </p:cNvSpPr>
            <p:nvPr/>
          </p:nvSpPr>
          <p:spPr bwMode="auto">
            <a:xfrm>
              <a:off x="2337" y="143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1" name="Line 463"/>
            <p:cNvSpPr>
              <a:spLocks noChangeAspect="1" noChangeShapeType="1"/>
            </p:cNvSpPr>
            <p:nvPr/>
          </p:nvSpPr>
          <p:spPr bwMode="auto">
            <a:xfrm>
              <a:off x="2370" y="133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2" name="Line 464"/>
            <p:cNvSpPr>
              <a:spLocks noChangeAspect="1" noChangeShapeType="1"/>
            </p:cNvSpPr>
            <p:nvPr/>
          </p:nvSpPr>
          <p:spPr bwMode="auto">
            <a:xfrm>
              <a:off x="2355" y="133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3" name="Line 465"/>
            <p:cNvSpPr>
              <a:spLocks noChangeAspect="1" noChangeShapeType="1"/>
            </p:cNvSpPr>
            <p:nvPr/>
          </p:nvSpPr>
          <p:spPr bwMode="auto">
            <a:xfrm flipV="1">
              <a:off x="2370" y="141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4" name="Line 466"/>
            <p:cNvSpPr>
              <a:spLocks noChangeAspect="1" noChangeShapeType="1"/>
            </p:cNvSpPr>
            <p:nvPr/>
          </p:nvSpPr>
          <p:spPr bwMode="auto">
            <a:xfrm>
              <a:off x="2355" y="147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5" name="Line 467"/>
            <p:cNvSpPr>
              <a:spLocks noChangeAspect="1" noChangeShapeType="1"/>
            </p:cNvSpPr>
            <p:nvPr/>
          </p:nvSpPr>
          <p:spPr bwMode="auto">
            <a:xfrm>
              <a:off x="2388" y="1332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6" name="Line 468"/>
            <p:cNvSpPr>
              <a:spLocks noChangeAspect="1" noChangeShapeType="1"/>
            </p:cNvSpPr>
            <p:nvPr/>
          </p:nvSpPr>
          <p:spPr bwMode="auto">
            <a:xfrm>
              <a:off x="2373" y="1332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7" name="Line 469"/>
            <p:cNvSpPr>
              <a:spLocks noChangeAspect="1" noChangeShapeType="1"/>
            </p:cNvSpPr>
            <p:nvPr/>
          </p:nvSpPr>
          <p:spPr bwMode="auto">
            <a:xfrm flipV="1">
              <a:off x="2388" y="1411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8" name="Line 470"/>
            <p:cNvSpPr>
              <a:spLocks noChangeAspect="1" noChangeShapeType="1"/>
            </p:cNvSpPr>
            <p:nvPr/>
          </p:nvSpPr>
          <p:spPr bwMode="auto">
            <a:xfrm>
              <a:off x="2373" y="147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39" name="Line 471"/>
            <p:cNvSpPr>
              <a:spLocks noChangeAspect="1" noChangeShapeType="1"/>
            </p:cNvSpPr>
            <p:nvPr/>
          </p:nvSpPr>
          <p:spPr bwMode="auto">
            <a:xfrm>
              <a:off x="2407" y="1380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0" name="Line 472"/>
            <p:cNvSpPr>
              <a:spLocks noChangeAspect="1" noChangeShapeType="1"/>
            </p:cNvSpPr>
            <p:nvPr/>
          </p:nvSpPr>
          <p:spPr bwMode="auto">
            <a:xfrm>
              <a:off x="2391" y="1380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1" name="Line 473"/>
            <p:cNvSpPr>
              <a:spLocks noChangeAspect="1" noChangeShapeType="1"/>
            </p:cNvSpPr>
            <p:nvPr/>
          </p:nvSpPr>
          <p:spPr bwMode="auto">
            <a:xfrm flipV="1">
              <a:off x="2407" y="146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2" name="Line 474"/>
            <p:cNvSpPr>
              <a:spLocks noChangeAspect="1" noChangeShapeType="1"/>
            </p:cNvSpPr>
            <p:nvPr/>
          </p:nvSpPr>
          <p:spPr bwMode="auto">
            <a:xfrm>
              <a:off x="2391" y="151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3" name="Line 475"/>
            <p:cNvSpPr>
              <a:spLocks noChangeAspect="1" noChangeShapeType="1"/>
            </p:cNvSpPr>
            <p:nvPr/>
          </p:nvSpPr>
          <p:spPr bwMode="auto">
            <a:xfrm>
              <a:off x="2425" y="1408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4" name="Line 476"/>
            <p:cNvSpPr>
              <a:spLocks noChangeAspect="1" noChangeShapeType="1"/>
            </p:cNvSpPr>
            <p:nvPr/>
          </p:nvSpPr>
          <p:spPr bwMode="auto">
            <a:xfrm>
              <a:off x="2409" y="1408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5" name="Line 477"/>
            <p:cNvSpPr>
              <a:spLocks noChangeAspect="1" noChangeShapeType="1"/>
            </p:cNvSpPr>
            <p:nvPr/>
          </p:nvSpPr>
          <p:spPr bwMode="auto">
            <a:xfrm flipV="1">
              <a:off x="2425" y="148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6" name="Line 478"/>
            <p:cNvSpPr>
              <a:spLocks noChangeAspect="1" noChangeShapeType="1"/>
            </p:cNvSpPr>
            <p:nvPr/>
          </p:nvSpPr>
          <p:spPr bwMode="auto">
            <a:xfrm>
              <a:off x="2409" y="154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7" name="Line 479"/>
            <p:cNvSpPr>
              <a:spLocks noChangeAspect="1" noChangeShapeType="1"/>
            </p:cNvSpPr>
            <p:nvPr/>
          </p:nvSpPr>
          <p:spPr bwMode="auto">
            <a:xfrm>
              <a:off x="2443" y="1441"/>
              <a:ext cx="1" cy="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8" name="Line 480"/>
            <p:cNvSpPr>
              <a:spLocks noChangeAspect="1" noChangeShapeType="1"/>
            </p:cNvSpPr>
            <p:nvPr/>
          </p:nvSpPr>
          <p:spPr bwMode="auto">
            <a:xfrm>
              <a:off x="2429" y="1441"/>
              <a:ext cx="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49" name="Line 481"/>
            <p:cNvSpPr>
              <a:spLocks noChangeAspect="1" noChangeShapeType="1"/>
            </p:cNvSpPr>
            <p:nvPr/>
          </p:nvSpPr>
          <p:spPr bwMode="auto">
            <a:xfrm flipV="1">
              <a:off x="2443" y="1522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0" name="Line 482"/>
            <p:cNvSpPr>
              <a:spLocks noChangeAspect="1" noChangeShapeType="1"/>
            </p:cNvSpPr>
            <p:nvPr/>
          </p:nvSpPr>
          <p:spPr bwMode="auto">
            <a:xfrm>
              <a:off x="2429" y="1579"/>
              <a:ext cx="28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1" name="Line 483"/>
            <p:cNvSpPr>
              <a:spLocks noChangeAspect="1" noChangeShapeType="1"/>
            </p:cNvSpPr>
            <p:nvPr/>
          </p:nvSpPr>
          <p:spPr bwMode="auto">
            <a:xfrm>
              <a:off x="2461" y="1529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2" name="Line 484"/>
            <p:cNvSpPr>
              <a:spLocks noChangeAspect="1" noChangeShapeType="1"/>
            </p:cNvSpPr>
            <p:nvPr/>
          </p:nvSpPr>
          <p:spPr bwMode="auto">
            <a:xfrm>
              <a:off x="2447" y="1529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3" name="Line 485"/>
            <p:cNvSpPr>
              <a:spLocks noChangeAspect="1" noChangeShapeType="1"/>
            </p:cNvSpPr>
            <p:nvPr/>
          </p:nvSpPr>
          <p:spPr bwMode="auto">
            <a:xfrm flipV="1">
              <a:off x="2461" y="1608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4" name="Line 486"/>
            <p:cNvSpPr>
              <a:spLocks noChangeAspect="1" noChangeShapeType="1"/>
            </p:cNvSpPr>
            <p:nvPr/>
          </p:nvSpPr>
          <p:spPr bwMode="auto">
            <a:xfrm>
              <a:off x="2447" y="1666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5" name="Line 487"/>
            <p:cNvSpPr>
              <a:spLocks noChangeAspect="1" noChangeShapeType="1"/>
            </p:cNvSpPr>
            <p:nvPr/>
          </p:nvSpPr>
          <p:spPr bwMode="auto">
            <a:xfrm>
              <a:off x="2480" y="1551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6" name="Line 488"/>
            <p:cNvSpPr>
              <a:spLocks noChangeAspect="1" noChangeShapeType="1"/>
            </p:cNvSpPr>
            <p:nvPr/>
          </p:nvSpPr>
          <p:spPr bwMode="auto">
            <a:xfrm>
              <a:off x="2465" y="155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7" name="Line 489"/>
            <p:cNvSpPr>
              <a:spLocks noChangeAspect="1" noChangeShapeType="1"/>
            </p:cNvSpPr>
            <p:nvPr/>
          </p:nvSpPr>
          <p:spPr bwMode="auto">
            <a:xfrm flipV="1">
              <a:off x="2480" y="1630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8" name="Line 490"/>
            <p:cNvSpPr>
              <a:spLocks noChangeAspect="1" noChangeShapeType="1"/>
            </p:cNvSpPr>
            <p:nvPr/>
          </p:nvSpPr>
          <p:spPr bwMode="auto">
            <a:xfrm>
              <a:off x="2465" y="1689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59" name="Line 491"/>
            <p:cNvSpPr>
              <a:spLocks noChangeAspect="1" noChangeShapeType="1"/>
            </p:cNvSpPr>
            <p:nvPr/>
          </p:nvSpPr>
          <p:spPr bwMode="auto">
            <a:xfrm>
              <a:off x="2498" y="164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0" name="Line 492"/>
            <p:cNvSpPr>
              <a:spLocks noChangeAspect="1" noChangeShapeType="1"/>
            </p:cNvSpPr>
            <p:nvPr/>
          </p:nvSpPr>
          <p:spPr bwMode="auto">
            <a:xfrm>
              <a:off x="2483" y="1645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1" name="Line 493"/>
            <p:cNvSpPr>
              <a:spLocks noChangeAspect="1" noChangeShapeType="1"/>
            </p:cNvSpPr>
            <p:nvPr/>
          </p:nvSpPr>
          <p:spPr bwMode="auto">
            <a:xfrm flipV="1">
              <a:off x="2498" y="1725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2" name="Line 494"/>
            <p:cNvSpPr>
              <a:spLocks noChangeAspect="1" noChangeShapeType="1"/>
            </p:cNvSpPr>
            <p:nvPr/>
          </p:nvSpPr>
          <p:spPr bwMode="auto">
            <a:xfrm>
              <a:off x="2483" y="1783"/>
              <a:ext cx="30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3" name="Line 495"/>
            <p:cNvSpPr>
              <a:spLocks noChangeAspect="1" noChangeShapeType="1"/>
            </p:cNvSpPr>
            <p:nvPr/>
          </p:nvSpPr>
          <p:spPr bwMode="auto">
            <a:xfrm>
              <a:off x="2516" y="1751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4" name="Line 496"/>
            <p:cNvSpPr>
              <a:spLocks noChangeAspect="1" noChangeShapeType="1"/>
            </p:cNvSpPr>
            <p:nvPr/>
          </p:nvSpPr>
          <p:spPr bwMode="auto">
            <a:xfrm>
              <a:off x="2502" y="1751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5" name="Line 497"/>
            <p:cNvSpPr>
              <a:spLocks noChangeAspect="1" noChangeShapeType="1"/>
            </p:cNvSpPr>
            <p:nvPr/>
          </p:nvSpPr>
          <p:spPr bwMode="auto">
            <a:xfrm flipV="1">
              <a:off x="2516" y="1830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6" name="Line 498"/>
            <p:cNvSpPr>
              <a:spLocks noChangeAspect="1" noChangeShapeType="1"/>
            </p:cNvSpPr>
            <p:nvPr/>
          </p:nvSpPr>
          <p:spPr bwMode="auto">
            <a:xfrm>
              <a:off x="2502" y="1889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7" name="Line 499"/>
            <p:cNvSpPr>
              <a:spLocks noChangeAspect="1" noChangeShapeType="1"/>
            </p:cNvSpPr>
            <p:nvPr/>
          </p:nvSpPr>
          <p:spPr bwMode="auto">
            <a:xfrm>
              <a:off x="2534" y="1642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8" name="Line 500"/>
            <p:cNvSpPr>
              <a:spLocks noChangeAspect="1" noChangeShapeType="1"/>
            </p:cNvSpPr>
            <p:nvPr/>
          </p:nvSpPr>
          <p:spPr bwMode="auto">
            <a:xfrm>
              <a:off x="2520" y="1642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69" name="Line 501"/>
            <p:cNvSpPr>
              <a:spLocks noChangeAspect="1" noChangeShapeType="1"/>
            </p:cNvSpPr>
            <p:nvPr/>
          </p:nvSpPr>
          <p:spPr bwMode="auto">
            <a:xfrm flipV="1">
              <a:off x="2534" y="1722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0" name="Line 502"/>
            <p:cNvSpPr>
              <a:spLocks noChangeAspect="1" noChangeShapeType="1"/>
            </p:cNvSpPr>
            <p:nvPr/>
          </p:nvSpPr>
          <p:spPr bwMode="auto">
            <a:xfrm>
              <a:off x="2520" y="1780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1" name="Line 503"/>
            <p:cNvSpPr>
              <a:spLocks noChangeAspect="1" noChangeShapeType="1"/>
            </p:cNvSpPr>
            <p:nvPr/>
          </p:nvSpPr>
          <p:spPr bwMode="auto">
            <a:xfrm>
              <a:off x="2552" y="180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2" name="Line 504"/>
            <p:cNvSpPr>
              <a:spLocks noChangeAspect="1" noChangeShapeType="1"/>
            </p:cNvSpPr>
            <p:nvPr/>
          </p:nvSpPr>
          <p:spPr bwMode="auto">
            <a:xfrm>
              <a:off x="2538" y="1805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3" name="Line 505"/>
            <p:cNvSpPr>
              <a:spLocks noChangeAspect="1" noChangeShapeType="1"/>
            </p:cNvSpPr>
            <p:nvPr/>
          </p:nvSpPr>
          <p:spPr bwMode="auto">
            <a:xfrm flipV="1">
              <a:off x="2552" y="188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4" name="Line 506"/>
            <p:cNvSpPr>
              <a:spLocks noChangeAspect="1" noChangeShapeType="1"/>
            </p:cNvSpPr>
            <p:nvPr/>
          </p:nvSpPr>
          <p:spPr bwMode="auto">
            <a:xfrm>
              <a:off x="2538" y="1943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5" name="Line 507"/>
            <p:cNvSpPr>
              <a:spLocks noChangeAspect="1" noChangeShapeType="1"/>
            </p:cNvSpPr>
            <p:nvPr/>
          </p:nvSpPr>
          <p:spPr bwMode="auto">
            <a:xfrm>
              <a:off x="2570" y="171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6" name="Line 508"/>
            <p:cNvSpPr>
              <a:spLocks noChangeAspect="1" noChangeShapeType="1"/>
            </p:cNvSpPr>
            <p:nvPr/>
          </p:nvSpPr>
          <p:spPr bwMode="auto">
            <a:xfrm>
              <a:off x="2556" y="1715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7" name="Line 509"/>
            <p:cNvSpPr>
              <a:spLocks noChangeAspect="1" noChangeShapeType="1"/>
            </p:cNvSpPr>
            <p:nvPr/>
          </p:nvSpPr>
          <p:spPr bwMode="auto">
            <a:xfrm flipV="1">
              <a:off x="2570" y="1794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8" name="Line 510"/>
            <p:cNvSpPr>
              <a:spLocks noChangeAspect="1" noChangeShapeType="1"/>
            </p:cNvSpPr>
            <p:nvPr/>
          </p:nvSpPr>
          <p:spPr bwMode="auto">
            <a:xfrm>
              <a:off x="2556" y="185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79" name="Line 511"/>
            <p:cNvSpPr>
              <a:spLocks noChangeAspect="1" noChangeShapeType="1"/>
            </p:cNvSpPr>
            <p:nvPr/>
          </p:nvSpPr>
          <p:spPr bwMode="auto">
            <a:xfrm>
              <a:off x="2588" y="2003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80" name="Line 512"/>
            <p:cNvSpPr>
              <a:spLocks noChangeAspect="1" noChangeShapeType="1"/>
            </p:cNvSpPr>
            <p:nvPr/>
          </p:nvSpPr>
          <p:spPr bwMode="auto">
            <a:xfrm>
              <a:off x="2574" y="2003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81" name="Line 513"/>
            <p:cNvSpPr>
              <a:spLocks noChangeAspect="1" noChangeShapeType="1"/>
            </p:cNvSpPr>
            <p:nvPr/>
          </p:nvSpPr>
          <p:spPr bwMode="auto">
            <a:xfrm flipV="1">
              <a:off x="2588" y="2082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82" name="Line 514"/>
            <p:cNvSpPr>
              <a:spLocks noChangeAspect="1" noChangeShapeType="1"/>
            </p:cNvSpPr>
            <p:nvPr/>
          </p:nvSpPr>
          <p:spPr bwMode="auto">
            <a:xfrm>
              <a:off x="2574" y="2141"/>
              <a:ext cx="30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83" name="Rectangle 515"/>
            <p:cNvSpPr>
              <a:spLocks noChangeAspect="1" noChangeArrowheads="1"/>
            </p:cNvSpPr>
            <p:nvPr/>
          </p:nvSpPr>
          <p:spPr bwMode="auto">
            <a:xfrm>
              <a:off x="2264" y="739"/>
              <a:ext cx="38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(0 1.5 </a:t>
              </a:r>
              <a:r>
                <a:rPr lang="en-US" sz="1400" b="1" i="1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en-US" sz="1400" b="1">
                  <a:solidFill>
                    <a:srgbClr val="000000"/>
                  </a:solidFill>
                </a:rPr>
                <a:t>)</a:t>
              </a: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516"/>
            <p:cNvGrpSpPr>
              <a:grpSpLocks/>
            </p:cNvGrpSpPr>
            <p:nvPr/>
          </p:nvGrpSpPr>
          <p:grpSpPr bwMode="auto">
            <a:xfrm>
              <a:off x="354" y="772"/>
              <a:ext cx="2311" cy="1711"/>
              <a:chOff x="354" y="772"/>
              <a:chExt cx="2311" cy="1711"/>
            </a:xfrm>
          </p:grpSpPr>
          <p:sp>
            <p:nvSpPr>
              <p:cNvPr id="1159685" name="Rectangle 517"/>
              <p:cNvSpPr>
                <a:spLocks noChangeAspect="1" noChangeArrowheads="1"/>
              </p:cNvSpPr>
              <p:nvPr/>
            </p:nvSpPr>
            <p:spPr bwMode="auto">
              <a:xfrm>
                <a:off x="686" y="2226"/>
                <a:ext cx="1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0.0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86" name="Rectangle 518"/>
              <p:cNvSpPr>
                <a:spLocks noChangeAspect="1" noChangeArrowheads="1"/>
              </p:cNvSpPr>
              <p:nvPr/>
            </p:nvSpPr>
            <p:spPr bwMode="auto">
              <a:xfrm>
                <a:off x="1142" y="2226"/>
                <a:ext cx="1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0.5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87" name="Rectangle 519"/>
              <p:cNvSpPr>
                <a:spLocks noChangeAspect="1" noChangeArrowheads="1"/>
              </p:cNvSpPr>
              <p:nvPr/>
            </p:nvSpPr>
            <p:spPr bwMode="auto">
              <a:xfrm>
                <a:off x="1598" y="2226"/>
                <a:ext cx="1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1.0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88" name="Rectangle 520"/>
              <p:cNvSpPr>
                <a:spLocks noChangeAspect="1" noChangeArrowheads="1"/>
              </p:cNvSpPr>
              <p:nvPr/>
            </p:nvSpPr>
            <p:spPr bwMode="auto">
              <a:xfrm>
                <a:off x="2054" y="2226"/>
                <a:ext cx="1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1.5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89" name="Rectangle 521"/>
              <p:cNvSpPr>
                <a:spLocks noChangeAspect="1" noChangeArrowheads="1"/>
              </p:cNvSpPr>
              <p:nvPr/>
            </p:nvSpPr>
            <p:spPr bwMode="auto">
              <a:xfrm>
                <a:off x="2510" y="2226"/>
                <a:ext cx="1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2.0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90" name="Rectangle 522"/>
              <p:cNvSpPr>
                <a:spLocks noChangeAspect="1" noChangeArrowheads="1"/>
              </p:cNvSpPr>
              <p:nvPr/>
            </p:nvSpPr>
            <p:spPr bwMode="auto">
              <a:xfrm>
                <a:off x="510" y="1887"/>
                <a:ext cx="12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10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91" name="Rectangle 523"/>
              <p:cNvSpPr>
                <a:spLocks noChangeAspect="1" noChangeArrowheads="1"/>
              </p:cNvSpPr>
              <p:nvPr/>
            </p:nvSpPr>
            <p:spPr bwMode="auto">
              <a:xfrm rot="16200000">
                <a:off x="-125" y="1393"/>
                <a:ext cx="1091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Structue factor (a.u.)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92" name="Rectangle 524"/>
              <p:cNvSpPr>
                <a:spLocks noChangeAspect="1" noChangeArrowheads="1"/>
              </p:cNvSpPr>
              <p:nvPr/>
            </p:nvSpPr>
            <p:spPr bwMode="auto">
              <a:xfrm>
                <a:off x="1504" y="2349"/>
                <a:ext cx="341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r>
                  <a:rPr lang="en-US" sz="1400" b="1">
                    <a:solidFill>
                      <a:srgbClr val="000000"/>
                    </a:solidFill>
                  </a:rPr>
                  <a:t> (r.l.u)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93" name="Rectangle 525"/>
              <p:cNvSpPr>
                <a:spLocks noChangeAspect="1" noChangeArrowheads="1"/>
              </p:cNvSpPr>
              <p:nvPr/>
            </p:nvSpPr>
            <p:spPr bwMode="auto">
              <a:xfrm>
                <a:off x="504" y="772"/>
                <a:ext cx="12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50</a:t>
                </a: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59694" name="Line 526"/>
            <p:cNvSpPr>
              <a:spLocks noChangeShapeType="1"/>
            </p:cNvSpPr>
            <p:nvPr/>
          </p:nvSpPr>
          <p:spPr bwMode="auto">
            <a:xfrm flipV="1">
              <a:off x="769" y="4000"/>
              <a:ext cx="1" cy="2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95" name="Line 527"/>
            <p:cNvSpPr>
              <a:spLocks noChangeShapeType="1"/>
            </p:cNvSpPr>
            <p:nvPr/>
          </p:nvSpPr>
          <p:spPr bwMode="auto">
            <a:xfrm flipV="1">
              <a:off x="997" y="4000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96" name="Line 528"/>
            <p:cNvSpPr>
              <a:spLocks noChangeShapeType="1"/>
            </p:cNvSpPr>
            <p:nvPr/>
          </p:nvSpPr>
          <p:spPr bwMode="auto">
            <a:xfrm flipV="1">
              <a:off x="1224" y="4000"/>
              <a:ext cx="1" cy="2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97" name="Line 529"/>
            <p:cNvSpPr>
              <a:spLocks noChangeShapeType="1"/>
            </p:cNvSpPr>
            <p:nvPr/>
          </p:nvSpPr>
          <p:spPr bwMode="auto">
            <a:xfrm flipV="1">
              <a:off x="1452" y="4000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98" name="Line 530"/>
            <p:cNvSpPr>
              <a:spLocks noChangeShapeType="1"/>
            </p:cNvSpPr>
            <p:nvPr/>
          </p:nvSpPr>
          <p:spPr bwMode="auto">
            <a:xfrm flipV="1">
              <a:off x="1680" y="4000"/>
              <a:ext cx="1" cy="2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699" name="Line 531"/>
            <p:cNvSpPr>
              <a:spLocks noChangeShapeType="1"/>
            </p:cNvSpPr>
            <p:nvPr/>
          </p:nvSpPr>
          <p:spPr bwMode="auto">
            <a:xfrm flipV="1">
              <a:off x="1907" y="4000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0" name="Line 532"/>
            <p:cNvSpPr>
              <a:spLocks noChangeShapeType="1"/>
            </p:cNvSpPr>
            <p:nvPr/>
          </p:nvSpPr>
          <p:spPr bwMode="auto">
            <a:xfrm flipV="1">
              <a:off x="2135" y="4000"/>
              <a:ext cx="1" cy="2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1" name="Line 533"/>
            <p:cNvSpPr>
              <a:spLocks noChangeShapeType="1"/>
            </p:cNvSpPr>
            <p:nvPr/>
          </p:nvSpPr>
          <p:spPr bwMode="auto">
            <a:xfrm flipV="1">
              <a:off x="2362" y="4000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2" name="Line 534"/>
            <p:cNvSpPr>
              <a:spLocks noChangeShapeType="1"/>
            </p:cNvSpPr>
            <p:nvPr/>
          </p:nvSpPr>
          <p:spPr bwMode="auto">
            <a:xfrm flipV="1">
              <a:off x="2590" y="4000"/>
              <a:ext cx="1" cy="2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3" name="Line 535"/>
            <p:cNvSpPr>
              <a:spLocks noChangeShapeType="1"/>
            </p:cNvSpPr>
            <p:nvPr/>
          </p:nvSpPr>
          <p:spPr bwMode="auto">
            <a:xfrm>
              <a:off x="678" y="4000"/>
              <a:ext cx="200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4" name="Line 536"/>
            <p:cNvSpPr>
              <a:spLocks noChangeShapeType="1"/>
            </p:cNvSpPr>
            <p:nvPr/>
          </p:nvSpPr>
          <p:spPr bwMode="auto">
            <a:xfrm>
              <a:off x="663" y="4000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5" name="Line 537"/>
            <p:cNvSpPr>
              <a:spLocks noChangeShapeType="1"/>
            </p:cNvSpPr>
            <p:nvPr/>
          </p:nvSpPr>
          <p:spPr bwMode="auto">
            <a:xfrm>
              <a:off x="663" y="3885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6" name="Line 538"/>
            <p:cNvSpPr>
              <a:spLocks noChangeShapeType="1"/>
            </p:cNvSpPr>
            <p:nvPr/>
          </p:nvSpPr>
          <p:spPr bwMode="auto">
            <a:xfrm>
              <a:off x="663" y="3792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7" name="Line 539"/>
            <p:cNvSpPr>
              <a:spLocks noChangeShapeType="1"/>
            </p:cNvSpPr>
            <p:nvPr/>
          </p:nvSpPr>
          <p:spPr bwMode="auto">
            <a:xfrm>
              <a:off x="663" y="3713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8" name="Line 540"/>
            <p:cNvSpPr>
              <a:spLocks noChangeShapeType="1"/>
            </p:cNvSpPr>
            <p:nvPr/>
          </p:nvSpPr>
          <p:spPr bwMode="auto">
            <a:xfrm>
              <a:off x="663" y="3644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09" name="Line 541"/>
            <p:cNvSpPr>
              <a:spLocks noChangeShapeType="1"/>
            </p:cNvSpPr>
            <p:nvPr/>
          </p:nvSpPr>
          <p:spPr bwMode="auto">
            <a:xfrm>
              <a:off x="663" y="3584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0" name="Line 542"/>
            <p:cNvSpPr>
              <a:spLocks noChangeShapeType="1"/>
            </p:cNvSpPr>
            <p:nvPr/>
          </p:nvSpPr>
          <p:spPr bwMode="auto">
            <a:xfrm>
              <a:off x="648" y="3530"/>
              <a:ext cx="3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1" name="Line 543"/>
            <p:cNvSpPr>
              <a:spLocks noChangeShapeType="1"/>
            </p:cNvSpPr>
            <p:nvPr/>
          </p:nvSpPr>
          <p:spPr bwMode="auto">
            <a:xfrm>
              <a:off x="663" y="3175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2" name="Line 544"/>
            <p:cNvSpPr>
              <a:spLocks noChangeShapeType="1"/>
            </p:cNvSpPr>
            <p:nvPr/>
          </p:nvSpPr>
          <p:spPr bwMode="auto">
            <a:xfrm>
              <a:off x="663" y="2967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3" name="Line 545"/>
            <p:cNvSpPr>
              <a:spLocks noChangeShapeType="1"/>
            </p:cNvSpPr>
            <p:nvPr/>
          </p:nvSpPr>
          <p:spPr bwMode="auto">
            <a:xfrm>
              <a:off x="663" y="2819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4" name="Line 546"/>
            <p:cNvSpPr>
              <a:spLocks noChangeShapeType="1"/>
            </p:cNvSpPr>
            <p:nvPr/>
          </p:nvSpPr>
          <p:spPr bwMode="auto">
            <a:xfrm>
              <a:off x="663" y="2705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5" name="Line 547"/>
            <p:cNvSpPr>
              <a:spLocks noChangeShapeType="1"/>
            </p:cNvSpPr>
            <p:nvPr/>
          </p:nvSpPr>
          <p:spPr bwMode="auto">
            <a:xfrm>
              <a:off x="663" y="2611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6" name="Line 548"/>
            <p:cNvSpPr>
              <a:spLocks noChangeShapeType="1"/>
            </p:cNvSpPr>
            <p:nvPr/>
          </p:nvSpPr>
          <p:spPr bwMode="auto">
            <a:xfrm>
              <a:off x="663" y="2532"/>
              <a:ext cx="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7" name="Line 549"/>
            <p:cNvSpPr>
              <a:spLocks noChangeShapeType="1"/>
            </p:cNvSpPr>
            <p:nvPr/>
          </p:nvSpPr>
          <p:spPr bwMode="auto">
            <a:xfrm flipV="1">
              <a:off x="678" y="2532"/>
              <a:ext cx="1" cy="14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8" name="Line 550"/>
            <p:cNvSpPr>
              <a:spLocks noChangeShapeType="1"/>
            </p:cNvSpPr>
            <p:nvPr/>
          </p:nvSpPr>
          <p:spPr bwMode="auto">
            <a:xfrm>
              <a:off x="769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19" name="Line 551"/>
            <p:cNvSpPr>
              <a:spLocks noChangeShapeType="1"/>
            </p:cNvSpPr>
            <p:nvPr/>
          </p:nvSpPr>
          <p:spPr bwMode="auto">
            <a:xfrm>
              <a:off x="997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0" name="Line 552"/>
            <p:cNvSpPr>
              <a:spLocks noChangeShapeType="1"/>
            </p:cNvSpPr>
            <p:nvPr/>
          </p:nvSpPr>
          <p:spPr bwMode="auto">
            <a:xfrm>
              <a:off x="1224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1" name="Line 553"/>
            <p:cNvSpPr>
              <a:spLocks noChangeShapeType="1"/>
            </p:cNvSpPr>
            <p:nvPr/>
          </p:nvSpPr>
          <p:spPr bwMode="auto">
            <a:xfrm>
              <a:off x="1452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2" name="Line 554"/>
            <p:cNvSpPr>
              <a:spLocks noChangeShapeType="1"/>
            </p:cNvSpPr>
            <p:nvPr/>
          </p:nvSpPr>
          <p:spPr bwMode="auto">
            <a:xfrm>
              <a:off x="1680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3" name="Line 555"/>
            <p:cNvSpPr>
              <a:spLocks noChangeShapeType="1"/>
            </p:cNvSpPr>
            <p:nvPr/>
          </p:nvSpPr>
          <p:spPr bwMode="auto">
            <a:xfrm>
              <a:off x="1907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4" name="Line 556"/>
            <p:cNvSpPr>
              <a:spLocks noChangeShapeType="1"/>
            </p:cNvSpPr>
            <p:nvPr/>
          </p:nvSpPr>
          <p:spPr bwMode="auto">
            <a:xfrm>
              <a:off x="2135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5" name="Line 557"/>
            <p:cNvSpPr>
              <a:spLocks noChangeShapeType="1"/>
            </p:cNvSpPr>
            <p:nvPr/>
          </p:nvSpPr>
          <p:spPr bwMode="auto">
            <a:xfrm>
              <a:off x="2362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6" name="Line 558"/>
            <p:cNvSpPr>
              <a:spLocks noChangeShapeType="1"/>
            </p:cNvSpPr>
            <p:nvPr/>
          </p:nvSpPr>
          <p:spPr bwMode="auto">
            <a:xfrm>
              <a:off x="2590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7" name="Line 559"/>
            <p:cNvSpPr>
              <a:spLocks noChangeShapeType="1"/>
            </p:cNvSpPr>
            <p:nvPr/>
          </p:nvSpPr>
          <p:spPr bwMode="auto">
            <a:xfrm>
              <a:off x="678" y="2532"/>
              <a:ext cx="200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8" name="Line 560"/>
            <p:cNvSpPr>
              <a:spLocks noChangeShapeType="1"/>
            </p:cNvSpPr>
            <p:nvPr/>
          </p:nvSpPr>
          <p:spPr bwMode="auto">
            <a:xfrm>
              <a:off x="2681" y="4000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29" name="Line 561"/>
            <p:cNvSpPr>
              <a:spLocks noChangeShapeType="1"/>
            </p:cNvSpPr>
            <p:nvPr/>
          </p:nvSpPr>
          <p:spPr bwMode="auto">
            <a:xfrm>
              <a:off x="2681" y="388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0" name="Line 562"/>
            <p:cNvSpPr>
              <a:spLocks noChangeShapeType="1"/>
            </p:cNvSpPr>
            <p:nvPr/>
          </p:nvSpPr>
          <p:spPr bwMode="auto">
            <a:xfrm>
              <a:off x="2681" y="379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1" name="Line 563"/>
            <p:cNvSpPr>
              <a:spLocks noChangeShapeType="1"/>
            </p:cNvSpPr>
            <p:nvPr/>
          </p:nvSpPr>
          <p:spPr bwMode="auto">
            <a:xfrm>
              <a:off x="2681" y="3713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2" name="Line 564"/>
            <p:cNvSpPr>
              <a:spLocks noChangeShapeType="1"/>
            </p:cNvSpPr>
            <p:nvPr/>
          </p:nvSpPr>
          <p:spPr bwMode="auto">
            <a:xfrm>
              <a:off x="2681" y="364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3" name="Line 565"/>
            <p:cNvSpPr>
              <a:spLocks noChangeShapeType="1"/>
            </p:cNvSpPr>
            <p:nvPr/>
          </p:nvSpPr>
          <p:spPr bwMode="auto">
            <a:xfrm>
              <a:off x="2681" y="358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4" name="Line 566"/>
            <p:cNvSpPr>
              <a:spLocks noChangeShapeType="1"/>
            </p:cNvSpPr>
            <p:nvPr/>
          </p:nvSpPr>
          <p:spPr bwMode="auto">
            <a:xfrm>
              <a:off x="2681" y="3530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5" name="Line 567"/>
            <p:cNvSpPr>
              <a:spLocks noChangeShapeType="1"/>
            </p:cNvSpPr>
            <p:nvPr/>
          </p:nvSpPr>
          <p:spPr bwMode="auto">
            <a:xfrm>
              <a:off x="2681" y="317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6" name="Line 568"/>
            <p:cNvSpPr>
              <a:spLocks noChangeShapeType="1"/>
            </p:cNvSpPr>
            <p:nvPr/>
          </p:nvSpPr>
          <p:spPr bwMode="auto">
            <a:xfrm>
              <a:off x="2681" y="2967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7" name="Line 569"/>
            <p:cNvSpPr>
              <a:spLocks noChangeShapeType="1"/>
            </p:cNvSpPr>
            <p:nvPr/>
          </p:nvSpPr>
          <p:spPr bwMode="auto">
            <a:xfrm>
              <a:off x="2681" y="281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8" name="Line 570"/>
            <p:cNvSpPr>
              <a:spLocks noChangeShapeType="1"/>
            </p:cNvSpPr>
            <p:nvPr/>
          </p:nvSpPr>
          <p:spPr bwMode="auto">
            <a:xfrm>
              <a:off x="2681" y="270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39" name="Line 571"/>
            <p:cNvSpPr>
              <a:spLocks noChangeShapeType="1"/>
            </p:cNvSpPr>
            <p:nvPr/>
          </p:nvSpPr>
          <p:spPr bwMode="auto">
            <a:xfrm>
              <a:off x="2681" y="261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0" name="Line 572"/>
            <p:cNvSpPr>
              <a:spLocks noChangeShapeType="1"/>
            </p:cNvSpPr>
            <p:nvPr/>
          </p:nvSpPr>
          <p:spPr bwMode="auto">
            <a:xfrm>
              <a:off x="2681" y="253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1" name="Line 573"/>
            <p:cNvSpPr>
              <a:spLocks noChangeShapeType="1"/>
            </p:cNvSpPr>
            <p:nvPr/>
          </p:nvSpPr>
          <p:spPr bwMode="auto">
            <a:xfrm flipV="1">
              <a:off x="2681" y="2532"/>
              <a:ext cx="1" cy="14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2" name="Freeform 574"/>
            <p:cNvSpPr>
              <a:spLocks/>
            </p:cNvSpPr>
            <p:nvPr/>
          </p:nvSpPr>
          <p:spPr bwMode="auto">
            <a:xfrm>
              <a:off x="860" y="2852"/>
              <a:ext cx="1730" cy="827"/>
            </a:xfrm>
            <a:custGeom>
              <a:avLst/>
              <a:gdLst/>
              <a:ahLst/>
              <a:cxnLst>
                <a:cxn ang="0">
                  <a:pos x="18" y="542"/>
                </a:cxn>
                <a:cxn ang="0">
                  <a:pos x="55" y="453"/>
                </a:cxn>
                <a:cxn ang="0">
                  <a:pos x="91" y="374"/>
                </a:cxn>
                <a:cxn ang="0">
                  <a:pos x="127" y="306"/>
                </a:cxn>
                <a:cxn ang="0">
                  <a:pos x="164" y="247"/>
                </a:cxn>
                <a:cxn ang="0">
                  <a:pos x="200" y="196"/>
                </a:cxn>
                <a:cxn ang="0">
                  <a:pos x="237" y="153"/>
                </a:cxn>
                <a:cxn ang="0">
                  <a:pos x="273" y="117"/>
                </a:cxn>
                <a:cxn ang="0">
                  <a:pos x="310" y="86"/>
                </a:cxn>
                <a:cxn ang="0">
                  <a:pos x="346" y="61"/>
                </a:cxn>
                <a:cxn ang="0">
                  <a:pos x="383" y="41"/>
                </a:cxn>
                <a:cxn ang="0">
                  <a:pos x="419" y="25"/>
                </a:cxn>
                <a:cxn ang="0">
                  <a:pos x="455" y="12"/>
                </a:cxn>
                <a:cxn ang="0">
                  <a:pos x="492" y="5"/>
                </a:cxn>
                <a:cxn ang="0">
                  <a:pos x="528" y="1"/>
                </a:cxn>
                <a:cxn ang="0">
                  <a:pos x="565" y="0"/>
                </a:cxn>
                <a:cxn ang="0">
                  <a:pos x="601" y="4"/>
                </a:cxn>
                <a:cxn ang="0">
                  <a:pos x="637" y="11"/>
                </a:cxn>
                <a:cxn ang="0">
                  <a:pos x="674" y="22"/>
                </a:cxn>
                <a:cxn ang="0">
                  <a:pos x="710" y="38"/>
                </a:cxn>
                <a:cxn ang="0">
                  <a:pos x="747" y="57"/>
                </a:cxn>
                <a:cxn ang="0">
                  <a:pos x="783" y="81"/>
                </a:cxn>
                <a:cxn ang="0">
                  <a:pos x="838" y="125"/>
                </a:cxn>
                <a:cxn ang="0">
                  <a:pos x="874" y="161"/>
                </a:cxn>
                <a:cxn ang="0">
                  <a:pos x="910" y="203"/>
                </a:cxn>
                <a:cxn ang="0">
                  <a:pos x="947" y="252"/>
                </a:cxn>
                <a:cxn ang="0">
                  <a:pos x="984" y="309"/>
                </a:cxn>
                <a:cxn ang="0">
                  <a:pos x="1020" y="374"/>
                </a:cxn>
                <a:cxn ang="0">
                  <a:pos x="1056" y="448"/>
                </a:cxn>
                <a:cxn ang="0">
                  <a:pos x="1092" y="534"/>
                </a:cxn>
                <a:cxn ang="0">
                  <a:pos x="1129" y="630"/>
                </a:cxn>
                <a:cxn ang="0">
                  <a:pos x="1166" y="727"/>
                </a:cxn>
                <a:cxn ang="0">
                  <a:pos x="1202" y="805"/>
                </a:cxn>
                <a:cxn ang="0">
                  <a:pos x="1238" y="827"/>
                </a:cxn>
                <a:cxn ang="0">
                  <a:pos x="1275" y="782"/>
                </a:cxn>
                <a:cxn ang="0">
                  <a:pos x="1348" y="607"/>
                </a:cxn>
                <a:cxn ang="0">
                  <a:pos x="1384" y="524"/>
                </a:cxn>
                <a:cxn ang="0">
                  <a:pos x="1420" y="451"/>
                </a:cxn>
                <a:cxn ang="0">
                  <a:pos x="1457" y="388"/>
                </a:cxn>
                <a:cxn ang="0">
                  <a:pos x="1511" y="311"/>
                </a:cxn>
                <a:cxn ang="0">
                  <a:pos x="1548" y="269"/>
                </a:cxn>
                <a:cxn ang="0">
                  <a:pos x="1584" y="234"/>
                </a:cxn>
                <a:cxn ang="0">
                  <a:pos x="1621" y="205"/>
                </a:cxn>
                <a:cxn ang="0">
                  <a:pos x="1657" y="182"/>
                </a:cxn>
                <a:cxn ang="0">
                  <a:pos x="1693" y="163"/>
                </a:cxn>
                <a:cxn ang="0">
                  <a:pos x="1730" y="148"/>
                </a:cxn>
              </a:cxnLst>
              <a:rect l="0" t="0" r="r" b="b"/>
              <a:pathLst>
                <a:path w="1730" h="827">
                  <a:moveTo>
                    <a:pt x="0" y="590"/>
                  </a:moveTo>
                  <a:lnTo>
                    <a:pt x="18" y="542"/>
                  </a:lnTo>
                  <a:lnTo>
                    <a:pt x="36" y="497"/>
                  </a:lnTo>
                  <a:lnTo>
                    <a:pt x="55" y="453"/>
                  </a:lnTo>
                  <a:lnTo>
                    <a:pt x="73" y="412"/>
                  </a:lnTo>
                  <a:lnTo>
                    <a:pt x="91" y="374"/>
                  </a:lnTo>
                  <a:lnTo>
                    <a:pt x="109" y="339"/>
                  </a:lnTo>
                  <a:lnTo>
                    <a:pt x="127" y="306"/>
                  </a:lnTo>
                  <a:lnTo>
                    <a:pt x="146" y="275"/>
                  </a:lnTo>
                  <a:lnTo>
                    <a:pt x="164" y="247"/>
                  </a:lnTo>
                  <a:lnTo>
                    <a:pt x="182" y="220"/>
                  </a:lnTo>
                  <a:lnTo>
                    <a:pt x="200" y="196"/>
                  </a:lnTo>
                  <a:lnTo>
                    <a:pt x="219" y="174"/>
                  </a:lnTo>
                  <a:lnTo>
                    <a:pt x="237" y="153"/>
                  </a:lnTo>
                  <a:lnTo>
                    <a:pt x="255" y="134"/>
                  </a:lnTo>
                  <a:lnTo>
                    <a:pt x="273" y="117"/>
                  </a:lnTo>
                  <a:lnTo>
                    <a:pt x="291" y="101"/>
                  </a:lnTo>
                  <a:lnTo>
                    <a:pt x="310" y="86"/>
                  </a:lnTo>
                  <a:lnTo>
                    <a:pt x="328" y="73"/>
                  </a:lnTo>
                  <a:lnTo>
                    <a:pt x="346" y="61"/>
                  </a:lnTo>
                  <a:lnTo>
                    <a:pt x="364" y="50"/>
                  </a:lnTo>
                  <a:lnTo>
                    <a:pt x="383" y="41"/>
                  </a:lnTo>
                  <a:lnTo>
                    <a:pt x="401" y="32"/>
                  </a:lnTo>
                  <a:lnTo>
                    <a:pt x="419" y="25"/>
                  </a:lnTo>
                  <a:lnTo>
                    <a:pt x="437" y="18"/>
                  </a:lnTo>
                  <a:lnTo>
                    <a:pt x="455" y="12"/>
                  </a:lnTo>
                  <a:lnTo>
                    <a:pt x="473" y="8"/>
                  </a:lnTo>
                  <a:lnTo>
                    <a:pt x="492" y="5"/>
                  </a:lnTo>
                  <a:lnTo>
                    <a:pt x="510" y="2"/>
                  </a:lnTo>
                  <a:lnTo>
                    <a:pt x="528" y="1"/>
                  </a:lnTo>
                  <a:lnTo>
                    <a:pt x="546" y="0"/>
                  </a:lnTo>
                  <a:lnTo>
                    <a:pt x="565" y="0"/>
                  </a:lnTo>
                  <a:lnTo>
                    <a:pt x="583" y="2"/>
                  </a:lnTo>
                  <a:lnTo>
                    <a:pt x="601" y="4"/>
                  </a:lnTo>
                  <a:lnTo>
                    <a:pt x="619" y="7"/>
                  </a:lnTo>
                  <a:lnTo>
                    <a:pt x="637" y="11"/>
                  </a:lnTo>
                  <a:lnTo>
                    <a:pt x="655" y="16"/>
                  </a:lnTo>
                  <a:lnTo>
                    <a:pt x="674" y="22"/>
                  </a:lnTo>
                  <a:lnTo>
                    <a:pt x="692" y="30"/>
                  </a:lnTo>
                  <a:lnTo>
                    <a:pt x="710" y="38"/>
                  </a:lnTo>
                  <a:lnTo>
                    <a:pt x="728" y="47"/>
                  </a:lnTo>
                  <a:lnTo>
                    <a:pt x="747" y="57"/>
                  </a:lnTo>
                  <a:lnTo>
                    <a:pt x="765" y="68"/>
                  </a:lnTo>
                  <a:lnTo>
                    <a:pt x="783" y="81"/>
                  </a:lnTo>
                  <a:lnTo>
                    <a:pt x="820" y="109"/>
                  </a:lnTo>
                  <a:lnTo>
                    <a:pt x="838" y="125"/>
                  </a:lnTo>
                  <a:lnTo>
                    <a:pt x="856" y="143"/>
                  </a:lnTo>
                  <a:lnTo>
                    <a:pt x="874" y="161"/>
                  </a:lnTo>
                  <a:lnTo>
                    <a:pt x="892" y="182"/>
                  </a:lnTo>
                  <a:lnTo>
                    <a:pt x="910" y="203"/>
                  </a:lnTo>
                  <a:lnTo>
                    <a:pt x="929" y="227"/>
                  </a:lnTo>
                  <a:lnTo>
                    <a:pt x="947" y="252"/>
                  </a:lnTo>
                  <a:lnTo>
                    <a:pt x="965" y="279"/>
                  </a:lnTo>
                  <a:lnTo>
                    <a:pt x="984" y="309"/>
                  </a:lnTo>
                  <a:lnTo>
                    <a:pt x="1002" y="340"/>
                  </a:lnTo>
                  <a:lnTo>
                    <a:pt x="1020" y="374"/>
                  </a:lnTo>
                  <a:lnTo>
                    <a:pt x="1038" y="410"/>
                  </a:lnTo>
                  <a:lnTo>
                    <a:pt x="1056" y="448"/>
                  </a:lnTo>
                  <a:lnTo>
                    <a:pt x="1074" y="490"/>
                  </a:lnTo>
                  <a:lnTo>
                    <a:pt x="1092" y="534"/>
                  </a:lnTo>
                  <a:lnTo>
                    <a:pt x="1111" y="581"/>
                  </a:lnTo>
                  <a:lnTo>
                    <a:pt x="1129" y="630"/>
                  </a:lnTo>
                  <a:lnTo>
                    <a:pt x="1147" y="679"/>
                  </a:lnTo>
                  <a:lnTo>
                    <a:pt x="1166" y="727"/>
                  </a:lnTo>
                  <a:lnTo>
                    <a:pt x="1184" y="771"/>
                  </a:lnTo>
                  <a:lnTo>
                    <a:pt x="1202" y="805"/>
                  </a:lnTo>
                  <a:lnTo>
                    <a:pt x="1220" y="825"/>
                  </a:lnTo>
                  <a:lnTo>
                    <a:pt x="1238" y="827"/>
                  </a:lnTo>
                  <a:lnTo>
                    <a:pt x="1256" y="812"/>
                  </a:lnTo>
                  <a:lnTo>
                    <a:pt x="1275" y="782"/>
                  </a:lnTo>
                  <a:lnTo>
                    <a:pt x="1329" y="652"/>
                  </a:lnTo>
                  <a:lnTo>
                    <a:pt x="1348" y="607"/>
                  </a:lnTo>
                  <a:lnTo>
                    <a:pt x="1366" y="564"/>
                  </a:lnTo>
                  <a:lnTo>
                    <a:pt x="1384" y="524"/>
                  </a:lnTo>
                  <a:lnTo>
                    <a:pt x="1402" y="486"/>
                  </a:lnTo>
                  <a:lnTo>
                    <a:pt x="1420" y="451"/>
                  </a:lnTo>
                  <a:lnTo>
                    <a:pt x="1439" y="418"/>
                  </a:lnTo>
                  <a:lnTo>
                    <a:pt x="1457" y="388"/>
                  </a:lnTo>
                  <a:lnTo>
                    <a:pt x="1475" y="360"/>
                  </a:lnTo>
                  <a:lnTo>
                    <a:pt x="1511" y="311"/>
                  </a:lnTo>
                  <a:lnTo>
                    <a:pt x="1530" y="289"/>
                  </a:lnTo>
                  <a:lnTo>
                    <a:pt x="1548" y="269"/>
                  </a:lnTo>
                  <a:lnTo>
                    <a:pt x="1566" y="251"/>
                  </a:lnTo>
                  <a:lnTo>
                    <a:pt x="1584" y="234"/>
                  </a:lnTo>
                  <a:lnTo>
                    <a:pt x="1603" y="219"/>
                  </a:lnTo>
                  <a:lnTo>
                    <a:pt x="1621" y="205"/>
                  </a:lnTo>
                  <a:lnTo>
                    <a:pt x="1639" y="193"/>
                  </a:lnTo>
                  <a:lnTo>
                    <a:pt x="1657" y="182"/>
                  </a:lnTo>
                  <a:lnTo>
                    <a:pt x="1675" y="171"/>
                  </a:lnTo>
                  <a:lnTo>
                    <a:pt x="1693" y="163"/>
                  </a:lnTo>
                  <a:lnTo>
                    <a:pt x="1712" y="155"/>
                  </a:lnTo>
                  <a:lnTo>
                    <a:pt x="1730" y="14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3" name="Rectangle 575"/>
            <p:cNvSpPr>
              <a:spLocks noChangeArrowheads="1"/>
            </p:cNvSpPr>
            <p:nvPr/>
          </p:nvSpPr>
          <p:spPr bwMode="auto">
            <a:xfrm>
              <a:off x="864" y="3500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4" name="Rectangle 576"/>
            <p:cNvSpPr>
              <a:spLocks noChangeArrowheads="1"/>
            </p:cNvSpPr>
            <p:nvPr/>
          </p:nvSpPr>
          <p:spPr bwMode="auto">
            <a:xfrm>
              <a:off x="882" y="3352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5" name="Rectangle 577"/>
            <p:cNvSpPr>
              <a:spLocks noChangeArrowheads="1"/>
            </p:cNvSpPr>
            <p:nvPr/>
          </p:nvSpPr>
          <p:spPr bwMode="auto">
            <a:xfrm>
              <a:off x="901" y="326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6" name="Rectangle 578"/>
            <p:cNvSpPr>
              <a:spLocks noChangeArrowheads="1"/>
            </p:cNvSpPr>
            <p:nvPr/>
          </p:nvSpPr>
          <p:spPr bwMode="auto">
            <a:xfrm>
              <a:off x="919" y="3230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7" name="Rectangle 579"/>
            <p:cNvSpPr>
              <a:spLocks noChangeArrowheads="1"/>
            </p:cNvSpPr>
            <p:nvPr/>
          </p:nvSpPr>
          <p:spPr bwMode="auto">
            <a:xfrm>
              <a:off x="937" y="3129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8" name="Rectangle 580"/>
            <p:cNvSpPr>
              <a:spLocks noChangeArrowheads="1"/>
            </p:cNvSpPr>
            <p:nvPr/>
          </p:nvSpPr>
          <p:spPr bwMode="auto">
            <a:xfrm>
              <a:off x="955" y="3143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49" name="Rectangle 581"/>
            <p:cNvSpPr>
              <a:spLocks noChangeArrowheads="1"/>
            </p:cNvSpPr>
            <p:nvPr/>
          </p:nvSpPr>
          <p:spPr bwMode="auto">
            <a:xfrm>
              <a:off x="974" y="3080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0" name="Rectangle 582"/>
            <p:cNvSpPr>
              <a:spLocks noChangeArrowheads="1"/>
            </p:cNvSpPr>
            <p:nvPr/>
          </p:nvSpPr>
          <p:spPr bwMode="auto">
            <a:xfrm>
              <a:off x="992" y="3045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1" name="Rectangle 583"/>
            <p:cNvSpPr>
              <a:spLocks noChangeArrowheads="1"/>
            </p:cNvSpPr>
            <p:nvPr/>
          </p:nvSpPr>
          <p:spPr bwMode="auto">
            <a:xfrm>
              <a:off x="1010" y="301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2" name="Rectangle 584"/>
            <p:cNvSpPr>
              <a:spLocks noChangeArrowheads="1"/>
            </p:cNvSpPr>
            <p:nvPr/>
          </p:nvSpPr>
          <p:spPr bwMode="auto">
            <a:xfrm>
              <a:off x="1028" y="2968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3" name="Rectangle 585"/>
            <p:cNvSpPr>
              <a:spLocks noChangeArrowheads="1"/>
            </p:cNvSpPr>
            <p:nvPr/>
          </p:nvSpPr>
          <p:spPr bwMode="auto">
            <a:xfrm>
              <a:off x="1046" y="2944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4" name="Rectangle 586"/>
            <p:cNvSpPr>
              <a:spLocks noChangeArrowheads="1"/>
            </p:cNvSpPr>
            <p:nvPr/>
          </p:nvSpPr>
          <p:spPr bwMode="auto">
            <a:xfrm>
              <a:off x="1065" y="290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5" name="Rectangle 587"/>
            <p:cNvSpPr>
              <a:spLocks noChangeArrowheads="1"/>
            </p:cNvSpPr>
            <p:nvPr/>
          </p:nvSpPr>
          <p:spPr bwMode="auto">
            <a:xfrm>
              <a:off x="1083" y="289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6" name="Rectangle 588"/>
            <p:cNvSpPr>
              <a:spLocks noChangeArrowheads="1"/>
            </p:cNvSpPr>
            <p:nvPr/>
          </p:nvSpPr>
          <p:spPr bwMode="auto">
            <a:xfrm>
              <a:off x="1101" y="2851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7" name="Rectangle 589"/>
            <p:cNvSpPr>
              <a:spLocks noChangeArrowheads="1"/>
            </p:cNvSpPr>
            <p:nvPr/>
          </p:nvSpPr>
          <p:spPr bwMode="auto">
            <a:xfrm>
              <a:off x="1119" y="2832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8" name="Rectangle 590"/>
            <p:cNvSpPr>
              <a:spLocks noChangeArrowheads="1"/>
            </p:cNvSpPr>
            <p:nvPr/>
          </p:nvSpPr>
          <p:spPr bwMode="auto">
            <a:xfrm>
              <a:off x="1138" y="280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59" name="Rectangle 591"/>
            <p:cNvSpPr>
              <a:spLocks noChangeArrowheads="1"/>
            </p:cNvSpPr>
            <p:nvPr/>
          </p:nvSpPr>
          <p:spPr bwMode="auto">
            <a:xfrm>
              <a:off x="1156" y="2800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0" name="Rectangle 592"/>
            <p:cNvSpPr>
              <a:spLocks noChangeArrowheads="1"/>
            </p:cNvSpPr>
            <p:nvPr/>
          </p:nvSpPr>
          <p:spPr bwMode="auto">
            <a:xfrm>
              <a:off x="1174" y="276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1" name="Rectangle 593"/>
            <p:cNvSpPr>
              <a:spLocks noChangeArrowheads="1"/>
            </p:cNvSpPr>
            <p:nvPr/>
          </p:nvSpPr>
          <p:spPr bwMode="auto">
            <a:xfrm>
              <a:off x="1192" y="2759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2" name="Rectangle 594"/>
            <p:cNvSpPr>
              <a:spLocks noChangeArrowheads="1"/>
            </p:cNvSpPr>
            <p:nvPr/>
          </p:nvSpPr>
          <p:spPr bwMode="auto">
            <a:xfrm>
              <a:off x="1211" y="274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3" name="Rectangle 595"/>
            <p:cNvSpPr>
              <a:spLocks noChangeArrowheads="1"/>
            </p:cNvSpPr>
            <p:nvPr/>
          </p:nvSpPr>
          <p:spPr bwMode="auto">
            <a:xfrm>
              <a:off x="1229" y="2733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4" name="Rectangle 596"/>
            <p:cNvSpPr>
              <a:spLocks noChangeArrowheads="1"/>
            </p:cNvSpPr>
            <p:nvPr/>
          </p:nvSpPr>
          <p:spPr bwMode="auto">
            <a:xfrm>
              <a:off x="1247" y="272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5" name="Rectangle 597"/>
            <p:cNvSpPr>
              <a:spLocks noChangeArrowheads="1"/>
            </p:cNvSpPr>
            <p:nvPr/>
          </p:nvSpPr>
          <p:spPr bwMode="auto">
            <a:xfrm>
              <a:off x="1265" y="271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6" name="Rectangle 598"/>
            <p:cNvSpPr>
              <a:spLocks noChangeArrowheads="1"/>
            </p:cNvSpPr>
            <p:nvPr/>
          </p:nvSpPr>
          <p:spPr bwMode="auto">
            <a:xfrm>
              <a:off x="1283" y="2707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7" name="Rectangle 599"/>
            <p:cNvSpPr>
              <a:spLocks noChangeArrowheads="1"/>
            </p:cNvSpPr>
            <p:nvPr/>
          </p:nvSpPr>
          <p:spPr bwMode="auto">
            <a:xfrm>
              <a:off x="1301" y="2716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8" name="Rectangle 600"/>
            <p:cNvSpPr>
              <a:spLocks noChangeArrowheads="1"/>
            </p:cNvSpPr>
            <p:nvPr/>
          </p:nvSpPr>
          <p:spPr bwMode="auto">
            <a:xfrm>
              <a:off x="1320" y="271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69" name="Rectangle 601"/>
            <p:cNvSpPr>
              <a:spLocks noChangeArrowheads="1"/>
            </p:cNvSpPr>
            <p:nvPr/>
          </p:nvSpPr>
          <p:spPr bwMode="auto">
            <a:xfrm>
              <a:off x="1338" y="271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0" name="Rectangle 602"/>
            <p:cNvSpPr>
              <a:spLocks noChangeArrowheads="1"/>
            </p:cNvSpPr>
            <p:nvPr/>
          </p:nvSpPr>
          <p:spPr bwMode="auto">
            <a:xfrm>
              <a:off x="1356" y="272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1" name="Rectangle 603"/>
            <p:cNvSpPr>
              <a:spLocks noChangeArrowheads="1"/>
            </p:cNvSpPr>
            <p:nvPr/>
          </p:nvSpPr>
          <p:spPr bwMode="auto">
            <a:xfrm>
              <a:off x="1374" y="2690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2" name="Rectangle 604"/>
            <p:cNvSpPr>
              <a:spLocks noChangeArrowheads="1"/>
            </p:cNvSpPr>
            <p:nvPr/>
          </p:nvSpPr>
          <p:spPr bwMode="auto">
            <a:xfrm>
              <a:off x="1393" y="270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3" name="Rectangle 605"/>
            <p:cNvSpPr>
              <a:spLocks noChangeArrowheads="1"/>
            </p:cNvSpPr>
            <p:nvPr/>
          </p:nvSpPr>
          <p:spPr bwMode="auto">
            <a:xfrm>
              <a:off x="1411" y="2715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4" name="Rectangle 606"/>
            <p:cNvSpPr>
              <a:spLocks noChangeArrowheads="1"/>
            </p:cNvSpPr>
            <p:nvPr/>
          </p:nvSpPr>
          <p:spPr bwMode="auto">
            <a:xfrm>
              <a:off x="1429" y="271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5" name="Rectangle 607"/>
            <p:cNvSpPr>
              <a:spLocks noChangeArrowheads="1"/>
            </p:cNvSpPr>
            <p:nvPr/>
          </p:nvSpPr>
          <p:spPr bwMode="auto">
            <a:xfrm>
              <a:off x="1447" y="271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6" name="Rectangle 608"/>
            <p:cNvSpPr>
              <a:spLocks noChangeArrowheads="1"/>
            </p:cNvSpPr>
            <p:nvPr/>
          </p:nvSpPr>
          <p:spPr bwMode="auto">
            <a:xfrm>
              <a:off x="1465" y="2721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7" name="Rectangle 609"/>
            <p:cNvSpPr>
              <a:spLocks noChangeArrowheads="1"/>
            </p:cNvSpPr>
            <p:nvPr/>
          </p:nvSpPr>
          <p:spPr bwMode="auto">
            <a:xfrm>
              <a:off x="1483" y="2731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8" name="Rectangle 610"/>
            <p:cNvSpPr>
              <a:spLocks noChangeArrowheads="1"/>
            </p:cNvSpPr>
            <p:nvPr/>
          </p:nvSpPr>
          <p:spPr bwMode="auto">
            <a:xfrm>
              <a:off x="1502" y="2731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79" name="Rectangle 611"/>
            <p:cNvSpPr>
              <a:spLocks noChangeArrowheads="1"/>
            </p:cNvSpPr>
            <p:nvPr/>
          </p:nvSpPr>
          <p:spPr bwMode="auto">
            <a:xfrm>
              <a:off x="1520" y="2738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0" name="Rectangle 612"/>
            <p:cNvSpPr>
              <a:spLocks noChangeArrowheads="1"/>
            </p:cNvSpPr>
            <p:nvPr/>
          </p:nvSpPr>
          <p:spPr bwMode="auto">
            <a:xfrm>
              <a:off x="1538" y="2748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1" name="Rectangle 613"/>
            <p:cNvSpPr>
              <a:spLocks noChangeArrowheads="1"/>
            </p:cNvSpPr>
            <p:nvPr/>
          </p:nvSpPr>
          <p:spPr bwMode="auto">
            <a:xfrm>
              <a:off x="1556" y="2744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2" name="Rectangle 614"/>
            <p:cNvSpPr>
              <a:spLocks noChangeArrowheads="1"/>
            </p:cNvSpPr>
            <p:nvPr/>
          </p:nvSpPr>
          <p:spPr bwMode="auto">
            <a:xfrm>
              <a:off x="1575" y="2775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3" name="Rectangle 615"/>
            <p:cNvSpPr>
              <a:spLocks noChangeArrowheads="1"/>
            </p:cNvSpPr>
            <p:nvPr/>
          </p:nvSpPr>
          <p:spPr bwMode="auto">
            <a:xfrm>
              <a:off x="1593" y="2776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4" name="Rectangle 616"/>
            <p:cNvSpPr>
              <a:spLocks noChangeArrowheads="1"/>
            </p:cNvSpPr>
            <p:nvPr/>
          </p:nvSpPr>
          <p:spPr bwMode="auto">
            <a:xfrm>
              <a:off x="1611" y="277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5" name="Rectangle 617"/>
            <p:cNvSpPr>
              <a:spLocks noChangeArrowheads="1"/>
            </p:cNvSpPr>
            <p:nvPr/>
          </p:nvSpPr>
          <p:spPr bwMode="auto">
            <a:xfrm>
              <a:off x="1629" y="278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6" name="Rectangle 618"/>
            <p:cNvSpPr>
              <a:spLocks noChangeArrowheads="1"/>
            </p:cNvSpPr>
            <p:nvPr/>
          </p:nvSpPr>
          <p:spPr bwMode="auto">
            <a:xfrm>
              <a:off x="1666" y="279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7" name="Rectangle 619"/>
            <p:cNvSpPr>
              <a:spLocks noChangeArrowheads="1"/>
            </p:cNvSpPr>
            <p:nvPr/>
          </p:nvSpPr>
          <p:spPr bwMode="auto">
            <a:xfrm>
              <a:off x="1684" y="279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8" name="Rectangle 620"/>
            <p:cNvSpPr>
              <a:spLocks noChangeArrowheads="1"/>
            </p:cNvSpPr>
            <p:nvPr/>
          </p:nvSpPr>
          <p:spPr bwMode="auto">
            <a:xfrm>
              <a:off x="1702" y="281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89" name="Rectangle 621"/>
            <p:cNvSpPr>
              <a:spLocks noChangeArrowheads="1"/>
            </p:cNvSpPr>
            <p:nvPr/>
          </p:nvSpPr>
          <p:spPr bwMode="auto">
            <a:xfrm>
              <a:off x="1720" y="2801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0" name="Rectangle 622"/>
            <p:cNvSpPr>
              <a:spLocks noChangeArrowheads="1"/>
            </p:cNvSpPr>
            <p:nvPr/>
          </p:nvSpPr>
          <p:spPr bwMode="auto">
            <a:xfrm>
              <a:off x="1738" y="2813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1" name="Rectangle 623"/>
            <p:cNvSpPr>
              <a:spLocks noChangeArrowheads="1"/>
            </p:cNvSpPr>
            <p:nvPr/>
          </p:nvSpPr>
          <p:spPr bwMode="auto">
            <a:xfrm>
              <a:off x="1757" y="2829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2" name="Rectangle 624"/>
            <p:cNvSpPr>
              <a:spLocks noChangeArrowheads="1"/>
            </p:cNvSpPr>
            <p:nvPr/>
          </p:nvSpPr>
          <p:spPr bwMode="auto">
            <a:xfrm>
              <a:off x="1775" y="2839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3" name="Rectangle 625"/>
            <p:cNvSpPr>
              <a:spLocks noChangeArrowheads="1"/>
            </p:cNvSpPr>
            <p:nvPr/>
          </p:nvSpPr>
          <p:spPr bwMode="auto">
            <a:xfrm>
              <a:off x="1793" y="2864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4" name="Rectangle 626"/>
            <p:cNvSpPr>
              <a:spLocks noChangeArrowheads="1"/>
            </p:cNvSpPr>
            <p:nvPr/>
          </p:nvSpPr>
          <p:spPr bwMode="auto">
            <a:xfrm>
              <a:off x="1811" y="286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5" name="Rectangle 627"/>
            <p:cNvSpPr>
              <a:spLocks noChangeArrowheads="1"/>
            </p:cNvSpPr>
            <p:nvPr/>
          </p:nvSpPr>
          <p:spPr bwMode="auto">
            <a:xfrm>
              <a:off x="1830" y="2841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6" name="Rectangle 628"/>
            <p:cNvSpPr>
              <a:spLocks noChangeArrowheads="1"/>
            </p:cNvSpPr>
            <p:nvPr/>
          </p:nvSpPr>
          <p:spPr bwMode="auto">
            <a:xfrm>
              <a:off x="1848" y="290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7" name="Rectangle 629"/>
            <p:cNvSpPr>
              <a:spLocks noChangeArrowheads="1"/>
            </p:cNvSpPr>
            <p:nvPr/>
          </p:nvSpPr>
          <p:spPr bwMode="auto">
            <a:xfrm>
              <a:off x="1866" y="2919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8" name="Rectangle 630"/>
            <p:cNvSpPr>
              <a:spLocks noChangeArrowheads="1"/>
            </p:cNvSpPr>
            <p:nvPr/>
          </p:nvSpPr>
          <p:spPr bwMode="auto">
            <a:xfrm>
              <a:off x="1884" y="296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799" name="Rectangle 631"/>
            <p:cNvSpPr>
              <a:spLocks noChangeArrowheads="1"/>
            </p:cNvSpPr>
            <p:nvPr/>
          </p:nvSpPr>
          <p:spPr bwMode="auto">
            <a:xfrm>
              <a:off x="1902" y="2945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0" name="Rectangle 632"/>
            <p:cNvSpPr>
              <a:spLocks noChangeArrowheads="1"/>
            </p:cNvSpPr>
            <p:nvPr/>
          </p:nvSpPr>
          <p:spPr bwMode="auto">
            <a:xfrm>
              <a:off x="1921" y="298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1" name="Rectangle 633"/>
            <p:cNvSpPr>
              <a:spLocks noChangeArrowheads="1"/>
            </p:cNvSpPr>
            <p:nvPr/>
          </p:nvSpPr>
          <p:spPr bwMode="auto">
            <a:xfrm>
              <a:off x="1939" y="3036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2" name="Rectangle 634"/>
            <p:cNvSpPr>
              <a:spLocks noChangeArrowheads="1"/>
            </p:cNvSpPr>
            <p:nvPr/>
          </p:nvSpPr>
          <p:spPr bwMode="auto">
            <a:xfrm>
              <a:off x="1957" y="3059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3" name="Rectangle 635"/>
            <p:cNvSpPr>
              <a:spLocks noChangeArrowheads="1"/>
            </p:cNvSpPr>
            <p:nvPr/>
          </p:nvSpPr>
          <p:spPr bwMode="auto">
            <a:xfrm>
              <a:off x="1975" y="3052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4" name="Rectangle 636"/>
            <p:cNvSpPr>
              <a:spLocks noChangeArrowheads="1"/>
            </p:cNvSpPr>
            <p:nvPr/>
          </p:nvSpPr>
          <p:spPr bwMode="auto">
            <a:xfrm>
              <a:off x="1994" y="310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5" name="Rectangle 637"/>
            <p:cNvSpPr>
              <a:spLocks noChangeArrowheads="1"/>
            </p:cNvSpPr>
            <p:nvPr/>
          </p:nvSpPr>
          <p:spPr bwMode="auto">
            <a:xfrm>
              <a:off x="2012" y="3135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6" name="Rectangle 638"/>
            <p:cNvSpPr>
              <a:spLocks noChangeArrowheads="1"/>
            </p:cNvSpPr>
            <p:nvPr/>
          </p:nvSpPr>
          <p:spPr bwMode="auto">
            <a:xfrm>
              <a:off x="2030" y="3229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7" name="Rectangle 639"/>
            <p:cNvSpPr>
              <a:spLocks noChangeArrowheads="1"/>
            </p:cNvSpPr>
            <p:nvPr/>
          </p:nvSpPr>
          <p:spPr bwMode="auto">
            <a:xfrm>
              <a:off x="2048" y="3239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8" name="Rectangle 640"/>
            <p:cNvSpPr>
              <a:spLocks noChangeArrowheads="1"/>
            </p:cNvSpPr>
            <p:nvPr/>
          </p:nvSpPr>
          <p:spPr bwMode="auto">
            <a:xfrm>
              <a:off x="2066" y="3314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09" name="Rectangle 641"/>
            <p:cNvSpPr>
              <a:spLocks noChangeArrowheads="1"/>
            </p:cNvSpPr>
            <p:nvPr/>
          </p:nvSpPr>
          <p:spPr bwMode="auto">
            <a:xfrm>
              <a:off x="2084" y="3395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0" name="Rectangle 642"/>
            <p:cNvSpPr>
              <a:spLocks noChangeArrowheads="1"/>
            </p:cNvSpPr>
            <p:nvPr/>
          </p:nvSpPr>
          <p:spPr bwMode="auto">
            <a:xfrm>
              <a:off x="2103" y="336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1" name="Rectangle 643"/>
            <p:cNvSpPr>
              <a:spLocks noChangeArrowheads="1"/>
            </p:cNvSpPr>
            <p:nvPr/>
          </p:nvSpPr>
          <p:spPr bwMode="auto">
            <a:xfrm>
              <a:off x="2121" y="3327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2" name="Rectangle 644"/>
            <p:cNvSpPr>
              <a:spLocks noChangeArrowheads="1"/>
            </p:cNvSpPr>
            <p:nvPr/>
          </p:nvSpPr>
          <p:spPr bwMode="auto">
            <a:xfrm>
              <a:off x="2176" y="353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3" name="Rectangle 645"/>
            <p:cNvSpPr>
              <a:spLocks noChangeArrowheads="1"/>
            </p:cNvSpPr>
            <p:nvPr/>
          </p:nvSpPr>
          <p:spPr bwMode="auto">
            <a:xfrm>
              <a:off x="2194" y="3434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4" name="Rectangle 646"/>
            <p:cNvSpPr>
              <a:spLocks noChangeArrowheads="1"/>
            </p:cNvSpPr>
            <p:nvPr/>
          </p:nvSpPr>
          <p:spPr bwMode="auto">
            <a:xfrm>
              <a:off x="2212" y="3490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5" name="Rectangle 647"/>
            <p:cNvSpPr>
              <a:spLocks noChangeArrowheads="1"/>
            </p:cNvSpPr>
            <p:nvPr/>
          </p:nvSpPr>
          <p:spPr bwMode="auto">
            <a:xfrm>
              <a:off x="2230" y="3329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6" name="Rectangle 648"/>
            <p:cNvSpPr>
              <a:spLocks noChangeArrowheads="1"/>
            </p:cNvSpPr>
            <p:nvPr/>
          </p:nvSpPr>
          <p:spPr bwMode="auto">
            <a:xfrm>
              <a:off x="2248" y="3338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7" name="Rectangle 649"/>
            <p:cNvSpPr>
              <a:spLocks noChangeArrowheads="1"/>
            </p:cNvSpPr>
            <p:nvPr/>
          </p:nvSpPr>
          <p:spPr bwMode="auto">
            <a:xfrm>
              <a:off x="2266" y="3230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8" name="Rectangle 650"/>
            <p:cNvSpPr>
              <a:spLocks noChangeArrowheads="1"/>
            </p:cNvSpPr>
            <p:nvPr/>
          </p:nvSpPr>
          <p:spPr bwMode="auto">
            <a:xfrm>
              <a:off x="2285" y="3218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19" name="Rectangle 651"/>
            <p:cNvSpPr>
              <a:spLocks noChangeArrowheads="1"/>
            </p:cNvSpPr>
            <p:nvPr/>
          </p:nvSpPr>
          <p:spPr bwMode="auto">
            <a:xfrm>
              <a:off x="2303" y="3049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0" name="Rectangle 652"/>
            <p:cNvSpPr>
              <a:spLocks noChangeArrowheads="1"/>
            </p:cNvSpPr>
            <p:nvPr/>
          </p:nvSpPr>
          <p:spPr bwMode="auto">
            <a:xfrm>
              <a:off x="2321" y="3181"/>
              <a:ext cx="28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1" name="Rectangle 653"/>
            <p:cNvSpPr>
              <a:spLocks noChangeArrowheads="1"/>
            </p:cNvSpPr>
            <p:nvPr/>
          </p:nvSpPr>
          <p:spPr bwMode="auto">
            <a:xfrm>
              <a:off x="2358" y="2976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2" name="Rectangle 654"/>
            <p:cNvSpPr>
              <a:spLocks noChangeArrowheads="1"/>
            </p:cNvSpPr>
            <p:nvPr/>
          </p:nvSpPr>
          <p:spPr bwMode="auto">
            <a:xfrm>
              <a:off x="2376" y="300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3" name="Rectangle 655"/>
            <p:cNvSpPr>
              <a:spLocks noChangeArrowheads="1"/>
            </p:cNvSpPr>
            <p:nvPr/>
          </p:nvSpPr>
          <p:spPr bwMode="auto">
            <a:xfrm>
              <a:off x="2394" y="3003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4" name="Rectangle 656"/>
            <p:cNvSpPr>
              <a:spLocks noChangeArrowheads="1"/>
            </p:cNvSpPr>
            <p:nvPr/>
          </p:nvSpPr>
          <p:spPr bwMode="auto">
            <a:xfrm>
              <a:off x="2412" y="2950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5" name="Rectangle 657"/>
            <p:cNvSpPr>
              <a:spLocks noChangeArrowheads="1"/>
            </p:cNvSpPr>
            <p:nvPr/>
          </p:nvSpPr>
          <p:spPr bwMode="auto">
            <a:xfrm>
              <a:off x="2430" y="2936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6" name="Rectangle 658"/>
            <p:cNvSpPr>
              <a:spLocks noChangeArrowheads="1"/>
            </p:cNvSpPr>
            <p:nvPr/>
          </p:nvSpPr>
          <p:spPr bwMode="auto">
            <a:xfrm>
              <a:off x="2449" y="2893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7" name="Rectangle 659"/>
            <p:cNvSpPr>
              <a:spLocks noChangeArrowheads="1"/>
            </p:cNvSpPr>
            <p:nvPr/>
          </p:nvSpPr>
          <p:spPr bwMode="auto">
            <a:xfrm>
              <a:off x="2467" y="2892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8" name="Rectangle 660"/>
            <p:cNvSpPr>
              <a:spLocks noChangeArrowheads="1"/>
            </p:cNvSpPr>
            <p:nvPr/>
          </p:nvSpPr>
          <p:spPr bwMode="auto">
            <a:xfrm>
              <a:off x="2485" y="2851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29" name="Rectangle 661"/>
            <p:cNvSpPr>
              <a:spLocks noChangeArrowheads="1"/>
            </p:cNvSpPr>
            <p:nvPr/>
          </p:nvSpPr>
          <p:spPr bwMode="auto">
            <a:xfrm>
              <a:off x="2503" y="2849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0" name="Rectangle 662"/>
            <p:cNvSpPr>
              <a:spLocks noChangeArrowheads="1"/>
            </p:cNvSpPr>
            <p:nvPr/>
          </p:nvSpPr>
          <p:spPr bwMode="auto">
            <a:xfrm>
              <a:off x="2521" y="2832"/>
              <a:ext cx="28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1" name="Rectangle 663"/>
            <p:cNvSpPr>
              <a:spLocks noChangeArrowheads="1"/>
            </p:cNvSpPr>
            <p:nvPr/>
          </p:nvSpPr>
          <p:spPr bwMode="auto">
            <a:xfrm>
              <a:off x="2540" y="2813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2" name="Rectangle 664"/>
            <p:cNvSpPr>
              <a:spLocks noChangeArrowheads="1"/>
            </p:cNvSpPr>
            <p:nvPr/>
          </p:nvSpPr>
          <p:spPr bwMode="auto">
            <a:xfrm>
              <a:off x="2558" y="2794"/>
              <a:ext cx="27" cy="28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3" name="Rectangle 665"/>
            <p:cNvSpPr>
              <a:spLocks noChangeArrowheads="1"/>
            </p:cNvSpPr>
            <p:nvPr/>
          </p:nvSpPr>
          <p:spPr bwMode="auto">
            <a:xfrm>
              <a:off x="2576" y="2798"/>
              <a:ext cx="27" cy="27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4" name="Line 666"/>
            <p:cNvSpPr>
              <a:spLocks noChangeShapeType="1"/>
            </p:cNvSpPr>
            <p:nvPr/>
          </p:nvSpPr>
          <p:spPr bwMode="auto">
            <a:xfrm>
              <a:off x="878" y="346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5" name="Line 667"/>
            <p:cNvSpPr>
              <a:spLocks noChangeShapeType="1"/>
            </p:cNvSpPr>
            <p:nvPr/>
          </p:nvSpPr>
          <p:spPr bwMode="auto">
            <a:xfrm>
              <a:off x="863" y="3465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6" name="Line 668"/>
            <p:cNvSpPr>
              <a:spLocks noChangeShapeType="1"/>
            </p:cNvSpPr>
            <p:nvPr/>
          </p:nvSpPr>
          <p:spPr bwMode="auto">
            <a:xfrm flipV="1">
              <a:off x="878" y="352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7" name="Line 669"/>
            <p:cNvSpPr>
              <a:spLocks noChangeShapeType="1"/>
            </p:cNvSpPr>
            <p:nvPr/>
          </p:nvSpPr>
          <p:spPr bwMode="auto">
            <a:xfrm>
              <a:off x="863" y="356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8" name="Line 670"/>
            <p:cNvSpPr>
              <a:spLocks noChangeShapeType="1"/>
            </p:cNvSpPr>
            <p:nvPr/>
          </p:nvSpPr>
          <p:spPr bwMode="auto">
            <a:xfrm>
              <a:off x="896" y="3317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39" name="Line 671"/>
            <p:cNvSpPr>
              <a:spLocks noChangeShapeType="1"/>
            </p:cNvSpPr>
            <p:nvPr/>
          </p:nvSpPr>
          <p:spPr bwMode="auto">
            <a:xfrm>
              <a:off x="882" y="3317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0" name="Line 672"/>
            <p:cNvSpPr>
              <a:spLocks noChangeShapeType="1"/>
            </p:cNvSpPr>
            <p:nvPr/>
          </p:nvSpPr>
          <p:spPr bwMode="auto">
            <a:xfrm flipV="1">
              <a:off x="896" y="3380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1" name="Line 673"/>
            <p:cNvSpPr>
              <a:spLocks noChangeShapeType="1"/>
            </p:cNvSpPr>
            <p:nvPr/>
          </p:nvSpPr>
          <p:spPr bwMode="auto">
            <a:xfrm>
              <a:off x="882" y="342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2" name="Line 674"/>
            <p:cNvSpPr>
              <a:spLocks noChangeShapeType="1"/>
            </p:cNvSpPr>
            <p:nvPr/>
          </p:nvSpPr>
          <p:spPr bwMode="auto">
            <a:xfrm>
              <a:off x="915" y="322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3" name="Line 675"/>
            <p:cNvSpPr>
              <a:spLocks noChangeShapeType="1"/>
            </p:cNvSpPr>
            <p:nvPr/>
          </p:nvSpPr>
          <p:spPr bwMode="auto">
            <a:xfrm>
              <a:off x="900" y="3228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4" name="Line 676"/>
            <p:cNvSpPr>
              <a:spLocks noChangeShapeType="1"/>
            </p:cNvSpPr>
            <p:nvPr/>
          </p:nvSpPr>
          <p:spPr bwMode="auto">
            <a:xfrm flipV="1">
              <a:off x="915" y="3290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5" name="Line 677"/>
            <p:cNvSpPr>
              <a:spLocks noChangeShapeType="1"/>
            </p:cNvSpPr>
            <p:nvPr/>
          </p:nvSpPr>
          <p:spPr bwMode="auto">
            <a:xfrm>
              <a:off x="900" y="3331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6" name="Line 678"/>
            <p:cNvSpPr>
              <a:spLocks noChangeShapeType="1"/>
            </p:cNvSpPr>
            <p:nvPr/>
          </p:nvSpPr>
          <p:spPr bwMode="auto">
            <a:xfrm>
              <a:off x="933" y="319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7" name="Line 679"/>
            <p:cNvSpPr>
              <a:spLocks noChangeShapeType="1"/>
            </p:cNvSpPr>
            <p:nvPr/>
          </p:nvSpPr>
          <p:spPr bwMode="auto">
            <a:xfrm>
              <a:off x="918" y="3195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8" name="Line 680"/>
            <p:cNvSpPr>
              <a:spLocks noChangeShapeType="1"/>
            </p:cNvSpPr>
            <p:nvPr/>
          </p:nvSpPr>
          <p:spPr bwMode="auto">
            <a:xfrm flipV="1">
              <a:off x="933" y="3258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49" name="Line 681"/>
            <p:cNvSpPr>
              <a:spLocks noChangeShapeType="1"/>
            </p:cNvSpPr>
            <p:nvPr/>
          </p:nvSpPr>
          <p:spPr bwMode="auto">
            <a:xfrm>
              <a:off x="918" y="3298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0" name="Line 682"/>
            <p:cNvSpPr>
              <a:spLocks noChangeShapeType="1"/>
            </p:cNvSpPr>
            <p:nvPr/>
          </p:nvSpPr>
          <p:spPr bwMode="auto">
            <a:xfrm>
              <a:off x="951" y="3094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1" name="Line 683"/>
            <p:cNvSpPr>
              <a:spLocks noChangeShapeType="1"/>
            </p:cNvSpPr>
            <p:nvPr/>
          </p:nvSpPr>
          <p:spPr bwMode="auto">
            <a:xfrm>
              <a:off x="936" y="309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2" name="Line 684"/>
            <p:cNvSpPr>
              <a:spLocks noChangeShapeType="1"/>
            </p:cNvSpPr>
            <p:nvPr/>
          </p:nvSpPr>
          <p:spPr bwMode="auto">
            <a:xfrm flipV="1">
              <a:off x="951" y="315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3" name="Line 685"/>
            <p:cNvSpPr>
              <a:spLocks noChangeShapeType="1"/>
            </p:cNvSpPr>
            <p:nvPr/>
          </p:nvSpPr>
          <p:spPr bwMode="auto">
            <a:xfrm>
              <a:off x="936" y="319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4" name="Line 686"/>
            <p:cNvSpPr>
              <a:spLocks noChangeShapeType="1"/>
            </p:cNvSpPr>
            <p:nvPr/>
          </p:nvSpPr>
          <p:spPr bwMode="auto">
            <a:xfrm>
              <a:off x="969" y="310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5" name="Line 687"/>
            <p:cNvSpPr>
              <a:spLocks noChangeShapeType="1"/>
            </p:cNvSpPr>
            <p:nvPr/>
          </p:nvSpPr>
          <p:spPr bwMode="auto">
            <a:xfrm>
              <a:off x="955" y="310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6" name="Line 688"/>
            <p:cNvSpPr>
              <a:spLocks noChangeShapeType="1"/>
            </p:cNvSpPr>
            <p:nvPr/>
          </p:nvSpPr>
          <p:spPr bwMode="auto">
            <a:xfrm flipV="1">
              <a:off x="969" y="317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7" name="Line 689"/>
            <p:cNvSpPr>
              <a:spLocks noChangeShapeType="1"/>
            </p:cNvSpPr>
            <p:nvPr/>
          </p:nvSpPr>
          <p:spPr bwMode="auto">
            <a:xfrm>
              <a:off x="955" y="321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8" name="Line 690"/>
            <p:cNvSpPr>
              <a:spLocks noChangeShapeType="1"/>
            </p:cNvSpPr>
            <p:nvPr/>
          </p:nvSpPr>
          <p:spPr bwMode="auto">
            <a:xfrm>
              <a:off x="987" y="304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59" name="Line 691"/>
            <p:cNvSpPr>
              <a:spLocks noChangeShapeType="1"/>
            </p:cNvSpPr>
            <p:nvPr/>
          </p:nvSpPr>
          <p:spPr bwMode="auto">
            <a:xfrm>
              <a:off x="973" y="3045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0" name="Line 692"/>
            <p:cNvSpPr>
              <a:spLocks noChangeShapeType="1"/>
            </p:cNvSpPr>
            <p:nvPr/>
          </p:nvSpPr>
          <p:spPr bwMode="auto">
            <a:xfrm flipV="1">
              <a:off x="987" y="3108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1" name="Line 693"/>
            <p:cNvSpPr>
              <a:spLocks noChangeShapeType="1"/>
            </p:cNvSpPr>
            <p:nvPr/>
          </p:nvSpPr>
          <p:spPr bwMode="auto">
            <a:xfrm>
              <a:off x="973" y="314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2" name="Line 694"/>
            <p:cNvSpPr>
              <a:spLocks noChangeShapeType="1"/>
            </p:cNvSpPr>
            <p:nvPr/>
          </p:nvSpPr>
          <p:spPr bwMode="auto">
            <a:xfrm>
              <a:off x="1006" y="3010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3" name="Line 695"/>
            <p:cNvSpPr>
              <a:spLocks noChangeShapeType="1"/>
            </p:cNvSpPr>
            <p:nvPr/>
          </p:nvSpPr>
          <p:spPr bwMode="auto">
            <a:xfrm>
              <a:off x="991" y="301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4" name="Line 696"/>
            <p:cNvSpPr>
              <a:spLocks noChangeShapeType="1"/>
            </p:cNvSpPr>
            <p:nvPr/>
          </p:nvSpPr>
          <p:spPr bwMode="auto">
            <a:xfrm flipV="1">
              <a:off x="1006" y="3072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5" name="Line 697"/>
            <p:cNvSpPr>
              <a:spLocks noChangeShapeType="1"/>
            </p:cNvSpPr>
            <p:nvPr/>
          </p:nvSpPr>
          <p:spPr bwMode="auto">
            <a:xfrm>
              <a:off x="991" y="3113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6" name="Line 698"/>
            <p:cNvSpPr>
              <a:spLocks noChangeShapeType="1"/>
            </p:cNvSpPr>
            <p:nvPr/>
          </p:nvSpPr>
          <p:spPr bwMode="auto">
            <a:xfrm>
              <a:off x="1024" y="297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7" name="Line 699"/>
            <p:cNvSpPr>
              <a:spLocks noChangeShapeType="1"/>
            </p:cNvSpPr>
            <p:nvPr/>
          </p:nvSpPr>
          <p:spPr bwMode="auto">
            <a:xfrm>
              <a:off x="1009" y="2979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8" name="Line 700"/>
            <p:cNvSpPr>
              <a:spLocks noChangeShapeType="1"/>
            </p:cNvSpPr>
            <p:nvPr/>
          </p:nvSpPr>
          <p:spPr bwMode="auto">
            <a:xfrm flipV="1">
              <a:off x="1024" y="3042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69" name="Line 701"/>
            <p:cNvSpPr>
              <a:spLocks noChangeShapeType="1"/>
            </p:cNvSpPr>
            <p:nvPr/>
          </p:nvSpPr>
          <p:spPr bwMode="auto">
            <a:xfrm>
              <a:off x="1009" y="3082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0" name="Line 702"/>
            <p:cNvSpPr>
              <a:spLocks noChangeShapeType="1"/>
            </p:cNvSpPr>
            <p:nvPr/>
          </p:nvSpPr>
          <p:spPr bwMode="auto">
            <a:xfrm>
              <a:off x="1042" y="2933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1" name="Line 703"/>
            <p:cNvSpPr>
              <a:spLocks noChangeShapeType="1"/>
            </p:cNvSpPr>
            <p:nvPr/>
          </p:nvSpPr>
          <p:spPr bwMode="auto">
            <a:xfrm>
              <a:off x="1027" y="2933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2" name="Line 704"/>
            <p:cNvSpPr>
              <a:spLocks noChangeShapeType="1"/>
            </p:cNvSpPr>
            <p:nvPr/>
          </p:nvSpPr>
          <p:spPr bwMode="auto">
            <a:xfrm flipV="1">
              <a:off x="1042" y="2996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3" name="Line 705"/>
            <p:cNvSpPr>
              <a:spLocks noChangeShapeType="1"/>
            </p:cNvSpPr>
            <p:nvPr/>
          </p:nvSpPr>
          <p:spPr bwMode="auto">
            <a:xfrm>
              <a:off x="1027" y="303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4" name="Line 706"/>
            <p:cNvSpPr>
              <a:spLocks noChangeShapeType="1"/>
            </p:cNvSpPr>
            <p:nvPr/>
          </p:nvSpPr>
          <p:spPr bwMode="auto">
            <a:xfrm>
              <a:off x="1060" y="290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5" name="Line 707"/>
            <p:cNvSpPr>
              <a:spLocks noChangeShapeType="1"/>
            </p:cNvSpPr>
            <p:nvPr/>
          </p:nvSpPr>
          <p:spPr bwMode="auto">
            <a:xfrm>
              <a:off x="1045" y="2909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6" name="Line 708"/>
            <p:cNvSpPr>
              <a:spLocks noChangeShapeType="1"/>
            </p:cNvSpPr>
            <p:nvPr/>
          </p:nvSpPr>
          <p:spPr bwMode="auto">
            <a:xfrm flipV="1">
              <a:off x="1060" y="297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7" name="Line 709"/>
            <p:cNvSpPr>
              <a:spLocks noChangeShapeType="1"/>
            </p:cNvSpPr>
            <p:nvPr/>
          </p:nvSpPr>
          <p:spPr bwMode="auto">
            <a:xfrm>
              <a:off x="1045" y="3011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8" name="Line 710"/>
            <p:cNvSpPr>
              <a:spLocks noChangeShapeType="1"/>
            </p:cNvSpPr>
            <p:nvPr/>
          </p:nvSpPr>
          <p:spPr bwMode="auto">
            <a:xfrm>
              <a:off x="1079" y="286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79" name="Line 711"/>
            <p:cNvSpPr>
              <a:spLocks noChangeShapeType="1"/>
            </p:cNvSpPr>
            <p:nvPr/>
          </p:nvSpPr>
          <p:spPr bwMode="auto">
            <a:xfrm>
              <a:off x="1064" y="2869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0" name="Line 712"/>
            <p:cNvSpPr>
              <a:spLocks noChangeShapeType="1"/>
            </p:cNvSpPr>
            <p:nvPr/>
          </p:nvSpPr>
          <p:spPr bwMode="auto">
            <a:xfrm flipV="1">
              <a:off x="1079" y="2931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1" name="Line 713"/>
            <p:cNvSpPr>
              <a:spLocks noChangeShapeType="1"/>
            </p:cNvSpPr>
            <p:nvPr/>
          </p:nvSpPr>
          <p:spPr bwMode="auto">
            <a:xfrm>
              <a:off x="1064" y="2972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2" name="Line 714"/>
            <p:cNvSpPr>
              <a:spLocks noChangeShapeType="1"/>
            </p:cNvSpPr>
            <p:nvPr/>
          </p:nvSpPr>
          <p:spPr bwMode="auto">
            <a:xfrm>
              <a:off x="1097" y="2862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3" name="Line 715"/>
            <p:cNvSpPr>
              <a:spLocks noChangeShapeType="1"/>
            </p:cNvSpPr>
            <p:nvPr/>
          </p:nvSpPr>
          <p:spPr bwMode="auto">
            <a:xfrm>
              <a:off x="1082" y="2862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4" name="Line 716"/>
            <p:cNvSpPr>
              <a:spLocks noChangeShapeType="1"/>
            </p:cNvSpPr>
            <p:nvPr/>
          </p:nvSpPr>
          <p:spPr bwMode="auto">
            <a:xfrm flipV="1">
              <a:off x="1097" y="2925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5" name="Line 717"/>
            <p:cNvSpPr>
              <a:spLocks noChangeShapeType="1"/>
            </p:cNvSpPr>
            <p:nvPr/>
          </p:nvSpPr>
          <p:spPr bwMode="auto">
            <a:xfrm>
              <a:off x="1082" y="2965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6" name="Line 718"/>
            <p:cNvSpPr>
              <a:spLocks noChangeShapeType="1"/>
            </p:cNvSpPr>
            <p:nvPr/>
          </p:nvSpPr>
          <p:spPr bwMode="auto">
            <a:xfrm>
              <a:off x="1115" y="2816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887" name="Line 719"/>
            <p:cNvSpPr>
              <a:spLocks noChangeShapeType="1"/>
            </p:cNvSpPr>
            <p:nvPr/>
          </p:nvSpPr>
          <p:spPr bwMode="auto">
            <a:xfrm>
              <a:off x="1100" y="281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720"/>
            <p:cNvGrpSpPr>
              <a:grpSpLocks/>
            </p:cNvGrpSpPr>
            <p:nvPr/>
          </p:nvGrpSpPr>
          <p:grpSpPr bwMode="auto">
            <a:xfrm>
              <a:off x="1100" y="2655"/>
              <a:ext cx="958" cy="574"/>
              <a:chOff x="1100" y="2655"/>
              <a:chExt cx="958" cy="574"/>
            </a:xfrm>
          </p:grpSpPr>
          <p:sp>
            <p:nvSpPr>
              <p:cNvPr id="1159889" name="Line 721"/>
              <p:cNvSpPr>
                <a:spLocks noChangeShapeType="1"/>
              </p:cNvSpPr>
              <p:nvPr/>
            </p:nvSpPr>
            <p:spPr bwMode="auto">
              <a:xfrm flipV="1">
                <a:off x="1115" y="2879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0" name="Line 722"/>
              <p:cNvSpPr>
                <a:spLocks noChangeShapeType="1"/>
              </p:cNvSpPr>
              <p:nvPr/>
            </p:nvSpPr>
            <p:spPr bwMode="auto">
              <a:xfrm>
                <a:off x="1100" y="291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1" name="Line 723"/>
              <p:cNvSpPr>
                <a:spLocks noChangeShapeType="1"/>
              </p:cNvSpPr>
              <p:nvPr/>
            </p:nvSpPr>
            <p:spPr bwMode="auto">
              <a:xfrm>
                <a:off x="1133" y="2797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2" name="Line 724"/>
              <p:cNvSpPr>
                <a:spLocks noChangeShapeType="1"/>
              </p:cNvSpPr>
              <p:nvPr/>
            </p:nvSpPr>
            <p:spPr bwMode="auto">
              <a:xfrm>
                <a:off x="1118" y="279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3" name="Line 725"/>
              <p:cNvSpPr>
                <a:spLocks noChangeShapeType="1"/>
              </p:cNvSpPr>
              <p:nvPr/>
            </p:nvSpPr>
            <p:spPr bwMode="auto">
              <a:xfrm flipV="1">
                <a:off x="1133" y="2860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4" name="Line 726"/>
              <p:cNvSpPr>
                <a:spLocks noChangeShapeType="1"/>
              </p:cNvSpPr>
              <p:nvPr/>
            </p:nvSpPr>
            <p:spPr bwMode="auto">
              <a:xfrm>
                <a:off x="1118" y="290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5" name="Line 727"/>
              <p:cNvSpPr>
                <a:spLocks noChangeShapeType="1"/>
              </p:cNvSpPr>
              <p:nvPr/>
            </p:nvSpPr>
            <p:spPr bwMode="auto">
              <a:xfrm>
                <a:off x="1151" y="276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6" name="Line 728"/>
              <p:cNvSpPr>
                <a:spLocks noChangeShapeType="1"/>
              </p:cNvSpPr>
              <p:nvPr/>
            </p:nvSpPr>
            <p:spPr bwMode="auto">
              <a:xfrm>
                <a:off x="1137" y="276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7" name="Line 729"/>
              <p:cNvSpPr>
                <a:spLocks noChangeShapeType="1"/>
              </p:cNvSpPr>
              <p:nvPr/>
            </p:nvSpPr>
            <p:spPr bwMode="auto">
              <a:xfrm flipV="1">
                <a:off x="1151" y="2832"/>
                <a:ext cx="1" cy="3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8" name="Line 730"/>
              <p:cNvSpPr>
                <a:spLocks noChangeShapeType="1"/>
              </p:cNvSpPr>
              <p:nvPr/>
            </p:nvSpPr>
            <p:spPr bwMode="auto">
              <a:xfrm>
                <a:off x="1137" y="287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99" name="Line 731"/>
              <p:cNvSpPr>
                <a:spLocks noChangeShapeType="1"/>
              </p:cNvSpPr>
              <p:nvPr/>
            </p:nvSpPr>
            <p:spPr bwMode="auto">
              <a:xfrm>
                <a:off x="1170" y="2765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0" name="Line 732"/>
              <p:cNvSpPr>
                <a:spLocks noChangeShapeType="1"/>
              </p:cNvSpPr>
              <p:nvPr/>
            </p:nvSpPr>
            <p:spPr bwMode="auto">
              <a:xfrm>
                <a:off x="1155" y="2765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1" name="Line 733"/>
              <p:cNvSpPr>
                <a:spLocks noChangeShapeType="1"/>
              </p:cNvSpPr>
              <p:nvPr/>
            </p:nvSpPr>
            <p:spPr bwMode="auto">
              <a:xfrm flipV="1">
                <a:off x="1170" y="2828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2" name="Line 734"/>
              <p:cNvSpPr>
                <a:spLocks noChangeShapeType="1"/>
              </p:cNvSpPr>
              <p:nvPr/>
            </p:nvSpPr>
            <p:spPr bwMode="auto">
              <a:xfrm>
                <a:off x="1155" y="286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3" name="Line 735"/>
              <p:cNvSpPr>
                <a:spLocks noChangeShapeType="1"/>
              </p:cNvSpPr>
              <p:nvPr/>
            </p:nvSpPr>
            <p:spPr bwMode="auto">
              <a:xfrm>
                <a:off x="1188" y="273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4" name="Line 736"/>
              <p:cNvSpPr>
                <a:spLocks noChangeShapeType="1"/>
              </p:cNvSpPr>
              <p:nvPr/>
            </p:nvSpPr>
            <p:spPr bwMode="auto">
              <a:xfrm>
                <a:off x="1173" y="273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5" name="Line 737"/>
              <p:cNvSpPr>
                <a:spLocks noChangeShapeType="1"/>
              </p:cNvSpPr>
              <p:nvPr/>
            </p:nvSpPr>
            <p:spPr bwMode="auto">
              <a:xfrm flipV="1">
                <a:off x="1188" y="2795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6" name="Line 738"/>
              <p:cNvSpPr>
                <a:spLocks noChangeShapeType="1"/>
              </p:cNvSpPr>
              <p:nvPr/>
            </p:nvSpPr>
            <p:spPr bwMode="auto">
              <a:xfrm>
                <a:off x="1173" y="2835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7" name="Line 739"/>
              <p:cNvSpPr>
                <a:spLocks noChangeShapeType="1"/>
              </p:cNvSpPr>
              <p:nvPr/>
            </p:nvSpPr>
            <p:spPr bwMode="auto">
              <a:xfrm>
                <a:off x="1206" y="272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8" name="Line 740"/>
              <p:cNvSpPr>
                <a:spLocks noChangeShapeType="1"/>
              </p:cNvSpPr>
              <p:nvPr/>
            </p:nvSpPr>
            <p:spPr bwMode="auto">
              <a:xfrm>
                <a:off x="1191" y="2724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9" name="Line 741"/>
              <p:cNvSpPr>
                <a:spLocks noChangeShapeType="1"/>
              </p:cNvSpPr>
              <p:nvPr/>
            </p:nvSpPr>
            <p:spPr bwMode="auto">
              <a:xfrm flipV="1">
                <a:off x="1206" y="2787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0" name="Line 742"/>
              <p:cNvSpPr>
                <a:spLocks noChangeShapeType="1"/>
              </p:cNvSpPr>
              <p:nvPr/>
            </p:nvSpPr>
            <p:spPr bwMode="auto">
              <a:xfrm>
                <a:off x="1191" y="282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1" name="Line 743"/>
              <p:cNvSpPr>
                <a:spLocks noChangeShapeType="1"/>
              </p:cNvSpPr>
              <p:nvPr/>
            </p:nvSpPr>
            <p:spPr bwMode="auto">
              <a:xfrm>
                <a:off x="1224" y="271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2" name="Line 744"/>
              <p:cNvSpPr>
                <a:spLocks noChangeShapeType="1"/>
              </p:cNvSpPr>
              <p:nvPr/>
            </p:nvSpPr>
            <p:spPr bwMode="auto">
              <a:xfrm>
                <a:off x="1210" y="271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3" name="Line 745"/>
              <p:cNvSpPr>
                <a:spLocks noChangeShapeType="1"/>
              </p:cNvSpPr>
              <p:nvPr/>
            </p:nvSpPr>
            <p:spPr bwMode="auto">
              <a:xfrm flipV="1">
                <a:off x="1224" y="2775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4" name="Line 746"/>
              <p:cNvSpPr>
                <a:spLocks noChangeShapeType="1"/>
              </p:cNvSpPr>
              <p:nvPr/>
            </p:nvSpPr>
            <p:spPr bwMode="auto">
              <a:xfrm>
                <a:off x="1210" y="2815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5" name="Line 747"/>
              <p:cNvSpPr>
                <a:spLocks noChangeShapeType="1"/>
              </p:cNvSpPr>
              <p:nvPr/>
            </p:nvSpPr>
            <p:spPr bwMode="auto">
              <a:xfrm>
                <a:off x="1243" y="2698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6" name="Line 748"/>
              <p:cNvSpPr>
                <a:spLocks noChangeShapeType="1"/>
              </p:cNvSpPr>
              <p:nvPr/>
            </p:nvSpPr>
            <p:spPr bwMode="auto">
              <a:xfrm>
                <a:off x="1228" y="269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7" name="Line 749"/>
              <p:cNvSpPr>
                <a:spLocks noChangeShapeType="1"/>
              </p:cNvSpPr>
              <p:nvPr/>
            </p:nvSpPr>
            <p:spPr bwMode="auto">
              <a:xfrm flipV="1">
                <a:off x="1243" y="2761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8" name="Line 750"/>
              <p:cNvSpPr>
                <a:spLocks noChangeShapeType="1"/>
              </p:cNvSpPr>
              <p:nvPr/>
            </p:nvSpPr>
            <p:spPr bwMode="auto">
              <a:xfrm>
                <a:off x="1228" y="280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9" name="Line 751"/>
              <p:cNvSpPr>
                <a:spLocks noChangeShapeType="1"/>
              </p:cNvSpPr>
              <p:nvPr/>
            </p:nvSpPr>
            <p:spPr bwMode="auto">
              <a:xfrm>
                <a:off x="1261" y="2688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0" name="Line 752"/>
              <p:cNvSpPr>
                <a:spLocks noChangeShapeType="1"/>
              </p:cNvSpPr>
              <p:nvPr/>
            </p:nvSpPr>
            <p:spPr bwMode="auto">
              <a:xfrm>
                <a:off x="1246" y="268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1" name="Line 753"/>
              <p:cNvSpPr>
                <a:spLocks noChangeShapeType="1"/>
              </p:cNvSpPr>
              <p:nvPr/>
            </p:nvSpPr>
            <p:spPr bwMode="auto">
              <a:xfrm flipV="1">
                <a:off x="1261" y="2750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2" name="Line 754"/>
              <p:cNvSpPr>
                <a:spLocks noChangeShapeType="1"/>
              </p:cNvSpPr>
              <p:nvPr/>
            </p:nvSpPr>
            <p:spPr bwMode="auto">
              <a:xfrm>
                <a:off x="1246" y="279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3" name="Line 755"/>
              <p:cNvSpPr>
                <a:spLocks noChangeShapeType="1"/>
              </p:cNvSpPr>
              <p:nvPr/>
            </p:nvSpPr>
            <p:spPr bwMode="auto">
              <a:xfrm>
                <a:off x="1279" y="2677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4" name="Line 756"/>
              <p:cNvSpPr>
                <a:spLocks noChangeShapeType="1"/>
              </p:cNvSpPr>
              <p:nvPr/>
            </p:nvSpPr>
            <p:spPr bwMode="auto">
              <a:xfrm>
                <a:off x="1264" y="267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5" name="Line 757"/>
              <p:cNvSpPr>
                <a:spLocks noChangeShapeType="1"/>
              </p:cNvSpPr>
              <p:nvPr/>
            </p:nvSpPr>
            <p:spPr bwMode="auto">
              <a:xfrm flipV="1">
                <a:off x="1279" y="2739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6" name="Line 758"/>
              <p:cNvSpPr>
                <a:spLocks noChangeShapeType="1"/>
              </p:cNvSpPr>
              <p:nvPr/>
            </p:nvSpPr>
            <p:spPr bwMode="auto">
              <a:xfrm>
                <a:off x="1264" y="278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7" name="Line 759"/>
              <p:cNvSpPr>
                <a:spLocks noChangeShapeType="1"/>
              </p:cNvSpPr>
              <p:nvPr/>
            </p:nvSpPr>
            <p:spPr bwMode="auto">
              <a:xfrm>
                <a:off x="1297" y="267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8" name="Line 760"/>
              <p:cNvSpPr>
                <a:spLocks noChangeShapeType="1"/>
              </p:cNvSpPr>
              <p:nvPr/>
            </p:nvSpPr>
            <p:spPr bwMode="auto">
              <a:xfrm>
                <a:off x="1282" y="267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9" name="Line 761"/>
              <p:cNvSpPr>
                <a:spLocks noChangeShapeType="1"/>
              </p:cNvSpPr>
              <p:nvPr/>
            </p:nvSpPr>
            <p:spPr bwMode="auto">
              <a:xfrm flipV="1">
                <a:off x="1297" y="2735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0" name="Line 762"/>
              <p:cNvSpPr>
                <a:spLocks noChangeShapeType="1"/>
              </p:cNvSpPr>
              <p:nvPr/>
            </p:nvSpPr>
            <p:spPr bwMode="auto">
              <a:xfrm>
                <a:off x="1282" y="277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1" name="Line 763"/>
              <p:cNvSpPr>
                <a:spLocks noChangeShapeType="1"/>
              </p:cNvSpPr>
              <p:nvPr/>
            </p:nvSpPr>
            <p:spPr bwMode="auto">
              <a:xfrm>
                <a:off x="1315" y="2681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2" name="Line 764"/>
              <p:cNvSpPr>
                <a:spLocks noChangeShapeType="1"/>
              </p:cNvSpPr>
              <p:nvPr/>
            </p:nvSpPr>
            <p:spPr bwMode="auto">
              <a:xfrm>
                <a:off x="1301" y="268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3" name="Line 765"/>
              <p:cNvSpPr>
                <a:spLocks noChangeShapeType="1"/>
              </p:cNvSpPr>
              <p:nvPr/>
            </p:nvSpPr>
            <p:spPr bwMode="auto">
              <a:xfrm flipV="1">
                <a:off x="1315" y="2744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4" name="Line 766"/>
              <p:cNvSpPr>
                <a:spLocks noChangeShapeType="1"/>
              </p:cNvSpPr>
              <p:nvPr/>
            </p:nvSpPr>
            <p:spPr bwMode="auto">
              <a:xfrm>
                <a:off x="1301" y="278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5" name="Line 767"/>
              <p:cNvSpPr>
                <a:spLocks noChangeShapeType="1"/>
              </p:cNvSpPr>
              <p:nvPr/>
            </p:nvSpPr>
            <p:spPr bwMode="auto">
              <a:xfrm>
                <a:off x="1333" y="267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6" name="Line 768"/>
              <p:cNvSpPr>
                <a:spLocks noChangeShapeType="1"/>
              </p:cNvSpPr>
              <p:nvPr/>
            </p:nvSpPr>
            <p:spPr bwMode="auto">
              <a:xfrm>
                <a:off x="1319" y="267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7" name="Line 769"/>
              <p:cNvSpPr>
                <a:spLocks noChangeShapeType="1"/>
              </p:cNvSpPr>
              <p:nvPr/>
            </p:nvSpPr>
            <p:spPr bwMode="auto">
              <a:xfrm flipV="1">
                <a:off x="1333" y="274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8" name="Line 770"/>
              <p:cNvSpPr>
                <a:spLocks noChangeShapeType="1"/>
              </p:cNvSpPr>
              <p:nvPr/>
            </p:nvSpPr>
            <p:spPr bwMode="auto">
              <a:xfrm>
                <a:off x="1319" y="278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9" name="Line 771"/>
              <p:cNvSpPr>
                <a:spLocks noChangeShapeType="1"/>
              </p:cNvSpPr>
              <p:nvPr/>
            </p:nvSpPr>
            <p:spPr bwMode="auto">
              <a:xfrm>
                <a:off x="1352" y="267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0" name="Line 772"/>
              <p:cNvSpPr>
                <a:spLocks noChangeShapeType="1"/>
              </p:cNvSpPr>
              <p:nvPr/>
            </p:nvSpPr>
            <p:spPr bwMode="auto">
              <a:xfrm>
                <a:off x="1337" y="267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1" name="Line 773"/>
              <p:cNvSpPr>
                <a:spLocks noChangeShapeType="1"/>
              </p:cNvSpPr>
              <p:nvPr/>
            </p:nvSpPr>
            <p:spPr bwMode="auto">
              <a:xfrm flipV="1">
                <a:off x="1352" y="2741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2" name="Line 774"/>
              <p:cNvSpPr>
                <a:spLocks noChangeShapeType="1"/>
              </p:cNvSpPr>
              <p:nvPr/>
            </p:nvSpPr>
            <p:spPr bwMode="auto">
              <a:xfrm>
                <a:off x="1337" y="278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3" name="Line 775"/>
              <p:cNvSpPr>
                <a:spLocks noChangeShapeType="1"/>
              </p:cNvSpPr>
              <p:nvPr/>
            </p:nvSpPr>
            <p:spPr bwMode="auto">
              <a:xfrm>
                <a:off x="1370" y="268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4" name="Line 776"/>
              <p:cNvSpPr>
                <a:spLocks noChangeShapeType="1"/>
              </p:cNvSpPr>
              <p:nvPr/>
            </p:nvSpPr>
            <p:spPr bwMode="auto">
              <a:xfrm>
                <a:off x="1355" y="268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5" name="Line 777"/>
              <p:cNvSpPr>
                <a:spLocks noChangeShapeType="1"/>
              </p:cNvSpPr>
              <p:nvPr/>
            </p:nvSpPr>
            <p:spPr bwMode="auto">
              <a:xfrm flipV="1">
                <a:off x="1370" y="275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6" name="Line 778"/>
              <p:cNvSpPr>
                <a:spLocks noChangeShapeType="1"/>
              </p:cNvSpPr>
              <p:nvPr/>
            </p:nvSpPr>
            <p:spPr bwMode="auto">
              <a:xfrm>
                <a:off x="1355" y="279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7" name="Line 779"/>
              <p:cNvSpPr>
                <a:spLocks noChangeShapeType="1"/>
              </p:cNvSpPr>
              <p:nvPr/>
            </p:nvSpPr>
            <p:spPr bwMode="auto">
              <a:xfrm>
                <a:off x="1388" y="2655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8" name="Line 780"/>
              <p:cNvSpPr>
                <a:spLocks noChangeShapeType="1"/>
              </p:cNvSpPr>
              <p:nvPr/>
            </p:nvSpPr>
            <p:spPr bwMode="auto">
              <a:xfrm>
                <a:off x="1374" y="2655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49" name="Line 781"/>
              <p:cNvSpPr>
                <a:spLocks noChangeShapeType="1"/>
              </p:cNvSpPr>
              <p:nvPr/>
            </p:nvSpPr>
            <p:spPr bwMode="auto">
              <a:xfrm flipV="1">
                <a:off x="1388" y="2718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0" name="Line 782"/>
              <p:cNvSpPr>
                <a:spLocks noChangeShapeType="1"/>
              </p:cNvSpPr>
              <p:nvPr/>
            </p:nvSpPr>
            <p:spPr bwMode="auto">
              <a:xfrm>
                <a:off x="1374" y="275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1" name="Line 783"/>
              <p:cNvSpPr>
                <a:spLocks noChangeShapeType="1"/>
              </p:cNvSpPr>
              <p:nvPr/>
            </p:nvSpPr>
            <p:spPr bwMode="auto">
              <a:xfrm>
                <a:off x="1406" y="2668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2" name="Line 784"/>
              <p:cNvSpPr>
                <a:spLocks noChangeShapeType="1"/>
              </p:cNvSpPr>
              <p:nvPr/>
            </p:nvSpPr>
            <p:spPr bwMode="auto">
              <a:xfrm>
                <a:off x="1392" y="266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3" name="Line 785"/>
              <p:cNvSpPr>
                <a:spLocks noChangeShapeType="1"/>
              </p:cNvSpPr>
              <p:nvPr/>
            </p:nvSpPr>
            <p:spPr bwMode="auto">
              <a:xfrm flipV="1">
                <a:off x="1406" y="2731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4" name="Line 786"/>
              <p:cNvSpPr>
                <a:spLocks noChangeShapeType="1"/>
              </p:cNvSpPr>
              <p:nvPr/>
            </p:nvSpPr>
            <p:spPr bwMode="auto">
              <a:xfrm>
                <a:off x="1392" y="277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5" name="Line 787"/>
              <p:cNvSpPr>
                <a:spLocks noChangeShapeType="1"/>
              </p:cNvSpPr>
              <p:nvPr/>
            </p:nvSpPr>
            <p:spPr bwMode="auto">
              <a:xfrm>
                <a:off x="1425" y="2680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6" name="Line 788"/>
              <p:cNvSpPr>
                <a:spLocks noChangeShapeType="1"/>
              </p:cNvSpPr>
              <p:nvPr/>
            </p:nvSpPr>
            <p:spPr bwMode="auto">
              <a:xfrm>
                <a:off x="1410" y="268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7" name="Line 789"/>
              <p:cNvSpPr>
                <a:spLocks noChangeShapeType="1"/>
              </p:cNvSpPr>
              <p:nvPr/>
            </p:nvSpPr>
            <p:spPr bwMode="auto">
              <a:xfrm flipV="1">
                <a:off x="1425" y="2743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8" name="Line 790"/>
              <p:cNvSpPr>
                <a:spLocks noChangeShapeType="1"/>
              </p:cNvSpPr>
              <p:nvPr/>
            </p:nvSpPr>
            <p:spPr bwMode="auto">
              <a:xfrm>
                <a:off x="1410" y="2783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9" name="Line 791"/>
              <p:cNvSpPr>
                <a:spLocks noChangeShapeType="1"/>
              </p:cNvSpPr>
              <p:nvPr/>
            </p:nvSpPr>
            <p:spPr bwMode="auto">
              <a:xfrm>
                <a:off x="1443" y="2677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0" name="Line 792"/>
              <p:cNvSpPr>
                <a:spLocks noChangeShapeType="1"/>
              </p:cNvSpPr>
              <p:nvPr/>
            </p:nvSpPr>
            <p:spPr bwMode="auto">
              <a:xfrm>
                <a:off x="1428" y="267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1" name="Line 793"/>
              <p:cNvSpPr>
                <a:spLocks noChangeShapeType="1"/>
              </p:cNvSpPr>
              <p:nvPr/>
            </p:nvSpPr>
            <p:spPr bwMode="auto">
              <a:xfrm flipV="1">
                <a:off x="1443" y="2740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2" name="Line 794"/>
              <p:cNvSpPr>
                <a:spLocks noChangeShapeType="1"/>
              </p:cNvSpPr>
              <p:nvPr/>
            </p:nvSpPr>
            <p:spPr bwMode="auto">
              <a:xfrm>
                <a:off x="1428" y="278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3" name="Line 795"/>
              <p:cNvSpPr>
                <a:spLocks noChangeShapeType="1"/>
              </p:cNvSpPr>
              <p:nvPr/>
            </p:nvSpPr>
            <p:spPr bwMode="auto">
              <a:xfrm>
                <a:off x="1461" y="268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4" name="Line 796"/>
              <p:cNvSpPr>
                <a:spLocks noChangeShapeType="1"/>
              </p:cNvSpPr>
              <p:nvPr/>
            </p:nvSpPr>
            <p:spPr bwMode="auto">
              <a:xfrm>
                <a:off x="1446" y="268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5" name="Line 797"/>
              <p:cNvSpPr>
                <a:spLocks noChangeShapeType="1"/>
              </p:cNvSpPr>
              <p:nvPr/>
            </p:nvSpPr>
            <p:spPr bwMode="auto">
              <a:xfrm flipV="1">
                <a:off x="1461" y="2744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6" name="Line 798"/>
              <p:cNvSpPr>
                <a:spLocks noChangeShapeType="1"/>
              </p:cNvSpPr>
              <p:nvPr/>
            </p:nvSpPr>
            <p:spPr bwMode="auto">
              <a:xfrm>
                <a:off x="1446" y="2784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7" name="Line 799"/>
              <p:cNvSpPr>
                <a:spLocks noChangeShapeType="1"/>
              </p:cNvSpPr>
              <p:nvPr/>
            </p:nvSpPr>
            <p:spPr bwMode="auto">
              <a:xfrm>
                <a:off x="1479" y="2686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8" name="Line 800"/>
              <p:cNvSpPr>
                <a:spLocks noChangeShapeType="1"/>
              </p:cNvSpPr>
              <p:nvPr/>
            </p:nvSpPr>
            <p:spPr bwMode="auto">
              <a:xfrm>
                <a:off x="1464" y="268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9" name="Line 801"/>
              <p:cNvSpPr>
                <a:spLocks noChangeShapeType="1"/>
              </p:cNvSpPr>
              <p:nvPr/>
            </p:nvSpPr>
            <p:spPr bwMode="auto">
              <a:xfrm flipV="1">
                <a:off x="1479" y="2749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0" name="Line 802"/>
              <p:cNvSpPr>
                <a:spLocks noChangeShapeType="1"/>
              </p:cNvSpPr>
              <p:nvPr/>
            </p:nvSpPr>
            <p:spPr bwMode="auto">
              <a:xfrm>
                <a:off x="1464" y="278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1" name="Line 803"/>
              <p:cNvSpPr>
                <a:spLocks noChangeShapeType="1"/>
              </p:cNvSpPr>
              <p:nvPr/>
            </p:nvSpPr>
            <p:spPr bwMode="auto">
              <a:xfrm>
                <a:off x="1497" y="2696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2" name="Line 804"/>
              <p:cNvSpPr>
                <a:spLocks noChangeShapeType="1"/>
              </p:cNvSpPr>
              <p:nvPr/>
            </p:nvSpPr>
            <p:spPr bwMode="auto">
              <a:xfrm>
                <a:off x="1483" y="2696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3" name="Line 805"/>
              <p:cNvSpPr>
                <a:spLocks noChangeShapeType="1"/>
              </p:cNvSpPr>
              <p:nvPr/>
            </p:nvSpPr>
            <p:spPr bwMode="auto">
              <a:xfrm flipV="1">
                <a:off x="1497" y="2759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4" name="Line 806"/>
              <p:cNvSpPr>
                <a:spLocks noChangeShapeType="1"/>
              </p:cNvSpPr>
              <p:nvPr/>
            </p:nvSpPr>
            <p:spPr bwMode="auto">
              <a:xfrm>
                <a:off x="1483" y="279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5" name="Line 807"/>
              <p:cNvSpPr>
                <a:spLocks noChangeShapeType="1"/>
              </p:cNvSpPr>
              <p:nvPr/>
            </p:nvSpPr>
            <p:spPr bwMode="auto">
              <a:xfrm>
                <a:off x="1515" y="2696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6" name="Line 808"/>
              <p:cNvSpPr>
                <a:spLocks noChangeShapeType="1"/>
              </p:cNvSpPr>
              <p:nvPr/>
            </p:nvSpPr>
            <p:spPr bwMode="auto">
              <a:xfrm>
                <a:off x="1501" y="2696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7" name="Line 809"/>
              <p:cNvSpPr>
                <a:spLocks noChangeShapeType="1"/>
              </p:cNvSpPr>
              <p:nvPr/>
            </p:nvSpPr>
            <p:spPr bwMode="auto">
              <a:xfrm flipV="1">
                <a:off x="1515" y="2759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8" name="Line 810"/>
              <p:cNvSpPr>
                <a:spLocks noChangeShapeType="1"/>
              </p:cNvSpPr>
              <p:nvPr/>
            </p:nvSpPr>
            <p:spPr bwMode="auto">
              <a:xfrm>
                <a:off x="1501" y="279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9" name="Line 811"/>
              <p:cNvSpPr>
                <a:spLocks noChangeShapeType="1"/>
              </p:cNvSpPr>
              <p:nvPr/>
            </p:nvSpPr>
            <p:spPr bwMode="auto">
              <a:xfrm>
                <a:off x="1534" y="2703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0" name="Line 812"/>
              <p:cNvSpPr>
                <a:spLocks noChangeShapeType="1"/>
              </p:cNvSpPr>
              <p:nvPr/>
            </p:nvSpPr>
            <p:spPr bwMode="auto">
              <a:xfrm>
                <a:off x="1519" y="270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1" name="Line 813"/>
              <p:cNvSpPr>
                <a:spLocks noChangeShapeType="1"/>
              </p:cNvSpPr>
              <p:nvPr/>
            </p:nvSpPr>
            <p:spPr bwMode="auto">
              <a:xfrm flipV="1">
                <a:off x="1534" y="2766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2" name="Line 814"/>
              <p:cNvSpPr>
                <a:spLocks noChangeShapeType="1"/>
              </p:cNvSpPr>
              <p:nvPr/>
            </p:nvSpPr>
            <p:spPr bwMode="auto">
              <a:xfrm>
                <a:off x="1519" y="280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3" name="Line 815"/>
              <p:cNvSpPr>
                <a:spLocks noChangeShapeType="1"/>
              </p:cNvSpPr>
              <p:nvPr/>
            </p:nvSpPr>
            <p:spPr bwMode="auto">
              <a:xfrm>
                <a:off x="1552" y="2713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4" name="Line 816"/>
              <p:cNvSpPr>
                <a:spLocks noChangeShapeType="1"/>
              </p:cNvSpPr>
              <p:nvPr/>
            </p:nvSpPr>
            <p:spPr bwMode="auto">
              <a:xfrm>
                <a:off x="1537" y="271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5" name="Line 817"/>
              <p:cNvSpPr>
                <a:spLocks noChangeShapeType="1"/>
              </p:cNvSpPr>
              <p:nvPr/>
            </p:nvSpPr>
            <p:spPr bwMode="auto">
              <a:xfrm flipV="1">
                <a:off x="1552" y="2775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6" name="Line 818"/>
              <p:cNvSpPr>
                <a:spLocks noChangeShapeType="1"/>
              </p:cNvSpPr>
              <p:nvPr/>
            </p:nvSpPr>
            <p:spPr bwMode="auto">
              <a:xfrm>
                <a:off x="1537" y="281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7" name="Line 819"/>
              <p:cNvSpPr>
                <a:spLocks noChangeShapeType="1"/>
              </p:cNvSpPr>
              <p:nvPr/>
            </p:nvSpPr>
            <p:spPr bwMode="auto">
              <a:xfrm>
                <a:off x="1570" y="270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8" name="Line 820"/>
              <p:cNvSpPr>
                <a:spLocks noChangeShapeType="1"/>
              </p:cNvSpPr>
              <p:nvPr/>
            </p:nvSpPr>
            <p:spPr bwMode="auto">
              <a:xfrm>
                <a:off x="1556" y="270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9" name="Line 821"/>
              <p:cNvSpPr>
                <a:spLocks noChangeShapeType="1"/>
              </p:cNvSpPr>
              <p:nvPr/>
            </p:nvSpPr>
            <p:spPr bwMode="auto">
              <a:xfrm flipV="1">
                <a:off x="1570" y="2771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0" name="Line 822"/>
              <p:cNvSpPr>
                <a:spLocks noChangeShapeType="1"/>
              </p:cNvSpPr>
              <p:nvPr/>
            </p:nvSpPr>
            <p:spPr bwMode="auto">
              <a:xfrm>
                <a:off x="1556" y="281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1" name="Line 823"/>
              <p:cNvSpPr>
                <a:spLocks noChangeShapeType="1"/>
              </p:cNvSpPr>
              <p:nvPr/>
            </p:nvSpPr>
            <p:spPr bwMode="auto">
              <a:xfrm>
                <a:off x="1588" y="2739"/>
                <a:ext cx="1" cy="3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2" name="Line 824"/>
              <p:cNvSpPr>
                <a:spLocks noChangeShapeType="1"/>
              </p:cNvSpPr>
              <p:nvPr/>
            </p:nvSpPr>
            <p:spPr bwMode="auto">
              <a:xfrm>
                <a:off x="1574" y="273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3" name="Line 825"/>
              <p:cNvSpPr>
                <a:spLocks noChangeShapeType="1"/>
              </p:cNvSpPr>
              <p:nvPr/>
            </p:nvSpPr>
            <p:spPr bwMode="auto">
              <a:xfrm flipV="1">
                <a:off x="1588" y="280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4" name="Line 826"/>
              <p:cNvSpPr>
                <a:spLocks noChangeShapeType="1"/>
              </p:cNvSpPr>
              <p:nvPr/>
            </p:nvSpPr>
            <p:spPr bwMode="auto">
              <a:xfrm>
                <a:off x="1574" y="284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5" name="Line 827"/>
              <p:cNvSpPr>
                <a:spLocks noChangeShapeType="1"/>
              </p:cNvSpPr>
              <p:nvPr/>
            </p:nvSpPr>
            <p:spPr bwMode="auto">
              <a:xfrm>
                <a:off x="1607" y="2741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6" name="Line 828"/>
              <p:cNvSpPr>
                <a:spLocks noChangeShapeType="1"/>
              </p:cNvSpPr>
              <p:nvPr/>
            </p:nvSpPr>
            <p:spPr bwMode="auto">
              <a:xfrm>
                <a:off x="1592" y="274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7" name="Line 829"/>
              <p:cNvSpPr>
                <a:spLocks noChangeShapeType="1"/>
              </p:cNvSpPr>
              <p:nvPr/>
            </p:nvSpPr>
            <p:spPr bwMode="auto">
              <a:xfrm flipV="1">
                <a:off x="1607" y="2804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8" name="Line 830"/>
              <p:cNvSpPr>
                <a:spLocks noChangeShapeType="1"/>
              </p:cNvSpPr>
              <p:nvPr/>
            </p:nvSpPr>
            <p:spPr bwMode="auto">
              <a:xfrm>
                <a:off x="1592" y="284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99" name="Line 831"/>
              <p:cNvSpPr>
                <a:spLocks noChangeShapeType="1"/>
              </p:cNvSpPr>
              <p:nvPr/>
            </p:nvSpPr>
            <p:spPr bwMode="auto">
              <a:xfrm>
                <a:off x="1625" y="273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0" name="Line 832"/>
              <p:cNvSpPr>
                <a:spLocks noChangeShapeType="1"/>
              </p:cNvSpPr>
              <p:nvPr/>
            </p:nvSpPr>
            <p:spPr bwMode="auto">
              <a:xfrm>
                <a:off x="1610" y="273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1" name="Line 833"/>
              <p:cNvSpPr>
                <a:spLocks noChangeShapeType="1"/>
              </p:cNvSpPr>
              <p:nvPr/>
            </p:nvSpPr>
            <p:spPr bwMode="auto">
              <a:xfrm flipV="1">
                <a:off x="1625" y="280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2" name="Line 834"/>
              <p:cNvSpPr>
                <a:spLocks noChangeShapeType="1"/>
              </p:cNvSpPr>
              <p:nvPr/>
            </p:nvSpPr>
            <p:spPr bwMode="auto">
              <a:xfrm>
                <a:off x="1610" y="284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3" name="Line 835"/>
              <p:cNvSpPr>
                <a:spLocks noChangeShapeType="1"/>
              </p:cNvSpPr>
              <p:nvPr/>
            </p:nvSpPr>
            <p:spPr bwMode="auto">
              <a:xfrm>
                <a:off x="1643" y="274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4" name="Line 836"/>
              <p:cNvSpPr>
                <a:spLocks noChangeShapeType="1"/>
              </p:cNvSpPr>
              <p:nvPr/>
            </p:nvSpPr>
            <p:spPr bwMode="auto">
              <a:xfrm>
                <a:off x="1628" y="274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5" name="Line 837"/>
              <p:cNvSpPr>
                <a:spLocks noChangeShapeType="1"/>
              </p:cNvSpPr>
              <p:nvPr/>
            </p:nvSpPr>
            <p:spPr bwMode="auto">
              <a:xfrm flipV="1">
                <a:off x="1643" y="2811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6" name="Line 838"/>
              <p:cNvSpPr>
                <a:spLocks noChangeShapeType="1"/>
              </p:cNvSpPr>
              <p:nvPr/>
            </p:nvSpPr>
            <p:spPr bwMode="auto">
              <a:xfrm>
                <a:off x="1628" y="2851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7" name="Line 839"/>
              <p:cNvSpPr>
                <a:spLocks noChangeShapeType="1"/>
              </p:cNvSpPr>
              <p:nvPr/>
            </p:nvSpPr>
            <p:spPr bwMode="auto">
              <a:xfrm>
                <a:off x="1680" y="275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8" name="Line 840"/>
              <p:cNvSpPr>
                <a:spLocks noChangeShapeType="1"/>
              </p:cNvSpPr>
              <p:nvPr/>
            </p:nvSpPr>
            <p:spPr bwMode="auto">
              <a:xfrm>
                <a:off x="1665" y="275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9" name="Line 841"/>
              <p:cNvSpPr>
                <a:spLocks noChangeShapeType="1"/>
              </p:cNvSpPr>
              <p:nvPr/>
            </p:nvSpPr>
            <p:spPr bwMode="auto">
              <a:xfrm flipV="1">
                <a:off x="1680" y="2821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0" name="Line 842"/>
              <p:cNvSpPr>
                <a:spLocks noChangeShapeType="1"/>
              </p:cNvSpPr>
              <p:nvPr/>
            </p:nvSpPr>
            <p:spPr bwMode="auto">
              <a:xfrm>
                <a:off x="1665" y="286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1" name="Line 843"/>
              <p:cNvSpPr>
                <a:spLocks noChangeShapeType="1"/>
              </p:cNvSpPr>
              <p:nvPr/>
            </p:nvSpPr>
            <p:spPr bwMode="auto">
              <a:xfrm>
                <a:off x="1698" y="276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2" name="Line 844"/>
              <p:cNvSpPr>
                <a:spLocks noChangeShapeType="1"/>
              </p:cNvSpPr>
              <p:nvPr/>
            </p:nvSpPr>
            <p:spPr bwMode="auto">
              <a:xfrm>
                <a:off x="1683" y="276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3" name="Line 845"/>
              <p:cNvSpPr>
                <a:spLocks noChangeShapeType="1"/>
              </p:cNvSpPr>
              <p:nvPr/>
            </p:nvSpPr>
            <p:spPr bwMode="auto">
              <a:xfrm flipV="1">
                <a:off x="1698" y="2825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4" name="Line 846"/>
              <p:cNvSpPr>
                <a:spLocks noChangeShapeType="1"/>
              </p:cNvSpPr>
              <p:nvPr/>
            </p:nvSpPr>
            <p:spPr bwMode="auto">
              <a:xfrm>
                <a:off x="1683" y="286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5" name="Line 847"/>
              <p:cNvSpPr>
                <a:spLocks noChangeShapeType="1"/>
              </p:cNvSpPr>
              <p:nvPr/>
            </p:nvSpPr>
            <p:spPr bwMode="auto">
              <a:xfrm>
                <a:off x="1716" y="2778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6" name="Line 848"/>
              <p:cNvSpPr>
                <a:spLocks noChangeShapeType="1"/>
              </p:cNvSpPr>
              <p:nvPr/>
            </p:nvSpPr>
            <p:spPr bwMode="auto">
              <a:xfrm>
                <a:off x="1701" y="2778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7" name="Line 849"/>
              <p:cNvSpPr>
                <a:spLocks noChangeShapeType="1"/>
              </p:cNvSpPr>
              <p:nvPr/>
            </p:nvSpPr>
            <p:spPr bwMode="auto">
              <a:xfrm flipV="1">
                <a:off x="1716" y="2840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8" name="Line 850"/>
              <p:cNvSpPr>
                <a:spLocks noChangeShapeType="1"/>
              </p:cNvSpPr>
              <p:nvPr/>
            </p:nvSpPr>
            <p:spPr bwMode="auto">
              <a:xfrm>
                <a:off x="1701" y="288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9" name="Line 851"/>
              <p:cNvSpPr>
                <a:spLocks noChangeShapeType="1"/>
              </p:cNvSpPr>
              <p:nvPr/>
            </p:nvSpPr>
            <p:spPr bwMode="auto">
              <a:xfrm>
                <a:off x="1734" y="2766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0" name="Line 852"/>
              <p:cNvSpPr>
                <a:spLocks noChangeShapeType="1"/>
              </p:cNvSpPr>
              <p:nvPr/>
            </p:nvSpPr>
            <p:spPr bwMode="auto">
              <a:xfrm>
                <a:off x="1719" y="276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1" name="Line 853"/>
              <p:cNvSpPr>
                <a:spLocks noChangeShapeType="1"/>
              </p:cNvSpPr>
              <p:nvPr/>
            </p:nvSpPr>
            <p:spPr bwMode="auto">
              <a:xfrm flipV="1">
                <a:off x="1734" y="2829"/>
                <a:ext cx="1" cy="3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2" name="Line 854"/>
              <p:cNvSpPr>
                <a:spLocks noChangeShapeType="1"/>
              </p:cNvSpPr>
              <p:nvPr/>
            </p:nvSpPr>
            <p:spPr bwMode="auto">
              <a:xfrm>
                <a:off x="1719" y="2868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3" name="Line 855"/>
              <p:cNvSpPr>
                <a:spLocks noChangeShapeType="1"/>
              </p:cNvSpPr>
              <p:nvPr/>
            </p:nvSpPr>
            <p:spPr bwMode="auto">
              <a:xfrm>
                <a:off x="1752" y="2778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4" name="Line 856"/>
              <p:cNvSpPr>
                <a:spLocks noChangeShapeType="1"/>
              </p:cNvSpPr>
              <p:nvPr/>
            </p:nvSpPr>
            <p:spPr bwMode="auto">
              <a:xfrm>
                <a:off x="1738" y="277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5" name="Line 857"/>
              <p:cNvSpPr>
                <a:spLocks noChangeShapeType="1"/>
              </p:cNvSpPr>
              <p:nvPr/>
            </p:nvSpPr>
            <p:spPr bwMode="auto">
              <a:xfrm flipV="1">
                <a:off x="1752" y="2840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6" name="Line 858"/>
              <p:cNvSpPr>
                <a:spLocks noChangeShapeType="1"/>
              </p:cNvSpPr>
              <p:nvPr/>
            </p:nvSpPr>
            <p:spPr bwMode="auto">
              <a:xfrm>
                <a:off x="1738" y="288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7" name="Line 859"/>
              <p:cNvSpPr>
                <a:spLocks noChangeShapeType="1"/>
              </p:cNvSpPr>
              <p:nvPr/>
            </p:nvSpPr>
            <p:spPr bwMode="auto">
              <a:xfrm>
                <a:off x="1770" y="279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8" name="Line 860"/>
              <p:cNvSpPr>
                <a:spLocks noChangeShapeType="1"/>
              </p:cNvSpPr>
              <p:nvPr/>
            </p:nvSpPr>
            <p:spPr bwMode="auto">
              <a:xfrm>
                <a:off x="1756" y="279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9" name="Line 861"/>
              <p:cNvSpPr>
                <a:spLocks noChangeShapeType="1"/>
              </p:cNvSpPr>
              <p:nvPr/>
            </p:nvSpPr>
            <p:spPr bwMode="auto">
              <a:xfrm flipV="1">
                <a:off x="1770" y="2857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0" name="Line 862"/>
              <p:cNvSpPr>
                <a:spLocks noChangeShapeType="1"/>
              </p:cNvSpPr>
              <p:nvPr/>
            </p:nvSpPr>
            <p:spPr bwMode="auto">
              <a:xfrm>
                <a:off x="1756" y="289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1" name="Line 863"/>
              <p:cNvSpPr>
                <a:spLocks noChangeShapeType="1"/>
              </p:cNvSpPr>
              <p:nvPr/>
            </p:nvSpPr>
            <p:spPr bwMode="auto">
              <a:xfrm>
                <a:off x="1789" y="280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2" name="Line 864"/>
              <p:cNvSpPr>
                <a:spLocks noChangeShapeType="1"/>
              </p:cNvSpPr>
              <p:nvPr/>
            </p:nvSpPr>
            <p:spPr bwMode="auto">
              <a:xfrm>
                <a:off x="1774" y="280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3" name="Line 865"/>
              <p:cNvSpPr>
                <a:spLocks noChangeShapeType="1"/>
              </p:cNvSpPr>
              <p:nvPr/>
            </p:nvSpPr>
            <p:spPr bwMode="auto">
              <a:xfrm flipV="1">
                <a:off x="1789" y="2867"/>
                <a:ext cx="1" cy="3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4" name="Line 866"/>
              <p:cNvSpPr>
                <a:spLocks noChangeShapeType="1"/>
              </p:cNvSpPr>
              <p:nvPr/>
            </p:nvSpPr>
            <p:spPr bwMode="auto">
              <a:xfrm>
                <a:off x="1774" y="2906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5" name="Line 867"/>
              <p:cNvSpPr>
                <a:spLocks noChangeShapeType="1"/>
              </p:cNvSpPr>
              <p:nvPr/>
            </p:nvSpPr>
            <p:spPr bwMode="auto">
              <a:xfrm>
                <a:off x="1807" y="282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6" name="Line 868"/>
              <p:cNvSpPr>
                <a:spLocks noChangeShapeType="1"/>
              </p:cNvSpPr>
              <p:nvPr/>
            </p:nvSpPr>
            <p:spPr bwMode="auto">
              <a:xfrm>
                <a:off x="1792" y="282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7" name="Line 869"/>
              <p:cNvSpPr>
                <a:spLocks noChangeShapeType="1"/>
              </p:cNvSpPr>
              <p:nvPr/>
            </p:nvSpPr>
            <p:spPr bwMode="auto">
              <a:xfrm flipV="1">
                <a:off x="1807" y="289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8" name="Line 870"/>
              <p:cNvSpPr>
                <a:spLocks noChangeShapeType="1"/>
              </p:cNvSpPr>
              <p:nvPr/>
            </p:nvSpPr>
            <p:spPr bwMode="auto">
              <a:xfrm>
                <a:off x="1792" y="293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9" name="Line 871"/>
              <p:cNvSpPr>
                <a:spLocks noChangeShapeType="1"/>
              </p:cNvSpPr>
              <p:nvPr/>
            </p:nvSpPr>
            <p:spPr bwMode="auto">
              <a:xfrm>
                <a:off x="1825" y="282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0" name="Line 872"/>
              <p:cNvSpPr>
                <a:spLocks noChangeShapeType="1"/>
              </p:cNvSpPr>
              <p:nvPr/>
            </p:nvSpPr>
            <p:spPr bwMode="auto">
              <a:xfrm>
                <a:off x="1810" y="282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1" name="Line 873"/>
              <p:cNvSpPr>
                <a:spLocks noChangeShapeType="1"/>
              </p:cNvSpPr>
              <p:nvPr/>
            </p:nvSpPr>
            <p:spPr bwMode="auto">
              <a:xfrm flipV="1">
                <a:off x="1825" y="289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2" name="Line 874"/>
              <p:cNvSpPr>
                <a:spLocks noChangeShapeType="1"/>
              </p:cNvSpPr>
              <p:nvPr/>
            </p:nvSpPr>
            <p:spPr bwMode="auto">
              <a:xfrm>
                <a:off x="1810" y="293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3" name="Line 875"/>
              <p:cNvSpPr>
                <a:spLocks noChangeShapeType="1"/>
              </p:cNvSpPr>
              <p:nvPr/>
            </p:nvSpPr>
            <p:spPr bwMode="auto">
              <a:xfrm>
                <a:off x="1844" y="2806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4" name="Line 876"/>
              <p:cNvSpPr>
                <a:spLocks noChangeShapeType="1"/>
              </p:cNvSpPr>
              <p:nvPr/>
            </p:nvSpPr>
            <p:spPr bwMode="auto">
              <a:xfrm>
                <a:off x="1829" y="2806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5" name="Line 877"/>
              <p:cNvSpPr>
                <a:spLocks noChangeShapeType="1"/>
              </p:cNvSpPr>
              <p:nvPr/>
            </p:nvSpPr>
            <p:spPr bwMode="auto">
              <a:xfrm flipV="1">
                <a:off x="1844" y="2868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6" name="Line 878"/>
              <p:cNvSpPr>
                <a:spLocks noChangeShapeType="1"/>
              </p:cNvSpPr>
              <p:nvPr/>
            </p:nvSpPr>
            <p:spPr bwMode="auto">
              <a:xfrm>
                <a:off x="1829" y="2908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7" name="Line 879"/>
              <p:cNvSpPr>
                <a:spLocks noChangeShapeType="1"/>
              </p:cNvSpPr>
              <p:nvPr/>
            </p:nvSpPr>
            <p:spPr bwMode="auto">
              <a:xfrm>
                <a:off x="1862" y="2867"/>
                <a:ext cx="1" cy="3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8" name="Line 880"/>
              <p:cNvSpPr>
                <a:spLocks noChangeShapeType="1"/>
              </p:cNvSpPr>
              <p:nvPr/>
            </p:nvSpPr>
            <p:spPr bwMode="auto">
              <a:xfrm>
                <a:off x="1847" y="286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49" name="Line 881"/>
              <p:cNvSpPr>
                <a:spLocks noChangeShapeType="1"/>
              </p:cNvSpPr>
              <p:nvPr/>
            </p:nvSpPr>
            <p:spPr bwMode="auto">
              <a:xfrm flipV="1">
                <a:off x="1862" y="2930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0" name="Line 882"/>
              <p:cNvSpPr>
                <a:spLocks noChangeShapeType="1"/>
              </p:cNvSpPr>
              <p:nvPr/>
            </p:nvSpPr>
            <p:spPr bwMode="auto">
              <a:xfrm>
                <a:off x="1847" y="297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1" name="Line 883"/>
              <p:cNvSpPr>
                <a:spLocks noChangeShapeType="1"/>
              </p:cNvSpPr>
              <p:nvPr/>
            </p:nvSpPr>
            <p:spPr bwMode="auto">
              <a:xfrm>
                <a:off x="1880" y="288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2" name="Line 884"/>
              <p:cNvSpPr>
                <a:spLocks noChangeShapeType="1"/>
              </p:cNvSpPr>
              <p:nvPr/>
            </p:nvSpPr>
            <p:spPr bwMode="auto">
              <a:xfrm>
                <a:off x="1865" y="2884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3" name="Line 885"/>
              <p:cNvSpPr>
                <a:spLocks noChangeShapeType="1"/>
              </p:cNvSpPr>
              <p:nvPr/>
            </p:nvSpPr>
            <p:spPr bwMode="auto">
              <a:xfrm flipV="1">
                <a:off x="1880" y="2947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4" name="Line 886"/>
              <p:cNvSpPr>
                <a:spLocks noChangeShapeType="1"/>
              </p:cNvSpPr>
              <p:nvPr/>
            </p:nvSpPr>
            <p:spPr bwMode="auto">
              <a:xfrm>
                <a:off x="1865" y="298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5" name="Line 887"/>
              <p:cNvSpPr>
                <a:spLocks noChangeShapeType="1"/>
              </p:cNvSpPr>
              <p:nvPr/>
            </p:nvSpPr>
            <p:spPr bwMode="auto">
              <a:xfrm>
                <a:off x="1898" y="2932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6" name="Line 888"/>
              <p:cNvSpPr>
                <a:spLocks noChangeShapeType="1"/>
              </p:cNvSpPr>
              <p:nvPr/>
            </p:nvSpPr>
            <p:spPr bwMode="auto">
              <a:xfrm>
                <a:off x="1883" y="293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7" name="Line 889"/>
              <p:cNvSpPr>
                <a:spLocks noChangeShapeType="1"/>
              </p:cNvSpPr>
              <p:nvPr/>
            </p:nvSpPr>
            <p:spPr bwMode="auto">
              <a:xfrm flipV="1">
                <a:off x="1898" y="2995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8" name="Line 890"/>
              <p:cNvSpPr>
                <a:spLocks noChangeShapeType="1"/>
              </p:cNvSpPr>
              <p:nvPr/>
            </p:nvSpPr>
            <p:spPr bwMode="auto">
              <a:xfrm>
                <a:off x="1883" y="303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9" name="Line 891"/>
              <p:cNvSpPr>
                <a:spLocks noChangeShapeType="1"/>
              </p:cNvSpPr>
              <p:nvPr/>
            </p:nvSpPr>
            <p:spPr bwMode="auto">
              <a:xfrm>
                <a:off x="1916" y="2910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0" name="Line 892"/>
              <p:cNvSpPr>
                <a:spLocks noChangeShapeType="1"/>
              </p:cNvSpPr>
              <p:nvPr/>
            </p:nvSpPr>
            <p:spPr bwMode="auto">
              <a:xfrm>
                <a:off x="1901" y="291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1" name="Line 893"/>
              <p:cNvSpPr>
                <a:spLocks noChangeShapeType="1"/>
              </p:cNvSpPr>
              <p:nvPr/>
            </p:nvSpPr>
            <p:spPr bwMode="auto">
              <a:xfrm flipV="1">
                <a:off x="1916" y="2973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2" name="Line 894"/>
              <p:cNvSpPr>
                <a:spLocks noChangeShapeType="1"/>
              </p:cNvSpPr>
              <p:nvPr/>
            </p:nvSpPr>
            <p:spPr bwMode="auto">
              <a:xfrm>
                <a:off x="1901" y="301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3" name="Line 895"/>
              <p:cNvSpPr>
                <a:spLocks noChangeShapeType="1"/>
              </p:cNvSpPr>
              <p:nvPr/>
            </p:nvSpPr>
            <p:spPr bwMode="auto">
              <a:xfrm>
                <a:off x="1934" y="2947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4" name="Line 896"/>
              <p:cNvSpPr>
                <a:spLocks noChangeShapeType="1"/>
              </p:cNvSpPr>
              <p:nvPr/>
            </p:nvSpPr>
            <p:spPr bwMode="auto">
              <a:xfrm>
                <a:off x="1920" y="294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5" name="Line 897"/>
              <p:cNvSpPr>
                <a:spLocks noChangeShapeType="1"/>
              </p:cNvSpPr>
              <p:nvPr/>
            </p:nvSpPr>
            <p:spPr bwMode="auto">
              <a:xfrm flipV="1">
                <a:off x="1934" y="3009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6" name="Line 898"/>
              <p:cNvSpPr>
                <a:spLocks noChangeShapeType="1"/>
              </p:cNvSpPr>
              <p:nvPr/>
            </p:nvSpPr>
            <p:spPr bwMode="auto">
              <a:xfrm>
                <a:off x="1920" y="305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7" name="Line 899"/>
              <p:cNvSpPr>
                <a:spLocks noChangeShapeType="1"/>
              </p:cNvSpPr>
              <p:nvPr/>
            </p:nvSpPr>
            <p:spPr bwMode="auto">
              <a:xfrm>
                <a:off x="1952" y="3001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8" name="Line 900"/>
              <p:cNvSpPr>
                <a:spLocks noChangeShapeType="1"/>
              </p:cNvSpPr>
              <p:nvPr/>
            </p:nvSpPr>
            <p:spPr bwMode="auto">
              <a:xfrm>
                <a:off x="1938" y="3001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9" name="Line 901"/>
              <p:cNvSpPr>
                <a:spLocks noChangeShapeType="1"/>
              </p:cNvSpPr>
              <p:nvPr/>
            </p:nvSpPr>
            <p:spPr bwMode="auto">
              <a:xfrm flipV="1">
                <a:off x="1952" y="3063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0" name="Line 902"/>
              <p:cNvSpPr>
                <a:spLocks noChangeShapeType="1"/>
              </p:cNvSpPr>
              <p:nvPr/>
            </p:nvSpPr>
            <p:spPr bwMode="auto">
              <a:xfrm>
                <a:off x="1938" y="310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1" name="Line 903"/>
              <p:cNvSpPr>
                <a:spLocks noChangeShapeType="1"/>
              </p:cNvSpPr>
              <p:nvPr/>
            </p:nvSpPr>
            <p:spPr bwMode="auto">
              <a:xfrm>
                <a:off x="1971" y="302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2" name="Line 904"/>
              <p:cNvSpPr>
                <a:spLocks noChangeShapeType="1"/>
              </p:cNvSpPr>
              <p:nvPr/>
            </p:nvSpPr>
            <p:spPr bwMode="auto">
              <a:xfrm>
                <a:off x="1956" y="302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3" name="Line 905"/>
              <p:cNvSpPr>
                <a:spLocks noChangeShapeType="1"/>
              </p:cNvSpPr>
              <p:nvPr/>
            </p:nvSpPr>
            <p:spPr bwMode="auto">
              <a:xfrm flipV="1">
                <a:off x="1971" y="3087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4" name="Line 906"/>
              <p:cNvSpPr>
                <a:spLocks noChangeShapeType="1"/>
              </p:cNvSpPr>
              <p:nvPr/>
            </p:nvSpPr>
            <p:spPr bwMode="auto">
              <a:xfrm>
                <a:off x="1956" y="312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5" name="Line 907"/>
              <p:cNvSpPr>
                <a:spLocks noChangeShapeType="1"/>
              </p:cNvSpPr>
              <p:nvPr/>
            </p:nvSpPr>
            <p:spPr bwMode="auto">
              <a:xfrm>
                <a:off x="1989" y="3017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6" name="Line 908"/>
              <p:cNvSpPr>
                <a:spLocks noChangeShapeType="1"/>
              </p:cNvSpPr>
              <p:nvPr/>
            </p:nvSpPr>
            <p:spPr bwMode="auto">
              <a:xfrm>
                <a:off x="1975" y="3017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7" name="Line 909"/>
              <p:cNvSpPr>
                <a:spLocks noChangeShapeType="1"/>
              </p:cNvSpPr>
              <p:nvPr/>
            </p:nvSpPr>
            <p:spPr bwMode="auto">
              <a:xfrm flipV="1">
                <a:off x="1989" y="3079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8" name="Line 910"/>
              <p:cNvSpPr>
                <a:spLocks noChangeShapeType="1"/>
              </p:cNvSpPr>
              <p:nvPr/>
            </p:nvSpPr>
            <p:spPr bwMode="auto">
              <a:xfrm>
                <a:off x="1975" y="312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9" name="Line 911"/>
              <p:cNvSpPr>
                <a:spLocks noChangeShapeType="1"/>
              </p:cNvSpPr>
              <p:nvPr/>
            </p:nvSpPr>
            <p:spPr bwMode="auto">
              <a:xfrm>
                <a:off x="2007" y="3069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0" name="Line 912"/>
              <p:cNvSpPr>
                <a:spLocks noChangeShapeType="1"/>
              </p:cNvSpPr>
              <p:nvPr/>
            </p:nvSpPr>
            <p:spPr bwMode="auto">
              <a:xfrm>
                <a:off x="1993" y="3069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1" name="Line 913"/>
              <p:cNvSpPr>
                <a:spLocks noChangeShapeType="1"/>
              </p:cNvSpPr>
              <p:nvPr/>
            </p:nvSpPr>
            <p:spPr bwMode="auto">
              <a:xfrm flipV="1">
                <a:off x="2007" y="3132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2" name="Line 914"/>
              <p:cNvSpPr>
                <a:spLocks noChangeShapeType="1"/>
              </p:cNvSpPr>
              <p:nvPr/>
            </p:nvSpPr>
            <p:spPr bwMode="auto">
              <a:xfrm>
                <a:off x="1993" y="3172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3" name="Line 915"/>
              <p:cNvSpPr>
                <a:spLocks noChangeShapeType="1"/>
              </p:cNvSpPr>
              <p:nvPr/>
            </p:nvSpPr>
            <p:spPr bwMode="auto">
              <a:xfrm>
                <a:off x="2026" y="3100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4" name="Line 916"/>
              <p:cNvSpPr>
                <a:spLocks noChangeShapeType="1"/>
              </p:cNvSpPr>
              <p:nvPr/>
            </p:nvSpPr>
            <p:spPr bwMode="auto">
              <a:xfrm>
                <a:off x="2011" y="3100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5" name="Line 917"/>
              <p:cNvSpPr>
                <a:spLocks noChangeShapeType="1"/>
              </p:cNvSpPr>
              <p:nvPr/>
            </p:nvSpPr>
            <p:spPr bwMode="auto">
              <a:xfrm flipV="1">
                <a:off x="2026" y="3162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6" name="Line 918"/>
              <p:cNvSpPr>
                <a:spLocks noChangeShapeType="1"/>
              </p:cNvSpPr>
              <p:nvPr/>
            </p:nvSpPr>
            <p:spPr bwMode="auto">
              <a:xfrm>
                <a:off x="2011" y="3203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7" name="Line 919"/>
              <p:cNvSpPr>
                <a:spLocks noChangeShapeType="1"/>
              </p:cNvSpPr>
              <p:nvPr/>
            </p:nvSpPr>
            <p:spPr bwMode="auto">
              <a:xfrm>
                <a:off x="2044" y="3194"/>
                <a:ext cx="1" cy="3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8" name="Line 920"/>
              <p:cNvSpPr>
                <a:spLocks noChangeShapeType="1"/>
              </p:cNvSpPr>
              <p:nvPr/>
            </p:nvSpPr>
            <p:spPr bwMode="auto">
              <a:xfrm>
                <a:off x="2029" y="3194"/>
                <a:ext cx="2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0089" name="Line 921"/>
            <p:cNvSpPr>
              <a:spLocks noChangeShapeType="1"/>
            </p:cNvSpPr>
            <p:nvPr/>
          </p:nvSpPr>
          <p:spPr bwMode="auto">
            <a:xfrm flipV="1">
              <a:off x="2044" y="325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0" name="Line 922"/>
            <p:cNvSpPr>
              <a:spLocks noChangeShapeType="1"/>
            </p:cNvSpPr>
            <p:nvPr/>
          </p:nvSpPr>
          <p:spPr bwMode="auto">
            <a:xfrm>
              <a:off x="2029" y="3297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1" name="Line 923"/>
            <p:cNvSpPr>
              <a:spLocks noChangeShapeType="1"/>
            </p:cNvSpPr>
            <p:nvPr/>
          </p:nvSpPr>
          <p:spPr bwMode="auto">
            <a:xfrm>
              <a:off x="2062" y="3204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2" name="Line 924"/>
            <p:cNvSpPr>
              <a:spLocks noChangeShapeType="1"/>
            </p:cNvSpPr>
            <p:nvPr/>
          </p:nvSpPr>
          <p:spPr bwMode="auto">
            <a:xfrm>
              <a:off x="2047" y="320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3" name="Line 925"/>
            <p:cNvSpPr>
              <a:spLocks noChangeShapeType="1"/>
            </p:cNvSpPr>
            <p:nvPr/>
          </p:nvSpPr>
          <p:spPr bwMode="auto">
            <a:xfrm flipV="1">
              <a:off x="2062" y="326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4" name="Line 926"/>
            <p:cNvSpPr>
              <a:spLocks noChangeShapeType="1"/>
            </p:cNvSpPr>
            <p:nvPr/>
          </p:nvSpPr>
          <p:spPr bwMode="auto">
            <a:xfrm>
              <a:off x="2047" y="330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5" name="Line 927"/>
            <p:cNvSpPr>
              <a:spLocks noChangeShapeType="1"/>
            </p:cNvSpPr>
            <p:nvPr/>
          </p:nvSpPr>
          <p:spPr bwMode="auto">
            <a:xfrm>
              <a:off x="2080" y="327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6" name="Line 928"/>
            <p:cNvSpPr>
              <a:spLocks noChangeShapeType="1"/>
            </p:cNvSpPr>
            <p:nvPr/>
          </p:nvSpPr>
          <p:spPr bwMode="auto">
            <a:xfrm>
              <a:off x="2065" y="3279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7" name="Line 929"/>
            <p:cNvSpPr>
              <a:spLocks noChangeShapeType="1"/>
            </p:cNvSpPr>
            <p:nvPr/>
          </p:nvSpPr>
          <p:spPr bwMode="auto">
            <a:xfrm flipV="1">
              <a:off x="2080" y="3341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8" name="Line 930"/>
            <p:cNvSpPr>
              <a:spLocks noChangeShapeType="1"/>
            </p:cNvSpPr>
            <p:nvPr/>
          </p:nvSpPr>
          <p:spPr bwMode="auto">
            <a:xfrm>
              <a:off x="2065" y="3382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099" name="Line 931"/>
            <p:cNvSpPr>
              <a:spLocks noChangeShapeType="1"/>
            </p:cNvSpPr>
            <p:nvPr/>
          </p:nvSpPr>
          <p:spPr bwMode="auto">
            <a:xfrm>
              <a:off x="2098" y="3360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0" name="Line 932"/>
            <p:cNvSpPr>
              <a:spLocks noChangeShapeType="1"/>
            </p:cNvSpPr>
            <p:nvPr/>
          </p:nvSpPr>
          <p:spPr bwMode="auto">
            <a:xfrm>
              <a:off x="2084" y="336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1" name="Line 933"/>
            <p:cNvSpPr>
              <a:spLocks noChangeShapeType="1"/>
            </p:cNvSpPr>
            <p:nvPr/>
          </p:nvSpPr>
          <p:spPr bwMode="auto">
            <a:xfrm flipV="1">
              <a:off x="2098" y="3423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2" name="Line 934"/>
            <p:cNvSpPr>
              <a:spLocks noChangeShapeType="1"/>
            </p:cNvSpPr>
            <p:nvPr/>
          </p:nvSpPr>
          <p:spPr bwMode="auto">
            <a:xfrm>
              <a:off x="2084" y="3463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3" name="Line 935"/>
            <p:cNvSpPr>
              <a:spLocks noChangeShapeType="1"/>
            </p:cNvSpPr>
            <p:nvPr/>
          </p:nvSpPr>
          <p:spPr bwMode="auto">
            <a:xfrm>
              <a:off x="2116" y="3327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4" name="Line 936"/>
            <p:cNvSpPr>
              <a:spLocks noChangeShapeType="1"/>
            </p:cNvSpPr>
            <p:nvPr/>
          </p:nvSpPr>
          <p:spPr bwMode="auto">
            <a:xfrm>
              <a:off x="2102" y="3327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5" name="Line 937"/>
            <p:cNvSpPr>
              <a:spLocks noChangeShapeType="1"/>
            </p:cNvSpPr>
            <p:nvPr/>
          </p:nvSpPr>
          <p:spPr bwMode="auto">
            <a:xfrm flipV="1">
              <a:off x="2116" y="3390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6" name="Line 938"/>
            <p:cNvSpPr>
              <a:spLocks noChangeShapeType="1"/>
            </p:cNvSpPr>
            <p:nvPr/>
          </p:nvSpPr>
          <p:spPr bwMode="auto">
            <a:xfrm>
              <a:off x="2102" y="343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7" name="Line 939"/>
            <p:cNvSpPr>
              <a:spLocks noChangeShapeType="1"/>
            </p:cNvSpPr>
            <p:nvPr/>
          </p:nvSpPr>
          <p:spPr bwMode="auto">
            <a:xfrm>
              <a:off x="2135" y="3292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8" name="Line 940"/>
            <p:cNvSpPr>
              <a:spLocks noChangeShapeType="1"/>
            </p:cNvSpPr>
            <p:nvPr/>
          </p:nvSpPr>
          <p:spPr bwMode="auto">
            <a:xfrm>
              <a:off x="2120" y="3292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09" name="Line 941"/>
            <p:cNvSpPr>
              <a:spLocks noChangeShapeType="1"/>
            </p:cNvSpPr>
            <p:nvPr/>
          </p:nvSpPr>
          <p:spPr bwMode="auto">
            <a:xfrm flipV="1">
              <a:off x="2135" y="3355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0" name="Line 942"/>
            <p:cNvSpPr>
              <a:spLocks noChangeShapeType="1"/>
            </p:cNvSpPr>
            <p:nvPr/>
          </p:nvSpPr>
          <p:spPr bwMode="auto">
            <a:xfrm>
              <a:off x="2120" y="3395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1" name="Line 943"/>
            <p:cNvSpPr>
              <a:spLocks noChangeShapeType="1"/>
            </p:cNvSpPr>
            <p:nvPr/>
          </p:nvSpPr>
          <p:spPr bwMode="auto">
            <a:xfrm>
              <a:off x="2189" y="349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2" name="Line 944"/>
            <p:cNvSpPr>
              <a:spLocks noChangeShapeType="1"/>
            </p:cNvSpPr>
            <p:nvPr/>
          </p:nvSpPr>
          <p:spPr bwMode="auto">
            <a:xfrm>
              <a:off x="2175" y="349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3" name="Line 945"/>
            <p:cNvSpPr>
              <a:spLocks noChangeShapeType="1"/>
            </p:cNvSpPr>
            <p:nvPr/>
          </p:nvSpPr>
          <p:spPr bwMode="auto">
            <a:xfrm flipV="1">
              <a:off x="2189" y="356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4" name="Line 946"/>
            <p:cNvSpPr>
              <a:spLocks noChangeShapeType="1"/>
            </p:cNvSpPr>
            <p:nvPr/>
          </p:nvSpPr>
          <p:spPr bwMode="auto">
            <a:xfrm>
              <a:off x="2175" y="360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5" name="Line 947"/>
            <p:cNvSpPr>
              <a:spLocks noChangeShapeType="1"/>
            </p:cNvSpPr>
            <p:nvPr/>
          </p:nvSpPr>
          <p:spPr bwMode="auto">
            <a:xfrm>
              <a:off x="2208" y="339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6" name="Line 948"/>
            <p:cNvSpPr>
              <a:spLocks noChangeShapeType="1"/>
            </p:cNvSpPr>
            <p:nvPr/>
          </p:nvSpPr>
          <p:spPr bwMode="auto">
            <a:xfrm>
              <a:off x="2193" y="3399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7" name="Line 949"/>
            <p:cNvSpPr>
              <a:spLocks noChangeShapeType="1"/>
            </p:cNvSpPr>
            <p:nvPr/>
          </p:nvSpPr>
          <p:spPr bwMode="auto">
            <a:xfrm flipV="1">
              <a:off x="2208" y="3462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8" name="Line 950"/>
            <p:cNvSpPr>
              <a:spLocks noChangeShapeType="1"/>
            </p:cNvSpPr>
            <p:nvPr/>
          </p:nvSpPr>
          <p:spPr bwMode="auto">
            <a:xfrm>
              <a:off x="2193" y="3502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19" name="Line 951"/>
            <p:cNvSpPr>
              <a:spLocks noChangeShapeType="1"/>
            </p:cNvSpPr>
            <p:nvPr/>
          </p:nvSpPr>
          <p:spPr bwMode="auto">
            <a:xfrm>
              <a:off x="2226" y="345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0" name="Line 952"/>
            <p:cNvSpPr>
              <a:spLocks noChangeShapeType="1"/>
            </p:cNvSpPr>
            <p:nvPr/>
          </p:nvSpPr>
          <p:spPr bwMode="auto">
            <a:xfrm>
              <a:off x="2211" y="3455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1" name="Line 953"/>
            <p:cNvSpPr>
              <a:spLocks noChangeShapeType="1"/>
            </p:cNvSpPr>
            <p:nvPr/>
          </p:nvSpPr>
          <p:spPr bwMode="auto">
            <a:xfrm flipV="1">
              <a:off x="2226" y="3518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2" name="Line 954"/>
            <p:cNvSpPr>
              <a:spLocks noChangeShapeType="1"/>
            </p:cNvSpPr>
            <p:nvPr/>
          </p:nvSpPr>
          <p:spPr bwMode="auto">
            <a:xfrm>
              <a:off x="2211" y="355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3" name="Line 955"/>
            <p:cNvSpPr>
              <a:spLocks noChangeShapeType="1"/>
            </p:cNvSpPr>
            <p:nvPr/>
          </p:nvSpPr>
          <p:spPr bwMode="auto">
            <a:xfrm>
              <a:off x="2244" y="3294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4" name="Line 956"/>
            <p:cNvSpPr>
              <a:spLocks noChangeShapeType="1"/>
            </p:cNvSpPr>
            <p:nvPr/>
          </p:nvSpPr>
          <p:spPr bwMode="auto">
            <a:xfrm>
              <a:off x="2229" y="329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5" name="Line 957"/>
            <p:cNvSpPr>
              <a:spLocks noChangeShapeType="1"/>
            </p:cNvSpPr>
            <p:nvPr/>
          </p:nvSpPr>
          <p:spPr bwMode="auto">
            <a:xfrm flipV="1">
              <a:off x="2244" y="335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6" name="Line 958"/>
            <p:cNvSpPr>
              <a:spLocks noChangeShapeType="1"/>
            </p:cNvSpPr>
            <p:nvPr/>
          </p:nvSpPr>
          <p:spPr bwMode="auto">
            <a:xfrm>
              <a:off x="2229" y="339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7" name="Line 959"/>
            <p:cNvSpPr>
              <a:spLocks noChangeShapeType="1"/>
            </p:cNvSpPr>
            <p:nvPr/>
          </p:nvSpPr>
          <p:spPr bwMode="auto">
            <a:xfrm>
              <a:off x="2262" y="3303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8" name="Line 960"/>
            <p:cNvSpPr>
              <a:spLocks noChangeShapeType="1"/>
            </p:cNvSpPr>
            <p:nvPr/>
          </p:nvSpPr>
          <p:spPr bwMode="auto">
            <a:xfrm>
              <a:off x="2247" y="3303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29" name="Line 961"/>
            <p:cNvSpPr>
              <a:spLocks noChangeShapeType="1"/>
            </p:cNvSpPr>
            <p:nvPr/>
          </p:nvSpPr>
          <p:spPr bwMode="auto">
            <a:xfrm flipV="1">
              <a:off x="2262" y="3366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0" name="Line 962"/>
            <p:cNvSpPr>
              <a:spLocks noChangeShapeType="1"/>
            </p:cNvSpPr>
            <p:nvPr/>
          </p:nvSpPr>
          <p:spPr bwMode="auto">
            <a:xfrm>
              <a:off x="2247" y="340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1" name="Line 963"/>
            <p:cNvSpPr>
              <a:spLocks noChangeShapeType="1"/>
            </p:cNvSpPr>
            <p:nvPr/>
          </p:nvSpPr>
          <p:spPr bwMode="auto">
            <a:xfrm>
              <a:off x="2280" y="319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2" name="Line 964"/>
            <p:cNvSpPr>
              <a:spLocks noChangeShapeType="1"/>
            </p:cNvSpPr>
            <p:nvPr/>
          </p:nvSpPr>
          <p:spPr bwMode="auto">
            <a:xfrm>
              <a:off x="2266" y="3195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3" name="Line 965"/>
            <p:cNvSpPr>
              <a:spLocks noChangeShapeType="1"/>
            </p:cNvSpPr>
            <p:nvPr/>
          </p:nvSpPr>
          <p:spPr bwMode="auto">
            <a:xfrm flipV="1">
              <a:off x="2280" y="3258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4" name="Line 966"/>
            <p:cNvSpPr>
              <a:spLocks noChangeShapeType="1"/>
            </p:cNvSpPr>
            <p:nvPr/>
          </p:nvSpPr>
          <p:spPr bwMode="auto">
            <a:xfrm>
              <a:off x="2266" y="329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5" name="Line 967"/>
            <p:cNvSpPr>
              <a:spLocks noChangeShapeType="1"/>
            </p:cNvSpPr>
            <p:nvPr/>
          </p:nvSpPr>
          <p:spPr bwMode="auto">
            <a:xfrm>
              <a:off x="2299" y="3183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6" name="Line 968"/>
            <p:cNvSpPr>
              <a:spLocks noChangeShapeType="1"/>
            </p:cNvSpPr>
            <p:nvPr/>
          </p:nvSpPr>
          <p:spPr bwMode="auto">
            <a:xfrm>
              <a:off x="2284" y="3183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7" name="Line 969"/>
            <p:cNvSpPr>
              <a:spLocks noChangeShapeType="1"/>
            </p:cNvSpPr>
            <p:nvPr/>
          </p:nvSpPr>
          <p:spPr bwMode="auto">
            <a:xfrm flipV="1">
              <a:off x="2299" y="3245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8" name="Line 970"/>
            <p:cNvSpPr>
              <a:spLocks noChangeShapeType="1"/>
            </p:cNvSpPr>
            <p:nvPr/>
          </p:nvSpPr>
          <p:spPr bwMode="auto">
            <a:xfrm>
              <a:off x="2284" y="328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39" name="Line 971"/>
            <p:cNvSpPr>
              <a:spLocks noChangeShapeType="1"/>
            </p:cNvSpPr>
            <p:nvPr/>
          </p:nvSpPr>
          <p:spPr bwMode="auto">
            <a:xfrm>
              <a:off x="2317" y="3014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0" name="Line 972"/>
            <p:cNvSpPr>
              <a:spLocks noChangeShapeType="1"/>
            </p:cNvSpPr>
            <p:nvPr/>
          </p:nvSpPr>
          <p:spPr bwMode="auto">
            <a:xfrm>
              <a:off x="2302" y="301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1" name="Line 973"/>
            <p:cNvSpPr>
              <a:spLocks noChangeShapeType="1"/>
            </p:cNvSpPr>
            <p:nvPr/>
          </p:nvSpPr>
          <p:spPr bwMode="auto">
            <a:xfrm flipV="1">
              <a:off x="2317" y="3076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2" name="Line 974"/>
            <p:cNvSpPr>
              <a:spLocks noChangeShapeType="1"/>
            </p:cNvSpPr>
            <p:nvPr/>
          </p:nvSpPr>
          <p:spPr bwMode="auto">
            <a:xfrm>
              <a:off x="2302" y="311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3" name="Line 975"/>
            <p:cNvSpPr>
              <a:spLocks noChangeShapeType="1"/>
            </p:cNvSpPr>
            <p:nvPr/>
          </p:nvSpPr>
          <p:spPr bwMode="auto">
            <a:xfrm>
              <a:off x="2335" y="3146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4" name="Line 976"/>
            <p:cNvSpPr>
              <a:spLocks noChangeShapeType="1"/>
            </p:cNvSpPr>
            <p:nvPr/>
          </p:nvSpPr>
          <p:spPr bwMode="auto">
            <a:xfrm>
              <a:off x="2320" y="314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5" name="Line 977"/>
            <p:cNvSpPr>
              <a:spLocks noChangeShapeType="1"/>
            </p:cNvSpPr>
            <p:nvPr/>
          </p:nvSpPr>
          <p:spPr bwMode="auto">
            <a:xfrm flipV="1">
              <a:off x="2335" y="3209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6" name="Line 978"/>
            <p:cNvSpPr>
              <a:spLocks noChangeShapeType="1"/>
            </p:cNvSpPr>
            <p:nvPr/>
          </p:nvSpPr>
          <p:spPr bwMode="auto">
            <a:xfrm>
              <a:off x="2320" y="3249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7" name="Line 979"/>
            <p:cNvSpPr>
              <a:spLocks noChangeShapeType="1"/>
            </p:cNvSpPr>
            <p:nvPr/>
          </p:nvSpPr>
          <p:spPr bwMode="auto">
            <a:xfrm>
              <a:off x="2371" y="2941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8" name="Line 980"/>
            <p:cNvSpPr>
              <a:spLocks noChangeShapeType="1"/>
            </p:cNvSpPr>
            <p:nvPr/>
          </p:nvSpPr>
          <p:spPr bwMode="auto">
            <a:xfrm>
              <a:off x="2357" y="294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49" name="Line 981"/>
            <p:cNvSpPr>
              <a:spLocks noChangeShapeType="1"/>
            </p:cNvSpPr>
            <p:nvPr/>
          </p:nvSpPr>
          <p:spPr bwMode="auto">
            <a:xfrm flipV="1">
              <a:off x="2371" y="3004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0" name="Line 982"/>
            <p:cNvSpPr>
              <a:spLocks noChangeShapeType="1"/>
            </p:cNvSpPr>
            <p:nvPr/>
          </p:nvSpPr>
          <p:spPr bwMode="auto">
            <a:xfrm>
              <a:off x="2357" y="3044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1" name="Line 983"/>
            <p:cNvSpPr>
              <a:spLocks noChangeShapeType="1"/>
            </p:cNvSpPr>
            <p:nvPr/>
          </p:nvSpPr>
          <p:spPr bwMode="auto">
            <a:xfrm>
              <a:off x="2390" y="2967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2" name="Line 984"/>
            <p:cNvSpPr>
              <a:spLocks noChangeShapeType="1"/>
            </p:cNvSpPr>
            <p:nvPr/>
          </p:nvSpPr>
          <p:spPr bwMode="auto">
            <a:xfrm>
              <a:off x="2375" y="2967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3" name="Line 985"/>
            <p:cNvSpPr>
              <a:spLocks noChangeShapeType="1"/>
            </p:cNvSpPr>
            <p:nvPr/>
          </p:nvSpPr>
          <p:spPr bwMode="auto">
            <a:xfrm flipV="1">
              <a:off x="2390" y="3030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4" name="Line 986"/>
            <p:cNvSpPr>
              <a:spLocks noChangeShapeType="1"/>
            </p:cNvSpPr>
            <p:nvPr/>
          </p:nvSpPr>
          <p:spPr bwMode="auto">
            <a:xfrm>
              <a:off x="2375" y="307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5" name="Line 987"/>
            <p:cNvSpPr>
              <a:spLocks noChangeShapeType="1"/>
            </p:cNvSpPr>
            <p:nvPr/>
          </p:nvSpPr>
          <p:spPr bwMode="auto">
            <a:xfrm>
              <a:off x="2408" y="296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6" name="Line 988"/>
            <p:cNvSpPr>
              <a:spLocks noChangeShapeType="1"/>
            </p:cNvSpPr>
            <p:nvPr/>
          </p:nvSpPr>
          <p:spPr bwMode="auto">
            <a:xfrm>
              <a:off x="2393" y="296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7" name="Line 989"/>
            <p:cNvSpPr>
              <a:spLocks noChangeShapeType="1"/>
            </p:cNvSpPr>
            <p:nvPr/>
          </p:nvSpPr>
          <p:spPr bwMode="auto">
            <a:xfrm flipV="1">
              <a:off x="2408" y="303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8" name="Line 990"/>
            <p:cNvSpPr>
              <a:spLocks noChangeShapeType="1"/>
            </p:cNvSpPr>
            <p:nvPr/>
          </p:nvSpPr>
          <p:spPr bwMode="auto">
            <a:xfrm>
              <a:off x="2393" y="307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59" name="Line 991"/>
            <p:cNvSpPr>
              <a:spLocks noChangeShapeType="1"/>
            </p:cNvSpPr>
            <p:nvPr/>
          </p:nvSpPr>
          <p:spPr bwMode="auto">
            <a:xfrm>
              <a:off x="2426" y="2915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0" name="Line 992"/>
            <p:cNvSpPr>
              <a:spLocks noChangeShapeType="1"/>
            </p:cNvSpPr>
            <p:nvPr/>
          </p:nvSpPr>
          <p:spPr bwMode="auto">
            <a:xfrm>
              <a:off x="2411" y="2915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1" name="Line 993"/>
            <p:cNvSpPr>
              <a:spLocks noChangeShapeType="1"/>
            </p:cNvSpPr>
            <p:nvPr/>
          </p:nvSpPr>
          <p:spPr bwMode="auto">
            <a:xfrm flipV="1">
              <a:off x="2426" y="2978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2" name="Line 994"/>
            <p:cNvSpPr>
              <a:spLocks noChangeShapeType="1"/>
            </p:cNvSpPr>
            <p:nvPr/>
          </p:nvSpPr>
          <p:spPr bwMode="auto">
            <a:xfrm>
              <a:off x="2411" y="3018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3" name="Line 995"/>
            <p:cNvSpPr>
              <a:spLocks noChangeShapeType="1"/>
            </p:cNvSpPr>
            <p:nvPr/>
          </p:nvSpPr>
          <p:spPr bwMode="auto">
            <a:xfrm>
              <a:off x="2444" y="2901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4" name="Line 996"/>
            <p:cNvSpPr>
              <a:spLocks noChangeShapeType="1"/>
            </p:cNvSpPr>
            <p:nvPr/>
          </p:nvSpPr>
          <p:spPr bwMode="auto">
            <a:xfrm>
              <a:off x="2429" y="2901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5" name="Line 997"/>
            <p:cNvSpPr>
              <a:spLocks noChangeShapeType="1"/>
            </p:cNvSpPr>
            <p:nvPr/>
          </p:nvSpPr>
          <p:spPr bwMode="auto">
            <a:xfrm flipV="1">
              <a:off x="2444" y="2964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6" name="Line 998"/>
            <p:cNvSpPr>
              <a:spLocks noChangeShapeType="1"/>
            </p:cNvSpPr>
            <p:nvPr/>
          </p:nvSpPr>
          <p:spPr bwMode="auto">
            <a:xfrm>
              <a:off x="2429" y="300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7" name="Line 999"/>
            <p:cNvSpPr>
              <a:spLocks noChangeShapeType="1"/>
            </p:cNvSpPr>
            <p:nvPr/>
          </p:nvSpPr>
          <p:spPr bwMode="auto">
            <a:xfrm>
              <a:off x="2463" y="285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8" name="Line 1000"/>
            <p:cNvSpPr>
              <a:spLocks noChangeShapeType="1"/>
            </p:cNvSpPr>
            <p:nvPr/>
          </p:nvSpPr>
          <p:spPr bwMode="auto">
            <a:xfrm>
              <a:off x="2448" y="285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69" name="Line 1001"/>
            <p:cNvSpPr>
              <a:spLocks noChangeShapeType="1"/>
            </p:cNvSpPr>
            <p:nvPr/>
          </p:nvSpPr>
          <p:spPr bwMode="auto">
            <a:xfrm flipV="1">
              <a:off x="2463" y="292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0" name="Line 1002"/>
            <p:cNvSpPr>
              <a:spLocks noChangeShapeType="1"/>
            </p:cNvSpPr>
            <p:nvPr/>
          </p:nvSpPr>
          <p:spPr bwMode="auto">
            <a:xfrm>
              <a:off x="2448" y="296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1" name="Line 1003"/>
            <p:cNvSpPr>
              <a:spLocks noChangeShapeType="1"/>
            </p:cNvSpPr>
            <p:nvPr/>
          </p:nvSpPr>
          <p:spPr bwMode="auto">
            <a:xfrm>
              <a:off x="2481" y="2857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2" name="Line 1004"/>
            <p:cNvSpPr>
              <a:spLocks noChangeShapeType="1"/>
            </p:cNvSpPr>
            <p:nvPr/>
          </p:nvSpPr>
          <p:spPr bwMode="auto">
            <a:xfrm>
              <a:off x="2466" y="285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3" name="Line 1005"/>
            <p:cNvSpPr>
              <a:spLocks noChangeShapeType="1"/>
            </p:cNvSpPr>
            <p:nvPr/>
          </p:nvSpPr>
          <p:spPr bwMode="auto">
            <a:xfrm flipV="1">
              <a:off x="2481" y="2920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4" name="Line 1006"/>
            <p:cNvSpPr>
              <a:spLocks noChangeShapeType="1"/>
            </p:cNvSpPr>
            <p:nvPr/>
          </p:nvSpPr>
          <p:spPr bwMode="auto">
            <a:xfrm>
              <a:off x="2466" y="2960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5" name="Line 1007"/>
            <p:cNvSpPr>
              <a:spLocks noChangeShapeType="1"/>
            </p:cNvSpPr>
            <p:nvPr/>
          </p:nvSpPr>
          <p:spPr bwMode="auto">
            <a:xfrm>
              <a:off x="2499" y="2816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6" name="Line 1008"/>
            <p:cNvSpPr>
              <a:spLocks noChangeShapeType="1"/>
            </p:cNvSpPr>
            <p:nvPr/>
          </p:nvSpPr>
          <p:spPr bwMode="auto">
            <a:xfrm>
              <a:off x="2484" y="2816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7" name="Line 1009"/>
            <p:cNvSpPr>
              <a:spLocks noChangeShapeType="1"/>
            </p:cNvSpPr>
            <p:nvPr/>
          </p:nvSpPr>
          <p:spPr bwMode="auto">
            <a:xfrm flipV="1">
              <a:off x="2499" y="2878"/>
              <a:ext cx="1" cy="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8" name="Line 1010"/>
            <p:cNvSpPr>
              <a:spLocks noChangeShapeType="1"/>
            </p:cNvSpPr>
            <p:nvPr/>
          </p:nvSpPr>
          <p:spPr bwMode="auto">
            <a:xfrm>
              <a:off x="2484" y="2919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79" name="Line 1011"/>
            <p:cNvSpPr>
              <a:spLocks noChangeShapeType="1"/>
            </p:cNvSpPr>
            <p:nvPr/>
          </p:nvSpPr>
          <p:spPr bwMode="auto">
            <a:xfrm>
              <a:off x="2517" y="2814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0" name="Line 1012"/>
            <p:cNvSpPr>
              <a:spLocks noChangeShapeType="1"/>
            </p:cNvSpPr>
            <p:nvPr/>
          </p:nvSpPr>
          <p:spPr bwMode="auto">
            <a:xfrm>
              <a:off x="2502" y="2814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1" name="Line 1013"/>
            <p:cNvSpPr>
              <a:spLocks noChangeShapeType="1"/>
            </p:cNvSpPr>
            <p:nvPr/>
          </p:nvSpPr>
          <p:spPr bwMode="auto">
            <a:xfrm flipV="1">
              <a:off x="2517" y="2877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2" name="Line 1014"/>
            <p:cNvSpPr>
              <a:spLocks noChangeShapeType="1"/>
            </p:cNvSpPr>
            <p:nvPr/>
          </p:nvSpPr>
          <p:spPr bwMode="auto">
            <a:xfrm>
              <a:off x="2502" y="2917"/>
              <a:ext cx="3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3" name="Line 1015"/>
            <p:cNvSpPr>
              <a:spLocks noChangeShapeType="1"/>
            </p:cNvSpPr>
            <p:nvPr/>
          </p:nvSpPr>
          <p:spPr bwMode="auto">
            <a:xfrm>
              <a:off x="2535" y="2797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4" name="Line 1016"/>
            <p:cNvSpPr>
              <a:spLocks noChangeShapeType="1"/>
            </p:cNvSpPr>
            <p:nvPr/>
          </p:nvSpPr>
          <p:spPr bwMode="auto">
            <a:xfrm>
              <a:off x="2521" y="2797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5" name="Line 1017"/>
            <p:cNvSpPr>
              <a:spLocks noChangeShapeType="1"/>
            </p:cNvSpPr>
            <p:nvPr/>
          </p:nvSpPr>
          <p:spPr bwMode="auto">
            <a:xfrm flipV="1">
              <a:off x="2535" y="2860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6" name="Line 1018"/>
            <p:cNvSpPr>
              <a:spLocks noChangeShapeType="1"/>
            </p:cNvSpPr>
            <p:nvPr/>
          </p:nvSpPr>
          <p:spPr bwMode="auto">
            <a:xfrm>
              <a:off x="2521" y="2900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7" name="Line 1019"/>
            <p:cNvSpPr>
              <a:spLocks noChangeShapeType="1"/>
            </p:cNvSpPr>
            <p:nvPr/>
          </p:nvSpPr>
          <p:spPr bwMode="auto">
            <a:xfrm>
              <a:off x="2553" y="2778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8" name="Line 1020"/>
            <p:cNvSpPr>
              <a:spLocks noChangeShapeType="1"/>
            </p:cNvSpPr>
            <p:nvPr/>
          </p:nvSpPr>
          <p:spPr bwMode="auto">
            <a:xfrm>
              <a:off x="2539" y="2778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89" name="Line 1021"/>
            <p:cNvSpPr>
              <a:spLocks noChangeShapeType="1"/>
            </p:cNvSpPr>
            <p:nvPr/>
          </p:nvSpPr>
          <p:spPr bwMode="auto">
            <a:xfrm flipV="1">
              <a:off x="2553" y="2841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0" name="Line 1022"/>
            <p:cNvSpPr>
              <a:spLocks noChangeShapeType="1"/>
            </p:cNvSpPr>
            <p:nvPr/>
          </p:nvSpPr>
          <p:spPr bwMode="auto">
            <a:xfrm>
              <a:off x="2539" y="2881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1" name="Line 1023"/>
            <p:cNvSpPr>
              <a:spLocks noChangeShapeType="1"/>
            </p:cNvSpPr>
            <p:nvPr/>
          </p:nvSpPr>
          <p:spPr bwMode="auto">
            <a:xfrm>
              <a:off x="2572" y="2759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2" name="Line 1024"/>
            <p:cNvSpPr>
              <a:spLocks noChangeShapeType="1"/>
            </p:cNvSpPr>
            <p:nvPr/>
          </p:nvSpPr>
          <p:spPr bwMode="auto">
            <a:xfrm>
              <a:off x="2557" y="2759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3" name="Line 1025"/>
            <p:cNvSpPr>
              <a:spLocks noChangeShapeType="1"/>
            </p:cNvSpPr>
            <p:nvPr/>
          </p:nvSpPr>
          <p:spPr bwMode="auto">
            <a:xfrm flipV="1">
              <a:off x="2572" y="2822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4" name="Line 1026"/>
            <p:cNvSpPr>
              <a:spLocks noChangeShapeType="1"/>
            </p:cNvSpPr>
            <p:nvPr/>
          </p:nvSpPr>
          <p:spPr bwMode="auto">
            <a:xfrm>
              <a:off x="2557" y="2862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5" name="Line 1027"/>
            <p:cNvSpPr>
              <a:spLocks noChangeShapeType="1"/>
            </p:cNvSpPr>
            <p:nvPr/>
          </p:nvSpPr>
          <p:spPr bwMode="auto">
            <a:xfrm>
              <a:off x="2590" y="2763"/>
              <a:ext cx="1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6" name="Line 1028"/>
            <p:cNvSpPr>
              <a:spLocks noChangeShapeType="1"/>
            </p:cNvSpPr>
            <p:nvPr/>
          </p:nvSpPr>
          <p:spPr bwMode="auto">
            <a:xfrm>
              <a:off x="2575" y="2763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7" name="Line 1029"/>
            <p:cNvSpPr>
              <a:spLocks noChangeShapeType="1"/>
            </p:cNvSpPr>
            <p:nvPr/>
          </p:nvSpPr>
          <p:spPr bwMode="auto">
            <a:xfrm flipV="1">
              <a:off x="2590" y="2826"/>
              <a:ext cx="1" cy="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8" name="Line 1030"/>
            <p:cNvSpPr>
              <a:spLocks noChangeShapeType="1"/>
            </p:cNvSpPr>
            <p:nvPr/>
          </p:nvSpPr>
          <p:spPr bwMode="auto">
            <a:xfrm>
              <a:off x="2575" y="2866"/>
              <a:ext cx="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199" name="Rectangle 1031"/>
            <p:cNvSpPr>
              <a:spLocks noChangeArrowheads="1"/>
            </p:cNvSpPr>
            <p:nvPr/>
          </p:nvSpPr>
          <p:spPr bwMode="auto">
            <a:xfrm>
              <a:off x="2204" y="2563"/>
              <a:ext cx="4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(0 2.5 </a:t>
              </a:r>
              <a:r>
                <a:rPr lang="en-US" sz="1600" b="1" i="1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en-US" sz="1600" b="1">
                  <a:solidFill>
                    <a:srgbClr val="000000"/>
                  </a:solidFill>
                </a:rPr>
                <a:t>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200" name="Rectangle 1032"/>
            <p:cNvSpPr>
              <a:spLocks noChangeArrowheads="1"/>
            </p:cNvSpPr>
            <p:nvPr/>
          </p:nvSpPr>
          <p:spPr bwMode="auto">
            <a:xfrm>
              <a:off x="1686" y="2386"/>
              <a:ext cx="2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 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201" name="Rectangle 1033"/>
            <p:cNvSpPr>
              <a:spLocks noChangeArrowheads="1"/>
            </p:cNvSpPr>
            <p:nvPr/>
          </p:nvSpPr>
          <p:spPr bwMode="auto">
            <a:xfrm>
              <a:off x="1686" y="4183"/>
              <a:ext cx="2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 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202" name="Rectangle 1034"/>
            <p:cNvSpPr>
              <a:spLocks noChangeAspect="1" noChangeArrowheads="1"/>
            </p:cNvSpPr>
            <p:nvPr/>
          </p:nvSpPr>
          <p:spPr bwMode="auto">
            <a:xfrm>
              <a:off x="687" y="4035"/>
              <a:ext cx="15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0.0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3" name="Rectangle 1035"/>
            <p:cNvSpPr>
              <a:spLocks noChangeAspect="1" noChangeArrowheads="1"/>
            </p:cNvSpPr>
            <p:nvPr/>
          </p:nvSpPr>
          <p:spPr bwMode="auto">
            <a:xfrm>
              <a:off x="1143" y="4035"/>
              <a:ext cx="15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0.5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4" name="Rectangle 1036"/>
            <p:cNvSpPr>
              <a:spLocks noChangeAspect="1" noChangeArrowheads="1"/>
            </p:cNvSpPr>
            <p:nvPr/>
          </p:nvSpPr>
          <p:spPr bwMode="auto">
            <a:xfrm>
              <a:off x="1599" y="4035"/>
              <a:ext cx="15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1.0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5" name="Rectangle 1037"/>
            <p:cNvSpPr>
              <a:spLocks noChangeAspect="1" noChangeArrowheads="1"/>
            </p:cNvSpPr>
            <p:nvPr/>
          </p:nvSpPr>
          <p:spPr bwMode="auto">
            <a:xfrm>
              <a:off x="2055" y="4035"/>
              <a:ext cx="15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1.5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6" name="Rectangle 1038"/>
            <p:cNvSpPr>
              <a:spLocks noChangeAspect="1" noChangeArrowheads="1"/>
            </p:cNvSpPr>
            <p:nvPr/>
          </p:nvSpPr>
          <p:spPr bwMode="auto">
            <a:xfrm>
              <a:off x="2511" y="4035"/>
              <a:ext cx="15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2.0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7" name="Rectangle 1039"/>
            <p:cNvSpPr>
              <a:spLocks noChangeAspect="1" noChangeArrowheads="1"/>
            </p:cNvSpPr>
            <p:nvPr/>
          </p:nvSpPr>
          <p:spPr bwMode="auto">
            <a:xfrm>
              <a:off x="511" y="3464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10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0208" name="Rectangle 1040"/>
            <p:cNvSpPr>
              <a:spLocks noChangeAspect="1" noChangeArrowheads="1"/>
            </p:cNvSpPr>
            <p:nvPr/>
          </p:nvSpPr>
          <p:spPr bwMode="auto">
            <a:xfrm rot="16200000">
              <a:off x="-124" y="3202"/>
              <a:ext cx="10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Structue factor (a.u.)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209" name="Rectangle 1041"/>
            <p:cNvSpPr>
              <a:spLocks noChangeAspect="1" noChangeArrowheads="1"/>
            </p:cNvSpPr>
            <p:nvPr/>
          </p:nvSpPr>
          <p:spPr bwMode="auto">
            <a:xfrm>
              <a:off x="1505" y="4158"/>
              <a:ext cx="3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en-US" sz="1400" b="1">
                  <a:solidFill>
                    <a:srgbClr val="000000"/>
                  </a:solidFill>
                </a:rPr>
                <a:t> (r.l.u)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210" name="Rectangle 1042"/>
            <p:cNvSpPr>
              <a:spLocks noChangeAspect="1" noChangeArrowheads="1"/>
            </p:cNvSpPr>
            <p:nvPr/>
          </p:nvSpPr>
          <p:spPr bwMode="auto">
            <a:xfrm>
              <a:off x="505" y="2645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50</a:t>
              </a: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046"/>
          <p:cNvGrpSpPr/>
          <p:nvPr/>
        </p:nvGrpSpPr>
        <p:grpSpPr>
          <a:xfrm>
            <a:off x="4379913" y="1382713"/>
            <a:ext cx="4257675" cy="2128837"/>
            <a:chOff x="4379913" y="1141413"/>
            <a:chExt cx="4257675" cy="2128837"/>
          </a:xfrm>
        </p:grpSpPr>
        <p:pic>
          <p:nvPicPr>
            <p:cNvPr id="104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9913" y="1174750"/>
              <a:ext cx="4257675" cy="209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160211" name="Rectangle 1043"/>
            <p:cNvSpPr>
              <a:spLocks noChangeArrowheads="1"/>
            </p:cNvSpPr>
            <p:nvPr/>
          </p:nvSpPr>
          <p:spPr bwMode="auto">
            <a:xfrm>
              <a:off x="4479925" y="1141413"/>
              <a:ext cx="4146550" cy="21066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44" name="Rectangle 1043"/>
          <p:cNvSpPr/>
          <p:nvPr/>
        </p:nvSpPr>
        <p:spPr>
          <a:xfrm>
            <a:off x="4572000" y="58305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000" b="1" dirty="0" smtClean="0">
                <a:solidFill>
                  <a:srgbClr val="3333CC"/>
                </a:solidFill>
              </a:rPr>
              <a:t>SXRD (</a:t>
            </a:r>
            <a:r>
              <a:rPr lang="en-US" sz="2000" b="1" dirty="0" smtClean="0">
                <a:solidFill>
                  <a:srgbClr val="FF0000"/>
                </a:solidFill>
              </a:rPr>
              <a:t>Ackermann</a:t>
            </a:r>
            <a:r>
              <a:rPr lang="en-US" sz="2000" b="1" dirty="0" smtClean="0">
                <a:solidFill>
                  <a:srgbClr val="3333CC"/>
                </a:solidFill>
              </a:rPr>
              <a:t>)</a:t>
            </a:r>
            <a:br>
              <a:rPr lang="en-US" sz="2000" b="1" dirty="0" smtClean="0">
                <a:solidFill>
                  <a:srgbClr val="3333CC"/>
                </a:solidFill>
              </a:rPr>
            </a:br>
            <a:r>
              <a:rPr lang="en-US" sz="2000" b="1" dirty="0" smtClean="0">
                <a:solidFill>
                  <a:srgbClr val="3333CC"/>
                </a:solidFill>
              </a:rPr>
              <a:t>DFT (</a:t>
            </a:r>
            <a:r>
              <a:rPr lang="en-US" sz="2000" b="1" dirty="0" smtClean="0">
                <a:solidFill>
                  <a:srgbClr val="FF3300"/>
                </a:solidFill>
                <a:cs typeface="Arial" charset="0"/>
              </a:rPr>
              <a:t>Hammer, Arhus Un.</a:t>
            </a:r>
            <a:r>
              <a:rPr lang="en-US" sz="2000" b="1" dirty="0" smtClean="0">
                <a:solidFill>
                  <a:srgbClr val="3333CC"/>
                </a:solidFill>
                <a:cs typeface="Arial" charset="0"/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48" name="Text Box 11"/>
          <p:cNvSpPr txBox="1">
            <a:spLocks noChangeArrowheads="1"/>
          </p:cNvSpPr>
          <p:nvPr/>
        </p:nvSpPr>
        <p:spPr bwMode="auto">
          <a:xfrm>
            <a:off x="4583113" y="1028700"/>
            <a:ext cx="43942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625 K, 0.5 bar 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, 35 mbar CO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4" name="Rectangle 4"/>
          <p:cNvSpPr>
            <a:spLocks noChangeArrowheads="1"/>
          </p:cNvSpPr>
          <p:nvPr/>
        </p:nvSpPr>
        <p:spPr bwMode="auto">
          <a:xfrm>
            <a:off x="711200" y="171450"/>
            <a:ext cx="81629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</a:rPr>
              <a:t>Spontaneous reaction oscillations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4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192965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852" y="1023937"/>
            <a:ext cx="7022148" cy="53570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04249" y="1391918"/>
            <a:ext cx="19140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smtClean="0"/>
              <a:t>Pd(100)</a:t>
            </a:r>
          </a:p>
          <a:p>
            <a:pPr algn="l"/>
            <a:endParaRPr lang="nl-NL" sz="900" dirty="0" smtClean="0"/>
          </a:p>
          <a:p>
            <a:pPr algn="l"/>
            <a:r>
              <a:rPr lang="nl-NL" dirty="0" smtClean="0"/>
              <a:t>408 K</a:t>
            </a:r>
          </a:p>
          <a:p>
            <a:pPr algn="l"/>
            <a:r>
              <a:rPr lang="nl-NL" dirty="0" smtClean="0"/>
              <a:t>1.2 bar O</a:t>
            </a:r>
            <a:r>
              <a:rPr lang="nl-NL" baseline="-25000" dirty="0" smtClean="0"/>
              <a:t>2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460825" y="6490871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/>
              <a:t>Hendriksen </a:t>
            </a:r>
            <a:r>
              <a:rPr lang="nl-NL" sz="1800" i="1" dirty="0" smtClean="0"/>
              <a:t>et al., Nature </a:t>
            </a:r>
            <a:r>
              <a:rPr lang="nl-NL" sz="1800" i="1" dirty="0" err="1" smtClean="0"/>
              <a:t>Chemistry</a:t>
            </a:r>
            <a:r>
              <a:rPr lang="nl-NL" sz="1800" dirty="0" smtClean="0"/>
              <a:t> </a:t>
            </a:r>
            <a:r>
              <a:rPr lang="nl-NL" sz="1800" b="1" dirty="0" smtClean="0"/>
              <a:t>2</a:t>
            </a:r>
            <a:r>
              <a:rPr lang="nl-NL" sz="1800" dirty="0" smtClean="0"/>
              <a:t>, 730 (2010)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90" name="Rectangle 14"/>
          <p:cNvSpPr>
            <a:spLocks noChangeArrowheads="1"/>
          </p:cNvSpPr>
          <p:nvPr/>
        </p:nvSpPr>
        <p:spPr bwMode="auto">
          <a:xfrm>
            <a:off x="649288" y="1154113"/>
            <a:ext cx="6507162" cy="41338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57387" name="Picture 11" descr="Transistors over ti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700" y="750888"/>
            <a:ext cx="8488363" cy="4849812"/>
          </a:xfrm>
          <a:prstGeom prst="rect">
            <a:avLst/>
          </a:prstGeom>
          <a:noFill/>
        </p:spPr>
      </p:pic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  <a:tabLst>
                <a:tab pos="1778000" algn="l"/>
              </a:tabLst>
            </a:pPr>
            <a:r>
              <a:rPr lang="en-US" sz="3200" b="1">
                <a:solidFill>
                  <a:srgbClr val="3333CC"/>
                </a:solidFill>
              </a:rPr>
              <a:t>De ‘wet’ van Moore (1965)</a:t>
            </a:r>
            <a:br>
              <a:rPr lang="en-US" sz="3200" b="1">
                <a:solidFill>
                  <a:srgbClr val="3333CC"/>
                </a:solidFill>
              </a:rPr>
            </a:br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7381" name="Line 5"/>
          <p:cNvSpPr>
            <a:spLocks noChangeShapeType="1"/>
          </p:cNvSpPr>
          <p:nvPr/>
        </p:nvSpPr>
        <p:spPr bwMode="auto">
          <a:xfrm>
            <a:off x="8470900" y="971550"/>
            <a:ext cx="682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2967038" y="273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209550" y="5629275"/>
            <a:ext cx="8299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algn="l">
              <a:spcBef>
                <a:spcPct val="0"/>
              </a:spcBef>
            </a:pPr>
            <a:r>
              <a:rPr lang="en-US">
                <a:solidFill>
                  <a:srgbClr val="008000"/>
                </a:solidFill>
              </a:rPr>
              <a:t>Miniaturisering van de elektronica:</a:t>
            </a:r>
          </a:p>
          <a:p>
            <a:pPr marL="231775" algn="l">
              <a:spcBef>
                <a:spcPct val="0"/>
              </a:spcBef>
            </a:pPr>
            <a:r>
              <a:rPr lang="en-US">
                <a:solidFill>
                  <a:srgbClr val="FF0000"/>
                </a:solidFill>
              </a:rPr>
              <a:t>elke ~1.5 jaar</a:t>
            </a:r>
            <a:r>
              <a:rPr lang="en-US">
                <a:solidFill>
                  <a:srgbClr val="008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verdubbelt het aantal schakelingen / cm</a:t>
            </a:r>
            <a:r>
              <a:rPr lang="en-US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7421563" y="5508625"/>
            <a:ext cx="1187450" cy="3683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rgbClr val="000000"/>
                </a:solidFill>
              </a:rPr>
              <a:t>(Bron: Intel)</a:t>
            </a:r>
          </a:p>
        </p:txBody>
      </p:sp>
      <p:sp>
        <p:nvSpPr>
          <p:cNvPr id="357389" name="Line 13"/>
          <p:cNvSpPr>
            <a:spLocks noChangeShapeType="1"/>
          </p:cNvSpPr>
          <p:nvPr/>
        </p:nvSpPr>
        <p:spPr bwMode="auto">
          <a:xfrm>
            <a:off x="596900" y="971550"/>
            <a:ext cx="65833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2" descr="IBM copper CMOS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9125" y="1360489"/>
            <a:ext cx="2136775" cy="2637256"/>
          </a:xfrm>
          <a:noFill/>
        </p:spPr>
      </p:pic>
    </p:spTree>
    <p:extLst>
      <p:ext uri="{BB962C8B-B14F-4D97-AF65-F5344CB8AC3E}">
        <p14:creationId xmlns:p14="http://schemas.microsoft.com/office/powerpoint/2010/main" val="1274007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dAB_414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2719" y="1574801"/>
            <a:ext cx="6350381" cy="476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8211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smtClean="0">
                <a:solidFill>
                  <a:srgbClr val="3333CC"/>
                </a:solidFill>
              </a:rPr>
              <a:t>Oscillations in CO oxidation on Pd(100)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1118212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88609" y="1091824"/>
            <a:ext cx="8606191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nl-NL" dirty="0" err="1" smtClean="0">
                <a:solidFill>
                  <a:srgbClr val="000000"/>
                </a:solidFill>
              </a:rPr>
              <a:t>Surface</a:t>
            </a:r>
            <a:r>
              <a:rPr lang="nl-NL" dirty="0" smtClean="0">
                <a:solidFill>
                  <a:srgbClr val="000000"/>
                </a:solidFill>
              </a:rPr>
              <a:t> </a:t>
            </a:r>
            <a:r>
              <a:rPr lang="nl-NL" dirty="0" err="1" smtClean="0">
                <a:solidFill>
                  <a:srgbClr val="000000"/>
                </a:solidFill>
              </a:rPr>
              <a:t>X-Ray</a:t>
            </a:r>
            <a:r>
              <a:rPr lang="nl-NL" dirty="0" smtClean="0">
                <a:solidFill>
                  <a:srgbClr val="000000"/>
                </a:solidFill>
              </a:rPr>
              <a:t> </a:t>
            </a:r>
            <a:r>
              <a:rPr lang="nl-NL" dirty="0" err="1" smtClean="0">
                <a:solidFill>
                  <a:srgbClr val="000000"/>
                </a:solidFill>
              </a:rPr>
              <a:t>Diffraction</a:t>
            </a:r>
            <a:r>
              <a:rPr lang="nl-NL" dirty="0" smtClean="0">
                <a:solidFill>
                  <a:srgbClr val="000000"/>
                </a:solidFill>
              </a:rPr>
              <a:t> </a:t>
            </a:r>
            <a:r>
              <a:rPr lang="nl-NL" dirty="0" err="1" smtClean="0">
                <a:solidFill>
                  <a:srgbClr val="000000"/>
                </a:solidFill>
              </a:rPr>
              <a:t>from</a:t>
            </a:r>
            <a:r>
              <a:rPr lang="nl-NL" dirty="0" smtClean="0">
                <a:solidFill>
                  <a:srgbClr val="000000"/>
                </a:solidFill>
              </a:rPr>
              <a:t> metal </a:t>
            </a:r>
            <a:r>
              <a:rPr lang="nl-NL" dirty="0" err="1" smtClean="0">
                <a:solidFill>
                  <a:srgbClr val="000000"/>
                </a:solidFill>
              </a:rPr>
              <a:t>surface</a:t>
            </a:r>
            <a:r>
              <a:rPr lang="nl-NL" dirty="0" smtClean="0">
                <a:solidFill>
                  <a:srgbClr val="000000"/>
                </a:solidFill>
              </a:rPr>
              <a:t> (and oxide/metal </a:t>
            </a:r>
            <a:r>
              <a:rPr lang="nl-NL" dirty="0" err="1" smtClean="0">
                <a:solidFill>
                  <a:srgbClr val="000000"/>
                </a:solidFill>
              </a:rPr>
              <a:t>int’face</a:t>
            </a:r>
            <a:r>
              <a:rPr lang="nl-NL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325" y="6490871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/>
              <a:t>Hendriksen </a:t>
            </a:r>
            <a:r>
              <a:rPr lang="nl-NL" sz="1800" i="1" dirty="0" smtClean="0"/>
              <a:t>et al., Nature </a:t>
            </a:r>
            <a:r>
              <a:rPr lang="nl-NL" sz="1800" i="1" dirty="0" err="1" smtClean="0"/>
              <a:t>Chemistry</a:t>
            </a:r>
            <a:r>
              <a:rPr lang="nl-NL" sz="1800" dirty="0" smtClean="0"/>
              <a:t> </a:t>
            </a:r>
            <a:r>
              <a:rPr lang="nl-NL" sz="1800" b="1" dirty="0" smtClean="0"/>
              <a:t>2</a:t>
            </a:r>
            <a:r>
              <a:rPr lang="nl-NL" sz="1800" dirty="0" smtClean="0"/>
              <a:t>, 730 (2010)</a:t>
            </a:r>
            <a:endParaRPr lang="en-US" sz="1800" dirty="0"/>
          </a:p>
        </p:txBody>
      </p:sp>
      <p:pic>
        <p:nvPicPr>
          <p:cNvPr id="8" name="Picture 220"/>
          <p:cNvPicPr>
            <a:picLocks noChangeAspect="1" noChangeArrowheads="1"/>
          </p:cNvPicPr>
          <p:nvPr/>
        </p:nvPicPr>
        <p:blipFill>
          <a:blip r:embed="rId6" cstate="print"/>
          <a:srcRect l="15356" t="7658" r="5348" b="2289"/>
          <a:stretch>
            <a:fillRect/>
          </a:stretch>
        </p:blipFill>
        <p:spPr bwMode="auto">
          <a:xfrm>
            <a:off x="7269121" y="4572001"/>
            <a:ext cx="1760579" cy="173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160" y="3872288"/>
            <a:ext cx="26924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98082" name="Rectangle 2"/>
          <p:cNvSpPr>
            <a:spLocks noChangeArrowheads="1"/>
          </p:cNvSpPr>
          <p:nvPr/>
        </p:nvSpPr>
        <p:spPr bwMode="auto">
          <a:xfrm>
            <a:off x="674687" y="1300801"/>
            <a:ext cx="9001575" cy="483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73050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buBlip>
                <a:blip r:embed="rId4"/>
              </a:buBlip>
              <a:tabLst>
                <a:tab pos="1714500" algn="l"/>
              </a:tabLst>
            </a:pPr>
            <a:r>
              <a:rPr lang="nl-NL" b="1" dirty="0" smtClean="0"/>
              <a:t>SXRD</a:t>
            </a:r>
            <a:r>
              <a:rPr lang="nl-NL" b="1" i="1" dirty="0" smtClean="0">
                <a:solidFill>
                  <a:srgbClr val="FF0000"/>
                </a:solidFill>
              </a:rPr>
              <a:t> </a:t>
            </a:r>
            <a:r>
              <a:rPr lang="nl-NL" sz="2000" dirty="0" smtClean="0">
                <a:solidFill>
                  <a:srgbClr val="000000"/>
                </a:solidFill>
              </a:rPr>
              <a:t>(Richard van Rijn &amp; Willem </a:t>
            </a:r>
            <a:r>
              <a:rPr lang="nl-NL" sz="2000" dirty="0" err="1" smtClean="0">
                <a:solidFill>
                  <a:srgbClr val="000000"/>
                </a:solidFill>
              </a:rPr>
              <a:t>Onderwaater</a:t>
            </a:r>
            <a:r>
              <a:rPr lang="nl-NL" sz="2000" dirty="0" smtClean="0">
                <a:solidFill>
                  <a:srgbClr val="000000"/>
                </a:solidFill>
              </a:rPr>
              <a:t>, </a:t>
            </a:r>
            <a:r>
              <a:rPr lang="nl-NL" sz="2000" dirty="0" err="1" smtClean="0">
                <a:solidFill>
                  <a:srgbClr val="000000"/>
                </a:solidFill>
              </a:rPr>
              <a:t>with</a:t>
            </a:r>
            <a:r>
              <a:rPr lang="nl-NL" sz="2000" dirty="0">
                <a:solidFill>
                  <a:srgbClr val="000000"/>
                </a:solidFill>
              </a:rPr>
              <a:t> </a:t>
            </a:r>
            <a:r>
              <a:rPr lang="nl-NL" sz="2000" dirty="0" smtClean="0">
                <a:solidFill>
                  <a:srgbClr val="000000"/>
                </a:solidFill>
              </a:rPr>
              <a:t>ID03 team)</a:t>
            </a: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lvl="1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buFontTx/>
              <a:buBlip>
                <a:blip r:embed="rId4"/>
              </a:buBlip>
              <a:tabLst>
                <a:tab pos="171450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Pd nanoparticles behave similar to Pd surfaces: oxides ↔ metal</a:t>
            </a:r>
          </a:p>
          <a:p>
            <a:pPr marL="539750" lvl="1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buFontTx/>
              <a:buBlip>
                <a:blip r:embed="rId4"/>
              </a:buBlip>
              <a:tabLst>
                <a:tab pos="1714500" algn="l"/>
              </a:tabLst>
            </a:pPr>
            <a:r>
              <a:rPr lang="nl-NL" sz="2000" dirty="0" err="1" smtClean="0">
                <a:solidFill>
                  <a:srgbClr val="000000"/>
                </a:solidFill>
              </a:rPr>
              <a:t>Also</a:t>
            </a:r>
            <a:r>
              <a:rPr lang="nl-NL" sz="2000" dirty="0" smtClean="0">
                <a:solidFill>
                  <a:srgbClr val="000000"/>
                </a:solidFill>
              </a:rPr>
              <a:t> </a:t>
            </a:r>
            <a:r>
              <a:rPr lang="nl-NL" sz="2000" dirty="0" err="1" smtClean="0">
                <a:solidFill>
                  <a:srgbClr val="000000"/>
                </a:solidFill>
              </a:rPr>
              <a:t>oscillations</a:t>
            </a:r>
            <a:r>
              <a:rPr lang="nl-NL" sz="2000" dirty="0" smtClean="0">
                <a:solidFill>
                  <a:srgbClr val="000000"/>
                </a:solidFill>
              </a:rPr>
              <a:t> </a:t>
            </a:r>
            <a:r>
              <a:rPr lang="nl-NL" sz="2000" dirty="0" err="1" smtClean="0">
                <a:solidFill>
                  <a:srgbClr val="000000"/>
                </a:solidFill>
              </a:rPr>
              <a:t>for</a:t>
            </a:r>
            <a:r>
              <a:rPr lang="nl-NL" sz="2000" dirty="0" smtClean="0">
                <a:solidFill>
                  <a:srgbClr val="000000"/>
                </a:solidFill>
              </a:rPr>
              <a:t> Pd </a:t>
            </a:r>
            <a:r>
              <a:rPr lang="nl-NL" sz="2000" dirty="0" err="1" smtClean="0">
                <a:solidFill>
                  <a:srgbClr val="000000"/>
                </a:solidFill>
              </a:rPr>
              <a:t>nanoparticles</a:t>
            </a:r>
            <a:r>
              <a:rPr lang="nl-NL" sz="2000" dirty="0" smtClean="0">
                <a:solidFill>
                  <a:srgbClr val="000000"/>
                </a:solidFill>
              </a:rPr>
              <a:t>!</a:t>
            </a:r>
          </a:p>
          <a:p>
            <a:pPr marL="228600" indent="-228600" algn="l" eaLnBrk="1" hangingPunct="1">
              <a:spcBef>
                <a:spcPct val="70000"/>
              </a:spcBef>
              <a:tabLst>
                <a:tab pos="1714500" algn="l"/>
              </a:tabLst>
            </a:pP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1198083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err="1" smtClean="0">
                <a:solidFill>
                  <a:srgbClr val="3333CC"/>
                </a:solidFill>
              </a:rPr>
              <a:t>Volgende</a:t>
            </a:r>
            <a:r>
              <a:rPr lang="en-US" sz="3200" b="1" dirty="0" smtClean="0">
                <a:solidFill>
                  <a:srgbClr val="3333CC"/>
                </a:solidFill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</a:rPr>
              <a:t>stap</a:t>
            </a:r>
            <a:r>
              <a:rPr lang="en-US" sz="3200" b="1" dirty="0" smtClean="0">
                <a:solidFill>
                  <a:srgbClr val="3333CC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nanodeeltjes</a:t>
            </a:r>
            <a:r>
              <a:rPr lang="en-US" sz="3200" b="1" dirty="0" smtClean="0">
                <a:solidFill>
                  <a:srgbClr val="FF0000"/>
                </a:solidFill>
              </a:rPr>
              <a:t>!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1198084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12_LateralView_Whole_Secondary_012.jpg"/>
          <p:cNvPicPr>
            <a:picLocks noChangeAspect="1"/>
          </p:cNvPicPr>
          <p:nvPr/>
        </p:nvPicPr>
        <p:blipFill>
          <a:blip r:embed="rId5" cstate="print">
            <a:lum bright="30000"/>
          </a:blip>
          <a:srcRect t="11628"/>
          <a:stretch>
            <a:fillRect/>
          </a:stretch>
        </p:blipFill>
        <p:spPr>
          <a:xfrm>
            <a:off x="674070" y="3880230"/>
            <a:ext cx="3335666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32_FrontView_AfterTipGrowth_036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0912" y="3796088"/>
            <a:ext cx="2034179" cy="187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75819" y="2422766"/>
            <a:ext cx="8876001" cy="1148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tabLst>
                <a:tab pos="1714500" algn="l"/>
              </a:tabLst>
            </a:pPr>
            <a:endParaRPr lang="nl-NL" sz="1100" b="1" dirty="0">
              <a:solidFill>
                <a:srgbClr val="000000"/>
              </a:solidFill>
            </a:endParaRPr>
          </a:p>
          <a:p>
            <a:pPr marL="273050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buFontTx/>
              <a:buBlip>
                <a:blip r:embed="rId4"/>
              </a:buBlip>
              <a:tabLst>
                <a:tab pos="1714500" algn="l"/>
              </a:tabLst>
            </a:pPr>
            <a:r>
              <a:rPr lang="nl-NL" b="1" dirty="0" err="1"/>
              <a:t>ReactorAFM</a:t>
            </a:r>
            <a:r>
              <a:rPr lang="nl-NL" b="1" baseline="30000" dirty="0" err="1"/>
              <a:t>TM</a:t>
            </a:r>
            <a:r>
              <a:rPr lang="nl-NL" sz="2800" dirty="0"/>
              <a:t> </a:t>
            </a:r>
            <a:r>
              <a:rPr lang="nl-NL" sz="2000" dirty="0"/>
              <a:t>(Marta </a:t>
            </a:r>
            <a:r>
              <a:rPr lang="nl-NL" sz="2000" dirty="0" err="1"/>
              <a:t>Cañas-Ventura</a:t>
            </a:r>
            <a:r>
              <a:rPr lang="nl-NL" sz="2000" dirty="0"/>
              <a:t> &amp; Sander Roobol)</a:t>
            </a:r>
            <a:endParaRPr lang="en-US" sz="2800" dirty="0"/>
          </a:p>
          <a:p>
            <a:pPr marL="539750" lvl="1" indent="-273050" algn="l" eaLnBrk="1" hangingPunct="1">
              <a:spcBef>
                <a:spcPct val="20000"/>
              </a:spcBef>
              <a:buClr>
                <a:srgbClr val="008000"/>
              </a:buClr>
              <a:buSzPct val="80000"/>
              <a:buFontTx/>
              <a:buBlip>
                <a:blip r:embed="rId4"/>
              </a:buBlip>
              <a:tabLst>
                <a:tab pos="17145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‘See’ oxide-supported nanoparticles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082" grpId="0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320033" y="247650"/>
            <a:ext cx="2715518" cy="1682750"/>
            <a:chOff x="2083" y="294"/>
            <a:chExt cx="2037" cy="1264"/>
          </a:xfrm>
        </p:grpSpPr>
        <p:sp>
          <p:nvSpPr>
            <p:cNvPr id="972803" name="Rectangle 3"/>
            <p:cNvSpPr>
              <a:spLocks noChangeAspect="1" noChangeArrowheads="1"/>
            </p:cNvSpPr>
            <p:nvPr/>
          </p:nvSpPr>
          <p:spPr bwMode="auto">
            <a:xfrm>
              <a:off x="2083" y="296"/>
              <a:ext cx="1965" cy="126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100" y="294"/>
              <a:ext cx="2020" cy="1227"/>
              <a:chOff x="3275" y="2451"/>
              <a:chExt cx="2558" cy="1726"/>
            </a:xfrm>
          </p:grpSpPr>
          <p:sp>
            <p:nvSpPr>
              <p:cNvPr id="972805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4308" y="2624"/>
                <a:ext cx="961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spcBef>
                    <a:spcPct val="0"/>
                  </a:spcBef>
                </a:pPr>
                <a:r>
                  <a:rPr lang="en-US" sz="700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(0.92 -0.73)</a:t>
                </a:r>
              </a:p>
            </p:txBody>
          </p:sp>
          <p:sp>
            <p:nvSpPr>
              <p:cNvPr id="97280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3664" y="3933"/>
                <a:ext cx="12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0.0</a:t>
                </a:r>
                <a:endParaRPr lang="en-US" sz="600"/>
              </a:p>
            </p:txBody>
          </p:sp>
          <p:sp>
            <p:nvSpPr>
              <p:cNvPr id="97280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4101" y="3933"/>
                <a:ext cx="12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0.5</a:t>
                </a:r>
                <a:endParaRPr lang="en-US" sz="600"/>
              </a:p>
            </p:txBody>
          </p:sp>
          <p:sp>
            <p:nvSpPr>
              <p:cNvPr id="97280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537" y="3933"/>
                <a:ext cx="12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1.0</a:t>
                </a:r>
                <a:endParaRPr lang="en-US" sz="600"/>
              </a:p>
            </p:txBody>
          </p:sp>
          <p:sp>
            <p:nvSpPr>
              <p:cNvPr id="97280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971" y="3933"/>
                <a:ext cx="12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1.5</a:t>
                </a:r>
                <a:endParaRPr lang="en-US" sz="600"/>
              </a:p>
            </p:txBody>
          </p:sp>
          <p:sp>
            <p:nvSpPr>
              <p:cNvPr id="972810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5408" y="3933"/>
                <a:ext cx="12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2.0</a:t>
                </a:r>
                <a:endParaRPr lang="en-US" sz="600"/>
              </a:p>
            </p:txBody>
          </p:sp>
          <p:sp>
            <p:nvSpPr>
              <p:cNvPr id="972811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504" y="3831"/>
                <a:ext cx="4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0</a:t>
                </a:r>
                <a:endParaRPr lang="en-US" sz="600"/>
              </a:p>
            </p:txBody>
          </p:sp>
          <p:sp>
            <p:nvSpPr>
              <p:cNvPr id="972812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460" y="3634"/>
                <a:ext cx="98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10</a:t>
                </a:r>
                <a:endParaRPr lang="en-US" sz="600"/>
              </a:p>
            </p:txBody>
          </p:sp>
          <p:sp>
            <p:nvSpPr>
              <p:cNvPr id="97281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460" y="3436"/>
                <a:ext cx="9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20</a:t>
                </a:r>
                <a:endParaRPr lang="en-US" sz="600"/>
              </a:p>
            </p:txBody>
          </p:sp>
          <p:sp>
            <p:nvSpPr>
              <p:cNvPr id="97281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460" y="3242"/>
                <a:ext cx="9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30</a:t>
                </a:r>
                <a:endParaRPr lang="en-US" sz="600"/>
              </a:p>
            </p:txBody>
          </p:sp>
          <p:sp>
            <p:nvSpPr>
              <p:cNvPr id="972815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3460" y="3044"/>
                <a:ext cx="9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40</a:t>
                </a:r>
                <a:endParaRPr lang="en-US" sz="600"/>
              </a:p>
            </p:txBody>
          </p:sp>
          <p:sp>
            <p:nvSpPr>
              <p:cNvPr id="97281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460" y="2845"/>
                <a:ext cx="98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50</a:t>
                </a:r>
                <a:endParaRPr lang="en-US" sz="600"/>
              </a:p>
            </p:txBody>
          </p:sp>
          <p:sp>
            <p:nvSpPr>
              <p:cNvPr id="97281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460" y="2649"/>
                <a:ext cx="9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60</a:t>
                </a:r>
                <a:endParaRPr lang="en-US" sz="600"/>
              </a:p>
            </p:txBody>
          </p:sp>
          <p:sp>
            <p:nvSpPr>
              <p:cNvPr id="97281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460" y="2451"/>
                <a:ext cx="9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70</a:t>
                </a:r>
                <a:endParaRPr lang="en-US" sz="600"/>
              </a:p>
            </p:txBody>
          </p:sp>
          <p:sp>
            <p:nvSpPr>
              <p:cNvPr id="972819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3696" y="3895"/>
                <a:ext cx="1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0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3915" y="3895"/>
                <a:ext cx="1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1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4133" y="3895"/>
                <a:ext cx="1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2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4351" y="3895"/>
                <a:ext cx="1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3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4569" y="3895"/>
                <a:ext cx="1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4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4787" y="3895"/>
                <a:ext cx="1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5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5005" y="3895"/>
                <a:ext cx="1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6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5223" y="3895"/>
                <a:ext cx="1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7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5441" y="3895"/>
                <a:ext cx="1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8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5659" y="3895"/>
                <a:ext cx="1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29" name="Line 29"/>
              <p:cNvSpPr>
                <a:spLocks noChangeAspect="1" noChangeShapeType="1"/>
              </p:cNvSpPr>
              <p:nvPr/>
            </p:nvSpPr>
            <p:spPr bwMode="auto">
              <a:xfrm>
                <a:off x="3609" y="3895"/>
                <a:ext cx="20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0" name="Line 30"/>
              <p:cNvSpPr>
                <a:spLocks noChangeAspect="1" noChangeShapeType="1"/>
              </p:cNvSpPr>
              <p:nvPr/>
            </p:nvSpPr>
            <p:spPr bwMode="auto">
              <a:xfrm>
                <a:off x="3579" y="3895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1" name="Line 31"/>
              <p:cNvSpPr>
                <a:spLocks noChangeAspect="1" noChangeShapeType="1"/>
              </p:cNvSpPr>
              <p:nvPr/>
            </p:nvSpPr>
            <p:spPr bwMode="auto">
              <a:xfrm>
                <a:off x="3594" y="3796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2" name="Line 32"/>
              <p:cNvSpPr>
                <a:spLocks noChangeAspect="1" noChangeShapeType="1"/>
              </p:cNvSpPr>
              <p:nvPr/>
            </p:nvSpPr>
            <p:spPr bwMode="auto">
              <a:xfrm>
                <a:off x="3579" y="3697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3" name="Line 33"/>
              <p:cNvSpPr>
                <a:spLocks noChangeAspect="1" noChangeShapeType="1"/>
              </p:cNvSpPr>
              <p:nvPr/>
            </p:nvSpPr>
            <p:spPr bwMode="auto">
              <a:xfrm>
                <a:off x="3594" y="3599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4" name="Line 34"/>
              <p:cNvSpPr>
                <a:spLocks noChangeAspect="1" noChangeShapeType="1"/>
              </p:cNvSpPr>
              <p:nvPr/>
            </p:nvSpPr>
            <p:spPr bwMode="auto">
              <a:xfrm>
                <a:off x="3579" y="3501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5" name="Line 35"/>
              <p:cNvSpPr>
                <a:spLocks noChangeAspect="1" noChangeShapeType="1"/>
              </p:cNvSpPr>
              <p:nvPr/>
            </p:nvSpPr>
            <p:spPr bwMode="auto">
              <a:xfrm>
                <a:off x="3594" y="3402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6" name="Line 36"/>
              <p:cNvSpPr>
                <a:spLocks noChangeAspect="1" noChangeShapeType="1"/>
              </p:cNvSpPr>
              <p:nvPr/>
            </p:nvSpPr>
            <p:spPr bwMode="auto">
              <a:xfrm>
                <a:off x="3579" y="3303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7" name="Line 37"/>
              <p:cNvSpPr>
                <a:spLocks noChangeAspect="1" noChangeShapeType="1"/>
              </p:cNvSpPr>
              <p:nvPr/>
            </p:nvSpPr>
            <p:spPr bwMode="auto">
              <a:xfrm>
                <a:off x="3594" y="3205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8" name="Line 38"/>
              <p:cNvSpPr>
                <a:spLocks noChangeAspect="1" noChangeShapeType="1"/>
              </p:cNvSpPr>
              <p:nvPr/>
            </p:nvSpPr>
            <p:spPr bwMode="auto">
              <a:xfrm>
                <a:off x="3579" y="3106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39" name="Line 39"/>
              <p:cNvSpPr>
                <a:spLocks noChangeAspect="1" noChangeShapeType="1"/>
              </p:cNvSpPr>
              <p:nvPr/>
            </p:nvSpPr>
            <p:spPr bwMode="auto">
              <a:xfrm>
                <a:off x="3594" y="3008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0" name="Line 40"/>
              <p:cNvSpPr>
                <a:spLocks noChangeAspect="1" noChangeShapeType="1"/>
              </p:cNvSpPr>
              <p:nvPr/>
            </p:nvSpPr>
            <p:spPr bwMode="auto">
              <a:xfrm>
                <a:off x="3579" y="2909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1" name="Line 41"/>
              <p:cNvSpPr>
                <a:spLocks noChangeAspect="1" noChangeShapeType="1"/>
              </p:cNvSpPr>
              <p:nvPr/>
            </p:nvSpPr>
            <p:spPr bwMode="auto">
              <a:xfrm>
                <a:off x="3594" y="2810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2" name="Line 42"/>
              <p:cNvSpPr>
                <a:spLocks noChangeAspect="1" noChangeShapeType="1"/>
              </p:cNvSpPr>
              <p:nvPr/>
            </p:nvSpPr>
            <p:spPr bwMode="auto">
              <a:xfrm>
                <a:off x="3579" y="2712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3" name="Line 43"/>
              <p:cNvSpPr>
                <a:spLocks noChangeAspect="1" noChangeShapeType="1"/>
              </p:cNvSpPr>
              <p:nvPr/>
            </p:nvSpPr>
            <p:spPr bwMode="auto">
              <a:xfrm>
                <a:off x="3594" y="2613"/>
                <a:ext cx="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4" name="Line 44"/>
              <p:cNvSpPr>
                <a:spLocks noChangeAspect="1" noChangeShapeType="1"/>
              </p:cNvSpPr>
              <p:nvPr/>
            </p:nvSpPr>
            <p:spPr bwMode="auto">
              <a:xfrm>
                <a:off x="3579" y="2515"/>
                <a:ext cx="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5" name="Line 45"/>
              <p:cNvSpPr>
                <a:spLocks noChangeAspect="1" noChangeShapeType="1"/>
              </p:cNvSpPr>
              <p:nvPr/>
            </p:nvSpPr>
            <p:spPr bwMode="auto">
              <a:xfrm flipV="1">
                <a:off x="3609" y="2515"/>
                <a:ext cx="1" cy="13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6" name="Line 46"/>
              <p:cNvSpPr>
                <a:spLocks noChangeAspect="1" noChangeShapeType="1"/>
              </p:cNvSpPr>
              <p:nvPr/>
            </p:nvSpPr>
            <p:spPr bwMode="auto">
              <a:xfrm>
                <a:off x="3696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7" name="Line 47"/>
              <p:cNvSpPr>
                <a:spLocks noChangeAspect="1" noChangeShapeType="1"/>
              </p:cNvSpPr>
              <p:nvPr/>
            </p:nvSpPr>
            <p:spPr bwMode="auto">
              <a:xfrm>
                <a:off x="3915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8" name="Line 48"/>
              <p:cNvSpPr>
                <a:spLocks noChangeAspect="1" noChangeShapeType="1"/>
              </p:cNvSpPr>
              <p:nvPr/>
            </p:nvSpPr>
            <p:spPr bwMode="auto">
              <a:xfrm>
                <a:off x="4133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49" name="Line 49"/>
              <p:cNvSpPr>
                <a:spLocks noChangeAspect="1" noChangeShapeType="1"/>
              </p:cNvSpPr>
              <p:nvPr/>
            </p:nvSpPr>
            <p:spPr bwMode="auto">
              <a:xfrm>
                <a:off x="4351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0" name="Line 50"/>
              <p:cNvSpPr>
                <a:spLocks noChangeAspect="1" noChangeShapeType="1"/>
              </p:cNvSpPr>
              <p:nvPr/>
            </p:nvSpPr>
            <p:spPr bwMode="auto">
              <a:xfrm>
                <a:off x="4569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1" name="Line 51"/>
              <p:cNvSpPr>
                <a:spLocks noChangeAspect="1" noChangeShapeType="1"/>
              </p:cNvSpPr>
              <p:nvPr/>
            </p:nvSpPr>
            <p:spPr bwMode="auto">
              <a:xfrm>
                <a:off x="4787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2" name="Line 52"/>
              <p:cNvSpPr>
                <a:spLocks noChangeAspect="1" noChangeShapeType="1"/>
              </p:cNvSpPr>
              <p:nvPr/>
            </p:nvSpPr>
            <p:spPr bwMode="auto">
              <a:xfrm>
                <a:off x="5005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3" name="Line 53"/>
              <p:cNvSpPr>
                <a:spLocks noChangeAspect="1" noChangeShapeType="1"/>
              </p:cNvSpPr>
              <p:nvPr/>
            </p:nvSpPr>
            <p:spPr bwMode="auto">
              <a:xfrm>
                <a:off x="5223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4" name="Line 54"/>
              <p:cNvSpPr>
                <a:spLocks noChangeAspect="1" noChangeShapeType="1"/>
              </p:cNvSpPr>
              <p:nvPr/>
            </p:nvSpPr>
            <p:spPr bwMode="auto">
              <a:xfrm>
                <a:off x="5441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5" name="Line 55"/>
              <p:cNvSpPr>
                <a:spLocks noChangeAspect="1" noChangeShapeType="1"/>
              </p:cNvSpPr>
              <p:nvPr/>
            </p:nvSpPr>
            <p:spPr bwMode="auto">
              <a:xfrm>
                <a:off x="5659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6" name="Line 56"/>
              <p:cNvSpPr>
                <a:spLocks noChangeAspect="1" noChangeShapeType="1"/>
              </p:cNvSpPr>
              <p:nvPr/>
            </p:nvSpPr>
            <p:spPr bwMode="auto">
              <a:xfrm>
                <a:off x="3609" y="2515"/>
                <a:ext cx="20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7" name="Line 57"/>
              <p:cNvSpPr>
                <a:spLocks noChangeAspect="1" noChangeShapeType="1"/>
              </p:cNvSpPr>
              <p:nvPr/>
            </p:nvSpPr>
            <p:spPr bwMode="auto">
              <a:xfrm>
                <a:off x="5659" y="389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8" name="Line 58"/>
              <p:cNvSpPr>
                <a:spLocks noChangeAspect="1" noChangeShapeType="1"/>
              </p:cNvSpPr>
              <p:nvPr/>
            </p:nvSpPr>
            <p:spPr bwMode="auto">
              <a:xfrm>
                <a:off x="5659" y="3796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59" name="Line 59"/>
              <p:cNvSpPr>
                <a:spLocks noChangeAspect="1" noChangeShapeType="1"/>
              </p:cNvSpPr>
              <p:nvPr/>
            </p:nvSpPr>
            <p:spPr bwMode="auto">
              <a:xfrm>
                <a:off x="5659" y="369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0" name="Line 60"/>
              <p:cNvSpPr>
                <a:spLocks noChangeAspect="1" noChangeShapeType="1"/>
              </p:cNvSpPr>
              <p:nvPr/>
            </p:nvSpPr>
            <p:spPr bwMode="auto">
              <a:xfrm>
                <a:off x="5659" y="3599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1" name="Line 61"/>
              <p:cNvSpPr>
                <a:spLocks noChangeAspect="1" noChangeShapeType="1"/>
              </p:cNvSpPr>
              <p:nvPr/>
            </p:nvSpPr>
            <p:spPr bwMode="auto">
              <a:xfrm>
                <a:off x="5659" y="3501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2" name="Line 62"/>
              <p:cNvSpPr>
                <a:spLocks noChangeAspect="1" noChangeShapeType="1"/>
              </p:cNvSpPr>
              <p:nvPr/>
            </p:nvSpPr>
            <p:spPr bwMode="auto">
              <a:xfrm>
                <a:off x="5659" y="3402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3" name="Line 63"/>
              <p:cNvSpPr>
                <a:spLocks noChangeAspect="1" noChangeShapeType="1"/>
              </p:cNvSpPr>
              <p:nvPr/>
            </p:nvSpPr>
            <p:spPr bwMode="auto">
              <a:xfrm>
                <a:off x="5659" y="330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4" name="Line 64"/>
              <p:cNvSpPr>
                <a:spLocks noChangeAspect="1" noChangeShapeType="1"/>
              </p:cNvSpPr>
              <p:nvPr/>
            </p:nvSpPr>
            <p:spPr bwMode="auto">
              <a:xfrm>
                <a:off x="5659" y="320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5" name="Line 65"/>
              <p:cNvSpPr>
                <a:spLocks noChangeAspect="1" noChangeShapeType="1"/>
              </p:cNvSpPr>
              <p:nvPr/>
            </p:nvSpPr>
            <p:spPr bwMode="auto">
              <a:xfrm>
                <a:off x="5659" y="3106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6" name="Line 66"/>
              <p:cNvSpPr>
                <a:spLocks noChangeAspect="1" noChangeShapeType="1"/>
              </p:cNvSpPr>
              <p:nvPr/>
            </p:nvSpPr>
            <p:spPr bwMode="auto">
              <a:xfrm>
                <a:off x="5659" y="3008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7" name="Line 67"/>
              <p:cNvSpPr>
                <a:spLocks noChangeAspect="1" noChangeShapeType="1"/>
              </p:cNvSpPr>
              <p:nvPr/>
            </p:nvSpPr>
            <p:spPr bwMode="auto">
              <a:xfrm>
                <a:off x="5659" y="2909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8" name="Line 68"/>
              <p:cNvSpPr>
                <a:spLocks noChangeAspect="1" noChangeShapeType="1"/>
              </p:cNvSpPr>
              <p:nvPr/>
            </p:nvSpPr>
            <p:spPr bwMode="auto">
              <a:xfrm>
                <a:off x="5659" y="2810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69" name="Line 69"/>
              <p:cNvSpPr>
                <a:spLocks noChangeAspect="1" noChangeShapeType="1"/>
              </p:cNvSpPr>
              <p:nvPr/>
            </p:nvSpPr>
            <p:spPr bwMode="auto">
              <a:xfrm>
                <a:off x="5659" y="2712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0" name="Line 70"/>
              <p:cNvSpPr>
                <a:spLocks noChangeAspect="1" noChangeShapeType="1"/>
              </p:cNvSpPr>
              <p:nvPr/>
            </p:nvSpPr>
            <p:spPr bwMode="auto">
              <a:xfrm>
                <a:off x="5659" y="261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1" name="Line 71"/>
              <p:cNvSpPr>
                <a:spLocks noChangeAspect="1" noChangeShapeType="1"/>
              </p:cNvSpPr>
              <p:nvPr/>
            </p:nvSpPr>
            <p:spPr bwMode="auto">
              <a:xfrm>
                <a:off x="5659" y="251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2" name="Line 72"/>
              <p:cNvSpPr>
                <a:spLocks noChangeAspect="1" noChangeShapeType="1"/>
              </p:cNvSpPr>
              <p:nvPr/>
            </p:nvSpPr>
            <p:spPr bwMode="auto">
              <a:xfrm flipV="1">
                <a:off x="5659" y="2515"/>
                <a:ext cx="1" cy="13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3" name="Freeform 73"/>
              <p:cNvSpPr>
                <a:spLocks noChangeAspect="1"/>
              </p:cNvSpPr>
              <p:nvPr/>
            </p:nvSpPr>
            <p:spPr bwMode="auto">
              <a:xfrm>
                <a:off x="3696" y="2787"/>
                <a:ext cx="1745" cy="989"/>
              </a:xfrm>
              <a:custGeom>
                <a:avLst/>
                <a:gdLst/>
                <a:ahLst/>
                <a:cxnLst>
                  <a:cxn ang="0">
                    <a:pos x="25" y="14"/>
                  </a:cxn>
                  <a:cxn ang="0">
                    <a:pos x="53" y="36"/>
                  </a:cxn>
                  <a:cxn ang="0">
                    <a:pos x="81" y="62"/>
                  </a:cxn>
                  <a:cxn ang="0">
                    <a:pos x="109" y="93"/>
                  </a:cxn>
                  <a:cxn ang="0">
                    <a:pos x="137" y="128"/>
                  </a:cxn>
                  <a:cxn ang="0">
                    <a:pos x="165" y="166"/>
                  </a:cxn>
                  <a:cxn ang="0">
                    <a:pos x="192" y="208"/>
                  </a:cxn>
                  <a:cxn ang="0">
                    <a:pos x="221" y="252"/>
                  </a:cxn>
                  <a:cxn ang="0">
                    <a:pos x="249" y="300"/>
                  </a:cxn>
                  <a:cxn ang="0">
                    <a:pos x="277" y="348"/>
                  </a:cxn>
                  <a:cxn ang="0">
                    <a:pos x="305" y="399"/>
                  </a:cxn>
                  <a:cxn ang="0">
                    <a:pos x="333" y="452"/>
                  </a:cxn>
                  <a:cxn ang="0">
                    <a:pos x="361" y="505"/>
                  </a:cxn>
                  <a:cxn ang="0">
                    <a:pos x="388" y="559"/>
                  </a:cxn>
                  <a:cxn ang="0">
                    <a:pos x="417" y="613"/>
                  </a:cxn>
                  <a:cxn ang="0">
                    <a:pos x="445" y="668"/>
                  </a:cxn>
                  <a:cxn ang="0">
                    <a:pos x="472" y="722"/>
                  </a:cxn>
                  <a:cxn ang="0">
                    <a:pos x="500" y="775"/>
                  </a:cxn>
                  <a:cxn ang="0">
                    <a:pos x="528" y="825"/>
                  </a:cxn>
                  <a:cxn ang="0">
                    <a:pos x="556" y="874"/>
                  </a:cxn>
                  <a:cxn ang="0">
                    <a:pos x="584" y="918"/>
                  </a:cxn>
                  <a:cxn ang="0">
                    <a:pos x="612" y="955"/>
                  </a:cxn>
                  <a:cxn ang="0">
                    <a:pos x="640" y="981"/>
                  </a:cxn>
                  <a:cxn ang="0">
                    <a:pos x="668" y="989"/>
                  </a:cxn>
                  <a:cxn ang="0">
                    <a:pos x="696" y="981"/>
                  </a:cxn>
                  <a:cxn ang="0">
                    <a:pos x="724" y="961"/>
                  </a:cxn>
                  <a:cxn ang="0">
                    <a:pos x="752" y="936"/>
                  </a:cxn>
                  <a:cxn ang="0">
                    <a:pos x="780" y="910"/>
                  </a:cxn>
                  <a:cxn ang="0">
                    <a:pos x="808" y="885"/>
                  </a:cxn>
                  <a:cxn ang="0">
                    <a:pos x="836" y="864"/>
                  </a:cxn>
                  <a:cxn ang="0">
                    <a:pos x="864" y="846"/>
                  </a:cxn>
                  <a:cxn ang="0">
                    <a:pos x="892" y="832"/>
                  </a:cxn>
                  <a:cxn ang="0">
                    <a:pos x="920" y="824"/>
                  </a:cxn>
                  <a:cxn ang="0">
                    <a:pos x="948" y="821"/>
                  </a:cxn>
                  <a:cxn ang="0">
                    <a:pos x="975" y="822"/>
                  </a:cxn>
                  <a:cxn ang="0">
                    <a:pos x="1003" y="829"/>
                  </a:cxn>
                  <a:cxn ang="0">
                    <a:pos x="1031" y="840"/>
                  </a:cxn>
                  <a:cxn ang="0">
                    <a:pos x="1059" y="857"/>
                  </a:cxn>
                  <a:cxn ang="0">
                    <a:pos x="1087" y="877"/>
                  </a:cxn>
                  <a:cxn ang="0">
                    <a:pos x="1116" y="900"/>
                  </a:cxn>
                  <a:cxn ang="0">
                    <a:pos x="1144" y="924"/>
                  </a:cxn>
                  <a:cxn ang="0">
                    <a:pos x="1172" y="946"/>
                  </a:cxn>
                  <a:cxn ang="0">
                    <a:pos x="1200" y="961"/>
                  </a:cxn>
                  <a:cxn ang="0">
                    <a:pos x="1228" y="963"/>
                  </a:cxn>
                  <a:cxn ang="0">
                    <a:pos x="1255" y="948"/>
                  </a:cxn>
                  <a:cxn ang="0">
                    <a:pos x="1283" y="919"/>
                  </a:cxn>
                  <a:cxn ang="0">
                    <a:pos x="1311" y="880"/>
                  </a:cxn>
                  <a:cxn ang="0">
                    <a:pos x="1339" y="834"/>
                  </a:cxn>
                  <a:cxn ang="0">
                    <a:pos x="1367" y="784"/>
                  </a:cxn>
                  <a:cxn ang="0">
                    <a:pos x="1395" y="732"/>
                  </a:cxn>
                  <a:cxn ang="0">
                    <a:pos x="1423" y="680"/>
                  </a:cxn>
                  <a:cxn ang="0">
                    <a:pos x="1451" y="629"/>
                  </a:cxn>
                  <a:cxn ang="0">
                    <a:pos x="1479" y="579"/>
                  </a:cxn>
                  <a:cxn ang="0">
                    <a:pos x="1507" y="531"/>
                  </a:cxn>
                  <a:cxn ang="0">
                    <a:pos x="1535" y="486"/>
                  </a:cxn>
                  <a:cxn ang="0">
                    <a:pos x="1563" y="444"/>
                  </a:cxn>
                  <a:cxn ang="0">
                    <a:pos x="1591" y="406"/>
                  </a:cxn>
                  <a:cxn ang="0">
                    <a:pos x="1619" y="372"/>
                  </a:cxn>
                  <a:cxn ang="0">
                    <a:pos x="1647" y="343"/>
                  </a:cxn>
                  <a:cxn ang="0">
                    <a:pos x="1675" y="319"/>
                  </a:cxn>
                  <a:cxn ang="0">
                    <a:pos x="1703" y="300"/>
                  </a:cxn>
                  <a:cxn ang="0">
                    <a:pos x="1731" y="285"/>
                  </a:cxn>
                </a:cxnLst>
                <a:rect l="0" t="0" r="r" b="b"/>
                <a:pathLst>
                  <a:path w="1745" h="989">
                    <a:moveTo>
                      <a:pt x="0" y="0"/>
                    </a:moveTo>
                    <a:lnTo>
                      <a:pt x="4" y="2"/>
                    </a:lnTo>
                    <a:lnTo>
                      <a:pt x="8" y="3"/>
                    </a:lnTo>
                    <a:lnTo>
                      <a:pt x="11" y="6"/>
                    </a:lnTo>
                    <a:lnTo>
                      <a:pt x="15" y="8"/>
                    </a:lnTo>
                    <a:lnTo>
                      <a:pt x="18" y="10"/>
                    </a:lnTo>
                    <a:lnTo>
                      <a:pt x="21" y="12"/>
                    </a:lnTo>
                    <a:lnTo>
                      <a:pt x="25" y="14"/>
                    </a:lnTo>
                    <a:lnTo>
                      <a:pt x="28" y="17"/>
                    </a:lnTo>
                    <a:lnTo>
                      <a:pt x="32" y="19"/>
                    </a:lnTo>
                    <a:lnTo>
                      <a:pt x="35" y="22"/>
                    </a:lnTo>
                    <a:lnTo>
                      <a:pt x="39" y="25"/>
                    </a:lnTo>
                    <a:lnTo>
                      <a:pt x="42" y="27"/>
                    </a:lnTo>
                    <a:lnTo>
                      <a:pt x="46" y="30"/>
                    </a:lnTo>
                    <a:lnTo>
                      <a:pt x="50" y="33"/>
                    </a:lnTo>
                    <a:lnTo>
                      <a:pt x="53" y="36"/>
                    </a:lnTo>
                    <a:lnTo>
                      <a:pt x="56" y="39"/>
                    </a:lnTo>
                    <a:lnTo>
                      <a:pt x="60" y="42"/>
                    </a:lnTo>
                    <a:lnTo>
                      <a:pt x="63" y="45"/>
                    </a:lnTo>
                    <a:lnTo>
                      <a:pt x="67" y="49"/>
                    </a:lnTo>
                    <a:lnTo>
                      <a:pt x="70" y="52"/>
                    </a:lnTo>
                    <a:lnTo>
                      <a:pt x="74" y="55"/>
                    </a:lnTo>
                    <a:lnTo>
                      <a:pt x="77" y="59"/>
                    </a:lnTo>
                    <a:lnTo>
                      <a:pt x="81" y="62"/>
                    </a:lnTo>
                    <a:lnTo>
                      <a:pt x="84" y="66"/>
                    </a:lnTo>
                    <a:lnTo>
                      <a:pt x="88" y="70"/>
                    </a:lnTo>
                    <a:lnTo>
                      <a:pt x="91" y="73"/>
                    </a:lnTo>
                    <a:lnTo>
                      <a:pt x="95" y="77"/>
                    </a:lnTo>
                    <a:lnTo>
                      <a:pt x="98" y="81"/>
                    </a:lnTo>
                    <a:lnTo>
                      <a:pt x="102" y="85"/>
                    </a:lnTo>
                    <a:lnTo>
                      <a:pt x="105" y="89"/>
                    </a:lnTo>
                    <a:lnTo>
                      <a:pt x="109" y="93"/>
                    </a:lnTo>
                    <a:lnTo>
                      <a:pt x="112" y="97"/>
                    </a:lnTo>
                    <a:lnTo>
                      <a:pt x="115" y="102"/>
                    </a:lnTo>
                    <a:lnTo>
                      <a:pt x="119" y="106"/>
                    </a:lnTo>
                    <a:lnTo>
                      <a:pt x="123" y="110"/>
                    </a:lnTo>
                    <a:lnTo>
                      <a:pt x="126" y="115"/>
                    </a:lnTo>
                    <a:lnTo>
                      <a:pt x="130" y="119"/>
                    </a:lnTo>
                    <a:lnTo>
                      <a:pt x="133" y="123"/>
                    </a:lnTo>
                    <a:lnTo>
                      <a:pt x="137" y="128"/>
                    </a:lnTo>
                    <a:lnTo>
                      <a:pt x="140" y="132"/>
                    </a:lnTo>
                    <a:lnTo>
                      <a:pt x="143" y="137"/>
                    </a:lnTo>
                    <a:lnTo>
                      <a:pt x="147" y="142"/>
                    </a:lnTo>
                    <a:lnTo>
                      <a:pt x="150" y="147"/>
                    </a:lnTo>
                    <a:lnTo>
                      <a:pt x="154" y="152"/>
                    </a:lnTo>
                    <a:lnTo>
                      <a:pt x="158" y="156"/>
                    </a:lnTo>
                    <a:lnTo>
                      <a:pt x="161" y="161"/>
                    </a:lnTo>
                    <a:lnTo>
                      <a:pt x="165" y="166"/>
                    </a:lnTo>
                    <a:lnTo>
                      <a:pt x="168" y="171"/>
                    </a:lnTo>
                    <a:lnTo>
                      <a:pt x="172" y="176"/>
                    </a:lnTo>
                    <a:lnTo>
                      <a:pt x="175" y="182"/>
                    </a:lnTo>
                    <a:lnTo>
                      <a:pt x="178" y="187"/>
                    </a:lnTo>
                    <a:lnTo>
                      <a:pt x="182" y="192"/>
                    </a:lnTo>
                    <a:lnTo>
                      <a:pt x="185" y="197"/>
                    </a:lnTo>
                    <a:lnTo>
                      <a:pt x="189" y="203"/>
                    </a:lnTo>
                    <a:lnTo>
                      <a:pt x="192" y="208"/>
                    </a:lnTo>
                    <a:lnTo>
                      <a:pt x="196" y="213"/>
                    </a:lnTo>
                    <a:lnTo>
                      <a:pt x="200" y="219"/>
                    </a:lnTo>
                    <a:lnTo>
                      <a:pt x="203" y="224"/>
                    </a:lnTo>
                    <a:lnTo>
                      <a:pt x="206" y="230"/>
                    </a:lnTo>
                    <a:lnTo>
                      <a:pt x="210" y="235"/>
                    </a:lnTo>
                    <a:lnTo>
                      <a:pt x="213" y="241"/>
                    </a:lnTo>
                    <a:lnTo>
                      <a:pt x="217" y="247"/>
                    </a:lnTo>
                    <a:lnTo>
                      <a:pt x="221" y="252"/>
                    </a:lnTo>
                    <a:lnTo>
                      <a:pt x="225" y="258"/>
                    </a:lnTo>
                    <a:lnTo>
                      <a:pt x="228" y="264"/>
                    </a:lnTo>
                    <a:lnTo>
                      <a:pt x="232" y="270"/>
                    </a:lnTo>
                    <a:lnTo>
                      <a:pt x="235" y="276"/>
                    </a:lnTo>
                    <a:lnTo>
                      <a:pt x="238" y="282"/>
                    </a:lnTo>
                    <a:lnTo>
                      <a:pt x="242" y="287"/>
                    </a:lnTo>
                    <a:lnTo>
                      <a:pt x="246" y="293"/>
                    </a:lnTo>
                    <a:lnTo>
                      <a:pt x="249" y="300"/>
                    </a:lnTo>
                    <a:lnTo>
                      <a:pt x="253" y="305"/>
                    </a:lnTo>
                    <a:lnTo>
                      <a:pt x="256" y="311"/>
                    </a:lnTo>
                    <a:lnTo>
                      <a:pt x="260" y="317"/>
                    </a:lnTo>
                    <a:lnTo>
                      <a:pt x="263" y="324"/>
                    </a:lnTo>
                    <a:lnTo>
                      <a:pt x="266" y="330"/>
                    </a:lnTo>
                    <a:lnTo>
                      <a:pt x="270" y="336"/>
                    </a:lnTo>
                    <a:lnTo>
                      <a:pt x="273" y="342"/>
                    </a:lnTo>
                    <a:lnTo>
                      <a:pt x="277" y="348"/>
                    </a:lnTo>
                    <a:lnTo>
                      <a:pt x="280" y="355"/>
                    </a:lnTo>
                    <a:lnTo>
                      <a:pt x="284" y="361"/>
                    </a:lnTo>
                    <a:lnTo>
                      <a:pt x="288" y="367"/>
                    </a:lnTo>
                    <a:lnTo>
                      <a:pt x="291" y="374"/>
                    </a:lnTo>
                    <a:lnTo>
                      <a:pt x="295" y="380"/>
                    </a:lnTo>
                    <a:lnTo>
                      <a:pt x="298" y="387"/>
                    </a:lnTo>
                    <a:lnTo>
                      <a:pt x="301" y="393"/>
                    </a:lnTo>
                    <a:lnTo>
                      <a:pt x="305" y="399"/>
                    </a:lnTo>
                    <a:lnTo>
                      <a:pt x="308" y="406"/>
                    </a:lnTo>
                    <a:lnTo>
                      <a:pt x="312" y="412"/>
                    </a:lnTo>
                    <a:lnTo>
                      <a:pt x="315" y="419"/>
                    </a:lnTo>
                    <a:lnTo>
                      <a:pt x="319" y="425"/>
                    </a:lnTo>
                    <a:lnTo>
                      <a:pt x="323" y="432"/>
                    </a:lnTo>
                    <a:lnTo>
                      <a:pt x="326" y="438"/>
                    </a:lnTo>
                    <a:lnTo>
                      <a:pt x="329" y="445"/>
                    </a:lnTo>
                    <a:lnTo>
                      <a:pt x="333" y="452"/>
                    </a:lnTo>
                    <a:lnTo>
                      <a:pt x="336" y="458"/>
                    </a:lnTo>
                    <a:lnTo>
                      <a:pt x="340" y="465"/>
                    </a:lnTo>
                    <a:lnTo>
                      <a:pt x="343" y="472"/>
                    </a:lnTo>
                    <a:lnTo>
                      <a:pt x="347" y="478"/>
                    </a:lnTo>
                    <a:lnTo>
                      <a:pt x="350" y="485"/>
                    </a:lnTo>
                    <a:lnTo>
                      <a:pt x="354" y="492"/>
                    </a:lnTo>
                    <a:lnTo>
                      <a:pt x="357" y="498"/>
                    </a:lnTo>
                    <a:lnTo>
                      <a:pt x="361" y="505"/>
                    </a:lnTo>
                    <a:lnTo>
                      <a:pt x="364" y="511"/>
                    </a:lnTo>
                    <a:lnTo>
                      <a:pt x="368" y="518"/>
                    </a:lnTo>
                    <a:lnTo>
                      <a:pt x="371" y="525"/>
                    </a:lnTo>
                    <a:lnTo>
                      <a:pt x="375" y="532"/>
                    </a:lnTo>
                    <a:lnTo>
                      <a:pt x="378" y="539"/>
                    </a:lnTo>
                    <a:lnTo>
                      <a:pt x="382" y="545"/>
                    </a:lnTo>
                    <a:lnTo>
                      <a:pt x="385" y="552"/>
                    </a:lnTo>
                    <a:lnTo>
                      <a:pt x="388" y="559"/>
                    </a:lnTo>
                    <a:lnTo>
                      <a:pt x="392" y="566"/>
                    </a:lnTo>
                    <a:lnTo>
                      <a:pt x="395" y="572"/>
                    </a:lnTo>
                    <a:lnTo>
                      <a:pt x="399" y="579"/>
                    </a:lnTo>
                    <a:lnTo>
                      <a:pt x="403" y="586"/>
                    </a:lnTo>
                    <a:lnTo>
                      <a:pt x="406" y="593"/>
                    </a:lnTo>
                    <a:lnTo>
                      <a:pt x="410" y="600"/>
                    </a:lnTo>
                    <a:lnTo>
                      <a:pt x="413" y="607"/>
                    </a:lnTo>
                    <a:lnTo>
                      <a:pt x="417" y="613"/>
                    </a:lnTo>
                    <a:lnTo>
                      <a:pt x="420" y="620"/>
                    </a:lnTo>
                    <a:lnTo>
                      <a:pt x="423" y="627"/>
                    </a:lnTo>
                    <a:lnTo>
                      <a:pt x="427" y="633"/>
                    </a:lnTo>
                    <a:lnTo>
                      <a:pt x="430" y="640"/>
                    </a:lnTo>
                    <a:lnTo>
                      <a:pt x="434" y="647"/>
                    </a:lnTo>
                    <a:lnTo>
                      <a:pt x="438" y="654"/>
                    </a:lnTo>
                    <a:lnTo>
                      <a:pt x="441" y="661"/>
                    </a:lnTo>
                    <a:lnTo>
                      <a:pt x="445" y="668"/>
                    </a:lnTo>
                    <a:lnTo>
                      <a:pt x="448" y="675"/>
                    </a:lnTo>
                    <a:lnTo>
                      <a:pt x="451" y="681"/>
                    </a:lnTo>
                    <a:lnTo>
                      <a:pt x="455" y="688"/>
                    </a:lnTo>
                    <a:lnTo>
                      <a:pt x="458" y="694"/>
                    </a:lnTo>
                    <a:lnTo>
                      <a:pt x="462" y="701"/>
                    </a:lnTo>
                    <a:lnTo>
                      <a:pt x="465" y="708"/>
                    </a:lnTo>
                    <a:lnTo>
                      <a:pt x="469" y="715"/>
                    </a:lnTo>
                    <a:lnTo>
                      <a:pt x="472" y="722"/>
                    </a:lnTo>
                    <a:lnTo>
                      <a:pt x="476" y="728"/>
                    </a:lnTo>
                    <a:lnTo>
                      <a:pt x="479" y="735"/>
                    </a:lnTo>
                    <a:lnTo>
                      <a:pt x="483" y="742"/>
                    </a:lnTo>
                    <a:lnTo>
                      <a:pt x="486" y="748"/>
                    </a:lnTo>
                    <a:lnTo>
                      <a:pt x="490" y="755"/>
                    </a:lnTo>
                    <a:lnTo>
                      <a:pt x="493" y="761"/>
                    </a:lnTo>
                    <a:lnTo>
                      <a:pt x="497" y="768"/>
                    </a:lnTo>
                    <a:lnTo>
                      <a:pt x="500" y="775"/>
                    </a:lnTo>
                    <a:lnTo>
                      <a:pt x="504" y="781"/>
                    </a:lnTo>
                    <a:lnTo>
                      <a:pt x="507" y="788"/>
                    </a:lnTo>
                    <a:lnTo>
                      <a:pt x="511" y="794"/>
                    </a:lnTo>
                    <a:lnTo>
                      <a:pt x="514" y="800"/>
                    </a:lnTo>
                    <a:lnTo>
                      <a:pt x="518" y="807"/>
                    </a:lnTo>
                    <a:lnTo>
                      <a:pt x="521" y="813"/>
                    </a:lnTo>
                    <a:lnTo>
                      <a:pt x="525" y="819"/>
                    </a:lnTo>
                    <a:lnTo>
                      <a:pt x="528" y="825"/>
                    </a:lnTo>
                    <a:lnTo>
                      <a:pt x="532" y="832"/>
                    </a:lnTo>
                    <a:lnTo>
                      <a:pt x="535" y="838"/>
                    </a:lnTo>
                    <a:lnTo>
                      <a:pt x="539" y="844"/>
                    </a:lnTo>
                    <a:lnTo>
                      <a:pt x="542" y="850"/>
                    </a:lnTo>
                    <a:lnTo>
                      <a:pt x="545" y="856"/>
                    </a:lnTo>
                    <a:lnTo>
                      <a:pt x="549" y="862"/>
                    </a:lnTo>
                    <a:lnTo>
                      <a:pt x="553" y="868"/>
                    </a:lnTo>
                    <a:lnTo>
                      <a:pt x="556" y="874"/>
                    </a:lnTo>
                    <a:lnTo>
                      <a:pt x="560" y="880"/>
                    </a:lnTo>
                    <a:lnTo>
                      <a:pt x="563" y="886"/>
                    </a:lnTo>
                    <a:lnTo>
                      <a:pt x="567" y="891"/>
                    </a:lnTo>
                    <a:lnTo>
                      <a:pt x="570" y="897"/>
                    </a:lnTo>
                    <a:lnTo>
                      <a:pt x="573" y="902"/>
                    </a:lnTo>
                    <a:lnTo>
                      <a:pt x="577" y="908"/>
                    </a:lnTo>
                    <a:lnTo>
                      <a:pt x="580" y="913"/>
                    </a:lnTo>
                    <a:lnTo>
                      <a:pt x="584" y="918"/>
                    </a:lnTo>
                    <a:lnTo>
                      <a:pt x="587" y="923"/>
                    </a:lnTo>
                    <a:lnTo>
                      <a:pt x="591" y="928"/>
                    </a:lnTo>
                    <a:lnTo>
                      <a:pt x="595" y="933"/>
                    </a:lnTo>
                    <a:lnTo>
                      <a:pt x="598" y="938"/>
                    </a:lnTo>
                    <a:lnTo>
                      <a:pt x="602" y="943"/>
                    </a:lnTo>
                    <a:lnTo>
                      <a:pt x="605" y="947"/>
                    </a:lnTo>
                    <a:lnTo>
                      <a:pt x="608" y="951"/>
                    </a:lnTo>
                    <a:lnTo>
                      <a:pt x="612" y="955"/>
                    </a:lnTo>
                    <a:lnTo>
                      <a:pt x="615" y="959"/>
                    </a:lnTo>
                    <a:lnTo>
                      <a:pt x="619" y="963"/>
                    </a:lnTo>
                    <a:lnTo>
                      <a:pt x="622" y="967"/>
                    </a:lnTo>
                    <a:lnTo>
                      <a:pt x="626" y="970"/>
                    </a:lnTo>
                    <a:lnTo>
                      <a:pt x="629" y="973"/>
                    </a:lnTo>
                    <a:lnTo>
                      <a:pt x="633" y="976"/>
                    </a:lnTo>
                    <a:lnTo>
                      <a:pt x="636" y="978"/>
                    </a:lnTo>
                    <a:lnTo>
                      <a:pt x="640" y="981"/>
                    </a:lnTo>
                    <a:lnTo>
                      <a:pt x="643" y="983"/>
                    </a:lnTo>
                    <a:lnTo>
                      <a:pt x="647" y="984"/>
                    </a:lnTo>
                    <a:lnTo>
                      <a:pt x="650" y="986"/>
                    </a:lnTo>
                    <a:lnTo>
                      <a:pt x="654" y="987"/>
                    </a:lnTo>
                    <a:lnTo>
                      <a:pt x="658" y="989"/>
                    </a:lnTo>
                    <a:lnTo>
                      <a:pt x="662" y="989"/>
                    </a:lnTo>
                    <a:lnTo>
                      <a:pt x="665" y="989"/>
                    </a:lnTo>
                    <a:lnTo>
                      <a:pt x="668" y="989"/>
                    </a:lnTo>
                    <a:lnTo>
                      <a:pt x="672" y="989"/>
                    </a:lnTo>
                    <a:lnTo>
                      <a:pt x="676" y="989"/>
                    </a:lnTo>
                    <a:lnTo>
                      <a:pt x="679" y="988"/>
                    </a:lnTo>
                    <a:lnTo>
                      <a:pt x="683" y="987"/>
                    </a:lnTo>
                    <a:lnTo>
                      <a:pt x="686" y="986"/>
                    </a:lnTo>
                    <a:lnTo>
                      <a:pt x="690" y="984"/>
                    </a:lnTo>
                    <a:lnTo>
                      <a:pt x="693" y="983"/>
                    </a:lnTo>
                    <a:lnTo>
                      <a:pt x="696" y="981"/>
                    </a:lnTo>
                    <a:lnTo>
                      <a:pt x="700" y="979"/>
                    </a:lnTo>
                    <a:lnTo>
                      <a:pt x="703" y="977"/>
                    </a:lnTo>
                    <a:lnTo>
                      <a:pt x="707" y="975"/>
                    </a:lnTo>
                    <a:lnTo>
                      <a:pt x="710" y="972"/>
                    </a:lnTo>
                    <a:lnTo>
                      <a:pt x="714" y="969"/>
                    </a:lnTo>
                    <a:lnTo>
                      <a:pt x="718" y="967"/>
                    </a:lnTo>
                    <a:lnTo>
                      <a:pt x="721" y="964"/>
                    </a:lnTo>
                    <a:lnTo>
                      <a:pt x="724" y="961"/>
                    </a:lnTo>
                    <a:lnTo>
                      <a:pt x="728" y="958"/>
                    </a:lnTo>
                    <a:lnTo>
                      <a:pt x="731" y="955"/>
                    </a:lnTo>
                    <a:lnTo>
                      <a:pt x="735" y="952"/>
                    </a:lnTo>
                    <a:lnTo>
                      <a:pt x="738" y="949"/>
                    </a:lnTo>
                    <a:lnTo>
                      <a:pt x="742" y="945"/>
                    </a:lnTo>
                    <a:lnTo>
                      <a:pt x="745" y="942"/>
                    </a:lnTo>
                    <a:lnTo>
                      <a:pt x="749" y="939"/>
                    </a:lnTo>
                    <a:lnTo>
                      <a:pt x="752" y="936"/>
                    </a:lnTo>
                    <a:lnTo>
                      <a:pt x="756" y="932"/>
                    </a:lnTo>
                    <a:lnTo>
                      <a:pt x="759" y="929"/>
                    </a:lnTo>
                    <a:lnTo>
                      <a:pt x="763" y="926"/>
                    </a:lnTo>
                    <a:lnTo>
                      <a:pt x="766" y="923"/>
                    </a:lnTo>
                    <a:lnTo>
                      <a:pt x="770" y="919"/>
                    </a:lnTo>
                    <a:lnTo>
                      <a:pt x="773" y="916"/>
                    </a:lnTo>
                    <a:lnTo>
                      <a:pt x="777" y="913"/>
                    </a:lnTo>
                    <a:lnTo>
                      <a:pt x="780" y="910"/>
                    </a:lnTo>
                    <a:lnTo>
                      <a:pt x="784" y="906"/>
                    </a:lnTo>
                    <a:lnTo>
                      <a:pt x="787" y="903"/>
                    </a:lnTo>
                    <a:lnTo>
                      <a:pt x="791" y="900"/>
                    </a:lnTo>
                    <a:lnTo>
                      <a:pt x="794" y="897"/>
                    </a:lnTo>
                    <a:lnTo>
                      <a:pt x="798" y="894"/>
                    </a:lnTo>
                    <a:lnTo>
                      <a:pt x="801" y="891"/>
                    </a:lnTo>
                    <a:lnTo>
                      <a:pt x="805" y="888"/>
                    </a:lnTo>
                    <a:lnTo>
                      <a:pt x="808" y="885"/>
                    </a:lnTo>
                    <a:lnTo>
                      <a:pt x="812" y="882"/>
                    </a:lnTo>
                    <a:lnTo>
                      <a:pt x="815" y="880"/>
                    </a:lnTo>
                    <a:lnTo>
                      <a:pt x="818" y="877"/>
                    </a:lnTo>
                    <a:lnTo>
                      <a:pt x="822" y="874"/>
                    </a:lnTo>
                    <a:lnTo>
                      <a:pt x="825" y="871"/>
                    </a:lnTo>
                    <a:lnTo>
                      <a:pt x="829" y="869"/>
                    </a:lnTo>
                    <a:lnTo>
                      <a:pt x="833" y="866"/>
                    </a:lnTo>
                    <a:lnTo>
                      <a:pt x="836" y="864"/>
                    </a:lnTo>
                    <a:lnTo>
                      <a:pt x="840" y="861"/>
                    </a:lnTo>
                    <a:lnTo>
                      <a:pt x="843" y="859"/>
                    </a:lnTo>
                    <a:lnTo>
                      <a:pt x="846" y="856"/>
                    </a:lnTo>
                    <a:lnTo>
                      <a:pt x="850" y="854"/>
                    </a:lnTo>
                    <a:lnTo>
                      <a:pt x="853" y="852"/>
                    </a:lnTo>
                    <a:lnTo>
                      <a:pt x="857" y="850"/>
                    </a:lnTo>
                    <a:lnTo>
                      <a:pt x="860" y="848"/>
                    </a:lnTo>
                    <a:lnTo>
                      <a:pt x="864" y="846"/>
                    </a:lnTo>
                    <a:lnTo>
                      <a:pt x="867" y="844"/>
                    </a:lnTo>
                    <a:lnTo>
                      <a:pt x="871" y="842"/>
                    </a:lnTo>
                    <a:lnTo>
                      <a:pt x="875" y="840"/>
                    </a:lnTo>
                    <a:lnTo>
                      <a:pt x="878" y="838"/>
                    </a:lnTo>
                    <a:lnTo>
                      <a:pt x="881" y="837"/>
                    </a:lnTo>
                    <a:lnTo>
                      <a:pt x="885" y="835"/>
                    </a:lnTo>
                    <a:lnTo>
                      <a:pt x="888" y="834"/>
                    </a:lnTo>
                    <a:lnTo>
                      <a:pt x="892" y="832"/>
                    </a:lnTo>
                    <a:lnTo>
                      <a:pt x="895" y="831"/>
                    </a:lnTo>
                    <a:lnTo>
                      <a:pt x="899" y="830"/>
                    </a:lnTo>
                    <a:lnTo>
                      <a:pt x="902" y="829"/>
                    </a:lnTo>
                    <a:lnTo>
                      <a:pt x="906" y="827"/>
                    </a:lnTo>
                    <a:lnTo>
                      <a:pt x="909" y="827"/>
                    </a:lnTo>
                    <a:lnTo>
                      <a:pt x="913" y="825"/>
                    </a:lnTo>
                    <a:lnTo>
                      <a:pt x="916" y="825"/>
                    </a:lnTo>
                    <a:lnTo>
                      <a:pt x="920" y="824"/>
                    </a:lnTo>
                    <a:lnTo>
                      <a:pt x="923" y="823"/>
                    </a:lnTo>
                    <a:lnTo>
                      <a:pt x="927" y="823"/>
                    </a:lnTo>
                    <a:lnTo>
                      <a:pt x="930" y="822"/>
                    </a:lnTo>
                    <a:lnTo>
                      <a:pt x="934" y="821"/>
                    </a:lnTo>
                    <a:lnTo>
                      <a:pt x="937" y="821"/>
                    </a:lnTo>
                    <a:lnTo>
                      <a:pt x="940" y="821"/>
                    </a:lnTo>
                    <a:lnTo>
                      <a:pt x="944" y="821"/>
                    </a:lnTo>
                    <a:lnTo>
                      <a:pt x="948" y="821"/>
                    </a:lnTo>
                    <a:lnTo>
                      <a:pt x="951" y="820"/>
                    </a:lnTo>
                    <a:lnTo>
                      <a:pt x="955" y="820"/>
                    </a:lnTo>
                    <a:lnTo>
                      <a:pt x="958" y="821"/>
                    </a:lnTo>
                    <a:lnTo>
                      <a:pt x="962" y="821"/>
                    </a:lnTo>
                    <a:lnTo>
                      <a:pt x="965" y="821"/>
                    </a:lnTo>
                    <a:lnTo>
                      <a:pt x="969" y="821"/>
                    </a:lnTo>
                    <a:lnTo>
                      <a:pt x="972" y="821"/>
                    </a:lnTo>
                    <a:lnTo>
                      <a:pt x="975" y="822"/>
                    </a:lnTo>
                    <a:lnTo>
                      <a:pt x="979" y="823"/>
                    </a:lnTo>
                    <a:lnTo>
                      <a:pt x="982" y="823"/>
                    </a:lnTo>
                    <a:lnTo>
                      <a:pt x="986" y="824"/>
                    </a:lnTo>
                    <a:lnTo>
                      <a:pt x="990" y="825"/>
                    </a:lnTo>
                    <a:lnTo>
                      <a:pt x="993" y="826"/>
                    </a:lnTo>
                    <a:lnTo>
                      <a:pt x="997" y="827"/>
                    </a:lnTo>
                    <a:lnTo>
                      <a:pt x="1000" y="828"/>
                    </a:lnTo>
                    <a:lnTo>
                      <a:pt x="1003" y="829"/>
                    </a:lnTo>
                    <a:lnTo>
                      <a:pt x="1007" y="830"/>
                    </a:lnTo>
                    <a:lnTo>
                      <a:pt x="1010" y="831"/>
                    </a:lnTo>
                    <a:lnTo>
                      <a:pt x="1014" y="833"/>
                    </a:lnTo>
                    <a:lnTo>
                      <a:pt x="1017" y="834"/>
                    </a:lnTo>
                    <a:lnTo>
                      <a:pt x="1021" y="836"/>
                    </a:lnTo>
                    <a:lnTo>
                      <a:pt x="1025" y="837"/>
                    </a:lnTo>
                    <a:lnTo>
                      <a:pt x="1028" y="839"/>
                    </a:lnTo>
                    <a:lnTo>
                      <a:pt x="1031" y="840"/>
                    </a:lnTo>
                    <a:lnTo>
                      <a:pt x="1035" y="843"/>
                    </a:lnTo>
                    <a:lnTo>
                      <a:pt x="1038" y="844"/>
                    </a:lnTo>
                    <a:lnTo>
                      <a:pt x="1042" y="846"/>
                    </a:lnTo>
                    <a:lnTo>
                      <a:pt x="1045" y="848"/>
                    </a:lnTo>
                    <a:lnTo>
                      <a:pt x="1049" y="850"/>
                    </a:lnTo>
                    <a:lnTo>
                      <a:pt x="1052" y="852"/>
                    </a:lnTo>
                    <a:lnTo>
                      <a:pt x="1056" y="855"/>
                    </a:lnTo>
                    <a:lnTo>
                      <a:pt x="1059" y="857"/>
                    </a:lnTo>
                    <a:lnTo>
                      <a:pt x="1063" y="859"/>
                    </a:lnTo>
                    <a:lnTo>
                      <a:pt x="1066" y="862"/>
                    </a:lnTo>
                    <a:lnTo>
                      <a:pt x="1070" y="864"/>
                    </a:lnTo>
                    <a:lnTo>
                      <a:pt x="1073" y="867"/>
                    </a:lnTo>
                    <a:lnTo>
                      <a:pt x="1077" y="869"/>
                    </a:lnTo>
                    <a:lnTo>
                      <a:pt x="1080" y="872"/>
                    </a:lnTo>
                    <a:lnTo>
                      <a:pt x="1084" y="874"/>
                    </a:lnTo>
                    <a:lnTo>
                      <a:pt x="1087" y="877"/>
                    </a:lnTo>
                    <a:lnTo>
                      <a:pt x="1091" y="880"/>
                    </a:lnTo>
                    <a:lnTo>
                      <a:pt x="1095" y="882"/>
                    </a:lnTo>
                    <a:lnTo>
                      <a:pt x="1098" y="885"/>
                    </a:lnTo>
                    <a:lnTo>
                      <a:pt x="1102" y="888"/>
                    </a:lnTo>
                    <a:lnTo>
                      <a:pt x="1105" y="891"/>
                    </a:lnTo>
                    <a:lnTo>
                      <a:pt x="1109" y="894"/>
                    </a:lnTo>
                    <a:lnTo>
                      <a:pt x="1113" y="897"/>
                    </a:lnTo>
                    <a:lnTo>
                      <a:pt x="1116" y="900"/>
                    </a:lnTo>
                    <a:lnTo>
                      <a:pt x="1120" y="903"/>
                    </a:lnTo>
                    <a:lnTo>
                      <a:pt x="1123" y="906"/>
                    </a:lnTo>
                    <a:lnTo>
                      <a:pt x="1126" y="909"/>
                    </a:lnTo>
                    <a:lnTo>
                      <a:pt x="1130" y="912"/>
                    </a:lnTo>
                    <a:lnTo>
                      <a:pt x="1133" y="915"/>
                    </a:lnTo>
                    <a:lnTo>
                      <a:pt x="1137" y="918"/>
                    </a:lnTo>
                    <a:lnTo>
                      <a:pt x="1140" y="921"/>
                    </a:lnTo>
                    <a:lnTo>
                      <a:pt x="1144" y="924"/>
                    </a:lnTo>
                    <a:lnTo>
                      <a:pt x="1147" y="927"/>
                    </a:lnTo>
                    <a:lnTo>
                      <a:pt x="1151" y="930"/>
                    </a:lnTo>
                    <a:lnTo>
                      <a:pt x="1154" y="932"/>
                    </a:lnTo>
                    <a:lnTo>
                      <a:pt x="1158" y="935"/>
                    </a:lnTo>
                    <a:lnTo>
                      <a:pt x="1161" y="938"/>
                    </a:lnTo>
                    <a:lnTo>
                      <a:pt x="1165" y="941"/>
                    </a:lnTo>
                    <a:lnTo>
                      <a:pt x="1168" y="943"/>
                    </a:lnTo>
                    <a:lnTo>
                      <a:pt x="1172" y="946"/>
                    </a:lnTo>
                    <a:lnTo>
                      <a:pt x="1175" y="948"/>
                    </a:lnTo>
                    <a:lnTo>
                      <a:pt x="1179" y="950"/>
                    </a:lnTo>
                    <a:lnTo>
                      <a:pt x="1182" y="952"/>
                    </a:lnTo>
                    <a:lnTo>
                      <a:pt x="1186" y="954"/>
                    </a:lnTo>
                    <a:lnTo>
                      <a:pt x="1189" y="956"/>
                    </a:lnTo>
                    <a:lnTo>
                      <a:pt x="1193" y="958"/>
                    </a:lnTo>
                    <a:lnTo>
                      <a:pt x="1196" y="960"/>
                    </a:lnTo>
                    <a:lnTo>
                      <a:pt x="1200" y="961"/>
                    </a:lnTo>
                    <a:lnTo>
                      <a:pt x="1203" y="962"/>
                    </a:lnTo>
                    <a:lnTo>
                      <a:pt x="1207" y="963"/>
                    </a:lnTo>
                    <a:lnTo>
                      <a:pt x="1210" y="963"/>
                    </a:lnTo>
                    <a:lnTo>
                      <a:pt x="1213" y="964"/>
                    </a:lnTo>
                    <a:lnTo>
                      <a:pt x="1217" y="964"/>
                    </a:lnTo>
                    <a:lnTo>
                      <a:pt x="1220" y="964"/>
                    </a:lnTo>
                    <a:lnTo>
                      <a:pt x="1224" y="963"/>
                    </a:lnTo>
                    <a:lnTo>
                      <a:pt x="1228" y="963"/>
                    </a:lnTo>
                    <a:lnTo>
                      <a:pt x="1231" y="962"/>
                    </a:lnTo>
                    <a:lnTo>
                      <a:pt x="1235" y="961"/>
                    </a:lnTo>
                    <a:lnTo>
                      <a:pt x="1238" y="959"/>
                    </a:lnTo>
                    <a:lnTo>
                      <a:pt x="1242" y="958"/>
                    </a:lnTo>
                    <a:lnTo>
                      <a:pt x="1245" y="956"/>
                    </a:lnTo>
                    <a:lnTo>
                      <a:pt x="1248" y="954"/>
                    </a:lnTo>
                    <a:lnTo>
                      <a:pt x="1252" y="951"/>
                    </a:lnTo>
                    <a:lnTo>
                      <a:pt x="1255" y="948"/>
                    </a:lnTo>
                    <a:lnTo>
                      <a:pt x="1259" y="945"/>
                    </a:lnTo>
                    <a:lnTo>
                      <a:pt x="1263" y="942"/>
                    </a:lnTo>
                    <a:lnTo>
                      <a:pt x="1266" y="939"/>
                    </a:lnTo>
                    <a:lnTo>
                      <a:pt x="1270" y="935"/>
                    </a:lnTo>
                    <a:lnTo>
                      <a:pt x="1273" y="932"/>
                    </a:lnTo>
                    <a:lnTo>
                      <a:pt x="1276" y="928"/>
                    </a:lnTo>
                    <a:lnTo>
                      <a:pt x="1280" y="923"/>
                    </a:lnTo>
                    <a:lnTo>
                      <a:pt x="1283" y="919"/>
                    </a:lnTo>
                    <a:lnTo>
                      <a:pt x="1287" y="915"/>
                    </a:lnTo>
                    <a:lnTo>
                      <a:pt x="1290" y="910"/>
                    </a:lnTo>
                    <a:lnTo>
                      <a:pt x="1294" y="905"/>
                    </a:lnTo>
                    <a:lnTo>
                      <a:pt x="1297" y="900"/>
                    </a:lnTo>
                    <a:lnTo>
                      <a:pt x="1301" y="895"/>
                    </a:lnTo>
                    <a:lnTo>
                      <a:pt x="1305" y="890"/>
                    </a:lnTo>
                    <a:lnTo>
                      <a:pt x="1308" y="885"/>
                    </a:lnTo>
                    <a:lnTo>
                      <a:pt x="1311" y="880"/>
                    </a:lnTo>
                    <a:lnTo>
                      <a:pt x="1315" y="874"/>
                    </a:lnTo>
                    <a:lnTo>
                      <a:pt x="1318" y="869"/>
                    </a:lnTo>
                    <a:lnTo>
                      <a:pt x="1322" y="863"/>
                    </a:lnTo>
                    <a:lnTo>
                      <a:pt x="1325" y="857"/>
                    </a:lnTo>
                    <a:lnTo>
                      <a:pt x="1329" y="851"/>
                    </a:lnTo>
                    <a:lnTo>
                      <a:pt x="1332" y="845"/>
                    </a:lnTo>
                    <a:lnTo>
                      <a:pt x="1335" y="840"/>
                    </a:lnTo>
                    <a:lnTo>
                      <a:pt x="1339" y="834"/>
                    </a:lnTo>
                    <a:lnTo>
                      <a:pt x="1343" y="827"/>
                    </a:lnTo>
                    <a:lnTo>
                      <a:pt x="1346" y="821"/>
                    </a:lnTo>
                    <a:lnTo>
                      <a:pt x="1350" y="815"/>
                    </a:lnTo>
                    <a:lnTo>
                      <a:pt x="1353" y="809"/>
                    </a:lnTo>
                    <a:lnTo>
                      <a:pt x="1357" y="803"/>
                    </a:lnTo>
                    <a:lnTo>
                      <a:pt x="1360" y="797"/>
                    </a:lnTo>
                    <a:lnTo>
                      <a:pt x="1364" y="790"/>
                    </a:lnTo>
                    <a:lnTo>
                      <a:pt x="1367" y="784"/>
                    </a:lnTo>
                    <a:lnTo>
                      <a:pt x="1370" y="777"/>
                    </a:lnTo>
                    <a:lnTo>
                      <a:pt x="1374" y="771"/>
                    </a:lnTo>
                    <a:lnTo>
                      <a:pt x="1378" y="765"/>
                    </a:lnTo>
                    <a:lnTo>
                      <a:pt x="1381" y="758"/>
                    </a:lnTo>
                    <a:lnTo>
                      <a:pt x="1385" y="752"/>
                    </a:lnTo>
                    <a:lnTo>
                      <a:pt x="1388" y="745"/>
                    </a:lnTo>
                    <a:lnTo>
                      <a:pt x="1392" y="739"/>
                    </a:lnTo>
                    <a:lnTo>
                      <a:pt x="1395" y="732"/>
                    </a:lnTo>
                    <a:lnTo>
                      <a:pt x="1398" y="726"/>
                    </a:lnTo>
                    <a:lnTo>
                      <a:pt x="1402" y="719"/>
                    </a:lnTo>
                    <a:lnTo>
                      <a:pt x="1405" y="713"/>
                    </a:lnTo>
                    <a:lnTo>
                      <a:pt x="1409" y="706"/>
                    </a:lnTo>
                    <a:lnTo>
                      <a:pt x="1412" y="700"/>
                    </a:lnTo>
                    <a:lnTo>
                      <a:pt x="1416" y="693"/>
                    </a:lnTo>
                    <a:lnTo>
                      <a:pt x="1420" y="687"/>
                    </a:lnTo>
                    <a:lnTo>
                      <a:pt x="1423" y="680"/>
                    </a:lnTo>
                    <a:lnTo>
                      <a:pt x="1427" y="674"/>
                    </a:lnTo>
                    <a:lnTo>
                      <a:pt x="1430" y="667"/>
                    </a:lnTo>
                    <a:lnTo>
                      <a:pt x="1433" y="661"/>
                    </a:lnTo>
                    <a:lnTo>
                      <a:pt x="1437" y="654"/>
                    </a:lnTo>
                    <a:lnTo>
                      <a:pt x="1440" y="648"/>
                    </a:lnTo>
                    <a:lnTo>
                      <a:pt x="1444" y="642"/>
                    </a:lnTo>
                    <a:lnTo>
                      <a:pt x="1447" y="635"/>
                    </a:lnTo>
                    <a:lnTo>
                      <a:pt x="1451" y="629"/>
                    </a:lnTo>
                    <a:lnTo>
                      <a:pt x="1454" y="623"/>
                    </a:lnTo>
                    <a:lnTo>
                      <a:pt x="1458" y="616"/>
                    </a:lnTo>
                    <a:lnTo>
                      <a:pt x="1461" y="610"/>
                    </a:lnTo>
                    <a:lnTo>
                      <a:pt x="1465" y="603"/>
                    </a:lnTo>
                    <a:lnTo>
                      <a:pt x="1468" y="597"/>
                    </a:lnTo>
                    <a:lnTo>
                      <a:pt x="1472" y="591"/>
                    </a:lnTo>
                    <a:lnTo>
                      <a:pt x="1475" y="585"/>
                    </a:lnTo>
                    <a:lnTo>
                      <a:pt x="1479" y="579"/>
                    </a:lnTo>
                    <a:lnTo>
                      <a:pt x="1482" y="572"/>
                    </a:lnTo>
                    <a:lnTo>
                      <a:pt x="1486" y="566"/>
                    </a:lnTo>
                    <a:lnTo>
                      <a:pt x="1489" y="560"/>
                    </a:lnTo>
                    <a:lnTo>
                      <a:pt x="1493" y="554"/>
                    </a:lnTo>
                    <a:lnTo>
                      <a:pt x="1496" y="548"/>
                    </a:lnTo>
                    <a:lnTo>
                      <a:pt x="1500" y="542"/>
                    </a:lnTo>
                    <a:lnTo>
                      <a:pt x="1503" y="537"/>
                    </a:lnTo>
                    <a:lnTo>
                      <a:pt x="1507" y="531"/>
                    </a:lnTo>
                    <a:lnTo>
                      <a:pt x="1510" y="525"/>
                    </a:lnTo>
                    <a:lnTo>
                      <a:pt x="1514" y="519"/>
                    </a:lnTo>
                    <a:lnTo>
                      <a:pt x="1517" y="514"/>
                    </a:lnTo>
                    <a:lnTo>
                      <a:pt x="1520" y="508"/>
                    </a:lnTo>
                    <a:lnTo>
                      <a:pt x="1524" y="502"/>
                    </a:lnTo>
                    <a:lnTo>
                      <a:pt x="1528" y="496"/>
                    </a:lnTo>
                    <a:lnTo>
                      <a:pt x="1532" y="491"/>
                    </a:lnTo>
                    <a:lnTo>
                      <a:pt x="1535" y="486"/>
                    </a:lnTo>
                    <a:lnTo>
                      <a:pt x="1539" y="480"/>
                    </a:lnTo>
                    <a:lnTo>
                      <a:pt x="1543" y="475"/>
                    </a:lnTo>
                    <a:lnTo>
                      <a:pt x="1546" y="470"/>
                    </a:lnTo>
                    <a:lnTo>
                      <a:pt x="1550" y="464"/>
                    </a:lnTo>
                    <a:lnTo>
                      <a:pt x="1553" y="459"/>
                    </a:lnTo>
                    <a:lnTo>
                      <a:pt x="1556" y="454"/>
                    </a:lnTo>
                    <a:lnTo>
                      <a:pt x="1560" y="449"/>
                    </a:lnTo>
                    <a:lnTo>
                      <a:pt x="1563" y="444"/>
                    </a:lnTo>
                    <a:lnTo>
                      <a:pt x="1567" y="439"/>
                    </a:lnTo>
                    <a:lnTo>
                      <a:pt x="1570" y="434"/>
                    </a:lnTo>
                    <a:lnTo>
                      <a:pt x="1574" y="429"/>
                    </a:lnTo>
                    <a:lnTo>
                      <a:pt x="1577" y="424"/>
                    </a:lnTo>
                    <a:lnTo>
                      <a:pt x="1581" y="420"/>
                    </a:lnTo>
                    <a:lnTo>
                      <a:pt x="1584" y="415"/>
                    </a:lnTo>
                    <a:lnTo>
                      <a:pt x="1588" y="411"/>
                    </a:lnTo>
                    <a:lnTo>
                      <a:pt x="1591" y="406"/>
                    </a:lnTo>
                    <a:lnTo>
                      <a:pt x="1595" y="402"/>
                    </a:lnTo>
                    <a:lnTo>
                      <a:pt x="1598" y="397"/>
                    </a:lnTo>
                    <a:lnTo>
                      <a:pt x="1602" y="393"/>
                    </a:lnTo>
                    <a:lnTo>
                      <a:pt x="1605" y="389"/>
                    </a:lnTo>
                    <a:lnTo>
                      <a:pt x="1609" y="385"/>
                    </a:lnTo>
                    <a:lnTo>
                      <a:pt x="1612" y="381"/>
                    </a:lnTo>
                    <a:lnTo>
                      <a:pt x="1616" y="376"/>
                    </a:lnTo>
                    <a:lnTo>
                      <a:pt x="1619" y="372"/>
                    </a:lnTo>
                    <a:lnTo>
                      <a:pt x="1623" y="368"/>
                    </a:lnTo>
                    <a:lnTo>
                      <a:pt x="1626" y="365"/>
                    </a:lnTo>
                    <a:lnTo>
                      <a:pt x="1630" y="361"/>
                    </a:lnTo>
                    <a:lnTo>
                      <a:pt x="1633" y="357"/>
                    </a:lnTo>
                    <a:lnTo>
                      <a:pt x="1637" y="354"/>
                    </a:lnTo>
                    <a:lnTo>
                      <a:pt x="1640" y="350"/>
                    </a:lnTo>
                    <a:lnTo>
                      <a:pt x="1643" y="347"/>
                    </a:lnTo>
                    <a:lnTo>
                      <a:pt x="1647" y="343"/>
                    </a:lnTo>
                    <a:lnTo>
                      <a:pt x="1650" y="340"/>
                    </a:lnTo>
                    <a:lnTo>
                      <a:pt x="1654" y="337"/>
                    </a:lnTo>
                    <a:lnTo>
                      <a:pt x="1658" y="333"/>
                    </a:lnTo>
                    <a:lnTo>
                      <a:pt x="1661" y="330"/>
                    </a:lnTo>
                    <a:lnTo>
                      <a:pt x="1665" y="328"/>
                    </a:lnTo>
                    <a:lnTo>
                      <a:pt x="1668" y="324"/>
                    </a:lnTo>
                    <a:lnTo>
                      <a:pt x="1672" y="322"/>
                    </a:lnTo>
                    <a:lnTo>
                      <a:pt x="1675" y="319"/>
                    </a:lnTo>
                    <a:lnTo>
                      <a:pt x="1678" y="316"/>
                    </a:lnTo>
                    <a:lnTo>
                      <a:pt x="1682" y="313"/>
                    </a:lnTo>
                    <a:lnTo>
                      <a:pt x="1685" y="311"/>
                    </a:lnTo>
                    <a:lnTo>
                      <a:pt x="1689" y="309"/>
                    </a:lnTo>
                    <a:lnTo>
                      <a:pt x="1692" y="306"/>
                    </a:lnTo>
                    <a:lnTo>
                      <a:pt x="1696" y="304"/>
                    </a:lnTo>
                    <a:lnTo>
                      <a:pt x="1700" y="302"/>
                    </a:lnTo>
                    <a:lnTo>
                      <a:pt x="1703" y="300"/>
                    </a:lnTo>
                    <a:lnTo>
                      <a:pt x="1706" y="298"/>
                    </a:lnTo>
                    <a:lnTo>
                      <a:pt x="1710" y="296"/>
                    </a:lnTo>
                    <a:lnTo>
                      <a:pt x="1713" y="293"/>
                    </a:lnTo>
                    <a:lnTo>
                      <a:pt x="1717" y="292"/>
                    </a:lnTo>
                    <a:lnTo>
                      <a:pt x="1720" y="290"/>
                    </a:lnTo>
                    <a:lnTo>
                      <a:pt x="1724" y="288"/>
                    </a:lnTo>
                    <a:lnTo>
                      <a:pt x="1727" y="287"/>
                    </a:lnTo>
                    <a:lnTo>
                      <a:pt x="1731" y="285"/>
                    </a:lnTo>
                    <a:lnTo>
                      <a:pt x="1734" y="284"/>
                    </a:lnTo>
                    <a:lnTo>
                      <a:pt x="1738" y="282"/>
                    </a:lnTo>
                    <a:lnTo>
                      <a:pt x="1741" y="281"/>
                    </a:lnTo>
                    <a:lnTo>
                      <a:pt x="1745" y="280"/>
                    </a:ln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4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3813" y="2699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5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900" y="2828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6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988" y="2975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7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4075" y="3191"/>
                <a:ext cx="28" cy="25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8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162" y="3353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79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4249" y="3570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0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4337" y="3689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1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24" y="3689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2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511" y="3645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3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598" y="3528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4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685" y="3496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5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947" y="3711"/>
                <a:ext cx="28" cy="26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6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5034" y="3659"/>
                <a:ext cx="28" cy="25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7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5121" y="3433"/>
                <a:ext cx="28" cy="25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8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5208" y="3301"/>
                <a:ext cx="28" cy="25"/>
              </a:xfrm>
              <a:prstGeom prst="rect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89" name="Line 89"/>
              <p:cNvSpPr>
                <a:spLocks noChangeAspect="1" noChangeShapeType="1"/>
              </p:cNvSpPr>
              <p:nvPr/>
            </p:nvSpPr>
            <p:spPr bwMode="auto">
              <a:xfrm>
                <a:off x="3827" y="2550"/>
                <a:ext cx="1" cy="14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0" name="Line 90"/>
              <p:cNvSpPr>
                <a:spLocks noChangeAspect="1" noChangeShapeType="1"/>
              </p:cNvSpPr>
              <p:nvPr/>
            </p:nvSpPr>
            <p:spPr bwMode="auto">
              <a:xfrm>
                <a:off x="3812" y="255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1" name="Line 91"/>
              <p:cNvSpPr>
                <a:spLocks noChangeAspect="1" noChangeShapeType="1"/>
              </p:cNvSpPr>
              <p:nvPr/>
            </p:nvSpPr>
            <p:spPr bwMode="auto">
              <a:xfrm flipV="1">
                <a:off x="3827" y="2725"/>
                <a:ext cx="1" cy="15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2" name="Line 92"/>
              <p:cNvSpPr>
                <a:spLocks noChangeAspect="1" noChangeShapeType="1"/>
              </p:cNvSpPr>
              <p:nvPr/>
            </p:nvSpPr>
            <p:spPr bwMode="auto">
              <a:xfrm>
                <a:off x="3812" y="287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3" name="Line 93"/>
              <p:cNvSpPr>
                <a:spLocks noChangeAspect="1" noChangeShapeType="1"/>
              </p:cNvSpPr>
              <p:nvPr/>
            </p:nvSpPr>
            <p:spPr bwMode="auto">
              <a:xfrm>
                <a:off x="3915" y="2697"/>
                <a:ext cx="1" cy="13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4" name="Line 94"/>
              <p:cNvSpPr>
                <a:spLocks noChangeAspect="1" noChangeShapeType="1"/>
              </p:cNvSpPr>
              <p:nvPr/>
            </p:nvSpPr>
            <p:spPr bwMode="auto">
              <a:xfrm>
                <a:off x="3900" y="269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5" name="Line 95"/>
              <p:cNvSpPr>
                <a:spLocks noChangeAspect="1" noChangeShapeType="1"/>
              </p:cNvSpPr>
              <p:nvPr/>
            </p:nvSpPr>
            <p:spPr bwMode="auto">
              <a:xfrm flipV="1">
                <a:off x="3915" y="2854"/>
                <a:ext cx="1" cy="13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6" name="Line 96"/>
              <p:cNvSpPr>
                <a:spLocks noChangeAspect="1" noChangeShapeType="1"/>
              </p:cNvSpPr>
              <p:nvPr/>
            </p:nvSpPr>
            <p:spPr bwMode="auto">
              <a:xfrm>
                <a:off x="3900" y="298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7" name="Line 97"/>
              <p:cNvSpPr>
                <a:spLocks noChangeAspect="1" noChangeShapeType="1"/>
              </p:cNvSpPr>
              <p:nvPr/>
            </p:nvSpPr>
            <p:spPr bwMode="auto">
              <a:xfrm>
                <a:off x="4002" y="2864"/>
                <a:ext cx="1" cy="1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8" name="Line 98"/>
              <p:cNvSpPr>
                <a:spLocks noChangeAspect="1" noChangeShapeType="1"/>
              </p:cNvSpPr>
              <p:nvPr/>
            </p:nvSpPr>
            <p:spPr bwMode="auto">
              <a:xfrm>
                <a:off x="3987" y="2864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899" name="Line 99"/>
              <p:cNvSpPr>
                <a:spLocks noChangeAspect="1" noChangeShapeType="1"/>
              </p:cNvSpPr>
              <p:nvPr/>
            </p:nvSpPr>
            <p:spPr bwMode="auto">
              <a:xfrm flipV="1">
                <a:off x="4002" y="3001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0" name="Line 100"/>
              <p:cNvSpPr>
                <a:spLocks noChangeAspect="1" noChangeShapeType="1"/>
              </p:cNvSpPr>
              <p:nvPr/>
            </p:nvSpPr>
            <p:spPr bwMode="auto">
              <a:xfrm>
                <a:off x="3987" y="311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1" name="Line 101"/>
              <p:cNvSpPr>
                <a:spLocks noChangeAspect="1" noChangeShapeType="1"/>
              </p:cNvSpPr>
              <p:nvPr/>
            </p:nvSpPr>
            <p:spPr bwMode="auto">
              <a:xfrm>
                <a:off x="4089" y="3109"/>
                <a:ext cx="1" cy="8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2" name="Line 102"/>
              <p:cNvSpPr>
                <a:spLocks noChangeAspect="1" noChangeShapeType="1"/>
              </p:cNvSpPr>
              <p:nvPr/>
            </p:nvSpPr>
            <p:spPr bwMode="auto">
              <a:xfrm>
                <a:off x="4074" y="310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3" name="Line 103"/>
              <p:cNvSpPr>
                <a:spLocks noChangeAspect="1" noChangeShapeType="1"/>
              </p:cNvSpPr>
              <p:nvPr/>
            </p:nvSpPr>
            <p:spPr bwMode="auto">
              <a:xfrm flipV="1">
                <a:off x="4089" y="3217"/>
                <a:ext cx="1" cy="8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4" name="Line 104"/>
              <p:cNvSpPr>
                <a:spLocks noChangeAspect="1" noChangeShapeType="1"/>
              </p:cNvSpPr>
              <p:nvPr/>
            </p:nvSpPr>
            <p:spPr bwMode="auto">
              <a:xfrm>
                <a:off x="4074" y="3298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5" name="Line 105"/>
              <p:cNvSpPr>
                <a:spLocks noChangeAspect="1" noChangeShapeType="1"/>
              </p:cNvSpPr>
              <p:nvPr/>
            </p:nvSpPr>
            <p:spPr bwMode="auto">
              <a:xfrm>
                <a:off x="4176" y="3294"/>
                <a:ext cx="1" cy="5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6" name="Line 106"/>
              <p:cNvSpPr>
                <a:spLocks noChangeAspect="1" noChangeShapeType="1"/>
              </p:cNvSpPr>
              <p:nvPr/>
            </p:nvSpPr>
            <p:spPr bwMode="auto">
              <a:xfrm>
                <a:off x="4161" y="3294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7" name="Line 107"/>
              <p:cNvSpPr>
                <a:spLocks noChangeAspect="1" noChangeShapeType="1"/>
              </p:cNvSpPr>
              <p:nvPr/>
            </p:nvSpPr>
            <p:spPr bwMode="auto">
              <a:xfrm flipV="1">
                <a:off x="4176" y="3379"/>
                <a:ext cx="1" cy="6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8" name="Line 108"/>
              <p:cNvSpPr>
                <a:spLocks noChangeAspect="1" noChangeShapeType="1"/>
              </p:cNvSpPr>
              <p:nvPr/>
            </p:nvSpPr>
            <p:spPr bwMode="auto">
              <a:xfrm>
                <a:off x="4161" y="3439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09" name="Line 109"/>
              <p:cNvSpPr>
                <a:spLocks noChangeAspect="1" noChangeShapeType="1"/>
              </p:cNvSpPr>
              <p:nvPr/>
            </p:nvSpPr>
            <p:spPr bwMode="auto">
              <a:xfrm>
                <a:off x="4264" y="3540"/>
                <a:ext cx="1" cy="3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0" name="Line 110"/>
              <p:cNvSpPr>
                <a:spLocks noChangeAspect="1" noChangeShapeType="1"/>
              </p:cNvSpPr>
              <p:nvPr/>
            </p:nvSpPr>
            <p:spPr bwMode="auto">
              <a:xfrm>
                <a:off x="4249" y="354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1" name="Line 111"/>
              <p:cNvSpPr>
                <a:spLocks noChangeAspect="1" noChangeShapeType="1"/>
              </p:cNvSpPr>
              <p:nvPr/>
            </p:nvSpPr>
            <p:spPr bwMode="auto">
              <a:xfrm flipV="1">
                <a:off x="4264" y="3596"/>
                <a:ext cx="1" cy="3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2" name="Line 112"/>
              <p:cNvSpPr>
                <a:spLocks noChangeAspect="1" noChangeShapeType="1"/>
              </p:cNvSpPr>
              <p:nvPr/>
            </p:nvSpPr>
            <p:spPr bwMode="auto">
              <a:xfrm>
                <a:off x="4249" y="362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3" name="Line 113"/>
              <p:cNvSpPr>
                <a:spLocks noChangeAspect="1" noChangeShapeType="1"/>
              </p:cNvSpPr>
              <p:nvPr/>
            </p:nvSpPr>
            <p:spPr bwMode="auto">
              <a:xfrm>
                <a:off x="4351" y="3673"/>
                <a:ext cx="1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4" name="Line 114"/>
              <p:cNvSpPr>
                <a:spLocks noChangeAspect="1" noChangeShapeType="1"/>
              </p:cNvSpPr>
              <p:nvPr/>
            </p:nvSpPr>
            <p:spPr bwMode="auto">
              <a:xfrm>
                <a:off x="4336" y="367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5" name="Line 115"/>
              <p:cNvSpPr>
                <a:spLocks noChangeAspect="1" noChangeShapeType="1"/>
              </p:cNvSpPr>
              <p:nvPr/>
            </p:nvSpPr>
            <p:spPr bwMode="auto">
              <a:xfrm flipV="1">
                <a:off x="4351" y="3715"/>
                <a:ext cx="1" cy="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6" name="Line 116"/>
              <p:cNvSpPr>
                <a:spLocks noChangeAspect="1" noChangeShapeType="1"/>
              </p:cNvSpPr>
              <p:nvPr/>
            </p:nvSpPr>
            <p:spPr bwMode="auto">
              <a:xfrm>
                <a:off x="4336" y="373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7" name="Line 117"/>
              <p:cNvSpPr>
                <a:spLocks noChangeAspect="1" noChangeShapeType="1"/>
              </p:cNvSpPr>
              <p:nvPr/>
            </p:nvSpPr>
            <p:spPr bwMode="auto">
              <a:xfrm>
                <a:off x="4438" y="3671"/>
                <a:ext cx="1" cy="1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8" name="Line 118"/>
              <p:cNvSpPr>
                <a:spLocks noChangeAspect="1" noChangeShapeType="1"/>
              </p:cNvSpPr>
              <p:nvPr/>
            </p:nvSpPr>
            <p:spPr bwMode="auto">
              <a:xfrm>
                <a:off x="4423" y="3671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19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4438" y="3715"/>
                <a:ext cx="1" cy="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0" name="Line 120"/>
              <p:cNvSpPr>
                <a:spLocks noChangeAspect="1" noChangeShapeType="1"/>
              </p:cNvSpPr>
              <p:nvPr/>
            </p:nvSpPr>
            <p:spPr bwMode="auto">
              <a:xfrm>
                <a:off x="4423" y="373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1" name="Line 121"/>
              <p:cNvSpPr>
                <a:spLocks noChangeAspect="1" noChangeShapeType="1"/>
              </p:cNvSpPr>
              <p:nvPr/>
            </p:nvSpPr>
            <p:spPr bwMode="auto">
              <a:xfrm>
                <a:off x="4525" y="3623"/>
                <a:ext cx="1" cy="2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2" name="Line 122"/>
              <p:cNvSpPr>
                <a:spLocks noChangeAspect="1" noChangeShapeType="1"/>
              </p:cNvSpPr>
              <p:nvPr/>
            </p:nvSpPr>
            <p:spPr bwMode="auto">
              <a:xfrm>
                <a:off x="4510" y="362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3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4525" y="3671"/>
                <a:ext cx="1" cy="2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4" name="Line 124"/>
              <p:cNvSpPr>
                <a:spLocks noChangeAspect="1" noChangeShapeType="1"/>
              </p:cNvSpPr>
              <p:nvPr/>
            </p:nvSpPr>
            <p:spPr bwMode="auto">
              <a:xfrm>
                <a:off x="4510" y="369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5" name="Line 125"/>
              <p:cNvSpPr>
                <a:spLocks noChangeAspect="1" noChangeShapeType="1"/>
              </p:cNvSpPr>
              <p:nvPr/>
            </p:nvSpPr>
            <p:spPr bwMode="auto">
              <a:xfrm>
                <a:off x="4612" y="3492"/>
                <a:ext cx="1" cy="3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6" name="Line 126"/>
              <p:cNvSpPr>
                <a:spLocks noChangeAspect="1" noChangeShapeType="1"/>
              </p:cNvSpPr>
              <p:nvPr/>
            </p:nvSpPr>
            <p:spPr bwMode="auto">
              <a:xfrm>
                <a:off x="4597" y="349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7" name="Line 127"/>
              <p:cNvSpPr>
                <a:spLocks noChangeAspect="1" noChangeShapeType="1"/>
              </p:cNvSpPr>
              <p:nvPr/>
            </p:nvSpPr>
            <p:spPr bwMode="auto">
              <a:xfrm flipV="1">
                <a:off x="4612" y="3554"/>
                <a:ext cx="1" cy="3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8" name="Line 128"/>
              <p:cNvSpPr>
                <a:spLocks noChangeAspect="1" noChangeShapeType="1"/>
              </p:cNvSpPr>
              <p:nvPr/>
            </p:nvSpPr>
            <p:spPr bwMode="auto">
              <a:xfrm>
                <a:off x="4597" y="3591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29" name="Line 129"/>
              <p:cNvSpPr>
                <a:spLocks noChangeAspect="1" noChangeShapeType="1"/>
              </p:cNvSpPr>
              <p:nvPr/>
            </p:nvSpPr>
            <p:spPr bwMode="auto">
              <a:xfrm>
                <a:off x="4699" y="3456"/>
                <a:ext cx="1" cy="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0" name="Line 130"/>
              <p:cNvSpPr>
                <a:spLocks noChangeAspect="1" noChangeShapeType="1"/>
              </p:cNvSpPr>
              <p:nvPr/>
            </p:nvSpPr>
            <p:spPr bwMode="auto">
              <a:xfrm>
                <a:off x="4684" y="3456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1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4699" y="3522"/>
                <a:ext cx="1" cy="4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2" name="Line 132"/>
              <p:cNvSpPr>
                <a:spLocks noChangeAspect="1" noChangeShapeType="1"/>
              </p:cNvSpPr>
              <p:nvPr/>
            </p:nvSpPr>
            <p:spPr bwMode="auto">
              <a:xfrm>
                <a:off x="4684" y="3563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3" name="Line 133"/>
              <p:cNvSpPr>
                <a:spLocks noChangeAspect="1" noChangeShapeType="1"/>
              </p:cNvSpPr>
              <p:nvPr/>
            </p:nvSpPr>
            <p:spPr bwMode="auto">
              <a:xfrm>
                <a:off x="4961" y="3692"/>
                <a:ext cx="1" cy="1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4" name="Line 134"/>
              <p:cNvSpPr>
                <a:spLocks noChangeAspect="1" noChangeShapeType="1"/>
              </p:cNvSpPr>
              <p:nvPr/>
            </p:nvSpPr>
            <p:spPr bwMode="auto">
              <a:xfrm>
                <a:off x="4946" y="369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5" name="Line 135"/>
              <p:cNvSpPr>
                <a:spLocks noChangeAspect="1" noChangeShapeType="1"/>
              </p:cNvSpPr>
              <p:nvPr/>
            </p:nvSpPr>
            <p:spPr bwMode="auto">
              <a:xfrm flipV="1">
                <a:off x="4961" y="3737"/>
                <a:ext cx="1" cy="2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6" name="Line 136"/>
              <p:cNvSpPr>
                <a:spLocks noChangeAspect="1" noChangeShapeType="1"/>
              </p:cNvSpPr>
              <p:nvPr/>
            </p:nvSpPr>
            <p:spPr bwMode="auto">
              <a:xfrm>
                <a:off x="4946" y="3757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7" name="Line 137"/>
              <p:cNvSpPr>
                <a:spLocks noChangeAspect="1" noChangeShapeType="1"/>
              </p:cNvSpPr>
              <p:nvPr/>
            </p:nvSpPr>
            <p:spPr bwMode="auto">
              <a:xfrm>
                <a:off x="5048" y="3635"/>
                <a:ext cx="1" cy="2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8" name="Line 138"/>
              <p:cNvSpPr>
                <a:spLocks noChangeAspect="1" noChangeShapeType="1"/>
              </p:cNvSpPr>
              <p:nvPr/>
            </p:nvSpPr>
            <p:spPr bwMode="auto">
              <a:xfrm>
                <a:off x="5033" y="363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39" name="Line 139"/>
              <p:cNvSpPr>
                <a:spLocks noChangeAspect="1" noChangeShapeType="1"/>
              </p:cNvSpPr>
              <p:nvPr/>
            </p:nvSpPr>
            <p:spPr bwMode="auto">
              <a:xfrm flipV="1">
                <a:off x="5048" y="3685"/>
                <a:ext cx="1" cy="2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0" name="Line 140"/>
              <p:cNvSpPr>
                <a:spLocks noChangeAspect="1" noChangeShapeType="1"/>
              </p:cNvSpPr>
              <p:nvPr/>
            </p:nvSpPr>
            <p:spPr bwMode="auto">
              <a:xfrm>
                <a:off x="5033" y="3708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1" name="Line 141"/>
              <p:cNvSpPr>
                <a:spLocks noChangeAspect="1" noChangeShapeType="1"/>
              </p:cNvSpPr>
              <p:nvPr/>
            </p:nvSpPr>
            <p:spPr bwMode="auto">
              <a:xfrm>
                <a:off x="5135" y="3382"/>
                <a:ext cx="1" cy="5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2" name="Line 142"/>
              <p:cNvSpPr>
                <a:spLocks noChangeAspect="1" noChangeShapeType="1"/>
              </p:cNvSpPr>
              <p:nvPr/>
            </p:nvSpPr>
            <p:spPr bwMode="auto">
              <a:xfrm>
                <a:off x="5120" y="338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3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5135" y="3459"/>
                <a:ext cx="1" cy="5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4" name="Line 144"/>
              <p:cNvSpPr>
                <a:spLocks noChangeAspect="1" noChangeShapeType="1"/>
              </p:cNvSpPr>
              <p:nvPr/>
            </p:nvSpPr>
            <p:spPr bwMode="auto">
              <a:xfrm>
                <a:off x="5120" y="3510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5" name="Line 145"/>
              <p:cNvSpPr>
                <a:spLocks noChangeAspect="1" noChangeShapeType="1"/>
              </p:cNvSpPr>
              <p:nvPr/>
            </p:nvSpPr>
            <p:spPr bwMode="auto">
              <a:xfrm>
                <a:off x="5223" y="3232"/>
                <a:ext cx="1" cy="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6" name="Line 146"/>
              <p:cNvSpPr>
                <a:spLocks noChangeAspect="1" noChangeShapeType="1"/>
              </p:cNvSpPr>
              <p:nvPr/>
            </p:nvSpPr>
            <p:spPr bwMode="auto">
              <a:xfrm>
                <a:off x="5208" y="3232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7" name="Line 147"/>
              <p:cNvSpPr>
                <a:spLocks noChangeAspect="1" noChangeShapeType="1"/>
              </p:cNvSpPr>
              <p:nvPr/>
            </p:nvSpPr>
            <p:spPr bwMode="auto">
              <a:xfrm flipV="1">
                <a:off x="5223" y="3327"/>
                <a:ext cx="1" cy="6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8" name="Line 148"/>
              <p:cNvSpPr>
                <a:spLocks noChangeAspect="1" noChangeShapeType="1"/>
              </p:cNvSpPr>
              <p:nvPr/>
            </p:nvSpPr>
            <p:spPr bwMode="auto">
              <a:xfrm>
                <a:off x="5208" y="3395"/>
                <a:ext cx="30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949" name="Rectangle 149"/>
              <p:cNvSpPr>
                <a:spLocks noChangeAspect="1" noChangeArrowheads="1"/>
              </p:cNvSpPr>
              <p:nvPr/>
            </p:nvSpPr>
            <p:spPr bwMode="auto">
              <a:xfrm rot="16200000">
                <a:off x="5768" y="3170"/>
                <a:ext cx="2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rgbClr val="000000"/>
                    </a:solidFill>
                  </a:rPr>
                  <a:t> </a:t>
                </a:r>
                <a:endParaRPr lang="en-US" sz="1600"/>
              </a:p>
            </p:txBody>
          </p:sp>
          <p:sp>
            <p:nvSpPr>
              <p:cNvPr id="972950" name="Rectangle 150"/>
              <p:cNvSpPr>
                <a:spLocks noChangeAspect="1" noChangeArrowheads="1"/>
              </p:cNvSpPr>
              <p:nvPr/>
            </p:nvSpPr>
            <p:spPr bwMode="auto">
              <a:xfrm rot="16200000">
                <a:off x="2838" y="3136"/>
                <a:ext cx="977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>
                    <a:solidFill>
                      <a:srgbClr val="000000"/>
                    </a:solidFill>
                  </a:rPr>
                  <a:t>Structure factor (a.u.)</a:t>
                </a:r>
                <a:endParaRPr lang="en-US" sz="900"/>
              </a:p>
            </p:txBody>
          </p:sp>
          <p:sp>
            <p:nvSpPr>
              <p:cNvPr id="972951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4231" y="4061"/>
                <a:ext cx="80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 b="1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r>
                  <a:rPr lang="en-US" sz="600" b="1">
                    <a:solidFill>
                      <a:srgbClr val="000000"/>
                    </a:solidFill>
                  </a:rPr>
                  <a:t> (r.l.u. of substrate)</a:t>
                </a:r>
                <a:endParaRPr lang="en-US" sz="900"/>
              </a:p>
            </p:txBody>
          </p:sp>
        </p:grpSp>
      </p:grpSp>
      <p:pic>
        <p:nvPicPr>
          <p:cNvPr id="972952" name="movie_oranje_nograf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389" y="255588"/>
            <a:ext cx="1660525" cy="16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3020" name="Picture 220"/>
          <p:cNvPicPr>
            <a:picLocks noChangeAspect="1" noChangeArrowheads="1"/>
          </p:cNvPicPr>
          <p:nvPr/>
        </p:nvPicPr>
        <p:blipFill>
          <a:blip r:embed="rId8" cstate="print"/>
          <a:srcRect l="15356" t="7658" r="5348" b="2289"/>
          <a:stretch>
            <a:fillRect/>
          </a:stretch>
        </p:blipFill>
        <p:spPr bwMode="auto">
          <a:xfrm>
            <a:off x="489389" y="4876801"/>
            <a:ext cx="1760579" cy="173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226"/>
          <p:cNvGrpSpPr>
            <a:grpSpLocks noChangeAspect="1"/>
          </p:cNvGrpSpPr>
          <p:nvPr/>
        </p:nvGrpSpPr>
        <p:grpSpPr bwMode="auto">
          <a:xfrm>
            <a:off x="5092700" y="257175"/>
            <a:ext cx="2008184" cy="1685925"/>
            <a:chOff x="4579" y="3248"/>
            <a:chExt cx="1053" cy="884"/>
          </a:xfrm>
        </p:grpSpPr>
        <p:pic>
          <p:nvPicPr>
            <p:cNvPr id="973022" name="Picture 222"/>
            <p:cNvPicPr>
              <a:picLocks noChangeAspect="1" noChangeArrowheads="1"/>
            </p:cNvPicPr>
            <p:nvPr/>
          </p:nvPicPr>
          <p:blipFill>
            <a:blip r:embed="rId9" cstate="print"/>
            <a:srcRect l="4099" t="7143" b="2654"/>
            <a:stretch>
              <a:fillRect/>
            </a:stretch>
          </p:blipFill>
          <p:spPr bwMode="auto">
            <a:xfrm>
              <a:off x="4579" y="3248"/>
              <a:ext cx="1053" cy="8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73023" name="Rectangle 223"/>
            <p:cNvSpPr>
              <a:spLocks noChangeAspect="1" noChangeArrowheads="1"/>
            </p:cNvSpPr>
            <p:nvPr/>
          </p:nvSpPr>
          <p:spPr bwMode="auto">
            <a:xfrm>
              <a:off x="5159" y="3566"/>
              <a:ext cx="152" cy="7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24" name="Rectangle 224"/>
            <p:cNvSpPr>
              <a:spLocks noChangeAspect="1" noChangeArrowheads="1"/>
            </p:cNvSpPr>
            <p:nvPr/>
          </p:nvSpPr>
          <p:spPr bwMode="auto">
            <a:xfrm>
              <a:off x="5395" y="3560"/>
              <a:ext cx="152" cy="7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3027" name="Text Box 227"/>
          <p:cNvSpPr txBox="1">
            <a:spLocks noChangeArrowheads="1"/>
          </p:cNvSpPr>
          <p:nvPr/>
        </p:nvSpPr>
        <p:spPr bwMode="auto">
          <a:xfrm>
            <a:off x="687388" y="3960151"/>
            <a:ext cx="82835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www.RealNano.nl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973028" name="Text Box 228"/>
          <p:cNvSpPr txBox="1">
            <a:spLocks noChangeArrowheads="1"/>
          </p:cNvSpPr>
          <p:nvPr/>
        </p:nvSpPr>
        <p:spPr bwMode="auto">
          <a:xfrm>
            <a:off x="658813" y="3087778"/>
            <a:ext cx="82835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www.InterfacePhysics.nl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162" name="Text Box 228"/>
          <p:cNvSpPr txBox="1">
            <a:spLocks noChangeArrowheads="1"/>
          </p:cNvSpPr>
          <p:nvPr/>
        </p:nvSpPr>
        <p:spPr bwMode="auto">
          <a:xfrm>
            <a:off x="666201" y="3610194"/>
            <a:ext cx="8283575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FFFF99"/>
                </a:solidFill>
              </a:rPr>
              <a:t>www.LeidenProbeMicroscopy.com</a:t>
            </a:r>
            <a:endParaRPr lang="en-US" sz="1600" b="1" dirty="0">
              <a:solidFill>
                <a:srgbClr val="FFFF99"/>
              </a:solidFill>
            </a:endParaRPr>
          </a:p>
        </p:txBody>
      </p:sp>
      <p:pic>
        <p:nvPicPr>
          <p:cNvPr id="167" name="Picture 7" descr="MvK-composite-2 copy"/>
          <p:cNvPicPr>
            <a:picLocks noChangeAspect="1" noChangeArrowheads="1"/>
          </p:cNvPicPr>
          <p:nvPr/>
        </p:nvPicPr>
        <p:blipFill>
          <a:blip r:embed="rId10" cstate="print"/>
          <a:srcRect t="28470" b="18648"/>
          <a:stretch>
            <a:fillRect/>
          </a:stretch>
        </p:blipFill>
        <p:spPr bwMode="auto">
          <a:xfrm>
            <a:off x="4711700" y="4923951"/>
            <a:ext cx="2563615" cy="169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14" descr="inse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2166" y="3746500"/>
            <a:ext cx="1635634" cy="287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168"/>
          <p:cNvGrpSpPr/>
          <p:nvPr/>
        </p:nvGrpSpPr>
        <p:grpSpPr>
          <a:xfrm>
            <a:off x="2438400" y="4711700"/>
            <a:ext cx="2113438" cy="1917700"/>
            <a:chOff x="2260600" y="4597400"/>
            <a:chExt cx="2113438" cy="2032000"/>
          </a:xfrm>
        </p:grpSpPr>
        <p:sp>
          <p:nvSpPr>
            <p:cNvPr id="168" name="Rectangle 167"/>
            <p:cNvSpPr/>
            <p:nvPr/>
          </p:nvSpPr>
          <p:spPr bwMode="auto">
            <a:xfrm>
              <a:off x="2260600" y="4793530"/>
              <a:ext cx="2113438" cy="182317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6" name="Picture 2" descr="Oxide side white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267" t="28178" r="27733" b="8178"/>
            <a:stretch>
              <a:fillRect/>
            </a:stretch>
          </p:blipFill>
          <p:spPr bwMode="auto">
            <a:xfrm>
              <a:off x="2273300" y="4597400"/>
              <a:ext cx="2091310" cy="2032000"/>
            </a:xfrm>
            <a:prstGeom prst="rect">
              <a:avLst/>
            </a:prstGeom>
            <a:noFill/>
          </p:spPr>
        </p:pic>
      </p:grpSp>
      <p:pic>
        <p:nvPicPr>
          <p:cNvPr id="170" name="Picture 20" descr="RoomTemperature_12_0_L2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50974" y="240937"/>
            <a:ext cx="1705429" cy="170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" name="Picture 5" descr="DSCN0701"/>
          <p:cNvPicPr>
            <a:picLocks noChangeAspect="1" noChangeArrowheads="1"/>
          </p:cNvPicPr>
          <p:nvPr/>
        </p:nvPicPr>
        <p:blipFill>
          <a:blip r:embed="rId14" cstate="print"/>
          <a:srcRect l="42042" t="25886" r="36653" b="42507"/>
          <a:stretch>
            <a:fillRect/>
          </a:stretch>
        </p:blipFill>
        <p:spPr bwMode="auto">
          <a:xfrm>
            <a:off x="7692934" y="2180282"/>
            <a:ext cx="1247866" cy="138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0" name="Rectangle 179"/>
          <p:cNvSpPr/>
          <p:nvPr/>
        </p:nvSpPr>
        <p:spPr>
          <a:xfrm>
            <a:off x="2235200" y="114300"/>
            <a:ext cx="5003800" cy="2102114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73050" marR="0" lvl="0" indent="-63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None/>
              <a:tabLst>
                <a:tab pos="1714500" algn="l"/>
              </a:tabLst>
              <a:defRPr/>
            </a:pPr>
            <a:endParaRPr kumimoji="0" lang="nl-NL" sz="1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273050" marR="0" lvl="0" indent="-63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None/>
              <a:tabLst>
                <a:tab pos="1714500" algn="l"/>
              </a:tabLst>
              <a:defRPr/>
            </a:pPr>
            <a:r>
              <a:rPr kumimoji="0" lang="nl-NL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Atomen aan</a:t>
            </a:r>
            <a:r>
              <a:rPr kumimoji="0" lang="nl-NL" sz="2800" b="1" i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het werk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539750" marR="0" lvl="1" indent="-2730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Blip>
                <a:blip r:embed="rId15"/>
              </a:buBlip>
              <a:tabLst>
                <a:tab pos="1714500" algn="l"/>
              </a:tabLst>
              <a:defRPr/>
            </a:pPr>
            <a:r>
              <a:rPr kumimoji="0" lang="nl-NL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Nieuw:</a:t>
            </a:r>
            <a:r>
              <a:rPr kumimoji="0" lang="nl-NL" sz="20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nl-NL" sz="2000" b="1" i="1" kern="0" dirty="0" smtClean="0">
                <a:solidFill>
                  <a:sysClr val="windowText" lastClr="000000"/>
                </a:solidFill>
              </a:rPr>
              <a:t>LIVE </a:t>
            </a:r>
            <a:r>
              <a:rPr lang="nl-NL" sz="2000" b="1" kern="0" dirty="0" err="1" smtClean="0">
                <a:solidFill>
                  <a:sysClr val="windowText" lastClr="000000"/>
                </a:solidFill>
              </a:rPr>
              <a:t>nano</a:t>
            </a:r>
            <a:r>
              <a:rPr lang="nl-NL" sz="2000" b="1" kern="0" dirty="0" smtClean="0">
                <a:solidFill>
                  <a:sysClr val="windowText" lastClr="000000"/>
                </a:solidFill>
              </a:rPr>
              <a:t>-te</a:t>
            </a:r>
            <a:r>
              <a:rPr kumimoji="0" lang="nl-NL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chnieken</a:t>
            </a:r>
            <a:endParaRPr kumimoji="0" lang="nl-NL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39750" marR="0" lvl="1" indent="-2730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Blip>
                <a:blip r:embed="rId15"/>
              </a:buBlip>
              <a:tabLst>
                <a:tab pos="1714500" algn="l"/>
              </a:tabLst>
              <a:defRPr/>
            </a:pP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Groei van </a:t>
            </a:r>
            <a:r>
              <a:rPr kumimoji="0" lang="nl-NL" sz="20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grafeen</a:t>
            </a:r>
            <a:endParaRPr kumimoji="0" lang="nl-NL" sz="2000" b="1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39750" marR="0" lvl="1" indent="-2730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Blip>
                <a:blip r:embed="rId15"/>
              </a:buBlip>
              <a:tabLst>
                <a:tab pos="1714500" algn="l"/>
              </a:tabLst>
              <a:defRPr/>
            </a:pPr>
            <a:r>
              <a:rPr lang="nl-NL" sz="2000" b="1" kern="0" baseline="0" dirty="0" smtClean="0">
                <a:solidFill>
                  <a:sysClr val="windowText" lastClr="000000"/>
                </a:solidFill>
              </a:rPr>
              <a:t>Katalytische</a:t>
            </a:r>
            <a:r>
              <a:rPr lang="nl-NL" sz="2000" b="1" kern="0" dirty="0" smtClean="0">
                <a:solidFill>
                  <a:sysClr val="windowText" lastClr="000000"/>
                </a:solidFill>
              </a:rPr>
              <a:t> reacties</a:t>
            </a:r>
            <a:endParaRPr lang="nl-NL" sz="2000" b="1" kern="0" dirty="0" smtClean="0">
              <a:solidFill>
                <a:sysClr val="windowText" lastClr="000000"/>
              </a:solidFill>
            </a:endParaRPr>
          </a:p>
          <a:p>
            <a:pPr marL="539750" marR="0" lvl="1" indent="-2730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Blip>
                <a:blip r:embed="rId15"/>
              </a:buBlip>
              <a:tabLst>
                <a:tab pos="1714500" algn="l"/>
              </a:tabLst>
              <a:defRPr/>
            </a:pPr>
            <a:endParaRPr kumimoji="0" lang="nl-NL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235200" y="1689100"/>
            <a:ext cx="5003800" cy="107722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73050" marR="0" lvl="0" indent="-635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0000"/>
              <a:buFontTx/>
              <a:buNone/>
              <a:tabLst>
                <a:tab pos="1714500" algn="l"/>
              </a:tabLst>
              <a:defRPr/>
            </a:pPr>
            <a:endParaRPr kumimoji="0" lang="nl-NL" sz="1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pic>
        <p:nvPicPr>
          <p:cNvPr id="171" name="PdAB_414.wmv"/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89389" y="2838333"/>
            <a:ext cx="1745838" cy="130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0" fill="hold"/>
                                        <p:tgtEl>
                                          <p:spTgt spid="9729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60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2952"/>
                </p:tgtEl>
              </p:cMediaNode>
            </p:video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96280" y="1109677"/>
            <a:ext cx="7719255" cy="481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800" dirty="0" err="1" smtClean="0">
                <a:solidFill>
                  <a:srgbClr val="008000"/>
                </a:solidFill>
              </a:rPr>
              <a:t>Kees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Herbschleb</a:t>
            </a:r>
            <a:r>
              <a:rPr lang="en-US" sz="1800" dirty="0">
                <a:solidFill>
                  <a:srgbClr val="008000"/>
                </a:solidFill>
              </a:rPr>
              <a:t>, Marta </a:t>
            </a:r>
            <a:r>
              <a:rPr lang="en-US" sz="1800" dirty="0" err="1">
                <a:solidFill>
                  <a:srgbClr val="008000"/>
                </a:solidFill>
              </a:rPr>
              <a:t>Cañas</a:t>
            </a:r>
            <a:r>
              <a:rPr lang="en-US" sz="1800" dirty="0">
                <a:solidFill>
                  <a:srgbClr val="008000"/>
                </a:solidFill>
              </a:rPr>
              <a:t>-Ventura, </a:t>
            </a:r>
            <a:r>
              <a:rPr lang="en-US" sz="1800" dirty="0" err="1">
                <a:solidFill>
                  <a:srgbClr val="008000"/>
                </a:solidFill>
              </a:rPr>
              <a:t>Dunja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Stoltz</a:t>
            </a:r>
            <a:r>
              <a:rPr lang="en-US" sz="1800" dirty="0" smtClean="0">
                <a:solidFill>
                  <a:srgbClr val="008000"/>
                </a:solidFill>
              </a:rPr>
              <a:t>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err="1" smtClean="0">
                <a:solidFill>
                  <a:srgbClr val="008000"/>
                </a:solidFill>
              </a:rPr>
              <a:t>Qian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>
                <a:solidFill>
                  <a:srgbClr val="008000"/>
                </a:solidFill>
              </a:rPr>
              <a:t>Liu, </a:t>
            </a:r>
            <a:r>
              <a:rPr lang="en-US" sz="1800" dirty="0" smtClean="0">
                <a:solidFill>
                  <a:srgbClr val="008000"/>
                </a:solidFill>
              </a:rPr>
              <a:t>Sander </a:t>
            </a:r>
            <a:r>
              <a:rPr lang="en-US" sz="1800" dirty="0" err="1" smtClean="0">
                <a:solidFill>
                  <a:srgbClr val="008000"/>
                </a:solidFill>
              </a:rPr>
              <a:t>Roobol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8000"/>
                </a:solidFill>
              </a:rPr>
              <a:t>Violeta</a:t>
            </a:r>
            <a:r>
              <a:rPr lang="en-US" sz="1800" dirty="0" smtClean="0">
                <a:solidFill>
                  <a:srgbClr val="008000"/>
                </a:solidFill>
              </a:rPr>
              <a:t> Navarro-</a:t>
            </a:r>
            <a:r>
              <a:rPr lang="en-US" sz="1800" dirty="0" err="1" smtClean="0">
                <a:solidFill>
                  <a:srgbClr val="008000"/>
                </a:solidFill>
              </a:rPr>
              <a:t>Paredes</a:t>
            </a:r>
            <a:r>
              <a:rPr lang="en-US" sz="1800" dirty="0" smtClean="0">
                <a:solidFill>
                  <a:srgbClr val="008000"/>
                </a:solidFill>
              </a:rPr>
              <a:t>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err="1" smtClean="0">
                <a:solidFill>
                  <a:srgbClr val="008000"/>
                </a:solidFill>
              </a:rPr>
              <a:t>Ivar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Taminiau</a:t>
            </a:r>
            <a:r>
              <a:rPr lang="en-US" sz="1800" dirty="0" smtClean="0">
                <a:solidFill>
                  <a:srgbClr val="008000"/>
                </a:solidFill>
              </a:rPr>
              <a:t>, Johan </a:t>
            </a:r>
            <a:r>
              <a:rPr lang="en-US" sz="1800" dirty="0">
                <a:solidFill>
                  <a:srgbClr val="008000"/>
                </a:solidFill>
              </a:rPr>
              <a:t>Bakker</a:t>
            </a:r>
            <a:r>
              <a:rPr lang="en-US" sz="1800" dirty="0" smtClean="0">
                <a:solidFill>
                  <a:srgbClr val="008000"/>
                </a:solidFill>
              </a:rPr>
              <a:t>, Peter van der </a:t>
            </a:r>
            <a:r>
              <a:rPr lang="en-US" sz="1800" dirty="0" err="1" smtClean="0">
                <a:solidFill>
                  <a:srgbClr val="008000"/>
                </a:solidFill>
              </a:rPr>
              <a:t>Tuijn</a:t>
            </a:r>
            <a:r>
              <a:rPr lang="en-US" sz="1800" dirty="0" smtClean="0">
                <a:solidFill>
                  <a:srgbClr val="008000"/>
                </a:solidFill>
              </a:rPr>
              <a:t>,</a:t>
            </a: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800" dirty="0" err="1" smtClean="0">
                <a:solidFill>
                  <a:srgbClr val="008000"/>
                </a:solidFill>
              </a:rPr>
              <a:t>Mirthe</a:t>
            </a:r>
            <a:r>
              <a:rPr lang="en-US" sz="1800" dirty="0" smtClean="0">
                <a:solidFill>
                  <a:srgbClr val="008000"/>
                </a:solidFill>
              </a:rPr>
              <a:t> Bergman, Bas </a:t>
            </a:r>
            <a:r>
              <a:rPr lang="en-US" sz="1800" dirty="0" err="1" smtClean="0">
                <a:solidFill>
                  <a:srgbClr val="008000"/>
                </a:solidFill>
              </a:rPr>
              <a:t>Hendriksen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8000"/>
                </a:solidFill>
              </a:rPr>
              <a:t>Guocai</a:t>
            </a:r>
            <a:r>
              <a:rPr lang="en-US" sz="1800" dirty="0" smtClean="0">
                <a:solidFill>
                  <a:srgbClr val="008000"/>
                </a:solidFill>
              </a:rPr>
              <a:t> Dong, 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Dirk van </a:t>
            </a:r>
            <a:r>
              <a:rPr lang="en-US" sz="1800" dirty="0" err="1" smtClean="0">
                <a:solidFill>
                  <a:srgbClr val="008000"/>
                </a:solidFill>
              </a:rPr>
              <a:t>Baarle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8000"/>
                </a:solidFill>
              </a:rPr>
              <a:t>Elodie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Fourré</a:t>
            </a:r>
            <a:r>
              <a:rPr lang="en-US" sz="1800" dirty="0" smtClean="0">
                <a:solidFill>
                  <a:srgbClr val="008000"/>
                </a:solidFill>
              </a:rPr>
              <a:t>,…</a:t>
            </a:r>
            <a:endParaRPr lang="en-US" sz="1050" dirty="0" smtClean="0">
              <a:solidFill>
                <a:srgbClr val="008000"/>
              </a:solidFill>
            </a:endParaRPr>
          </a:p>
          <a:p>
            <a:pPr algn="l">
              <a:spcBef>
                <a:spcPts val="0"/>
              </a:spcBef>
              <a:tabLst>
                <a:tab pos="719138" algn="l"/>
              </a:tabLst>
            </a:pPr>
            <a:endParaRPr lang="en-US" sz="300" dirty="0" smtClean="0">
              <a:solidFill>
                <a:srgbClr val="008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600" i="1" dirty="0" err="1" smtClean="0">
                <a:solidFill>
                  <a:srgbClr val="008000"/>
                </a:solidFill>
              </a:rPr>
              <a:t>Kamerlingh</a:t>
            </a:r>
            <a:r>
              <a:rPr lang="en-US" sz="1600" i="1" dirty="0" smtClean="0">
                <a:solidFill>
                  <a:srgbClr val="008000"/>
                </a:solidFill>
              </a:rPr>
              <a:t> </a:t>
            </a:r>
            <a:r>
              <a:rPr lang="en-US" sz="1600" i="1" dirty="0" err="1">
                <a:solidFill>
                  <a:srgbClr val="008000"/>
                </a:solidFill>
              </a:rPr>
              <a:t>Onnes</a:t>
            </a:r>
            <a:r>
              <a:rPr lang="en-US" sz="1600" i="1" dirty="0">
                <a:solidFill>
                  <a:srgbClr val="008000"/>
                </a:solidFill>
              </a:rPr>
              <a:t> Laboratory, Leiden University, The </a:t>
            </a:r>
            <a:r>
              <a:rPr lang="en-US" sz="1600" i="1" dirty="0" smtClean="0">
                <a:solidFill>
                  <a:srgbClr val="008000"/>
                </a:solidFill>
              </a:rPr>
              <a:t>Netherlands</a:t>
            </a:r>
            <a:endParaRPr lang="en-US" sz="2000" dirty="0" smtClean="0">
              <a:solidFill>
                <a:srgbClr val="008000"/>
              </a:solidFill>
            </a:endParaRPr>
          </a:p>
          <a:p>
            <a:pPr algn="l">
              <a:spcBef>
                <a:spcPts val="0"/>
              </a:spcBef>
              <a:tabLst>
                <a:tab pos="719138" algn="l"/>
              </a:tabLst>
            </a:pPr>
            <a:r>
              <a:rPr lang="en-US" sz="600" dirty="0">
                <a:solidFill>
                  <a:srgbClr val="008000"/>
                </a:solidFill>
              </a:rPr>
              <a:t/>
            </a:r>
            <a:br>
              <a:rPr lang="en-US" sz="600" dirty="0">
                <a:solidFill>
                  <a:srgbClr val="008000"/>
                </a:solidFill>
              </a:rPr>
            </a:br>
            <a:r>
              <a:rPr lang="en-US" sz="600" dirty="0" smtClean="0">
                <a:solidFill>
                  <a:srgbClr val="008000"/>
                </a:solidFill>
              </a:rPr>
              <a:t/>
            </a:r>
            <a:br>
              <a:rPr lang="en-US" sz="600" dirty="0" smtClean="0">
                <a:solidFill>
                  <a:srgbClr val="008000"/>
                </a:solidFill>
              </a:rPr>
            </a:br>
            <a:endParaRPr lang="en-US" sz="2000" dirty="0" smtClean="0">
              <a:solidFill>
                <a:srgbClr val="008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800" dirty="0" err="1" smtClean="0">
                <a:solidFill>
                  <a:srgbClr val="0070C0"/>
                </a:solidFill>
              </a:rPr>
              <a:t>Ioana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Popa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>
                <a:solidFill>
                  <a:srgbClr val="0070C0"/>
                </a:solidFill>
              </a:rPr>
              <a:t> Carlos </a:t>
            </a:r>
            <a:r>
              <a:rPr lang="en-US" sz="1800" dirty="0" err="1" smtClean="0">
                <a:solidFill>
                  <a:srgbClr val="0070C0"/>
                </a:solidFill>
              </a:rPr>
              <a:t>Quirós</a:t>
            </a:r>
            <a:r>
              <a:rPr lang="en-US" sz="1800" dirty="0">
                <a:solidFill>
                  <a:srgbClr val="00800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Hyojung</a:t>
            </a:r>
            <a:r>
              <a:rPr lang="en-US" sz="1800" dirty="0">
                <a:solidFill>
                  <a:srgbClr val="0070C0"/>
                </a:solidFill>
              </a:rPr>
              <a:t> Kim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>
                <a:solidFill>
                  <a:srgbClr val="0070C0"/>
                </a:solidFill>
              </a:rPr>
              <a:t>Andrea </a:t>
            </a:r>
            <a:r>
              <a:rPr lang="en-US" sz="1800" dirty="0" err="1">
                <a:solidFill>
                  <a:srgbClr val="0070C0"/>
                </a:solidFill>
              </a:rPr>
              <a:t>Resta</a:t>
            </a:r>
            <a:r>
              <a:rPr lang="en-US" sz="1800" dirty="0" smtClean="0">
                <a:solidFill>
                  <a:srgbClr val="008000"/>
                </a:solidFill>
              </a:rPr>
              <a:t>,</a:t>
            </a:r>
            <a:endParaRPr lang="en-US" sz="1800" dirty="0" smtClean="0">
              <a:solidFill>
                <a:srgbClr val="0070C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800" dirty="0" smtClean="0">
                <a:solidFill>
                  <a:srgbClr val="0070C0"/>
                </a:solidFill>
              </a:rPr>
              <a:t>Olivier </a:t>
            </a:r>
            <a:r>
              <a:rPr lang="en-US" sz="1800" dirty="0" err="1" smtClean="0">
                <a:solidFill>
                  <a:srgbClr val="0070C0"/>
                </a:solidFill>
              </a:rPr>
              <a:t>Balmes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 smtClean="0">
                <a:solidFill>
                  <a:srgbClr val="0070C0"/>
                </a:solidFill>
              </a:rPr>
              <a:t> Didier </a:t>
            </a:r>
            <a:r>
              <a:rPr lang="en-US" sz="1800" dirty="0" err="1" smtClean="0">
                <a:solidFill>
                  <a:srgbClr val="0070C0"/>
                </a:solidFill>
              </a:rPr>
              <a:t>Wermeille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70C0"/>
                </a:solidFill>
              </a:rPr>
              <a:t>Lucien Petit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 smtClean="0">
                <a:solidFill>
                  <a:srgbClr val="0070C0"/>
                </a:solidFill>
              </a:rPr>
              <a:t> Thomas </a:t>
            </a:r>
            <a:r>
              <a:rPr lang="en-US" sz="1800" dirty="0" err="1" smtClean="0">
                <a:solidFill>
                  <a:srgbClr val="0070C0"/>
                </a:solidFill>
              </a:rPr>
              <a:t>Dufrane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 smtClean="0">
                <a:solidFill>
                  <a:srgbClr val="0070C0"/>
                </a:solidFill>
              </a:rPr>
              <a:t/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Helena </a:t>
            </a:r>
            <a:r>
              <a:rPr lang="en-US" sz="1800" dirty="0" err="1" smtClean="0">
                <a:solidFill>
                  <a:srgbClr val="0070C0"/>
                </a:solidFill>
              </a:rPr>
              <a:t>Isern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70C0"/>
                </a:solidFill>
              </a:rPr>
              <a:t>Odile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Robach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smtClean="0">
                <a:solidFill>
                  <a:srgbClr val="0070C0"/>
                </a:solidFill>
              </a:rPr>
              <a:t>Salvador </a:t>
            </a:r>
            <a:r>
              <a:rPr lang="en-US" sz="1800" dirty="0" err="1" smtClean="0">
                <a:solidFill>
                  <a:srgbClr val="0070C0"/>
                </a:solidFill>
              </a:rPr>
              <a:t>Ferrer</a:t>
            </a:r>
            <a:r>
              <a:rPr lang="en-US" sz="1800" dirty="0">
                <a:solidFill>
                  <a:srgbClr val="008000"/>
                </a:solidFill>
              </a:rPr>
              <a:t>,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Roberto </a:t>
            </a:r>
            <a:r>
              <a:rPr lang="en-US" sz="1800" dirty="0" err="1" smtClean="0">
                <a:solidFill>
                  <a:srgbClr val="0070C0"/>
                </a:solidFill>
              </a:rPr>
              <a:t>Felici</a:t>
            </a:r>
            <a:r>
              <a:rPr lang="en-US" sz="1800" dirty="0" smtClean="0">
                <a:solidFill>
                  <a:srgbClr val="0070C0"/>
                </a:solidFill>
              </a:rPr>
              <a:t>,…</a:t>
            </a:r>
            <a:endParaRPr lang="en-US" sz="1050" dirty="0">
              <a:solidFill>
                <a:srgbClr val="008000"/>
              </a:solidFill>
            </a:endParaRPr>
          </a:p>
          <a:p>
            <a:pPr algn="l">
              <a:spcBef>
                <a:spcPts val="0"/>
              </a:spcBef>
              <a:tabLst>
                <a:tab pos="719138" algn="l"/>
              </a:tabLst>
            </a:pPr>
            <a:endParaRPr lang="en-US" sz="300" dirty="0">
              <a:solidFill>
                <a:srgbClr val="008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600" i="1" dirty="0" smtClean="0">
                <a:solidFill>
                  <a:srgbClr val="0070C0"/>
                </a:solidFill>
              </a:rPr>
              <a:t>ESRF, </a:t>
            </a:r>
            <a:r>
              <a:rPr lang="en-US" sz="1600" i="1" dirty="0" err="1" smtClean="0">
                <a:solidFill>
                  <a:srgbClr val="0070C0"/>
                </a:solidFill>
              </a:rPr>
              <a:t>Beamline</a:t>
            </a:r>
            <a:r>
              <a:rPr lang="en-US" sz="1600" i="1" dirty="0" smtClean="0">
                <a:solidFill>
                  <a:srgbClr val="0070C0"/>
                </a:solidFill>
              </a:rPr>
              <a:t> ID03, Grenoble, France</a:t>
            </a: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600" dirty="0">
                <a:solidFill>
                  <a:srgbClr val="008000"/>
                </a:solidFill>
              </a:rPr>
              <a:t/>
            </a:r>
            <a:br>
              <a:rPr lang="en-US" sz="600" dirty="0">
                <a:solidFill>
                  <a:srgbClr val="008000"/>
                </a:solidFill>
              </a:rPr>
            </a:br>
            <a:endParaRPr lang="en-US" sz="2000" dirty="0">
              <a:solidFill>
                <a:srgbClr val="008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en-US" sz="1800" dirty="0" smtClean="0">
                <a:solidFill>
                  <a:srgbClr val="FF0000"/>
                </a:solidFill>
              </a:rPr>
              <a:t>Alexei Ofitserov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</a:rPr>
              <a:t>Gertjan</a:t>
            </a:r>
            <a:r>
              <a:rPr lang="en-US" sz="1800" dirty="0" smtClean="0">
                <a:solidFill>
                  <a:srgbClr val="FF0000"/>
                </a:solidFill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</a:rPr>
              <a:t>Baarle</a:t>
            </a:r>
            <a:endParaRPr lang="en-US" sz="1050" dirty="0">
              <a:solidFill>
                <a:srgbClr val="008000"/>
              </a:solidFill>
            </a:endParaRPr>
          </a:p>
          <a:p>
            <a:pPr algn="l">
              <a:spcBef>
                <a:spcPts val="0"/>
              </a:spcBef>
              <a:tabLst>
                <a:tab pos="719138" algn="l"/>
              </a:tabLst>
            </a:pPr>
            <a:endParaRPr lang="en-US" sz="300" dirty="0">
              <a:solidFill>
                <a:srgbClr val="008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nl-NL" sz="1600" i="1" dirty="0" smtClean="0">
                <a:solidFill>
                  <a:srgbClr val="FF0000"/>
                </a:solidFill>
              </a:rPr>
              <a:t>Leiden </a:t>
            </a:r>
            <a:r>
              <a:rPr lang="nl-NL" sz="1600" i="1" dirty="0" err="1" smtClean="0">
                <a:solidFill>
                  <a:srgbClr val="FF0000"/>
                </a:solidFill>
              </a:rPr>
              <a:t>Probe</a:t>
            </a:r>
            <a:r>
              <a:rPr lang="nl-NL" sz="1600" i="1" dirty="0" smtClean="0">
                <a:solidFill>
                  <a:srgbClr val="FF0000"/>
                </a:solidFill>
              </a:rPr>
              <a:t> </a:t>
            </a:r>
            <a:r>
              <a:rPr lang="nl-NL" sz="1600" i="1" dirty="0" err="1" smtClean="0">
                <a:solidFill>
                  <a:srgbClr val="FF0000"/>
                </a:solidFill>
              </a:rPr>
              <a:t>Microscopy</a:t>
            </a:r>
            <a:r>
              <a:rPr lang="nl-NL" sz="1600" i="1" dirty="0" smtClean="0">
                <a:solidFill>
                  <a:srgbClr val="FF0000"/>
                </a:solidFill>
              </a:rPr>
              <a:t> BV</a:t>
            </a:r>
            <a:endParaRPr lang="nl-NL" sz="1600" dirty="0" smtClean="0"/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endParaRPr lang="nl-NL" sz="2000" dirty="0">
              <a:solidFill>
                <a:srgbClr val="FF0000"/>
              </a:solidFill>
            </a:endParaRP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nl-NL" sz="1800" dirty="0" err="1" smtClean="0">
                <a:solidFill>
                  <a:srgbClr val="000000"/>
                </a:solidFill>
              </a:rPr>
              <a:t>Collab</a:t>
            </a:r>
            <a:r>
              <a:rPr lang="nl-NL" sz="1800" dirty="0" smtClean="0">
                <a:solidFill>
                  <a:srgbClr val="000000"/>
                </a:solidFill>
              </a:rPr>
              <a:t>/</a:t>
            </a:r>
            <a:r>
              <a:rPr lang="nl-NL" sz="1800" dirty="0" err="1" smtClean="0">
                <a:solidFill>
                  <a:srgbClr val="000000"/>
                </a:solidFill>
              </a:rPr>
              <a:t>commun</a:t>
            </a:r>
            <a:r>
              <a:rPr lang="nl-NL" sz="1800" dirty="0" smtClean="0">
                <a:solidFill>
                  <a:srgbClr val="000000"/>
                </a:solidFill>
              </a:rPr>
              <a:t>: </a:t>
            </a:r>
            <a:r>
              <a:rPr lang="nl-NL" sz="1800" dirty="0" err="1" smtClean="0">
                <a:solidFill>
                  <a:srgbClr val="000000"/>
                </a:solidFill>
              </a:rPr>
              <a:t>Edvin</a:t>
            </a:r>
            <a:r>
              <a:rPr lang="nl-NL" sz="1800" dirty="0" smtClean="0">
                <a:solidFill>
                  <a:srgbClr val="000000"/>
                </a:solidFill>
              </a:rPr>
              <a:t> </a:t>
            </a:r>
            <a:r>
              <a:rPr lang="nl-NL" sz="1800" dirty="0" err="1" smtClean="0">
                <a:solidFill>
                  <a:srgbClr val="000000"/>
                </a:solidFill>
              </a:rPr>
              <a:t>Lundgren</a:t>
            </a:r>
            <a:r>
              <a:rPr lang="nl-NL" sz="1800" dirty="0" smtClean="0">
                <a:solidFill>
                  <a:srgbClr val="000000"/>
                </a:solidFill>
              </a:rPr>
              <a:t> (</a:t>
            </a:r>
            <a:r>
              <a:rPr lang="nl-NL" sz="1800" dirty="0" err="1" smtClean="0">
                <a:solidFill>
                  <a:srgbClr val="000000"/>
                </a:solidFill>
              </a:rPr>
              <a:t>Lund</a:t>
            </a:r>
            <a:r>
              <a:rPr lang="nl-NL" sz="1800" dirty="0" smtClean="0">
                <a:solidFill>
                  <a:srgbClr val="000000"/>
                </a:solidFill>
              </a:rPr>
              <a:t>), Andreas </a:t>
            </a:r>
            <a:r>
              <a:rPr lang="nl-NL" sz="1800" dirty="0" err="1" smtClean="0">
                <a:solidFill>
                  <a:srgbClr val="000000"/>
                </a:solidFill>
              </a:rPr>
              <a:t>Stierle</a:t>
            </a:r>
            <a:r>
              <a:rPr lang="nl-NL" sz="1800" dirty="0" smtClean="0">
                <a:solidFill>
                  <a:srgbClr val="000000"/>
                </a:solidFill>
              </a:rPr>
              <a:t> (Siegen)</a:t>
            </a:r>
          </a:p>
          <a:p>
            <a:pPr algn="l">
              <a:lnSpc>
                <a:spcPts val="1860"/>
              </a:lnSpc>
              <a:spcBef>
                <a:spcPts val="0"/>
              </a:spcBef>
              <a:tabLst>
                <a:tab pos="719138" algn="l"/>
              </a:tabLst>
            </a:pPr>
            <a:r>
              <a:rPr lang="nl-NL" sz="1800" dirty="0" smtClean="0">
                <a:solidFill>
                  <a:srgbClr val="000000"/>
                </a:solidFill>
              </a:rPr>
              <a:t>Herbert </a:t>
            </a:r>
            <a:r>
              <a:rPr lang="nl-NL" sz="1800" dirty="0">
                <a:solidFill>
                  <a:srgbClr val="000000"/>
                </a:solidFill>
              </a:rPr>
              <a:t>Over (</a:t>
            </a:r>
            <a:r>
              <a:rPr lang="nl-NL" sz="1800" dirty="0" err="1">
                <a:solidFill>
                  <a:srgbClr val="000000"/>
                </a:solidFill>
              </a:rPr>
              <a:t>Gießen</a:t>
            </a:r>
            <a:r>
              <a:rPr lang="nl-NL" sz="1800" dirty="0">
                <a:solidFill>
                  <a:srgbClr val="000000"/>
                </a:solidFill>
              </a:rPr>
              <a:t>), </a:t>
            </a:r>
            <a:r>
              <a:rPr lang="nl-NL" sz="1800" dirty="0" smtClean="0">
                <a:solidFill>
                  <a:srgbClr val="000000"/>
                </a:solidFill>
              </a:rPr>
              <a:t>Karsten Reuter (Berlin/Munich)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019916" name="Text Box 12"/>
          <p:cNvSpPr txBox="1">
            <a:spLocks noChangeArrowheads="1"/>
          </p:cNvSpPr>
          <p:nvPr/>
        </p:nvSpPr>
        <p:spPr bwMode="auto">
          <a:xfrm>
            <a:off x="849313" y="4129782"/>
            <a:ext cx="7659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endParaRPr lang="nl-NL">
              <a:solidFill>
                <a:srgbClr val="000000"/>
              </a:solidFill>
            </a:endParaRP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4" cstate="print"/>
          <a:srcRect r="638"/>
          <a:stretch>
            <a:fillRect/>
          </a:stretch>
        </p:blipFill>
        <p:spPr bwMode="auto">
          <a:xfrm>
            <a:off x="6793022" y="133522"/>
            <a:ext cx="2243025" cy="45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7293953" y="1243637"/>
            <a:ext cx="1185676" cy="3896810"/>
            <a:chOff x="337633" y="1264138"/>
            <a:chExt cx="1185676" cy="3896810"/>
          </a:xfrm>
        </p:grpSpPr>
        <p:pic>
          <p:nvPicPr>
            <p:cNvPr id="32" name="Picture 143" descr="UniLeidenLogo-small"/>
            <p:cNvPicPr>
              <a:picLocks noChangeAspect="1" noChangeArrowheads="1"/>
            </p:cNvPicPr>
            <p:nvPr/>
          </p:nvPicPr>
          <p:blipFill>
            <a:blip r:embed="rId5" cstate="print"/>
            <a:srcRect l="3761" t="5882" r="63397" b="4929"/>
            <a:stretch>
              <a:fillRect/>
            </a:stretch>
          </p:blipFill>
          <p:spPr bwMode="auto">
            <a:xfrm>
              <a:off x="355650" y="1264138"/>
              <a:ext cx="1149643" cy="1322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9392389"/>
                </p:ext>
              </p:extLst>
            </p:nvPr>
          </p:nvGraphicFramePr>
          <p:xfrm>
            <a:off x="463983" y="2979096"/>
            <a:ext cx="932977" cy="1153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887" name="CorelPhotoPaint.Image.8" r:id="rId6" imgW="698413" imgH="863188" progId="">
                    <p:embed/>
                  </p:oleObj>
                </mc:Choice>
                <mc:Fallback>
                  <p:oleObj name="CorelPhotoPaint.Image.8" r:id="rId6" imgW="698413" imgH="86318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6D6D6D"/>
                            </a:clrFrom>
                            <a:clrTo>
                              <a:srgbClr val="6D6D6D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983" y="2979096"/>
                          <a:ext cx="932977" cy="11531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5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633" y="4566745"/>
              <a:ext cx="1185676" cy="59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711200" y="171450"/>
            <a:ext cx="843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</a:pPr>
            <a:r>
              <a:rPr lang="en-US" sz="3200" b="1" dirty="0" smtClean="0">
                <a:solidFill>
                  <a:srgbClr val="3333CC"/>
                </a:solidFill>
              </a:rPr>
              <a:t>Met </a:t>
            </a:r>
            <a:r>
              <a:rPr lang="en-US" sz="3200" b="1" dirty="0" err="1" smtClean="0">
                <a:solidFill>
                  <a:srgbClr val="3333CC"/>
                </a:solidFill>
              </a:rPr>
              <a:t>veel</a:t>
            </a:r>
            <a:r>
              <a:rPr lang="en-US" sz="3200" b="1" dirty="0" smtClean="0">
                <a:solidFill>
                  <a:srgbClr val="3333CC"/>
                </a:solidFill>
              </a:rPr>
              <a:t> dank </a:t>
            </a:r>
            <a:r>
              <a:rPr lang="en-US" sz="3200" b="1" dirty="0" err="1" smtClean="0">
                <a:solidFill>
                  <a:srgbClr val="3333CC"/>
                </a:solidFill>
              </a:rPr>
              <a:t>aan</a:t>
            </a:r>
            <a:r>
              <a:rPr lang="en-US" sz="3200" b="1" dirty="0" smtClean="0">
                <a:solidFill>
                  <a:srgbClr val="3333CC"/>
                </a:solidFill>
              </a:rPr>
              <a:t>:</a:t>
            </a:r>
            <a:r>
              <a:rPr lang="en-US" sz="3200" b="1" dirty="0" smtClean="0">
                <a:solidFill>
                  <a:srgbClr val="3333CC"/>
                </a:solidFill>
              </a:rPr>
              <a:t/>
            </a:r>
            <a:br>
              <a:rPr lang="en-US" sz="3200" b="1" dirty="0" smtClean="0">
                <a:solidFill>
                  <a:srgbClr val="3333CC"/>
                </a:solidFill>
              </a:rPr>
            </a:b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2431" y="1106833"/>
            <a:ext cx="7818572" cy="15551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723355" y="2951990"/>
            <a:ext cx="7818572" cy="121073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723353" y="4495211"/>
            <a:ext cx="7818572" cy="6670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384823">
            <a:off x="680641" y="2601563"/>
            <a:ext cx="6221011" cy="369332"/>
          </a:xfrm>
          <a:prstGeom prst="rect">
            <a:avLst/>
          </a:prstGeom>
          <a:solidFill>
            <a:srgbClr val="FFFFFF">
              <a:alpha val="92000"/>
            </a:srgbClr>
          </a:solidFill>
          <a:ln w="12700" cmpd="sng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8000"/>
                </a:solidFill>
              </a:rPr>
              <a:t>R</a:t>
            </a:r>
            <a:r>
              <a:rPr lang="en-US" sz="1800" dirty="0">
                <a:solidFill>
                  <a:srgbClr val="0070C0"/>
                </a:solidFill>
              </a:rPr>
              <a:t>i</a:t>
            </a:r>
            <a:r>
              <a:rPr lang="en-US" sz="1800" dirty="0">
                <a:solidFill>
                  <a:srgbClr val="008000"/>
                </a:solidFill>
              </a:rPr>
              <a:t>c</a:t>
            </a:r>
            <a:r>
              <a:rPr lang="en-US" sz="1800" dirty="0">
                <a:solidFill>
                  <a:srgbClr val="0070C0"/>
                </a:solidFill>
              </a:rPr>
              <a:t>h</a:t>
            </a:r>
            <a:r>
              <a:rPr lang="en-US" sz="1800" dirty="0">
                <a:solidFill>
                  <a:srgbClr val="008000"/>
                </a:solidFill>
              </a:rPr>
              <a:t>a</a:t>
            </a:r>
            <a:r>
              <a:rPr lang="en-US" sz="1800" dirty="0">
                <a:solidFill>
                  <a:srgbClr val="0070C0"/>
                </a:solidFill>
              </a:rPr>
              <a:t>r</a:t>
            </a:r>
            <a:r>
              <a:rPr lang="en-US" sz="1800" dirty="0">
                <a:solidFill>
                  <a:srgbClr val="008000"/>
                </a:solidFill>
              </a:rPr>
              <a:t>d </a:t>
            </a:r>
            <a:r>
              <a:rPr lang="en-US" sz="1800" dirty="0">
                <a:solidFill>
                  <a:srgbClr val="0070C0"/>
                </a:solidFill>
              </a:rPr>
              <a:t>v</a:t>
            </a:r>
            <a:r>
              <a:rPr lang="en-US" sz="1800" dirty="0">
                <a:solidFill>
                  <a:srgbClr val="008000"/>
                </a:solidFill>
              </a:rPr>
              <a:t>a</a:t>
            </a:r>
            <a:r>
              <a:rPr lang="en-US" sz="1800" dirty="0">
                <a:solidFill>
                  <a:srgbClr val="0070C0"/>
                </a:solidFill>
              </a:rPr>
              <a:t>n</a:t>
            </a:r>
            <a:r>
              <a:rPr lang="en-US" sz="1800" dirty="0">
                <a:solidFill>
                  <a:srgbClr val="008000"/>
                </a:solidFill>
              </a:rPr>
              <a:t> R</a:t>
            </a:r>
            <a:r>
              <a:rPr lang="en-US" sz="1800" dirty="0">
                <a:solidFill>
                  <a:srgbClr val="0070C0"/>
                </a:solidFill>
              </a:rPr>
              <a:t>i</a:t>
            </a:r>
            <a:r>
              <a:rPr lang="en-US" sz="1800" dirty="0">
                <a:solidFill>
                  <a:srgbClr val="008000"/>
                </a:solidFill>
              </a:rPr>
              <a:t>j</a:t>
            </a:r>
            <a:r>
              <a:rPr lang="en-US" sz="1800" dirty="0">
                <a:solidFill>
                  <a:srgbClr val="0070C0"/>
                </a:solidFill>
              </a:rPr>
              <a:t>n</a:t>
            </a:r>
            <a:r>
              <a:rPr lang="en-US" sz="1800" dirty="0">
                <a:solidFill>
                  <a:srgbClr val="008000"/>
                </a:solidFill>
              </a:rPr>
              <a:t>, M</a:t>
            </a:r>
            <a:r>
              <a:rPr lang="en-US" sz="1800" dirty="0">
                <a:solidFill>
                  <a:srgbClr val="0070C0"/>
                </a:solidFill>
              </a:rPr>
              <a:t>a</a:t>
            </a:r>
            <a:r>
              <a:rPr lang="en-US" sz="1800" dirty="0">
                <a:solidFill>
                  <a:srgbClr val="008000"/>
                </a:solidFill>
              </a:rPr>
              <a:t>r</a:t>
            </a:r>
            <a:r>
              <a:rPr lang="en-US" sz="1800" dirty="0">
                <a:solidFill>
                  <a:srgbClr val="0070C0"/>
                </a:solidFill>
              </a:rPr>
              <a:t>c</a:t>
            </a:r>
            <a:r>
              <a:rPr lang="en-US" sz="1800" dirty="0">
                <a:solidFill>
                  <a:srgbClr val="008000"/>
                </a:solidFill>
              </a:rPr>
              <a:t>e</a:t>
            </a:r>
            <a:r>
              <a:rPr lang="en-US" sz="1800" dirty="0">
                <a:solidFill>
                  <a:srgbClr val="0070C0"/>
                </a:solidFill>
              </a:rPr>
              <a:t>l</a:t>
            </a:r>
            <a:r>
              <a:rPr lang="en-US" sz="1800" dirty="0">
                <a:solidFill>
                  <a:srgbClr val="008000"/>
                </a:solidFill>
              </a:rPr>
              <a:t>o </a:t>
            </a:r>
            <a:r>
              <a:rPr lang="en-US" sz="1800" dirty="0" smtClean="0">
                <a:solidFill>
                  <a:srgbClr val="0070C0"/>
                </a:solidFill>
              </a:rPr>
              <a:t>A</a:t>
            </a:r>
            <a:r>
              <a:rPr lang="en-US" sz="1800" dirty="0" smtClean="0">
                <a:solidFill>
                  <a:srgbClr val="008000"/>
                </a:solidFill>
              </a:rPr>
              <a:t>c</a:t>
            </a:r>
            <a:r>
              <a:rPr lang="en-US" sz="1800" dirty="0" smtClean="0">
                <a:solidFill>
                  <a:srgbClr val="0070C0"/>
                </a:solidFill>
              </a:rPr>
              <a:t>k</a:t>
            </a:r>
            <a:r>
              <a:rPr lang="en-US" sz="1800" dirty="0" smtClean="0">
                <a:solidFill>
                  <a:srgbClr val="008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r</a:t>
            </a:r>
            <a:r>
              <a:rPr lang="en-US" sz="1800" dirty="0" smtClean="0">
                <a:solidFill>
                  <a:srgbClr val="008000"/>
                </a:solidFill>
              </a:rPr>
              <a:t>m</a:t>
            </a:r>
            <a:r>
              <a:rPr lang="en-US" sz="1800" dirty="0" smtClean="0">
                <a:solidFill>
                  <a:srgbClr val="0070C0"/>
                </a:solidFill>
              </a:rPr>
              <a:t>a</a:t>
            </a:r>
            <a:r>
              <a:rPr lang="en-US" sz="1800" dirty="0" smtClean="0">
                <a:solidFill>
                  <a:srgbClr val="008000"/>
                </a:solidFill>
              </a:rPr>
              <a:t>n</a:t>
            </a:r>
            <a:r>
              <a:rPr lang="en-US" sz="1800" dirty="0" smtClean="0">
                <a:solidFill>
                  <a:srgbClr val="0070C0"/>
                </a:solidFill>
              </a:rPr>
              <a:t>n, </a:t>
            </a:r>
            <a:r>
              <a:rPr lang="en-US" sz="1800" dirty="0" smtClean="0">
                <a:solidFill>
                  <a:srgbClr val="008000"/>
                </a:solidFill>
              </a:rPr>
              <a:t>W</a:t>
            </a:r>
            <a:r>
              <a:rPr lang="en-US" sz="1800" dirty="0" smtClean="0">
                <a:solidFill>
                  <a:srgbClr val="0070C0"/>
                </a:solidFill>
              </a:rPr>
              <a:t>i</a:t>
            </a:r>
            <a:r>
              <a:rPr lang="en-US" sz="1800" dirty="0" smtClean="0">
                <a:solidFill>
                  <a:srgbClr val="008000"/>
                </a:solidFill>
              </a:rPr>
              <a:t>l</a:t>
            </a:r>
            <a:r>
              <a:rPr lang="en-US" sz="1800" dirty="0" smtClean="0">
                <a:solidFill>
                  <a:srgbClr val="0070C0"/>
                </a:solidFill>
              </a:rPr>
              <a:t>l</a:t>
            </a:r>
            <a:r>
              <a:rPr lang="en-US" sz="1800" dirty="0" smtClean="0">
                <a:solidFill>
                  <a:srgbClr val="008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m </a:t>
            </a:r>
            <a:r>
              <a:rPr lang="en-US" sz="1800" dirty="0" err="1" smtClean="0">
                <a:solidFill>
                  <a:srgbClr val="008000"/>
                </a:solidFill>
              </a:rPr>
              <a:t>O</a:t>
            </a:r>
            <a:r>
              <a:rPr lang="en-US" sz="1800" dirty="0" err="1" smtClean="0">
                <a:solidFill>
                  <a:srgbClr val="0070C0"/>
                </a:solidFill>
              </a:rPr>
              <a:t>n</a:t>
            </a:r>
            <a:r>
              <a:rPr lang="en-US" sz="1800" dirty="0" err="1" smtClean="0">
                <a:solidFill>
                  <a:srgbClr val="008000"/>
                </a:solidFill>
              </a:rPr>
              <a:t>d</a:t>
            </a:r>
            <a:r>
              <a:rPr lang="en-US" sz="1800" dirty="0" err="1" smtClean="0">
                <a:solidFill>
                  <a:srgbClr val="0070C0"/>
                </a:solidFill>
              </a:rPr>
              <a:t>e</a:t>
            </a:r>
            <a:r>
              <a:rPr lang="en-US" sz="1800" dirty="0" err="1" smtClean="0">
                <a:solidFill>
                  <a:srgbClr val="008000"/>
                </a:solidFill>
              </a:rPr>
              <a:t>r</a:t>
            </a:r>
            <a:r>
              <a:rPr lang="en-US" sz="1800" dirty="0" err="1" smtClean="0">
                <a:solidFill>
                  <a:srgbClr val="0070C0"/>
                </a:solidFill>
              </a:rPr>
              <a:t>w</a:t>
            </a:r>
            <a:r>
              <a:rPr lang="en-US" sz="1800" dirty="0" err="1" smtClean="0">
                <a:solidFill>
                  <a:srgbClr val="008000"/>
                </a:solidFill>
              </a:rPr>
              <a:t>a</a:t>
            </a:r>
            <a:r>
              <a:rPr lang="en-US" sz="1800" dirty="0" err="1" smtClean="0">
                <a:solidFill>
                  <a:srgbClr val="0070C0"/>
                </a:solidFill>
              </a:rPr>
              <a:t>a</a:t>
            </a:r>
            <a:r>
              <a:rPr lang="en-US" sz="1800" dirty="0" err="1" smtClean="0">
                <a:solidFill>
                  <a:srgbClr val="008000"/>
                </a:solidFill>
              </a:rPr>
              <a:t>t</a:t>
            </a:r>
            <a:r>
              <a:rPr lang="en-US" sz="1800" dirty="0" err="1" smtClean="0">
                <a:solidFill>
                  <a:srgbClr val="0070C0"/>
                </a:solidFill>
              </a:rPr>
              <a:t>e</a:t>
            </a:r>
            <a:r>
              <a:rPr lang="en-US" sz="1800" dirty="0" err="1" smtClean="0">
                <a:solidFill>
                  <a:srgbClr val="008000"/>
                </a:solidFill>
              </a:rPr>
              <a:t>r</a:t>
            </a:r>
            <a:endParaRPr lang="en-US" sz="2000" dirty="0">
              <a:solidFill>
                <a:srgbClr val="008000"/>
              </a:solidFill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37900" y="6186015"/>
            <a:ext cx="8846442" cy="669463"/>
            <a:chOff x="327765" y="6140090"/>
            <a:chExt cx="10027548" cy="758845"/>
          </a:xfrm>
        </p:grpSpPr>
        <p:pic>
          <p:nvPicPr>
            <p:cNvPr id="28" name="Picture 143" descr="UniLeidenLogo-small"/>
            <p:cNvPicPr>
              <a:picLocks noChangeAspect="1" noChangeArrowheads="1"/>
            </p:cNvPicPr>
            <p:nvPr/>
          </p:nvPicPr>
          <p:blipFill>
            <a:blip r:embed="rId5" cstate="print"/>
            <a:srcRect l="3761" t="5882" r="63397" b="4929"/>
            <a:stretch>
              <a:fillRect/>
            </a:stretch>
          </p:blipFill>
          <p:spPr bwMode="auto">
            <a:xfrm>
              <a:off x="327765" y="6140090"/>
              <a:ext cx="537014" cy="617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39" descr="nwo"/>
            <p:cNvPicPr>
              <a:picLocks noChangeAspect="1" noChangeArrowheads="1"/>
            </p:cNvPicPr>
            <p:nvPr/>
          </p:nvPicPr>
          <p:blipFill>
            <a:blip r:embed="rId9" cstate="print"/>
            <a:srcRect l="3125" t="2673" r="7031" b="3743"/>
            <a:stretch>
              <a:fillRect/>
            </a:stretch>
          </p:blipFill>
          <p:spPr bwMode="auto">
            <a:xfrm>
              <a:off x="3813211" y="6325962"/>
              <a:ext cx="787412" cy="399041"/>
            </a:xfrm>
            <a:prstGeom prst="rect">
              <a:avLst/>
            </a:prstGeom>
            <a:noFill/>
          </p:spPr>
        </p:pic>
        <p:pic>
          <p:nvPicPr>
            <p:cNvPr id="33" name="Picture 141" descr="logo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92290" y="6209067"/>
              <a:ext cx="798801" cy="570572"/>
            </a:xfrm>
            <a:prstGeom prst="rect">
              <a:avLst/>
            </a:prstGeom>
            <a:noFill/>
          </p:spPr>
        </p:pic>
        <p:grpSp>
          <p:nvGrpSpPr>
            <p:cNvPr id="44" name="Group 145"/>
            <p:cNvGrpSpPr>
              <a:grpSpLocks noChangeAspect="1"/>
            </p:cNvGrpSpPr>
            <p:nvPr/>
          </p:nvGrpSpPr>
          <p:grpSpPr bwMode="auto">
            <a:xfrm>
              <a:off x="8637001" y="6366996"/>
              <a:ext cx="549618" cy="350445"/>
              <a:chOff x="4594" y="3710"/>
              <a:chExt cx="788" cy="503"/>
            </a:xfrm>
          </p:grpSpPr>
          <p:pic>
            <p:nvPicPr>
              <p:cNvPr id="58" name="Picture 146"/>
              <p:cNvPicPr>
                <a:picLocks noChangeAspect="1" noChangeArrowheads="1"/>
              </p:cNvPicPr>
              <p:nvPr/>
            </p:nvPicPr>
            <p:blipFill>
              <a:blip r:embed="rId11" cstate="print">
                <a:lum bright="6000" contrast="6000"/>
              </a:blip>
              <a:srcRect/>
              <a:stretch>
                <a:fillRect/>
              </a:stretch>
            </p:blipFill>
            <p:spPr bwMode="auto">
              <a:xfrm>
                <a:off x="4594" y="3710"/>
                <a:ext cx="666" cy="49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9" name="Picture 147" descr="6fp_EN transp bl copy"/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6000" contrast="6000"/>
              </a:blip>
              <a:srcRect/>
              <a:stretch>
                <a:fillRect/>
              </a:stretch>
            </p:blipFill>
            <p:spPr bwMode="auto">
              <a:xfrm>
                <a:off x="4854" y="3920"/>
                <a:ext cx="528" cy="293"/>
              </a:xfrm>
              <a:prstGeom prst="rect">
                <a:avLst/>
              </a:prstGeom>
              <a:noFill/>
            </p:spPr>
          </p:pic>
        </p:grpSp>
        <p:pic>
          <p:nvPicPr>
            <p:cNvPr id="47" name="Picture 148" descr="logo_vervolgpagina"/>
            <p:cNvPicPr>
              <a:picLocks noChangeAspect="1" noChangeArrowheads="1"/>
            </p:cNvPicPr>
            <p:nvPr/>
          </p:nvPicPr>
          <p:blipFill>
            <a:blip r:embed="rId13" cstate="print"/>
            <a:srcRect t="8069"/>
            <a:stretch>
              <a:fillRect/>
            </a:stretch>
          </p:blipFill>
          <p:spPr bwMode="auto">
            <a:xfrm rot="5400000">
              <a:off x="8019727" y="6188085"/>
              <a:ext cx="409005" cy="722894"/>
            </a:xfrm>
            <a:prstGeom prst="rect">
              <a:avLst/>
            </a:prstGeom>
            <a:noFill/>
          </p:spPr>
        </p:pic>
        <p:pic>
          <p:nvPicPr>
            <p:cNvPr id="48" name="Picture 152" descr="http://www.stw.nl/nanoned/graphics/NN-logo.gif"/>
            <p:cNvPicPr>
              <a:picLocks noChangeAspect="1" noChangeArrowheads="1"/>
            </p:cNvPicPr>
            <p:nvPr/>
          </p:nvPicPr>
          <p:blipFill>
            <a:blip r:embed="rId14" r:link="rId15" cstate="print"/>
            <a:srcRect/>
            <a:stretch>
              <a:fillRect/>
            </a:stretch>
          </p:blipFill>
          <p:spPr bwMode="auto">
            <a:xfrm>
              <a:off x="4681016" y="6424330"/>
              <a:ext cx="1366484" cy="410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8893792"/>
                </p:ext>
              </p:extLst>
            </p:nvPr>
          </p:nvGraphicFramePr>
          <p:xfrm>
            <a:off x="1691951" y="6160010"/>
            <a:ext cx="477932" cy="590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888" name="CorelPhotoPaint.Image.8" r:id="rId16" imgW="698413" imgH="863188" progId="">
                    <p:embed/>
                  </p:oleObj>
                </mc:Choice>
                <mc:Fallback>
                  <p:oleObj name="CorelPhotoPaint.Image.8" r:id="rId16" imgW="698413" imgH="86318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6D6D6D"/>
                            </a:clrFrom>
                            <a:clrTo>
                              <a:srgbClr val="6D6D6D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1951" y="6160010"/>
                          <a:ext cx="477932" cy="590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3" name="Picture 52" descr="LeidenCenterUltramicroscopy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7644" y="6360387"/>
              <a:ext cx="706430" cy="428292"/>
            </a:xfrm>
            <a:prstGeom prst="rect">
              <a:avLst/>
            </a:prstGeom>
          </p:spPr>
        </p:pic>
        <p:pic>
          <p:nvPicPr>
            <p:cNvPr id="54" name="Picture 53" descr="nanonextnl_logo RGB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669" y="6266766"/>
              <a:ext cx="1769220" cy="6321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205285" y="6323153"/>
              <a:ext cx="406400" cy="406400"/>
            </a:xfrm>
            <a:prstGeom prst="rect">
              <a:avLst/>
            </a:prstGeom>
          </p:spPr>
        </p:pic>
        <p:pic>
          <p:nvPicPr>
            <p:cNvPr id="56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660690" y="6362770"/>
              <a:ext cx="694623" cy="34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26" descr="STW"/>
            <p:cNvPicPr preferRelativeResize="0">
              <a:picLocks noChangeAspect="1" noChangeArrowheads="1"/>
            </p:cNvPicPr>
            <p:nvPr/>
          </p:nvPicPr>
          <p:blipFill>
            <a:blip r:embed="rId20">
              <a:lum contrast="-48000"/>
            </a:blip>
            <a:srcRect/>
            <a:stretch>
              <a:fillRect/>
            </a:stretch>
          </p:blipFill>
          <p:spPr bwMode="auto">
            <a:xfrm>
              <a:off x="2987034" y="6361025"/>
              <a:ext cx="815614" cy="359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32293207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315200" y="5508625"/>
            <a:ext cx="1293813" cy="373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rgbClr val="000000"/>
                </a:solidFill>
              </a:rPr>
              <a:t>(Bron: ASML)</a:t>
            </a:r>
          </a:p>
        </p:txBody>
      </p:sp>
      <p:pic>
        <p:nvPicPr>
          <p:cNvPr id="16" name="Picture 2" descr="C:\Users\Joost Frenken\Desktop\100_euv_im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13" y="1322388"/>
            <a:ext cx="8012112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  <a:tabLst>
                <a:tab pos="1778000" algn="l"/>
              </a:tabLst>
            </a:pPr>
            <a:r>
              <a:rPr lang="en-US" sz="3200" b="1">
                <a:solidFill>
                  <a:srgbClr val="3333CC"/>
                </a:solidFill>
              </a:rPr>
              <a:t>De ‘wet’ van Moore (1965)</a:t>
            </a:r>
            <a:br>
              <a:rPr lang="en-US" sz="3200" b="1">
                <a:solidFill>
                  <a:srgbClr val="3333CC"/>
                </a:solidFill>
              </a:rPr>
            </a:br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2967038" y="273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209550" y="5629275"/>
            <a:ext cx="8299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algn="l">
              <a:spcBef>
                <a:spcPct val="0"/>
              </a:spcBef>
            </a:pPr>
            <a:r>
              <a:rPr lang="en-US">
                <a:solidFill>
                  <a:srgbClr val="008000"/>
                </a:solidFill>
              </a:rPr>
              <a:t>Miniaturisering van de elektronica:</a:t>
            </a:r>
          </a:p>
          <a:p>
            <a:pPr marL="231775" algn="l">
              <a:spcBef>
                <a:spcPct val="0"/>
              </a:spcBef>
            </a:pPr>
            <a:r>
              <a:rPr lang="en-US">
                <a:solidFill>
                  <a:srgbClr val="FF0000"/>
                </a:solidFill>
              </a:rPr>
              <a:t>elke ~1.5 jaar</a:t>
            </a:r>
            <a:r>
              <a:rPr lang="en-US">
                <a:solidFill>
                  <a:srgbClr val="008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verdubbelt het aantal schakelingen / cm</a:t>
            </a:r>
            <a:r>
              <a:rPr lang="en-US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25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8" name="Picture 4" descr="File:Graphene xyz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85" y="4625303"/>
            <a:ext cx="2110952" cy="1784714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338948" name="Rectangle 4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3200" b="1" dirty="0" err="1" smtClean="0">
                  <a:solidFill>
                    <a:srgbClr val="3333CC"/>
                  </a:solidFill>
                </a:rPr>
                <a:t>Grafeen</a:t>
              </a:r>
              <a:r>
                <a:rPr lang="en-US" sz="3200" b="1" dirty="0" smtClean="0">
                  <a:solidFill>
                    <a:srgbClr val="3333CC"/>
                  </a:solidFill>
                </a:rPr>
                <a:t>: </a:t>
              </a:r>
              <a:r>
                <a:rPr lang="en-US" sz="3200" b="1" dirty="0" err="1" smtClean="0">
                  <a:solidFill>
                    <a:srgbClr val="3333CC"/>
                  </a:solidFill>
                </a:rPr>
                <a:t>atomair</a:t>
              </a:r>
              <a:r>
                <a:rPr lang="en-US" sz="3200" b="1" dirty="0" smtClean="0">
                  <a:solidFill>
                    <a:srgbClr val="3333CC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3333CC"/>
                  </a:solidFill>
                </a:rPr>
                <a:t>kippengaas</a:t>
              </a:r>
              <a:r>
                <a:rPr lang="en-US" sz="3200" b="1" dirty="0">
                  <a:solidFill>
                    <a:srgbClr val="3333CC"/>
                  </a:solidFill>
                </a:rPr>
                <a:t/>
              </a:r>
              <a:br>
                <a:rPr lang="en-US" sz="3200" b="1" dirty="0">
                  <a:solidFill>
                    <a:srgbClr val="3333CC"/>
                  </a:solidFill>
                </a:rPr>
              </a:br>
              <a:endParaRPr lang="en-US" sz="4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949" name="Line 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98261" y="1437653"/>
            <a:ext cx="5069060" cy="3375994"/>
            <a:chOff x="2677940" y="1308100"/>
            <a:chExt cx="5069060" cy="33759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7940" y="1308100"/>
              <a:ext cx="5069060" cy="3375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 Box 56"/>
            <p:cNvSpPr txBox="1">
              <a:spLocks noChangeAspect="1" noChangeArrowheads="1"/>
            </p:cNvSpPr>
            <p:nvPr/>
          </p:nvSpPr>
          <p:spPr bwMode="auto">
            <a:xfrm>
              <a:off x="2677940" y="1323219"/>
              <a:ext cx="2325945" cy="10065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28600" indent="-228600">
                <a:spcBef>
                  <a:spcPct val="0"/>
                </a:spcBef>
              </a:pPr>
              <a:r>
                <a:rPr lang="en-US" sz="20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Prof. </a:t>
              </a:r>
              <a:r>
                <a:rPr lang="en-US" sz="2000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Andre </a:t>
              </a:r>
              <a:r>
                <a:rPr lang="en-US" sz="2000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Geim</a:t>
              </a:r>
              <a:endPara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228600" indent="-228600">
                <a:spcBef>
                  <a:spcPct val="0"/>
                </a:spcBef>
              </a:pPr>
              <a:r>
                <a:rPr lang="en-US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Nobelprijs</a:t>
              </a:r>
              <a:endPara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228600" indent="-228600">
                <a:spcBef>
                  <a:spcPct val="0"/>
                </a:spcBef>
              </a:pPr>
              <a:r>
                <a:rPr lang="en-US" sz="20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Fysica</a:t>
              </a:r>
              <a:r>
                <a:rPr 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2010</a:t>
              </a:r>
              <a:endPara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5" name="Picture 6" descr="http://upload.wikimedia.org/wikipedia/commons/d/d6/Graphene-graphite_relat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091" y="1769649"/>
            <a:ext cx="2127428" cy="26431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0998" y="1174190"/>
            <a:ext cx="1043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grafiet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771" y="6268056"/>
            <a:ext cx="42242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 err="1" smtClean="0">
                <a:solidFill>
                  <a:srgbClr val="000000"/>
                </a:solidFill>
              </a:rPr>
              <a:t>rafeen</a:t>
            </a:r>
            <a:r>
              <a:rPr lang="en-US" dirty="0" smtClean="0">
                <a:solidFill>
                  <a:srgbClr val="000000"/>
                </a:solidFill>
              </a:rPr>
              <a:t> = 1 </a:t>
            </a:r>
            <a:r>
              <a:rPr lang="en-US" dirty="0" err="1" smtClean="0">
                <a:solidFill>
                  <a:srgbClr val="000000"/>
                </a:solidFill>
              </a:rPr>
              <a:t>atoomlaag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grafiet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9062" y="4777292"/>
            <a:ext cx="4086666" cy="1188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‘</a:t>
            </a:r>
            <a:r>
              <a:rPr lang="en-US" i="1" dirty="0" err="1" smtClean="0">
                <a:solidFill>
                  <a:srgbClr val="000000"/>
                </a:solidFill>
              </a:rPr>
              <a:t>droommateriaal</a:t>
            </a:r>
            <a:r>
              <a:rPr lang="en-US" i="1" dirty="0" smtClean="0">
                <a:solidFill>
                  <a:srgbClr val="000000"/>
                </a:solidFill>
              </a:rPr>
              <a:t>’:</a:t>
            </a:r>
          </a:p>
          <a:p>
            <a:pPr marL="342900" indent="-342900" algn="l">
              <a:spcBef>
                <a:spcPct val="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Allerdunste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materiaal</a:t>
            </a:r>
            <a:r>
              <a:rPr lang="en-US" sz="2000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 algn="l">
              <a:spcBef>
                <a:spcPct val="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Vele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bijzondere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eigenschappen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4481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Grafeen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: ‘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wonder’-materiaal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/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36081" y="1230686"/>
            <a:ext cx="647882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4488" indent="-344488" algn="l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en-US" sz="2000" dirty="0" smtClean="0"/>
              <a:t>Langer </a:t>
            </a:r>
            <a:r>
              <a:rPr lang="en-US" sz="2000" dirty="0" err="1" smtClean="0"/>
              <a:t>bekend</a:t>
            </a:r>
            <a:r>
              <a:rPr lang="en-US" sz="2000" dirty="0" smtClean="0"/>
              <a:t>, </a:t>
            </a:r>
            <a:r>
              <a:rPr lang="en-US" sz="2000" dirty="0" err="1" smtClean="0"/>
              <a:t>maar</a:t>
            </a:r>
            <a:r>
              <a:rPr lang="en-US" sz="2000" dirty="0" smtClean="0"/>
              <a:t> </a:t>
            </a:r>
            <a:r>
              <a:rPr lang="en-US" sz="2000" dirty="0" err="1" smtClean="0"/>
              <a:t>echt</a:t>
            </a:r>
            <a:r>
              <a:rPr lang="en-US" sz="2000" dirty="0" smtClean="0"/>
              <a:t> ‘</a:t>
            </a:r>
            <a:r>
              <a:rPr lang="en-US" sz="2000" dirty="0" err="1" smtClean="0"/>
              <a:t>ontdekt</a:t>
            </a:r>
            <a:r>
              <a:rPr lang="en-US" sz="2000" dirty="0" smtClean="0"/>
              <a:t>’ in 2005</a:t>
            </a:r>
          </a:p>
          <a:p>
            <a:pPr marL="344488" indent="-344488" algn="l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2000" dirty="0" smtClean="0"/>
              <a:t>Één atoomlaag grafiet: </a:t>
            </a:r>
            <a:r>
              <a:rPr lang="nl-NL" sz="2000" i="1" dirty="0" smtClean="0"/>
              <a:t>anders dan grafiet!</a:t>
            </a:r>
            <a:endParaRPr lang="nl-NL" sz="2000" dirty="0" smtClean="0"/>
          </a:p>
          <a:p>
            <a:pPr marL="344488" indent="-344488" algn="l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2000" dirty="0" smtClean="0"/>
              <a:t>Speciale eigenschappen en toepassingen:</a:t>
            </a:r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 smtClean="0"/>
              <a:t>Superhoge </a:t>
            </a:r>
            <a:r>
              <a:rPr lang="nl-NL" sz="1800" dirty="0" err="1" smtClean="0"/>
              <a:t>elektronen-mobiliteit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1400" i="1" dirty="0" smtClean="0"/>
              <a:t>supersnelle chiptechnologie (vervanger van silicium)</a:t>
            </a:r>
            <a:r>
              <a:rPr lang="nl-NL" sz="1400" dirty="0" smtClean="0"/>
              <a:t> </a:t>
            </a:r>
            <a:endParaRPr lang="nl-NL" sz="2000" dirty="0" smtClean="0"/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 smtClean="0"/>
              <a:t>Supersterk en flexibel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1400" i="1" dirty="0" smtClean="0"/>
              <a:t>opvouwbare elektronica, folie, </a:t>
            </a:r>
            <a:r>
              <a:rPr lang="nl-NL" sz="1400" i="1" dirty="0" err="1" smtClean="0"/>
              <a:t>coating</a:t>
            </a:r>
            <a:r>
              <a:rPr lang="nl-NL" sz="1400" i="1" dirty="0" smtClean="0"/>
              <a:t>, membraan, versterkend element in composiet</a:t>
            </a:r>
            <a:endParaRPr lang="nl-NL" sz="2000" i="1" dirty="0" smtClean="0"/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 smtClean="0"/>
              <a:t>Chemisch inert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1400" i="1" dirty="0" smtClean="0"/>
              <a:t>beschermende </a:t>
            </a:r>
            <a:r>
              <a:rPr lang="nl-NL" sz="1400" i="1" dirty="0" err="1" smtClean="0"/>
              <a:t>coating</a:t>
            </a:r>
            <a:r>
              <a:rPr lang="nl-NL" sz="1400" i="1" dirty="0"/>
              <a:t> </a:t>
            </a:r>
            <a:r>
              <a:rPr lang="nl-NL" sz="1400" i="1" dirty="0" smtClean="0"/>
              <a:t>(</a:t>
            </a:r>
            <a:r>
              <a:rPr lang="nl-NL" sz="1400" i="1" dirty="0" err="1" smtClean="0"/>
              <a:t>anti-corrosie</a:t>
            </a:r>
            <a:r>
              <a:rPr lang="nl-NL" sz="1400" i="1" dirty="0" smtClean="0"/>
              <a:t>, </a:t>
            </a:r>
            <a:r>
              <a:rPr lang="nl-NL" sz="1400" i="1" dirty="0" err="1" smtClean="0"/>
              <a:t>anti-adhesie</a:t>
            </a:r>
            <a:r>
              <a:rPr lang="nl-NL" sz="1400" i="1" dirty="0" smtClean="0"/>
              <a:t>, </a:t>
            </a:r>
            <a:r>
              <a:rPr lang="nl-NL" sz="1400" i="1" dirty="0" err="1" smtClean="0"/>
              <a:t>anti-wrijving</a:t>
            </a:r>
            <a:r>
              <a:rPr lang="nl-NL" sz="1400" i="1" dirty="0" smtClean="0"/>
              <a:t>, …)</a:t>
            </a:r>
            <a:endParaRPr lang="nl-NL" sz="2000" i="1" dirty="0" smtClean="0"/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 smtClean="0"/>
              <a:t>Efficiënt in ladingsopslag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1400" i="1" dirty="0" smtClean="0"/>
              <a:t>‘ultracondensator’: vervanging van lithium batterijen</a:t>
            </a:r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/>
              <a:t>Efficiënt</a:t>
            </a:r>
            <a:r>
              <a:rPr lang="nl-NL" sz="2000" dirty="0" smtClean="0"/>
              <a:t> in waterstofopslag</a:t>
            </a:r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400" i="1" dirty="0" smtClean="0"/>
              <a:t>opslagmedium voor energie (waterstof)</a:t>
            </a:r>
            <a:endParaRPr lang="nl-NL" sz="2000" dirty="0" smtClean="0"/>
          </a:p>
          <a:p>
            <a:pPr marL="801688" lvl="1" indent="-344488" algn="l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60000"/>
              <a:buFont typeface="Calibri" pitchFamily="34" charset="0"/>
              <a:buChar char="o"/>
            </a:pPr>
            <a:r>
              <a:rPr lang="nl-NL" sz="1800" dirty="0" err="1" smtClean="0"/>
              <a:t>Bio-compatibel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1400" i="1" dirty="0" err="1" smtClean="0"/>
              <a:t>bio-sensoren</a:t>
            </a:r>
            <a:endParaRPr lang="nl-NL" sz="2000" dirty="0" smtClean="0"/>
          </a:p>
        </p:txBody>
      </p:sp>
      <p:pic>
        <p:nvPicPr>
          <p:cNvPr id="16" name="Picture 4" descr="File:Graphene xyz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514" y="1369662"/>
            <a:ext cx="1722006" cy="1455878"/>
          </a:xfrm>
          <a:prstGeom prst="rect">
            <a:avLst/>
          </a:prstGeom>
          <a:noFill/>
        </p:spPr>
      </p:pic>
      <p:pic>
        <p:nvPicPr>
          <p:cNvPr id="17" name="Picture 6" descr="http://upload.wikimedia.org/wikipedia/commons/d/d6/Graphene-graphite_rel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2514" y="2882910"/>
            <a:ext cx="957551" cy="118968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759682" y="2821061"/>
            <a:ext cx="1191718" cy="104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dirty="0">
                <a:solidFill>
                  <a:srgbClr val="000000"/>
                </a:solidFill>
                <a:latin typeface="Arial" pitchFamily="34" charset="0"/>
                <a:sym typeface="Symbol"/>
              </a:rPr>
              <a:t>     </a:t>
            </a:r>
            <a:r>
              <a:rPr lang="nl-NL" sz="12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   </a:t>
            </a:r>
            <a:r>
              <a:rPr lang="nl-NL" sz="12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</a:t>
            </a:r>
            <a:endParaRPr lang="nl-NL" sz="700" dirty="0">
              <a:solidFill>
                <a:srgbClr val="000000"/>
              </a:solidFill>
              <a:latin typeface="Arial" pitchFamily="34" charset="0"/>
              <a:sym typeface="Symbol"/>
            </a:endParaRPr>
          </a:p>
          <a:p>
            <a:pPr algn="l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   </a:t>
            </a:r>
            <a:r>
              <a:rPr lang="nl-NL" sz="1200" dirty="0" err="1" smtClean="0">
                <a:solidFill>
                  <a:srgbClr val="000000"/>
                </a:solidFill>
                <a:latin typeface="Arial" pitchFamily="34" charset="0"/>
                <a:sym typeface="Symbol"/>
              </a:rPr>
              <a:t>grafeen</a:t>
            </a:r>
            <a:endParaRPr lang="nl-NL" sz="1200" dirty="0">
              <a:solidFill>
                <a:srgbClr val="000000"/>
              </a:solidFill>
              <a:latin typeface="Arial" pitchFamily="34" charset="0"/>
              <a:sym typeface="Symbol"/>
            </a:endParaRPr>
          </a:p>
          <a:p>
            <a:pPr algn="l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1200" dirty="0">
              <a:solidFill>
                <a:srgbClr val="000000"/>
              </a:solidFill>
              <a:latin typeface="Arial" pitchFamily="34" charset="0"/>
              <a:sym typeface="Symbol"/>
            </a:endParaRPr>
          </a:p>
          <a:p>
            <a:pPr algn="l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dirty="0">
                <a:solidFill>
                  <a:srgbClr val="000000"/>
                </a:solidFill>
                <a:latin typeface="Arial" pitchFamily="34" charset="0"/>
                <a:sym typeface="Symbol"/>
              </a:rPr>
              <a:t> </a:t>
            </a:r>
            <a:r>
              <a:rPr lang="nl-NL" sz="1200" dirty="0" smtClean="0">
                <a:solidFill>
                  <a:srgbClr val="000000"/>
                </a:solidFill>
                <a:latin typeface="Arial" pitchFamily="34" charset="0"/>
              </a:rPr>
              <a:t>grafiet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214824">
            <a:off x="3238689" y="5360745"/>
            <a:ext cx="599987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sz="1800" b="1" dirty="0">
                <a:solidFill>
                  <a:srgbClr val="FF0000"/>
                </a:solidFill>
              </a:rPr>
              <a:t>v</a:t>
            </a:r>
            <a:r>
              <a:rPr lang="nl-NL" sz="1800" b="1" dirty="0" smtClean="0">
                <a:solidFill>
                  <a:srgbClr val="FF0000"/>
                </a:solidFill>
              </a:rPr>
              <a:t>oorbij ‘theorie’-stadium: </a:t>
            </a:r>
            <a:r>
              <a:rPr lang="nl-NL" sz="1800" b="1" i="1" dirty="0" smtClean="0">
                <a:solidFill>
                  <a:srgbClr val="FF0000"/>
                </a:solidFill>
              </a:rPr>
              <a:t>bewezen</a:t>
            </a:r>
            <a:r>
              <a:rPr lang="nl-NL" sz="1800" b="1" dirty="0" smtClean="0">
                <a:solidFill>
                  <a:srgbClr val="FF0000"/>
                </a:solidFill>
              </a:rPr>
              <a:t> eigenschappen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74276" y="5614791"/>
            <a:ext cx="2616507" cy="1214653"/>
            <a:chOff x="6474276" y="5656995"/>
            <a:chExt cx="2616507" cy="12146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4276" y="5718412"/>
              <a:ext cx="2616507" cy="1153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871648" y="5656995"/>
              <a:ext cx="1521725" cy="27699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1200" dirty="0"/>
                <a:t>a</a:t>
              </a:r>
              <a:r>
                <a:rPr lang="nl-NL" sz="1200" dirty="0" smtClean="0"/>
                <a:t>antal publicaties</a:t>
              </a:r>
              <a:endParaRPr lang="en-US" sz="1200" dirty="0"/>
            </a:p>
          </p:txBody>
        </p:sp>
      </p:grpSp>
      <p:pic>
        <p:nvPicPr>
          <p:cNvPr id="1028" name="Picture 4" descr="http://upload.wikimedia.org/wikipedia/commons/0/0b/Graphene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6539" y="3250980"/>
            <a:ext cx="1612697" cy="2200250"/>
          </a:xfrm>
          <a:prstGeom prst="rect">
            <a:avLst/>
          </a:prstGeom>
          <a:noFill/>
        </p:spPr>
      </p:pic>
      <p:pic>
        <p:nvPicPr>
          <p:cNvPr id="1030" name="Picture 6" descr="http://grendel.ph.man.ac.uk/~geim/graphene-in-science/graphene%20transist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7684" y="3253789"/>
            <a:ext cx="3093113" cy="218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28054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1200" y="171450"/>
            <a:ext cx="7772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n-US" sz="3200" b="1" kern="0" dirty="0" smtClean="0">
                <a:solidFill>
                  <a:srgbClr val="3333CC"/>
                </a:solidFill>
                <a:latin typeface="Calibri"/>
              </a:rPr>
              <a:t>Het </a:t>
            </a:r>
            <a:r>
              <a:rPr lang="en-US" sz="3200" b="1" kern="0" dirty="0" err="1" smtClean="0">
                <a:solidFill>
                  <a:srgbClr val="3333CC"/>
                </a:solidFill>
                <a:latin typeface="Calibri"/>
              </a:rPr>
              <a:t>grote</a:t>
            </a:r>
            <a:r>
              <a:rPr lang="en-US" sz="3200" b="1" kern="0" dirty="0" smtClean="0">
                <a:solidFill>
                  <a:srgbClr val="3333CC"/>
                </a:solidFill>
                <a:latin typeface="Calibri"/>
              </a:rPr>
              <a:t> </a:t>
            </a:r>
            <a:r>
              <a:rPr lang="en-US" sz="3200" b="1" kern="0" dirty="0" err="1" smtClean="0">
                <a:solidFill>
                  <a:srgbClr val="3333CC"/>
                </a:solidFill>
                <a:latin typeface="Calibri"/>
              </a:rPr>
              <a:t>probleem</a:t>
            </a:r>
            <a:r>
              <a:rPr lang="en-US" sz="3200" b="1" kern="0" dirty="0" smtClean="0">
                <a:solidFill>
                  <a:srgbClr val="3333CC"/>
                </a:solidFill>
                <a:latin typeface="Calibri"/>
              </a:rPr>
              <a:t>: </a:t>
            </a:r>
            <a:r>
              <a:rPr lang="en-US" sz="3200" b="1" i="1" kern="0" dirty="0" err="1" smtClean="0">
                <a:solidFill>
                  <a:srgbClr val="3333CC"/>
                </a:solidFill>
                <a:latin typeface="Calibri"/>
              </a:rPr>
              <a:t>maak</a:t>
            </a:r>
            <a:r>
              <a:rPr lang="en-US" sz="3200" b="1" i="1" kern="0" dirty="0" smtClean="0">
                <a:solidFill>
                  <a:srgbClr val="3333CC"/>
                </a:solidFill>
                <a:latin typeface="Calibri"/>
              </a:rPr>
              <a:t> ‘t </a:t>
            </a:r>
            <a:r>
              <a:rPr lang="en-US" sz="3200" b="1" i="1" kern="0" dirty="0" err="1" smtClean="0">
                <a:solidFill>
                  <a:srgbClr val="3333CC"/>
                </a:solidFill>
                <a:latin typeface="Calibri"/>
              </a:rPr>
              <a:t>maar</a:t>
            </a:r>
            <a:r>
              <a:rPr lang="en-US" sz="3200" b="1" i="1" kern="0" dirty="0" smtClean="0">
                <a:solidFill>
                  <a:srgbClr val="3333CC"/>
                </a:solidFill>
                <a:latin typeface="Calibri"/>
              </a:rPr>
              <a:t> </a:t>
            </a:r>
            <a:r>
              <a:rPr lang="en-US" sz="3200" b="1" i="1" kern="0" dirty="0" err="1" smtClean="0">
                <a:solidFill>
                  <a:srgbClr val="3333CC"/>
                </a:solidFill>
                <a:latin typeface="Calibri"/>
              </a:rPr>
              <a:t>eens</a:t>
            </a:r>
            <a:r>
              <a:rPr lang="en-US" sz="3200" b="1" kern="0" dirty="0">
                <a:solidFill>
                  <a:srgbClr val="3333CC"/>
                </a:solidFill>
                <a:latin typeface="Calibri"/>
              </a:rPr>
              <a:t/>
            </a:r>
            <a:br>
              <a:rPr lang="en-US" sz="3200" b="1" kern="0" dirty="0">
                <a:solidFill>
                  <a:srgbClr val="3333CC"/>
                </a:solidFill>
                <a:latin typeface="Calibri"/>
              </a:rPr>
            </a:br>
            <a:endParaRPr lang="en-US" sz="44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609600" y="971550"/>
            <a:ext cx="79295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30000"/>
              </a:lnSpc>
              <a:spcBef>
                <a:spcPct val="0"/>
              </a:spcBef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42910" y="1230686"/>
            <a:ext cx="8501089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Laboratorium-methode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 PLAKBAND!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i="1" dirty="0" err="1" smtClean="0">
                <a:solidFill>
                  <a:prstClr val="black"/>
                </a:solidFill>
                <a:latin typeface="Calibri"/>
              </a:rPr>
              <a:t>hoge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Calibri"/>
              </a:rPr>
              <a:t>kwaliteit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 maar </a:t>
            </a:r>
            <a:r>
              <a:rPr lang="en-US" sz="2000" i="1" dirty="0" err="1" smtClean="0">
                <a:solidFill>
                  <a:prstClr val="black"/>
                </a:solidFill>
                <a:latin typeface="Calibri"/>
              </a:rPr>
              <a:t>superlage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Calibri"/>
              </a:rPr>
              <a:t>opbrengst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arbeidsintensief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kleine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stukjes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endParaRPr lang="nl-NL" dirty="0" smtClean="0">
              <a:solidFill>
                <a:prstClr val="black"/>
              </a:solidFill>
              <a:latin typeface="Calibri"/>
            </a:endParaRPr>
          </a:p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endParaRPr lang="nl-NL" dirty="0" smtClean="0">
              <a:solidFill>
                <a:prstClr val="black"/>
              </a:solidFill>
              <a:latin typeface="Calibri"/>
            </a:endParaRPr>
          </a:p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4488" indent="-344488" algn="l" eaLnBrk="1" fontAlgn="auto" hangingPunct="1"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Pct val="60000"/>
              <a:buFont typeface="Calibri" pitchFamily="34" charset="0"/>
              <a:buChar char="o"/>
            </a:pPr>
            <a:r>
              <a:rPr lang="nl-NL" dirty="0" smtClean="0">
                <a:solidFill>
                  <a:prstClr val="black"/>
                </a:solidFill>
                <a:latin typeface="Calibri"/>
              </a:rPr>
              <a:t>Toekomst: groei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-methoden</a:t>
            </a:r>
            <a:br>
              <a:rPr lang="nl-NL" dirty="0" smtClean="0">
                <a:solidFill>
                  <a:prstClr val="black"/>
                </a:solidFill>
                <a:latin typeface="Calibri"/>
              </a:rPr>
            </a:br>
            <a:r>
              <a:rPr lang="nl-NL" sz="2000" i="1" dirty="0" smtClean="0">
                <a:solidFill>
                  <a:prstClr val="black"/>
                </a:solidFill>
                <a:latin typeface="Calibri"/>
              </a:rPr>
              <a:t>acceptabele opbrengst maar </a:t>
            </a:r>
            <a:r>
              <a:rPr lang="nl-NL" sz="2000" i="1" dirty="0" smtClean="0">
                <a:solidFill>
                  <a:prstClr val="black"/>
                </a:solidFill>
                <a:latin typeface="Calibri"/>
              </a:rPr>
              <a:t>nu nog </a:t>
            </a:r>
            <a:r>
              <a:rPr lang="nl-NL" sz="2000" i="1" dirty="0" smtClean="0">
                <a:solidFill>
                  <a:prstClr val="black"/>
                </a:solidFill>
                <a:latin typeface="Calibri"/>
              </a:rPr>
              <a:t>slechte kwaliteit: </a:t>
            </a:r>
            <a:r>
              <a:rPr lang="nl-NL" sz="1600" dirty="0" smtClean="0">
                <a:solidFill>
                  <a:prstClr val="black"/>
                </a:solidFill>
                <a:latin typeface="Calibri"/>
              </a:rPr>
              <a:t>defecten, multilagen, …</a:t>
            </a:r>
            <a:endParaRPr lang="nl-NL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82284" y="2086170"/>
            <a:ext cx="5972662" cy="1414077"/>
            <a:chOff x="1082284" y="2086170"/>
            <a:chExt cx="5972662" cy="1414077"/>
          </a:xfrm>
        </p:grpSpPr>
        <p:sp>
          <p:nvSpPr>
            <p:cNvPr id="24" name="TextBox 23"/>
            <p:cNvSpPr txBox="1"/>
            <p:nvPr/>
          </p:nvSpPr>
          <p:spPr>
            <a:xfrm>
              <a:off x="5957666" y="3284803"/>
              <a:ext cx="10972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800" dirty="0" err="1" smtClean="0">
                  <a:solidFill>
                    <a:prstClr val="black"/>
                  </a:solidFill>
                  <a:latin typeface="Calibri"/>
                </a:rPr>
                <a:t>Princeton</a:t>
              </a:r>
              <a:r>
                <a:rPr lang="nl-NL" sz="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nl-NL" sz="800" dirty="0" err="1" smtClean="0">
                  <a:solidFill>
                    <a:prstClr val="black"/>
                  </a:solidFill>
                  <a:latin typeface="Calibri"/>
                </a:rPr>
                <a:t>Univ</a:t>
              </a:r>
              <a:r>
                <a:rPr lang="nl-NL" sz="800" dirty="0" smtClean="0">
                  <a:solidFill>
                    <a:prstClr val="black"/>
                  </a:solidFill>
                  <a:latin typeface="Calibri"/>
                </a:rPr>
                <a:t>.</a:t>
              </a:r>
              <a:endParaRPr lang="en-US" sz="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082284" y="2086170"/>
              <a:ext cx="5867157" cy="1256382"/>
              <a:chOff x="1082284" y="2086170"/>
              <a:chExt cx="5867157" cy="1256382"/>
            </a:xfrm>
          </p:grpSpPr>
          <p:pic>
            <p:nvPicPr>
              <p:cNvPr id="2050" name="Picture 2" descr="Scotch Tape Dispense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82284" y="2086170"/>
                <a:ext cx="1247872" cy="12478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293034" y="2300068"/>
                <a:ext cx="10832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 smtClean="0">
                    <a:solidFill>
                      <a:prstClr val="black"/>
                    </a:solidFill>
                    <a:latin typeface="Calibri"/>
                  </a:rPr>
                  <a:t>+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052" name="Picture 4" descr="M01 Graphit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12939" y="2088735"/>
                <a:ext cx="1371600" cy="12453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958862" y="2384473"/>
                <a:ext cx="1160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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054" name="Picture 6" descr="http://blogs.princeton.edu/eqn/images/graphene_Schnieppe_Princeton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014"/>
              <a:stretch>
                <a:fillRect/>
              </a:stretch>
            </p:blipFill>
            <p:spPr bwMode="auto">
              <a:xfrm>
                <a:off x="5704473" y="2087281"/>
                <a:ext cx="1244968" cy="12552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1083876" y="4747845"/>
            <a:ext cx="4726670" cy="1633602"/>
            <a:chOff x="1083876" y="4747845"/>
            <a:chExt cx="4726670" cy="1633602"/>
          </a:xfrm>
        </p:grpSpPr>
        <p:pic>
          <p:nvPicPr>
            <p:cNvPr id="2056" name="Picture 8" descr="High-Vacuu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3876" y="4747845"/>
              <a:ext cx="1954579" cy="1467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3437207" y="5146426"/>
              <a:ext cx="11605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sym typeface="Symbol"/>
                </a:rPr>
                <a:t>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55199" y="4747845"/>
              <a:ext cx="1474970" cy="1468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4713266" y="6166003"/>
              <a:ext cx="10972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800" dirty="0" smtClean="0">
                  <a:solidFill>
                    <a:prstClr val="black"/>
                  </a:solidFill>
                  <a:latin typeface="Calibri"/>
                </a:rPr>
                <a:t>UC Berkeley</a:t>
              </a:r>
              <a:endParaRPr lang="en-US" sz="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83362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6738" y="4227513"/>
            <a:ext cx="2917825" cy="2127250"/>
            <a:chOff x="453" y="2663"/>
            <a:chExt cx="1838" cy="134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53" y="3631"/>
              <a:ext cx="1743" cy="372"/>
              <a:chOff x="1125" y="3717"/>
              <a:chExt cx="1743" cy="372"/>
            </a:xfrm>
          </p:grpSpPr>
          <p:sp>
            <p:nvSpPr>
              <p:cNvPr id="387076" name="Freeform 4"/>
              <p:cNvSpPr>
                <a:spLocks/>
              </p:cNvSpPr>
              <p:nvPr/>
            </p:nvSpPr>
            <p:spPr bwMode="auto">
              <a:xfrm>
                <a:off x="1247" y="3717"/>
                <a:ext cx="1490" cy="282"/>
              </a:xfrm>
              <a:custGeom>
                <a:avLst/>
                <a:gdLst/>
                <a:ahLst/>
                <a:cxnLst>
                  <a:cxn ang="0">
                    <a:pos x="37" y="282"/>
                  </a:cxn>
                  <a:cxn ang="0">
                    <a:pos x="13" y="243"/>
                  </a:cxn>
                  <a:cxn ang="0">
                    <a:pos x="1" y="198"/>
                  </a:cxn>
                  <a:cxn ang="0">
                    <a:pos x="4" y="162"/>
                  </a:cxn>
                  <a:cxn ang="0">
                    <a:pos x="13" y="126"/>
                  </a:cxn>
                  <a:cxn ang="0">
                    <a:pos x="34" y="87"/>
                  </a:cxn>
                  <a:cxn ang="0">
                    <a:pos x="52" y="45"/>
                  </a:cxn>
                  <a:cxn ang="0">
                    <a:pos x="43" y="0"/>
                  </a:cxn>
                  <a:cxn ang="0">
                    <a:pos x="1480" y="0"/>
                  </a:cxn>
                  <a:cxn ang="0">
                    <a:pos x="1489" y="24"/>
                  </a:cxn>
                  <a:cxn ang="0">
                    <a:pos x="1486" y="54"/>
                  </a:cxn>
                  <a:cxn ang="0">
                    <a:pos x="1471" y="87"/>
                  </a:cxn>
                  <a:cxn ang="0">
                    <a:pos x="1447" y="120"/>
                  </a:cxn>
                  <a:cxn ang="0">
                    <a:pos x="1438" y="162"/>
                  </a:cxn>
                  <a:cxn ang="0">
                    <a:pos x="1438" y="204"/>
                  </a:cxn>
                  <a:cxn ang="0">
                    <a:pos x="1453" y="258"/>
                  </a:cxn>
                  <a:cxn ang="0">
                    <a:pos x="1471" y="276"/>
                  </a:cxn>
                  <a:cxn ang="0">
                    <a:pos x="37" y="282"/>
                  </a:cxn>
                </a:cxnLst>
                <a:rect l="0" t="0" r="r" b="b"/>
                <a:pathLst>
                  <a:path w="1490" h="282">
                    <a:moveTo>
                      <a:pt x="37" y="282"/>
                    </a:moveTo>
                    <a:lnTo>
                      <a:pt x="13" y="243"/>
                    </a:lnTo>
                    <a:cubicBezTo>
                      <a:pt x="7" y="229"/>
                      <a:pt x="2" y="211"/>
                      <a:pt x="1" y="198"/>
                    </a:cubicBezTo>
                    <a:cubicBezTo>
                      <a:pt x="0" y="185"/>
                      <a:pt x="2" y="174"/>
                      <a:pt x="4" y="162"/>
                    </a:cubicBezTo>
                    <a:cubicBezTo>
                      <a:pt x="6" y="150"/>
                      <a:pt x="8" y="138"/>
                      <a:pt x="13" y="126"/>
                    </a:cubicBezTo>
                    <a:cubicBezTo>
                      <a:pt x="18" y="114"/>
                      <a:pt x="28" y="100"/>
                      <a:pt x="34" y="87"/>
                    </a:cubicBezTo>
                    <a:cubicBezTo>
                      <a:pt x="40" y="74"/>
                      <a:pt x="51" y="59"/>
                      <a:pt x="52" y="45"/>
                    </a:cubicBezTo>
                    <a:cubicBezTo>
                      <a:pt x="53" y="31"/>
                      <a:pt x="55" y="18"/>
                      <a:pt x="43" y="0"/>
                    </a:cubicBezTo>
                    <a:cubicBezTo>
                      <a:pt x="761" y="0"/>
                      <a:pt x="1480" y="0"/>
                      <a:pt x="1480" y="0"/>
                    </a:cubicBezTo>
                    <a:lnTo>
                      <a:pt x="1489" y="24"/>
                    </a:lnTo>
                    <a:cubicBezTo>
                      <a:pt x="1490" y="33"/>
                      <a:pt x="1489" y="44"/>
                      <a:pt x="1486" y="54"/>
                    </a:cubicBezTo>
                    <a:cubicBezTo>
                      <a:pt x="1483" y="64"/>
                      <a:pt x="1477" y="76"/>
                      <a:pt x="1471" y="87"/>
                    </a:cubicBezTo>
                    <a:cubicBezTo>
                      <a:pt x="1465" y="98"/>
                      <a:pt x="1452" y="108"/>
                      <a:pt x="1447" y="120"/>
                    </a:cubicBezTo>
                    <a:cubicBezTo>
                      <a:pt x="1442" y="132"/>
                      <a:pt x="1439" y="148"/>
                      <a:pt x="1438" y="162"/>
                    </a:cubicBezTo>
                    <a:cubicBezTo>
                      <a:pt x="1437" y="176"/>
                      <a:pt x="1436" y="188"/>
                      <a:pt x="1438" y="204"/>
                    </a:cubicBezTo>
                    <a:cubicBezTo>
                      <a:pt x="1440" y="220"/>
                      <a:pt x="1447" y="246"/>
                      <a:pt x="1453" y="258"/>
                    </a:cubicBezTo>
                    <a:lnTo>
                      <a:pt x="1471" y="276"/>
                    </a:lnTo>
                    <a:lnTo>
                      <a:pt x="37" y="28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414E0"/>
                  </a:gs>
                  <a:gs pos="100000">
                    <a:srgbClr val="1414E0">
                      <a:gamma/>
                      <a:tint val="9412"/>
                      <a:invGamma/>
                    </a:srgbClr>
                  </a:gs>
                </a:gsLst>
                <a:lin ang="540000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77" name="Rectangle 5"/>
              <p:cNvSpPr>
                <a:spLocks noChangeArrowheads="1"/>
              </p:cNvSpPr>
              <p:nvPr/>
            </p:nvSpPr>
            <p:spPr bwMode="auto">
              <a:xfrm>
                <a:off x="1125" y="3987"/>
                <a:ext cx="1743" cy="10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87078" name="Rectangle 6"/>
            <p:cNvSpPr>
              <a:spLocks noChangeArrowheads="1"/>
            </p:cNvSpPr>
            <p:nvPr/>
          </p:nvSpPr>
          <p:spPr bwMode="auto">
            <a:xfrm>
              <a:off x="1208" y="2719"/>
              <a:ext cx="387" cy="627"/>
            </a:xfrm>
            <a:prstGeom prst="rect">
              <a:avLst/>
            </a:prstGeom>
            <a:gradFill rotWithShape="1">
              <a:gsLst>
                <a:gs pos="0">
                  <a:srgbClr val="E7F93B"/>
                </a:gs>
                <a:gs pos="100000">
                  <a:srgbClr val="E7F93B">
                    <a:gamma/>
                    <a:shade val="3176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79" name="Freeform 7"/>
            <p:cNvSpPr>
              <a:spLocks/>
            </p:cNvSpPr>
            <p:nvPr/>
          </p:nvSpPr>
          <p:spPr bwMode="auto">
            <a:xfrm>
              <a:off x="1206" y="2697"/>
              <a:ext cx="391" cy="36"/>
            </a:xfrm>
            <a:custGeom>
              <a:avLst/>
              <a:gdLst/>
              <a:ahLst/>
              <a:cxnLst>
                <a:cxn ang="0">
                  <a:pos x="342" y="61"/>
                </a:cxn>
                <a:cxn ang="0">
                  <a:pos x="403" y="59"/>
                </a:cxn>
                <a:cxn ang="0">
                  <a:pos x="459" y="58"/>
                </a:cxn>
                <a:cxn ang="0">
                  <a:pos x="507" y="55"/>
                </a:cxn>
                <a:cxn ang="0">
                  <a:pos x="550" y="50"/>
                </a:cxn>
                <a:cxn ang="0">
                  <a:pos x="583" y="45"/>
                </a:cxn>
                <a:cxn ang="0">
                  <a:pos x="607" y="41"/>
                </a:cxn>
                <a:cxn ang="0">
                  <a:pos x="619" y="34"/>
                </a:cxn>
                <a:cxn ang="0">
                  <a:pos x="619" y="28"/>
                </a:cxn>
                <a:cxn ang="0">
                  <a:pos x="607" y="22"/>
                </a:cxn>
                <a:cxn ang="0">
                  <a:pos x="583" y="15"/>
                </a:cxn>
                <a:cxn ang="0">
                  <a:pos x="550" y="11"/>
                </a:cxn>
                <a:cxn ang="0">
                  <a:pos x="507" y="7"/>
                </a:cxn>
                <a:cxn ang="0">
                  <a:pos x="459" y="3"/>
                </a:cxn>
                <a:cxn ang="0">
                  <a:pos x="403" y="1"/>
                </a:cxn>
                <a:cxn ang="0">
                  <a:pos x="342" y="0"/>
                </a:cxn>
                <a:cxn ang="0">
                  <a:pos x="279" y="0"/>
                </a:cxn>
                <a:cxn ang="0">
                  <a:pos x="218" y="1"/>
                </a:cxn>
                <a:cxn ang="0">
                  <a:pos x="163" y="3"/>
                </a:cxn>
                <a:cxn ang="0">
                  <a:pos x="114" y="7"/>
                </a:cxn>
                <a:cxn ang="0">
                  <a:pos x="71" y="11"/>
                </a:cxn>
                <a:cxn ang="0">
                  <a:pos x="38" y="15"/>
                </a:cxn>
                <a:cxn ang="0">
                  <a:pos x="15" y="22"/>
                </a:cxn>
                <a:cxn ang="0">
                  <a:pos x="2" y="28"/>
                </a:cxn>
                <a:cxn ang="0">
                  <a:pos x="2" y="34"/>
                </a:cxn>
                <a:cxn ang="0">
                  <a:pos x="15" y="41"/>
                </a:cxn>
                <a:cxn ang="0">
                  <a:pos x="38" y="45"/>
                </a:cxn>
                <a:cxn ang="0">
                  <a:pos x="71" y="50"/>
                </a:cxn>
                <a:cxn ang="0">
                  <a:pos x="114" y="55"/>
                </a:cxn>
                <a:cxn ang="0">
                  <a:pos x="163" y="58"/>
                </a:cxn>
                <a:cxn ang="0">
                  <a:pos x="218" y="59"/>
                </a:cxn>
                <a:cxn ang="0">
                  <a:pos x="279" y="61"/>
                </a:cxn>
              </a:cxnLst>
              <a:rect l="0" t="0" r="r" b="b"/>
              <a:pathLst>
                <a:path w="621" h="61">
                  <a:moveTo>
                    <a:pt x="311" y="61"/>
                  </a:moveTo>
                  <a:lnTo>
                    <a:pt x="342" y="61"/>
                  </a:lnTo>
                  <a:lnTo>
                    <a:pt x="374" y="61"/>
                  </a:lnTo>
                  <a:lnTo>
                    <a:pt x="403" y="59"/>
                  </a:lnTo>
                  <a:lnTo>
                    <a:pt x="432" y="59"/>
                  </a:lnTo>
                  <a:lnTo>
                    <a:pt x="459" y="58"/>
                  </a:lnTo>
                  <a:lnTo>
                    <a:pt x="484" y="56"/>
                  </a:lnTo>
                  <a:lnTo>
                    <a:pt x="507" y="55"/>
                  </a:lnTo>
                  <a:lnTo>
                    <a:pt x="529" y="53"/>
                  </a:lnTo>
                  <a:lnTo>
                    <a:pt x="550" y="50"/>
                  </a:lnTo>
                  <a:lnTo>
                    <a:pt x="567" y="48"/>
                  </a:lnTo>
                  <a:lnTo>
                    <a:pt x="583" y="45"/>
                  </a:lnTo>
                  <a:lnTo>
                    <a:pt x="597" y="44"/>
                  </a:lnTo>
                  <a:lnTo>
                    <a:pt x="607" y="41"/>
                  </a:lnTo>
                  <a:lnTo>
                    <a:pt x="614" y="37"/>
                  </a:lnTo>
                  <a:lnTo>
                    <a:pt x="619" y="34"/>
                  </a:lnTo>
                  <a:lnTo>
                    <a:pt x="621" y="31"/>
                  </a:lnTo>
                  <a:lnTo>
                    <a:pt x="619" y="28"/>
                  </a:lnTo>
                  <a:lnTo>
                    <a:pt x="614" y="25"/>
                  </a:lnTo>
                  <a:lnTo>
                    <a:pt x="607" y="22"/>
                  </a:lnTo>
                  <a:lnTo>
                    <a:pt x="597" y="18"/>
                  </a:lnTo>
                  <a:lnTo>
                    <a:pt x="583" y="15"/>
                  </a:lnTo>
                  <a:lnTo>
                    <a:pt x="567" y="14"/>
                  </a:lnTo>
                  <a:lnTo>
                    <a:pt x="550" y="11"/>
                  </a:lnTo>
                  <a:lnTo>
                    <a:pt x="529" y="9"/>
                  </a:lnTo>
                  <a:lnTo>
                    <a:pt x="507" y="7"/>
                  </a:lnTo>
                  <a:lnTo>
                    <a:pt x="484" y="4"/>
                  </a:lnTo>
                  <a:lnTo>
                    <a:pt x="459" y="3"/>
                  </a:lnTo>
                  <a:lnTo>
                    <a:pt x="432" y="3"/>
                  </a:lnTo>
                  <a:lnTo>
                    <a:pt x="403" y="1"/>
                  </a:lnTo>
                  <a:lnTo>
                    <a:pt x="374" y="0"/>
                  </a:lnTo>
                  <a:lnTo>
                    <a:pt x="342" y="0"/>
                  </a:lnTo>
                  <a:lnTo>
                    <a:pt x="311" y="0"/>
                  </a:lnTo>
                  <a:lnTo>
                    <a:pt x="279" y="0"/>
                  </a:lnTo>
                  <a:lnTo>
                    <a:pt x="248" y="0"/>
                  </a:lnTo>
                  <a:lnTo>
                    <a:pt x="218" y="1"/>
                  </a:lnTo>
                  <a:lnTo>
                    <a:pt x="189" y="3"/>
                  </a:lnTo>
                  <a:lnTo>
                    <a:pt x="163" y="3"/>
                  </a:lnTo>
                  <a:lnTo>
                    <a:pt x="137" y="4"/>
                  </a:lnTo>
                  <a:lnTo>
                    <a:pt x="114" y="7"/>
                  </a:lnTo>
                  <a:lnTo>
                    <a:pt x="92" y="9"/>
                  </a:lnTo>
                  <a:lnTo>
                    <a:pt x="71" y="11"/>
                  </a:lnTo>
                  <a:lnTo>
                    <a:pt x="54" y="14"/>
                  </a:lnTo>
                  <a:lnTo>
                    <a:pt x="38" y="15"/>
                  </a:lnTo>
                  <a:lnTo>
                    <a:pt x="24" y="18"/>
                  </a:lnTo>
                  <a:lnTo>
                    <a:pt x="15" y="22"/>
                  </a:lnTo>
                  <a:lnTo>
                    <a:pt x="7" y="25"/>
                  </a:lnTo>
                  <a:lnTo>
                    <a:pt x="2" y="28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7" y="37"/>
                  </a:lnTo>
                  <a:lnTo>
                    <a:pt x="15" y="41"/>
                  </a:lnTo>
                  <a:lnTo>
                    <a:pt x="24" y="44"/>
                  </a:lnTo>
                  <a:lnTo>
                    <a:pt x="38" y="45"/>
                  </a:lnTo>
                  <a:lnTo>
                    <a:pt x="54" y="48"/>
                  </a:lnTo>
                  <a:lnTo>
                    <a:pt x="71" y="50"/>
                  </a:lnTo>
                  <a:lnTo>
                    <a:pt x="92" y="53"/>
                  </a:lnTo>
                  <a:lnTo>
                    <a:pt x="114" y="55"/>
                  </a:lnTo>
                  <a:lnTo>
                    <a:pt x="137" y="56"/>
                  </a:lnTo>
                  <a:lnTo>
                    <a:pt x="163" y="58"/>
                  </a:lnTo>
                  <a:lnTo>
                    <a:pt x="189" y="59"/>
                  </a:lnTo>
                  <a:lnTo>
                    <a:pt x="218" y="59"/>
                  </a:lnTo>
                  <a:lnTo>
                    <a:pt x="248" y="61"/>
                  </a:lnTo>
                  <a:lnTo>
                    <a:pt x="279" y="61"/>
                  </a:lnTo>
                  <a:lnTo>
                    <a:pt x="311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0" name="Freeform 8"/>
            <p:cNvSpPr>
              <a:spLocks/>
            </p:cNvSpPr>
            <p:nvPr/>
          </p:nvSpPr>
          <p:spPr bwMode="auto">
            <a:xfrm>
              <a:off x="1402" y="2713"/>
              <a:ext cx="199" cy="23"/>
            </a:xfrm>
            <a:custGeom>
              <a:avLst/>
              <a:gdLst/>
              <a:ahLst/>
              <a:cxnLst>
                <a:cxn ang="0">
                  <a:pos x="303" y="1"/>
                </a:cxn>
                <a:cxn ang="0">
                  <a:pos x="303" y="1"/>
                </a:cxn>
                <a:cxn ang="0">
                  <a:pos x="303" y="0"/>
                </a:cxn>
                <a:cxn ang="0">
                  <a:pos x="300" y="1"/>
                </a:cxn>
                <a:cxn ang="0">
                  <a:pos x="294" y="4"/>
                </a:cxn>
                <a:cxn ang="0">
                  <a:pos x="285" y="7"/>
                </a:cxn>
                <a:cxn ang="0">
                  <a:pos x="270" y="9"/>
                </a:cxn>
                <a:cxn ang="0">
                  <a:pos x="255" y="12"/>
                </a:cxn>
                <a:cxn ang="0">
                  <a:pos x="239" y="14"/>
                </a:cxn>
                <a:cxn ang="0">
                  <a:pos x="218" y="17"/>
                </a:cxn>
                <a:cxn ang="0">
                  <a:pos x="196" y="18"/>
                </a:cxn>
                <a:cxn ang="0">
                  <a:pos x="173" y="20"/>
                </a:cxn>
                <a:cxn ang="0">
                  <a:pos x="148" y="22"/>
                </a:cxn>
                <a:cxn ang="0">
                  <a:pos x="121" y="23"/>
                </a:cxn>
                <a:cxn ang="0">
                  <a:pos x="92" y="23"/>
                </a:cxn>
                <a:cxn ang="0">
                  <a:pos x="63" y="25"/>
                </a:cxn>
                <a:cxn ang="0">
                  <a:pos x="31" y="25"/>
                </a:cxn>
                <a:cxn ang="0">
                  <a:pos x="0" y="25"/>
                </a:cxn>
                <a:cxn ang="0">
                  <a:pos x="0" y="37"/>
                </a:cxn>
                <a:cxn ang="0">
                  <a:pos x="31" y="37"/>
                </a:cxn>
                <a:cxn ang="0">
                  <a:pos x="63" y="37"/>
                </a:cxn>
                <a:cxn ang="0">
                  <a:pos x="92" y="36"/>
                </a:cxn>
                <a:cxn ang="0">
                  <a:pos x="121" y="36"/>
                </a:cxn>
                <a:cxn ang="0">
                  <a:pos x="148" y="34"/>
                </a:cxn>
                <a:cxn ang="0">
                  <a:pos x="173" y="33"/>
                </a:cxn>
                <a:cxn ang="0">
                  <a:pos x="196" y="31"/>
                </a:cxn>
                <a:cxn ang="0">
                  <a:pos x="218" y="29"/>
                </a:cxn>
                <a:cxn ang="0">
                  <a:pos x="239" y="26"/>
                </a:cxn>
                <a:cxn ang="0">
                  <a:pos x="258" y="25"/>
                </a:cxn>
                <a:cxn ang="0">
                  <a:pos x="274" y="22"/>
                </a:cxn>
                <a:cxn ang="0">
                  <a:pos x="288" y="20"/>
                </a:cxn>
                <a:cxn ang="0">
                  <a:pos x="297" y="17"/>
                </a:cxn>
                <a:cxn ang="0">
                  <a:pos x="307" y="14"/>
                </a:cxn>
                <a:cxn ang="0">
                  <a:pos x="313" y="9"/>
                </a:cxn>
                <a:cxn ang="0">
                  <a:pos x="316" y="1"/>
                </a:cxn>
                <a:cxn ang="0">
                  <a:pos x="316" y="1"/>
                </a:cxn>
                <a:cxn ang="0">
                  <a:pos x="303" y="1"/>
                </a:cxn>
              </a:cxnLst>
              <a:rect l="0" t="0" r="r" b="b"/>
              <a:pathLst>
                <a:path w="316" h="37">
                  <a:moveTo>
                    <a:pt x="303" y="1"/>
                  </a:moveTo>
                  <a:lnTo>
                    <a:pt x="303" y="1"/>
                  </a:lnTo>
                  <a:lnTo>
                    <a:pt x="303" y="0"/>
                  </a:lnTo>
                  <a:lnTo>
                    <a:pt x="300" y="1"/>
                  </a:lnTo>
                  <a:lnTo>
                    <a:pt x="294" y="4"/>
                  </a:lnTo>
                  <a:lnTo>
                    <a:pt x="285" y="7"/>
                  </a:lnTo>
                  <a:lnTo>
                    <a:pt x="270" y="9"/>
                  </a:lnTo>
                  <a:lnTo>
                    <a:pt x="255" y="12"/>
                  </a:lnTo>
                  <a:lnTo>
                    <a:pt x="239" y="14"/>
                  </a:lnTo>
                  <a:lnTo>
                    <a:pt x="218" y="17"/>
                  </a:lnTo>
                  <a:lnTo>
                    <a:pt x="196" y="18"/>
                  </a:lnTo>
                  <a:lnTo>
                    <a:pt x="173" y="20"/>
                  </a:lnTo>
                  <a:lnTo>
                    <a:pt x="148" y="22"/>
                  </a:lnTo>
                  <a:lnTo>
                    <a:pt x="121" y="23"/>
                  </a:lnTo>
                  <a:lnTo>
                    <a:pt x="92" y="23"/>
                  </a:lnTo>
                  <a:lnTo>
                    <a:pt x="63" y="25"/>
                  </a:lnTo>
                  <a:lnTo>
                    <a:pt x="31" y="25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31" y="37"/>
                  </a:lnTo>
                  <a:lnTo>
                    <a:pt x="63" y="37"/>
                  </a:lnTo>
                  <a:lnTo>
                    <a:pt x="92" y="36"/>
                  </a:lnTo>
                  <a:lnTo>
                    <a:pt x="121" y="36"/>
                  </a:lnTo>
                  <a:lnTo>
                    <a:pt x="148" y="34"/>
                  </a:lnTo>
                  <a:lnTo>
                    <a:pt x="173" y="33"/>
                  </a:lnTo>
                  <a:lnTo>
                    <a:pt x="196" y="31"/>
                  </a:lnTo>
                  <a:lnTo>
                    <a:pt x="218" y="29"/>
                  </a:lnTo>
                  <a:lnTo>
                    <a:pt x="239" y="26"/>
                  </a:lnTo>
                  <a:lnTo>
                    <a:pt x="258" y="25"/>
                  </a:lnTo>
                  <a:lnTo>
                    <a:pt x="274" y="22"/>
                  </a:lnTo>
                  <a:lnTo>
                    <a:pt x="288" y="20"/>
                  </a:lnTo>
                  <a:lnTo>
                    <a:pt x="297" y="17"/>
                  </a:lnTo>
                  <a:lnTo>
                    <a:pt x="307" y="14"/>
                  </a:lnTo>
                  <a:lnTo>
                    <a:pt x="313" y="9"/>
                  </a:lnTo>
                  <a:lnTo>
                    <a:pt x="316" y="1"/>
                  </a:lnTo>
                  <a:lnTo>
                    <a:pt x="316" y="1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1" name="Freeform 9"/>
            <p:cNvSpPr>
              <a:spLocks/>
            </p:cNvSpPr>
            <p:nvPr/>
          </p:nvSpPr>
          <p:spPr bwMode="auto">
            <a:xfrm>
              <a:off x="1402" y="2691"/>
              <a:ext cx="199" cy="2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31" y="13"/>
                </a:cxn>
                <a:cxn ang="0">
                  <a:pos x="63" y="13"/>
                </a:cxn>
                <a:cxn ang="0">
                  <a:pos x="92" y="14"/>
                </a:cxn>
                <a:cxn ang="0">
                  <a:pos x="121" y="16"/>
                </a:cxn>
                <a:cxn ang="0">
                  <a:pos x="148" y="16"/>
                </a:cxn>
                <a:cxn ang="0">
                  <a:pos x="173" y="18"/>
                </a:cxn>
                <a:cxn ang="0">
                  <a:pos x="196" y="21"/>
                </a:cxn>
                <a:cxn ang="0">
                  <a:pos x="218" y="22"/>
                </a:cxn>
                <a:cxn ang="0">
                  <a:pos x="239" y="24"/>
                </a:cxn>
                <a:cxn ang="0">
                  <a:pos x="255" y="27"/>
                </a:cxn>
                <a:cxn ang="0">
                  <a:pos x="270" y="29"/>
                </a:cxn>
                <a:cxn ang="0">
                  <a:pos x="285" y="32"/>
                </a:cxn>
                <a:cxn ang="0">
                  <a:pos x="294" y="35"/>
                </a:cxn>
                <a:cxn ang="0">
                  <a:pos x="300" y="38"/>
                </a:cxn>
                <a:cxn ang="0">
                  <a:pos x="303" y="40"/>
                </a:cxn>
                <a:cxn ang="0">
                  <a:pos x="303" y="38"/>
                </a:cxn>
                <a:cxn ang="0">
                  <a:pos x="316" y="38"/>
                </a:cxn>
                <a:cxn ang="0">
                  <a:pos x="313" y="30"/>
                </a:cxn>
                <a:cxn ang="0">
                  <a:pos x="307" y="25"/>
                </a:cxn>
                <a:cxn ang="0">
                  <a:pos x="297" y="22"/>
                </a:cxn>
                <a:cxn ang="0">
                  <a:pos x="288" y="19"/>
                </a:cxn>
                <a:cxn ang="0">
                  <a:pos x="274" y="16"/>
                </a:cxn>
                <a:cxn ang="0">
                  <a:pos x="258" y="14"/>
                </a:cxn>
                <a:cxn ang="0">
                  <a:pos x="239" y="11"/>
                </a:cxn>
                <a:cxn ang="0">
                  <a:pos x="218" y="10"/>
                </a:cxn>
                <a:cxn ang="0">
                  <a:pos x="196" y="8"/>
                </a:cxn>
                <a:cxn ang="0">
                  <a:pos x="173" y="5"/>
                </a:cxn>
                <a:cxn ang="0">
                  <a:pos x="148" y="3"/>
                </a:cxn>
                <a:cxn ang="0">
                  <a:pos x="121" y="3"/>
                </a:cxn>
                <a:cxn ang="0">
                  <a:pos x="92" y="2"/>
                </a:cxn>
                <a:cxn ang="0">
                  <a:pos x="63" y="0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316" h="40">
                  <a:moveTo>
                    <a:pt x="0" y="13"/>
                  </a:moveTo>
                  <a:lnTo>
                    <a:pt x="0" y="13"/>
                  </a:lnTo>
                  <a:lnTo>
                    <a:pt x="31" y="13"/>
                  </a:lnTo>
                  <a:lnTo>
                    <a:pt x="63" y="13"/>
                  </a:lnTo>
                  <a:lnTo>
                    <a:pt x="92" y="14"/>
                  </a:lnTo>
                  <a:lnTo>
                    <a:pt x="121" y="16"/>
                  </a:lnTo>
                  <a:lnTo>
                    <a:pt x="148" y="16"/>
                  </a:lnTo>
                  <a:lnTo>
                    <a:pt x="173" y="18"/>
                  </a:lnTo>
                  <a:lnTo>
                    <a:pt x="196" y="21"/>
                  </a:lnTo>
                  <a:lnTo>
                    <a:pt x="218" y="22"/>
                  </a:lnTo>
                  <a:lnTo>
                    <a:pt x="239" y="24"/>
                  </a:lnTo>
                  <a:lnTo>
                    <a:pt x="255" y="27"/>
                  </a:lnTo>
                  <a:lnTo>
                    <a:pt x="270" y="29"/>
                  </a:lnTo>
                  <a:lnTo>
                    <a:pt x="285" y="32"/>
                  </a:lnTo>
                  <a:lnTo>
                    <a:pt x="294" y="35"/>
                  </a:lnTo>
                  <a:lnTo>
                    <a:pt x="300" y="38"/>
                  </a:lnTo>
                  <a:lnTo>
                    <a:pt x="303" y="40"/>
                  </a:lnTo>
                  <a:lnTo>
                    <a:pt x="303" y="38"/>
                  </a:lnTo>
                  <a:lnTo>
                    <a:pt x="316" y="38"/>
                  </a:lnTo>
                  <a:lnTo>
                    <a:pt x="313" y="30"/>
                  </a:lnTo>
                  <a:lnTo>
                    <a:pt x="307" y="25"/>
                  </a:lnTo>
                  <a:lnTo>
                    <a:pt x="297" y="22"/>
                  </a:lnTo>
                  <a:lnTo>
                    <a:pt x="288" y="19"/>
                  </a:lnTo>
                  <a:lnTo>
                    <a:pt x="274" y="16"/>
                  </a:lnTo>
                  <a:lnTo>
                    <a:pt x="258" y="14"/>
                  </a:lnTo>
                  <a:lnTo>
                    <a:pt x="239" y="11"/>
                  </a:lnTo>
                  <a:lnTo>
                    <a:pt x="218" y="10"/>
                  </a:lnTo>
                  <a:lnTo>
                    <a:pt x="196" y="8"/>
                  </a:lnTo>
                  <a:lnTo>
                    <a:pt x="173" y="5"/>
                  </a:lnTo>
                  <a:lnTo>
                    <a:pt x="148" y="3"/>
                  </a:lnTo>
                  <a:lnTo>
                    <a:pt x="121" y="3"/>
                  </a:lnTo>
                  <a:lnTo>
                    <a:pt x="92" y="2"/>
                  </a:lnTo>
                  <a:lnTo>
                    <a:pt x="63" y="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2" name="Freeform 10"/>
            <p:cNvSpPr>
              <a:spLocks/>
            </p:cNvSpPr>
            <p:nvPr/>
          </p:nvSpPr>
          <p:spPr bwMode="auto">
            <a:xfrm>
              <a:off x="1203" y="2691"/>
              <a:ext cx="199" cy="23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3" y="38"/>
                </a:cxn>
                <a:cxn ang="0">
                  <a:pos x="13" y="40"/>
                </a:cxn>
                <a:cxn ang="0">
                  <a:pos x="16" y="38"/>
                </a:cxn>
                <a:cxn ang="0">
                  <a:pos x="22" y="35"/>
                </a:cxn>
                <a:cxn ang="0">
                  <a:pos x="32" y="32"/>
                </a:cxn>
                <a:cxn ang="0">
                  <a:pos x="46" y="29"/>
                </a:cxn>
                <a:cxn ang="0">
                  <a:pos x="61" y="27"/>
                </a:cxn>
                <a:cxn ang="0">
                  <a:pos x="77" y="24"/>
                </a:cxn>
                <a:cxn ang="0">
                  <a:pos x="98" y="22"/>
                </a:cxn>
                <a:cxn ang="0">
                  <a:pos x="120" y="21"/>
                </a:cxn>
                <a:cxn ang="0">
                  <a:pos x="143" y="18"/>
                </a:cxn>
                <a:cxn ang="0">
                  <a:pos x="169" y="16"/>
                </a:cxn>
                <a:cxn ang="0">
                  <a:pos x="195" y="16"/>
                </a:cxn>
                <a:cxn ang="0">
                  <a:pos x="224" y="14"/>
                </a:cxn>
                <a:cxn ang="0">
                  <a:pos x="254" y="13"/>
                </a:cxn>
                <a:cxn ang="0">
                  <a:pos x="285" y="13"/>
                </a:cxn>
                <a:cxn ang="0">
                  <a:pos x="317" y="13"/>
                </a:cxn>
                <a:cxn ang="0">
                  <a:pos x="317" y="0"/>
                </a:cxn>
                <a:cxn ang="0">
                  <a:pos x="285" y="0"/>
                </a:cxn>
                <a:cxn ang="0">
                  <a:pos x="254" y="0"/>
                </a:cxn>
                <a:cxn ang="0">
                  <a:pos x="224" y="2"/>
                </a:cxn>
                <a:cxn ang="0">
                  <a:pos x="195" y="3"/>
                </a:cxn>
                <a:cxn ang="0">
                  <a:pos x="169" y="3"/>
                </a:cxn>
                <a:cxn ang="0">
                  <a:pos x="143" y="5"/>
                </a:cxn>
                <a:cxn ang="0">
                  <a:pos x="120" y="8"/>
                </a:cxn>
                <a:cxn ang="0">
                  <a:pos x="98" y="10"/>
                </a:cxn>
                <a:cxn ang="0">
                  <a:pos x="77" y="11"/>
                </a:cxn>
                <a:cxn ang="0">
                  <a:pos x="58" y="14"/>
                </a:cxn>
                <a:cxn ang="0">
                  <a:pos x="43" y="16"/>
                </a:cxn>
                <a:cxn ang="0">
                  <a:pos x="28" y="19"/>
                </a:cxn>
                <a:cxn ang="0">
                  <a:pos x="19" y="22"/>
                </a:cxn>
                <a:cxn ang="0">
                  <a:pos x="10" y="25"/>
                </a:cxn>
                <a:cxn ang="0">
                  <a:pos x="3" y="3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13" y="38"/>
                </a:cxn>
              </a:cxnLst>
              <a:rect l="0" t="0" r="r" b="b"/>
              <a:pathLst>
                <a:path w="317" h="40">
                  <a:moveTo>
                    <a:pt x="13" y="38"/>
                  </a:moveTo>
                  <a:lnTo>
                    <a:pt x="13" y="38"/>
                  </a:lnTo>
                  <a:lnTo>
                    <a:pt x="13" y="40"/>
                  </a:lnTo>
                  <a:lnTo>
                    <a:pt x="16" y="38"/>
                  </a:lnTo>
                  <a:lnTo>
                    <a:pt x="22" y="35"/>
                  </a:lnTo>
                  <a:lnTo>
                    <a:pt x="32" y="32"/>
                  </a:lnTo>
                  <a:lnTo>
                    <a:pt x="46" y="29"/>
                  </a:lnTo>
                  <a:lnTo>
                    <a:pt x="61" y="27"/>
                  </a:lnTo>
                  <a:lnTo>
                    <a:pt x="77" y="24"/>
                  </a:lnTo>
                  <a:lnTo>
                    <a:pt x="98" y="22"/>
                  </a:lnTo>
                  <a:lnTo>
                    <a:pt x="120" y="21"/>
                  </a:lnTo>
                  <a:lnTo>
                    <a:pt x="143" y="18"/>
                  </a:lnTo>
                  <a:lnTo>
                    <a:pt x="169" y="16"/>
                  </a:lnTo>
                  <a:lnTo>
                    <a:pt x="195" y="16"/>
                  </a:lnTo>
                  <a:lnTo>
                    <a:pt x="224" y="14"/>
                  </a:lnTo>
                  <a:lnTo>
                    <a:pt x="254" y="13"/>
                  </a:lnTo>
                  <a:lnTo>
                    <a:pt x="285" y="13"/>
                  </a:lnTo>
                  <a:lnTo>
                    <a:pt x="317" y="13"/>
                  </a:lnTo>
                  <a:lnTo>
                    <a:pt x="317" y="0"/>
                  </a:lnTo>
                  <a:lnTo>
                    <a:pt x="285" y="0"/>
                  </a:lnTo>
                  <a:lnTo>
                    <a:pt x="254" y="0"/>
                  </a:lnTo>
                  <a:lnTo>
                    <a:pt x="224" y="2"/>
                  </a:lnTo>
                  <a:lnTo>
                    <a:pt x="195" y="3"/>
                  </a:lnTo>
                  <a:lnTo>
                    <a:pt x="169" y="3"/>
                  </a:lnTo>
                  <a:lnTo>
                    <a:pt x="143" y="5"/>
                  </a:lnTo>
                  <a:lnTo>
                    <a:pt x="120" y="8"/>
                  </a:lnTo>
                  <a:lnTo>
                    <a:pt x="98" y="10"/>
                  </a:lnTo>
                  <a:lnTo>
                    <a:pt x="77" y="11"/>
                  </a:lnTo>
                  <a:lnTo>
                    <a:pt x="58" y="14"/>
                  </a:lnTo>
                  <a:lnTo>
                    <a:pt x="43" y="16"/>
                  </a:lnTo>
                  <a:lnTo>
                    <a:pt x="28" y="19"/>
                  </a:lnTo>
                  <a:lnTo>
                    <a:pt x="19" y="22"/>
                  </a:lnTo>
                  <a:lnTo>
                    <a:pt x="10" y="25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3" name="Freeform 11"/>
            <p:cNvSpPr>
              <a:spLocks/>
            </p:cNvSpPr>
            <p:nvPr/>
          </p:nvSpPr>
          <p:spPr bwMode="auto">
            <a:xfrm>
              <a:off x="1203" y="2713"/>
              <a:ext cx="199" cy="23"/>
            </a:xfrm>
            <a:custGeom>
              <a:avLst/>
              <a:gdLst/>
              <a:ahLst/>
              <a:cxnLst>
                <a:cxn ang="0">
                  <a:pos x="317" y="25"/>
                </a:cxn>
                <a:cxn ang="0">
                  <a:pos x="317" y="25"/>
                </a:cxn>
                <a:cxn ang="0">
                  <a:pos x="285" y="25"/>
                </a:cxn>
                <a:cxn ang="0">
                  <a:pos x="254" y="25"/>
                </a:cxn>
                <a:cxn ang="0">
                  <a:pos x="224" y="23"/>
                </a:cxn>
                <a:cxn ang="0">
                  <a:pos x="195" y="23"/>
                </a:cxn>
                <a:cxn ang="0">
                  <a:pos x="169" y="22"/>
                </a:cxn>
                <a:cxn ang="0">
                  <a:pos x="143" y="20"/>
                </a:cxn>
                <a:cxn ang="0">
                  <a:pos x="120" y="18"/>
                </a:cxn>
                <a:cxn ang="0">
                  <a:pos x="98" y="17"/>
                </a:cxn>
                <a:cxn ang="0">
                  <a:pos x="77" y="14"/>
                </a:cxn>
                <a:cxn ang="0">
                  <a:pos x="61" y="12"/>
                </a:cxn>
                <a:cxn ang="0">
                  <a:pos x="46" y="9"/>
                </a:cxn>
                <a:cxn ang="0">
                  <a:pos x="32" y="7"/>
                </a:cxn>
                <a:cxn ang="0">
                  <a:pos x="22" y="4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0" y="1"/>
                </a:cxn>
                <a:cxn ang="0">
                  <a:pos x="3" y="9"/>
                </a:cxn>
                <a:cxn ang="0">
                  <a:pos x="10" y="14"/>
                </a:cxn>
                <a:cxn ang="0">
                  <a:pos x="19" y="17"/>
                </a:cxn>
                <a:cxn ang="0">
                  <a:pos x="28" y="20"/>
                </a:cxn>
                <a:cxn ang="0">
                  <a:pos x="43" y="22"/>
                </a:cxn>
                <a:cxn ang="0">
                  <a:pos x="58" y="25"/>
                </a:cxn>
                <a:cxn ang="0">
                  <a:pos x="77" y="26"/>
                </a:cxn>
                <a:cxn ang="0">
                  <a:pos x="98" y="29"/>
                </a:cxn>
                <a:cxn ang="0">
                  <a:pos x="120" y="31"/>
                </a:cxn>
                <a:cxn ang="0">
                  <a:pos x="143" y="33"/>
                </a:cxn>
                <a:cxn ang="0">
                  <a:pos x="169" y="34"/>
                </a:cxn>
                <a:cxn ang="0">
                  <a:pos x="195" y="36"/>
                </a:cxn>
                <a:cxn ang="0">
                  <a:pos x="224" y="36"/>
                </a:cxn>
                <a:cxn ang="0">
                  <a:pos x="254" y="37"/>
                </a:cxn>
                <a:cxn ang="0">
                  <a:pos x="285" y="37"/>
                </a:cxn>
                <a:cxn ang="0">
                  <a:pos x="317" y="37"/>
                </a:cxn>
                <a:cxn ang="0">
                  <a:pos x="317" y="37"/>
                </a:cxn>
                <a:cxn ang="0">
                  <a:pos x="317" y="25"/>
                </a:cxn>
              </a:cxnLst>
              <a:rect l="0" t="0" r="r" b="b"/>
              <a:pathLst>
                <a:path w="317" h="37">
                  <a:moveTo>
                    <a:pt x="317" y="25"/>
                  </a:moveTo>
                  <a:lnTo>
                    <a:pt x="317" y="25"/>
                  </a:lnTo>
                  <a:lnTo>
                    <a:pt x="285" y="25"/>
                  </a:lnTo>
                  <a:lnTo>
                    <a:pt x="254" y="25"/>
                  </a:lnTo>
                  <a:lnTo>
                    <a:pt x="224" y="23"/>
                  </a:lnTo>
                  <a:lnTo>
                    <a:pt x="195" y="23"/>
                  </a:lnTo>
                  <a:lnTo>
                    <a:pt x="169" y="22"/>
                  </a:lnTo>
                  <a:lnTo>
                    <a:pt x="143" y="20"/>
                  </a:lnTo>
                  <a:lnTo>
                    <a:pt x="120" y="18"/>
                  </a:lnTo>
                  <a:lnTo>
                    <a:pt x="98" y="17"/>
                  </a:lnTo>
                  <a:lnTo>
                    <a:pt x="77" y="14"/>
                  </a:lnTo>
                  <a:lnTo>
                    <a:pt x="61" y="12"/>
                  </a:lnTo>
                  <a:lnTo>
                    <a:pt x="46" y="9"/>
                  </a:lnTo>
                  <a:lnTo>
                    <a:pt x="32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0" y="1"/>
                  </a:lnTo>
                  <a:lnTo>
                    <a:pt x="3" y="9"/>
                  </a:lnTo>
                  <a:lnTo>
                    <a:pt x="10" y="14"/>
                  </a:lnTo>
                  <a:lnTo>
                    <a:pt x="19" y="17"/>
                  </a:lnTo>
                  <a:lnTo>
                    <a:pt x="28" y="20"/>
                  </a:lnTo>
                  <a:lnTo>
                    <a:pt x="43" y="22"/>
                  </a:lnTo>
                  <a:lnTo>
                    <a:pt x="58" y="25"/>
                  </a:lnTo>
                  <a:lnTo>
                    <a:pt x="77" y="26"/>
                  </a:lnTo>
                  <a:lnTo>
                    <a:pt x="98" y="29"/>
                  </a:lnTo>
                  <a:lnTo>
                    <a:pt x="120" y="31"/>
                  </a:lnTo>
                  <a:lnTo>
                    <a:pt x="143" y="33"/>
                  </a:lnTo>
                  <a:lnTo>
                    <a:pt x="169" y="34"/>
                  </a:lnTo>
                  <a:lnTo>
                    <a:pt x="195" y="36"/>
                  </a:lnTo>
                  <a:lnTo>
                    <a:pt x="224" y="36"/>
                  </a:lnTo>
                  <a:lnTo>
                    <a:pt x="254" y="37"/>
                  </a:lnTo>
                  <a:lnTo>
                    <a:pt x="285" y="37"/>
                  </a:lnTo>
                  <a:lnTo>
                    <a:pt x="317" y="37"/>
                  </a:lnTo>
                  <a:lnTo>
                    <a:pt x="317" y="37"/>
                  </a:lnTo>
                  <a:lnTo>
                    <a:pt x="317" y="25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4" name="Freeform 12"/>
            <p:cNvSpPr>
              <a:spLocks/>
            </p:cNvSpPr>
            <p:nvPr/>
          </p:nvSpPr>
          <p:spPr bwMode="auto">
            <a:xfrm>
              <a:off x="1206" y="3327"/>
              <a:ext cx="392" cy="36"/>
            </a:xfrm>
            <a:custGeom>
              <a:avLst/>
              <a:gdLst/>
              <a:ahLst/>
              <a:cxnLst>
                <a:cxn ang="0">
                  <a:pos x="342" y="61"/>
                </a:cxn>
                <a:cxn ang="0">
                  <a:pos x="403" y="60"/>
                </a:cxn>
                <a:cxn ang="0">
                  <a:pos x="458" y="58"/>
                </a:cxn>
                <a:cxn ang="0">
                  <a:pos x="507" y="55"/>
                </a:cxn>
                <a:cxn ang="0">
                  <a:pos x="550" y="50"/>
                </a:cxn>
                <a:cxn ang="0">
                  <a:pos x="583" y="46"/>
                </a:cxn>
                <a:cxn ang="0">
                  <a:pos x="606" y="41"/>
                </a:cxn>
                <a:cxn ang="0">
                  <a:pos x="619" y="35"/>
                </a:cxn>
                <a:cxn ang="0">
                  <a:pos x="619" y="28"/>
                </a:cxn>
                <a:cxn ang="0">
                  <a:pos x="606" y="22"/>
                </a:cxn>
                <a:cxn ang="0">
                  <a:pos x="583" y="16"/>
                </a:cxn>
                <a:cxn ang="0">
                  <a:pos x="550" y="11"/>
                </a:cxn>
                <a:cxn ang="0">
                  <a:pos x="507" y="8"/>
                </a:cxn>
                <a:cxn ang="0">
                  <a:pos x="458" y="3"/>
                </a:cxn>
                <a:cxn ang="0">
                  <a:pos x="403" y="2"/>
                </a:cxn>
                <a:cxn ang="0">
                  <a:pos x="342" y="0"/>
                </a:cxn>
                <a:cxn ang="0">
                  <a:pos x="279" y="0"/>
                </a:cxn>
                <a:cxn ang="0">
                  <a:pos x="217" y="2"/>
                </a:cxn>
                <a:cxn ang="0">
                  <a:pos x="162" y="3"/>
                </a:cxn>
                <a:cxn ang="0">
                  <a:pos x="113" y="8"/>
                </a:cxn>
                <a:cxn ang="0">
                  <a:pos x="71" y="11"/>
                </a:cxn>
                <a:cxn ang="0">
                  <a:pos x="38" y="16"/>
                </a:cxn>
                <a:cxn ang="0">
                  <a:pos x="14" y="22"/>
                </a:cxn>
                <a:cxn ang="0">
                  <a:pos x="2" y="28"/>
                </a:cxn>
                <a:cxn ang="0">
                  <a:pos x="2" y="35"/>
                </a:cxn>
                <a:cxn ang="0">
                  <a:pos x="14" y="41"/>
                </a:cxn>
                <a:cxn ang="0">
                  <a:pos x="38" y="46"/>
                </a:cxn>
                <a:cxn ang="0">
                  <a:pos x="71" y="50"/>
                </a:cxn>
                <a:cxn ang="0">
                  <a:pos x="113" y="55"/>
                </a:cxn>
                <a:cxn ang="0">
                  <a:pos x="162" y="58"/>
                </a:cxn>
                <a:cxn ang="0">
                  <a:pos x="217" y="60"/>
                </a:cxn>
                <a:cxn ang="0">
                  <a:pos x="279" y="61"/>
                </a:cxn>
              </a:cxnLst>
              <a:rect l="0" t="0" r="r" b="b"/>
              <a:pathLst>
                <a:path w="620" h="61">
                  <a:moveTo>
                    <a:pt x="310" y="61"/>
                  </a:moveTo>
                  <a:lnTo>
                    <a:pt x="342" y="61"/>
                  </a:lnTo>
                  <a:lnTo>
                    <a:pt x="373" y="61"/>
                  </a:lnTo>
                  <a:lnTo>
                    <a:pt x="403" y="60"/>
                  </a:lnTo>
                  <a:lnTo>
                    <a:pt x="431" y="60"/>
                  </a:lnTo>
                  <a:lnTo>
                    <a:pt x="458" y="58"/>
                  </a:lnTo>
                  <a:lnTo>
                    <a:pt x="483" y="57"/>
                  </a:lnTo>
                  <a:lnTo>
                    <a:pt x="507" y="55"/>
                  </a:lnTo>
                  <a:lnTo>
                    <a:pt x="529" y="54"/>
                  </a:lnTo>
                  <a:lnTo>
                    <a:pt x="550" y="50"/>
                  </a:lnTo>
                  <a:lnTo>
                    <a:pt x="567" y="49"/>
                  </a:lnTo>
                  <a:lnTo>
                    <a:pt x="583" y="46"/>
                  </a:lnTo>
                  <a:lnTo>
                    <a:pt x="597" y="44"/>
                  </a:lnTo>
                  <a:lnTo>
                    <a:pt x="606" y="41"/>
                  </a:lnTo>
                  <a:lnTo>
                    <a:pt x="614" y="38"/>
                  </a:lnTo>
                  <a:lnTo>
                    <a:pt x="619" y="35"/>
                  </a:lnTo>
                  <a:lnTo>
                    <a:pt x="620" y="32"/>
                  </a:lnTo>
                  <a:lnTo>
                    <a:pt x="619" y="28"/>
                  </a:lnTo>
                  <a:lnTo>
                    <a:pt x="614" y="25"/>
                  </a:lnTo>
                  <a:lnTo>
                    <a:pt x="606" y="22"/>
                  </a:lnTo>
                  <a:lnTo>
                    <a:pt x="597" y="19"/>
                  </a:lnTo>
                  <a:lnTo>
                    <a:pt x="583" y="16"/>
                  </a:lnTo>
                  <a:lnTo>
                    <a:pt x="567" y="14"/>
                  </a:lnTo>
                  <a:lnTo>
                    <a:pt x="550" y="11"/>
                  </a:lnTo>
                  <a:lnTo>
                    <a:pt x="529" y="9"/>
                  </a:lnTo>
                  <a:lnTo>
                    <a:pt x="507" y="8"/>
                  </a:lnTo>
                  <a:lnTo>
                    <a:pt x="483" y="5"/>
                  </a:lnTo>
                  <a:lnTo>
                    <a:pt x="458" y="3"/>
                  </a:lnTo>
                  <a:lnTo>
                    <a:pt x="431" y="3"/>
                  </a:lnTo>
                  <a:lnTo>
                    <a:pt x="403" y="2"/>
                  </a:lnTo>
                  <a:lnTo>
                    <a:pt x="373" y="0"/>
                  </a:lnTo>
                  <a:lnTo>
                    <a:pt x="342" y="0"/>
                  </a:lnTo>
                  <a:lnTo>
                    <a:pt x="310" y="0"/>
                  </a:lnTo>
                  <a:lnTo>
                    <a:pt x="279" y="0"/>
                  </a:lnTo>
                  <a:lnTo>
                    <a:pt x="247" y="0"/>
                  </a:lnTo>
                  <a:lnTo>
                    <a:pt x="217" y="2"/>
                  </a:lnTo>
                  <a:lnTo>
                    <a:pt x="189" y="3"/>
                  </a:lnTo>
                  <a:lnTo>
                    <a:pt x="162" y="3"/>
                  </a:lnTo>
                  <a:lnTo>
                    <a:pt x="137" y="5"/>
                  </a:lnTo>
                  <a:lnTo>
                    <a:pt x="113" y="8"/>
                  </a:lnTo>
                  <a:lnTo>
                    <a:pt x="91" y="9"/>
                  </a:lnTo>
                  <a:lnTo>
                    <a:pt x="71" y="11"/>
                  </a:lnTo>
                  <a:lnTo>
                    <a:pt x="53" y="14"/>
                  </a:lnTo>
                  <a:lnTo>
                    <a:pt x="38" y="16"/>
                  </a:lnTo>
                  <a:lnTo>
                    <a:pt x="24" y="19"/>
                  </a:lnTo>
                  <a:lnTo>
                    <a:pt x="14" y="22"/>
                  </a:lnTo>
                  <a:lnTo>
                    <a:pt x="6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14" y="41"/>
                  </a:lnTo>
                  <a:lnTo>
                    <a:pt x="24" y="44"/>
                  </a:lnTo>
                  <a:lnTo>
                    <a:pt x="38" y="46"/>
                  </a:lnTo>
                  <a:lnTo>
                    <a:pt x="53" y="49"/>
                  </a:lnTo>
                  <a:lnTo>
                    <a:pt x="71" y="50"/>
                  </a:lnTo>
                  <a:lnTo>
                    <a:pt x="91" y="54"/>
                  </a:lnTo>
                  <a:lnTo>
                    <a:pt x="113" y="55"/>
                  </a:lnTo>
                  <a:lnTo>
                    <a:pt x="137" y="57"/>
                  </a:lnTo>
                  <a:lnTo>
                    <a:pt x="162" y="58"/>
                  </a:lnTo>
                  <a:lnTo>
                    <a:pt x="189" y="60"/>
                  </a:lnTo>
                  <a:lnTo>
                    <a:pt x="217" y="60"/>
                  </a:lnTo>
                  <a:lnTo>
                    <a:pt x="247" y="61"/>
                  </a:lnTo>
                  <a:lnTo>
                    <a:pt x="279" y="61"/>
                  </a:lnTo>
                  <a:lnTo>
                    <a:pt x="310" y="61"/>
                  </a:lnTo>
                  <a:close/>
                </a:path>
              </a:pathLst>
            </a:custGeom>
            <a:gradFill rotWithShape="1">
              <a:gsLst>
                <a:gs pos="0">
                  <a:srgbClr val="E7F93B"/>
                </a:gs>
                <a:gs pos="100000">
                  <a:srgbClr val="E7F93B">
                    <a:gamma/>
                    <a:shade val="22353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5" name="Freeform 13"/>
            <p:cNvSpPr>
              <a:spLocks/>
            </p:cNvSpPr>
            <p:nvPr/>
          </p:nvSpPr>
          <p:spPr bwMode="auto">
            <a:xfrm>
              <a:off x="1403" y="3344"/>
              <a:ext cx="200" cy="23"/>
            </a:xfrm>
            <a:custGeom>
              <a:avLst/>
              <a:gdLst/>
              <a:ahLst/>
              <a:cxnLst>
                <a:cxn ang="0">
                  <a:pos x="304" y="2"/>
                </a:cxn>
                <a:cxn ang="0">
                  <a:pos x="304" y="2"/>
                </a:cxn>
                <a:cxn ang="0">
                  <a:pos x="304" y="0"/>
                </a:cxn>
                <a:cxn ang="0">
                  <a:pos x="301" y="2"/>
                </a:cxn>
                <a:cxn ang="0">
                  <a:pos x="295" y="5"/>
                </a:cxn>
                <a:cxn ang="0">
                  <a:pos x="285" y="8"/>
                </a:cxn>
                <a:cxn ang="0">
                  <a:pos x="271" y="9"/>
                </a:cxn>
                <a:cxn ang="0">
                  <a:pos x="255" y="13"/>
                </a:cxn>
                <a:cxn ang="0">
                  <a:pos x="240" y="14"/>
                </a:cxn>
                <a:cxn ang="0">
                  <a:pos x="219" y="17"/>
                </a:cxn>
                <a:cxn ang="0">
                  <a:pos x="197" y="19"/>
                </a:cxn>
                <a:cxn ang="0">
                  <a:pos x="173" y="20"/>
                </a:cxn>
                <a:cxn ang="0">
                  <a:pos x="148" y="22"/>
                </a:cxn>
                <a:cxn ang="0">
                  <a:pos x="121" y="24"/>
                </a:cxn>
                <a:cxn ang="0">
                  <a:pos x="93" y="24"/>
                </a:cxn>
                <a:cxn ang="0">
                  <a:pos x="63" y="25"/>
                </a:cxn>
                <a:cxn ang="0">
                  <a:pos x="32" y="25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32" y="38"/>
                </a:cxn>
                <a:cxn ang="0">
                  <a:pos x="63" y="38"/>
                </a:cxn>
                <a:cxn ang="0">
                  <a:pos x="93" y="36"/>
                </a:cxn>
                <a:cxn ang="0">
                  <a:pos x="121" y="36"/>
                </a:cxn>
                <a:cxn ang="0">
                  <a:pos x="148" y="35"/>
                </a:cxn>
                <a:cxn ang="0">
                  <a:pos x="173" y="33"/>
                </a:cxn>
                <a:cxn ang="0">
                  <a:pos x="197" y="31"/>
                </a:cxn>
                <a:cxn ang="0">
                  <a:pos x="219" y="30"/>
                </a:cxn>
                <a:cxn ang="0">
                  <a:pos x="240" y="27"/>
                </a:cxn>
                <a:cxn ang="0">
                  <a:pos x="258" y="25"/>
                </a:cxn>
                <a:cxn ang="0">
                  <a:pos x="274" y="22"/>
                </a:cxn>
                <a:cxn ang="0">
                  <a:pos x="288" y="20"/>
                </a:cxn>
                <a:cxn ang="0">
                  <a:pos x="298" y="17"/>
                </a:cxn>
                <a:cxn ang="0">
                  <a:pos x="307" y="14"/>
                </a:cxn>
                <a:cxn ang="0">
                  <a:pos x="314" y="9"/>
                </a:cxn>
                <a:cxn ang="0">
                  <a:pos x="317" y="2"/>
                </a:cxn>
                <a:cxn ang="0">
                  <a:pos x="317" y="2"/>
                </a:cxn>
                <a:cxn ang="0">
                  <a:pos x="304" y="2"/>
                </a:cxn>
              </a:cxnLst>
              <a:rect l="0" t="0" r="r" b="b"/>
              <a:pathLst>
                <a:path w="317" h="38">
                  <a:moveTo>
                    <a:pt x="304" y="2"/>
                  </a:moveTo>
                  <a:lnTo>
                    <a:pt x="304" y="2"/>
                  </a:lnTo>
                  <a:lnTo>
                    <a:pt x="304" y="0"/>
                  </a:lnTo>
                  <a:lnTo>
                    <a:pt x="301" y="2"/>
                  </a:lnTo>
                  <a:lnTo>
                    <a:pt x="295" y="5"/>
                  </a:lnTo>
                  <a:lnTo>
                    <a:pt x="285" y="8"/>
                  </a:lnTo>
                  <a:lnTo>
                    <a:pt x="271" y="9"/>
                  </a:lnTo>
                  <a:lnTo>
                    <a:pt x="255" y="13"/>
                  </a:lnTo>
                  <a:lnTo>
                    <a:pt x="240" y="14"/>
                  </a:lnTo>
                  <a:lnTo>
                    <a:pt x="219" y="17"/>
                  </a:lnTo>
                  <a:lnTo>
                    <a:pt x="197" y="19"/>
                  </a:lnTo>
                  <a:lnTo>
                    <a:pt x="173" y="20"/>
                  </a:lnTo>
                  <a:lnTo>
                    <a:pt x="148" y="22"/>
                  </a:lnTo>
                  <a:lnTo>
                    <a:pt x="121" y="24"/>
                  </a:lnTo>
                  <a:lnTo>
                    <a:pt x="93" y="24"/>
                  </a:lnTo>
                  <a:lnTo>
                    <a:pt x="63" y="25"/>
                  </a:lnTo>
                  <a:lnTo>
                    <a:pt x="32" y="25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32" y="38"/>
                  </a:lnTo>
                  <a:lnTo>
                    <a:pt x="63" y="38"/>
                  </a:lnTo>
                  <a:lnTo>
                    <a:pt x="93" y="36"/>
                  </a:lnTo>
                  <a:lnTo>
                    <a:pt x="121" y="36"/>
                  </a:lnTo>
                  <a:lnTo>
                    <a:pt x="148" y="35"/>
                  </a:lnTo>
                  <a:lnTo>
                    <a:pt x="173" y="33"/>
                  </a:lnTo>
                  <a:lnTo>
                    <a:pt x="197" y="31"/>
                  </a:lnTo>
                  <a:lnTo>
                    <a:pt x="219" y="30"/>
                  </a:lnTo>
                  <a:lnTo>
                    <a:pt x="240" y="27"/>
                  </a:lnTo>
                  <a:lnTo>
                    <a:pt x="258" y="25"/>
                  </a:lnTo>
                  <a:lnTo>
                    <a:pt x="274" y="22"/>
                  </a:lnTo>
                  <a:lnTo>
                    <a:pt x="288" y="20"/>
                  </a:lnTo>
                  <a:lnTo>
                    <a:pt x="298" y="17"/>
                  </a:lnTo>
                  <a:lnTo>
                    <a:pt x="307" y="14"/>
                  </a:lnTo>
                  <a:lnTo>
                    <a:pt x="314" y="9"/>
                  </a:lnTo>
                  <a:lnTo>
                    <a:pt x="317" y="2"/>
                  </a:lnTo>
                  <a:lnTo>
                    <a:pt x="317" y="2"/>
                  </a:lnTo>
                  <a:lnTo>
                    <a:pt x="304" y="2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6" name="Freeform 14"/>
            <p:cNvSpPr>
              <a:spLocks/>
            </p:cNvSpPr>
            <p:nvPr/>
          </p:nvSpPr>
          <p:spPr bwMode="auto">
            <a:xfrm>
              <a:off x="1203" y="3344"/>
              <a:ext cx="200" cy="23"/>
            </a:xfrm>
            <a:custGeom>
              <a:avLst/>
              <a:gdLst/>
              <a:ahLst/>
              <a:cxnLst>
                <a:cxn ang="0">
                  <a:pos x="316" y="25"/>
                </a:cxn>
                <a:cxn ang="0">
                  <a:pos x="316" y="25"/>
                </a:cxn>
                <a:cxn ang="0">
                  <a:pos x="285" y="25"/>
                </a:cxn>
                <a:cxn ang="0">
                  <a:pos x="253" y="25"/>
                </a:cxn>
                <a:cxn ang="0">
                  <a:pos x="223" y="24"/>
                </a:cxn>
                <a:cxn ang="0">
                  <a:pos x="195" y="24"/>
                </a:cxn>
                <a:cxn ang="0">
                  <a:pos x="168" y="22"/>
                </a:cxn>
                <a:cxn ang="0">
                  <a:pos x="143" y="20"/>
                </a:cxn>
                <a:cxn ang="0">
                  <a:pos x="119" y="19"/>
                </a:cxn>
                <a:cxn ang="0">
                  <a:pos x="97" y="17"/>
                </a:cxn>
                <a:cxn ang="0">
                  <a:pos x="77" y="14"/>
                </a:cxn>
                <a:cxn ang="0">
                  <a:pos x="61" y="13"/>
                </a:cxn>
                <a:cxn ang="0">
                  <a:pos x="45" y="9"/>
                </a:cxn>
                <a:cxn ang="0">
                  <a:pos x="31" y="8"/>
                </a:cxn>
                <a:cxn ang="0">
                  <a:pos x="22" y="5"/>
                </a:cxn>
                <a:cxn ang="0">
                  <a:pos x="15" y="2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0" y="2"/>
                </a:cxn>
                <a:cxn ang="0">
                  <a:pos x="3" y="9"/>
                </a:cxn>
                <a:cxn ang="0">
                  <a:pos x="9" y="14"/>
                </a:cxn>
                <a:cxn ang="0">
                  <a:pos x="19" y="17"/>
                </a:cxn>
                <a:cxn ang="0">
                  <a:pos x="28" y="20"/>
                </a:cxn>
                <a:cxn ang="0">
                  <a:pos x="42" y="22"/>
                </a:cxn>
                <a:cxn ang="0">
                  <a:pos x="58" y="25"/>
                </a:cxn>
                <a:cxn ang="0">
                  <a:pos x="77" y="27"/>
                </a:cxn>
                <a:cxn ang="0">
                  <a:pos x="97" y="30"/>
                </a:cxn>
                <a:cxn ang="0">
                  <a:pos x="119" y="31"/>
                </a:cxn>
                <a:cxn ang="0">
                  <a:pos x="143" y="33"/>
                </a:cxn>
                <a:cxn ang="0">
                  <a:pos x="168" y="35"/>
                </a:cxn>
                <a:cxn ang="0">
                  <a:pos x="195" y="36"/>
                </a:cxn>
                <a:cxn ang="0">
                  <a:pos x="223" y="36"/>
                </a:cxn>
                <a:cxn ang="0">
                  <a:pos x="253" y="38"/>
                </a:cxn>
                <a:cxn ang="0">
                  <a:pos x="285" y="38"/>
                </a:cxn>
                <a:cxn ang="0">
                  <a:pos x="316" y="38"/>
                </a:cxn>
                <a:cxn ang="0">
                  <a:pos x="316" y="38"/>
                </a:cxn>
                <a:cxn ang="0">
                  <a:pos x="316" y="25"/>
                </a:cxn>
              </a:cxnLst>
              <a:rect l="0" t="0" r="r" b="b"/>
              <a:pathLst>
                <a:path w="316" h="38">
                  <a:moveTo>
                    <a:pt x="316" y="25"/>
                  </a:moveTo>
                  <a:lnTo>
                    <a:pt x="316" y="25"/>
                  </a:lnTo>
                  <a:lnTo>
                    <a:pt x="285" y="25"/>
                  </a:lnTo>
                  <a:lnTo>
                    <a:pt x="253" y="25"/>
                  </a:lnTo>
                  <a:lnTo>
                    <a:pt x="223" y="24"/>
                  </a:lnTo>
                  <a:lnTo>
                    <a:pt x="195" y="24"/>
                  </a:lnTo>
                  <a:lnTo>
                    <a:pt x="168" y="22"/>
                  </a:lnTo>
                  <a:lnTo>
                    <a:pt x="143" y="20"/>
                  </a:lnTo>
                  <a:lnTo>
                    <a:pt x="119" y="19"/>
                  </a:lnTo>
                  <a:lnTo>
                    <a:pt x="97" y="17"/>
                  </a:lnTo>
                  <a:lnTo>
                    <a:pt x="77" y="14"/>
                  </a:lnTo>
                  <a:lnTo>
                    <a:pt x="61" y="13"/>
                  </a:lnTo>
                  <a:lnTo>
                    <a:pt x="45" y="9"/>
                  </a:lnTo>
                  <a:lnTo>
                    <a:pt x="31" y="8"/>
                  </a:lnTo>
                  <a:lnTo>
                    <a:pt x="22" y="5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2"/>
                  </a:lnTo>
                  <a:lnTo>
                    <a:pt x="3" y="9"/>
                  </a:lnTo>
                  <a:lnTo>
                    <a:pt x="9" y="14"/>
                  </a:lnTo>
                  <a:lnTo>
                    <a:pt x="19" y="17"/>
                  </a:lnTo>
                  <a:lnTo>
                    <a:pt x="28" y="20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77" y="27"/>
                  </a:lnTo>
                  <a:lnTo>
                    <a:pt x="97" y="30"/>
                  </a:lnTo>
                  <a:lnTo>
                    <a:pt x="119" y="31"/>
                  </a:lnTo>
                  <a:lnTo>
                    <a:pt x="143" y="33"/>
                  </a:lnTo>
                  <a:lnTo>
                    <a:pt x="168" y="35"/>
                  </a:lnTo>
                  <a:lnTo>
                    <a:pt x="195" y="36"/>
                  </a:lnTo>
                  <a:lnTo>
                    <a:pt x="223" y="36"/>
                  </a:lnTo>
                  <a:lnTo>
                    <a:pt x="253" y="38"/>
                  </a:lnTo>
                  <a:lnTo>
                    <a:pt x="285" y="38"/>
                  </a:lnTo>
                  <a:lnTo>
                    <a:pt x="316" y="38"/>
                  </a:lnTo>
                  <a:lnTo>
                    <a:pt x="316" y="38"/>
                  </a:lnTo>
                  <a:lnTo>
                    <a:pt x="316" y="25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7" name="Freeform 15"/>
            <p:cNvSpPr>
              <a:spLocks/>
            </p:cNvSpPr>
            <p:nvPr/>
          </p:nvSpPr>
          <p:spPr bwMode="auto">
            <a:xfrm>
              <a:off x="1241" y="3038"/>
              <a:ext cx="8" cy="11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0" y="9"/>
                </a:cxn>
                <a:cxn ang="0">
                  <a:pos x="15" y="0"/>
                </a:cxn>
                <a:cxn ang="0">
                  <a:pos x="15" y="19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8" name="Freeform 16"/>
            <p:cNvSpPr>
              <a:spLocks/>
            </p:cNvSpPr>
            <p:nvPr/>
          </p:nvSpPr>
          <p:spPr bwMode="auto">
            <a:xfrm>
              <a:off x="1552" y="3038"/>
              <a:ext cx="10" cy="11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4" y="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4" h="19">
                  <a:moveTo>
                    <a:pt x="0" y="19"/>
                  </a:moveTo>
                  <a:lnTo>
                    <a:pt x="14" y="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89" name="Freeform 17"/>
            <p:cNvSpPr>
              <a:spLocks/>
            </p:cNvSpPr>
            <p:nvPr/>
          </p:nvSpPr>
          <p:spPr bwMode="auto">
            <a:xfrm>
              <a:off x="1396" y="2775"/>
              <a:ext cx="13" cy="1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0" y="0"/>
                </a:cxn>
                <a:cxn ang="0">
                  <a:pos x="19" y="14"/>
                </a:cxn>
                <a:cxn ang="0">
                  <a:pos x="0" y="14"/>
                </a:cxn>
              </a:cxnLst>
              <a:rect l="0" t="0" r="r" b="b"/>
              <a:pathLst>
                <a:path w="19" h="14">
                  <a:moveTo>
                    <a:pt x="0" y="14"/>
                  </a:moveTo>
                  <a:lnTo>
                    <a:pt x="10" y="0"/>
                  </a:lnTo>
                  <a:lnTo>
                    <a:pt x="19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090" name="Freeform 18"/>
            <p:cNvSpPr>
              <a:spLocks/>
            </p:cNvSpPr>
            <p:nvPr/>
          </p:nvSpPr>
          <p:spPr bwMode="auto">
            <a:xfrm>
              <a:off x="1396" y="3264"/>
              <a:ext cx="13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5"/>
                </a:cxn>
                <a:cxn ang="0">
                  <a:pos x="19" y="0"/>
                </a:cxn>
                <a:cxn ang="0">
                  <a:pos x="0" y="0"/>
                </a:cxn>
              </a:cxnLst>
              <a:rect l="0" t="0" r="r" b="b"/>
              <a:pathLst>
                <a:path w="19" h="15">
                  <a:moveTo>
                    <a:pt x="0" y="0"/>
                  </a:moveTo>
                  <a:lnTo>
                    <a:pt x="10" y="15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1249" y="2785"/>
              <a:ext cx="303" cy="479"/>
              <a:chOff x="1921" y="2553"/>
              <a:chExt cx="303" cy="479"/>
            </a:xfrm>
          </p:grpSpPr>
          <p:sp>
            <p:nvSpPr>
              <p:cNvPr id="387092" name="Freeform 20"/>
              <p:cNvSpPr>
                <a:spLocks/>
              </p:cNvSpPr>
              <p:nvPr/>
            </p:nvSpPr>
            <p:spPr bwMode="auto">
              <a:xfrm>
                <a:off x="1921" y="2772"/>
                <a:ext cx="62" cy="45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0" y="57"/>
                  </a:cxn>
                  <a:cxn ang="0">
                    <a:pos x="86" y="0"/>
                  </a:cxn>
                  <a:cxn ang="0">
                    <a:pos x="97" y="19"/>
                  </a:cxn>
                  <a:cxn ang="0">
                    <a:pos x="11" y="76"/>
                  </a:cxn>
                  <a:cxn ang="0">
                    <a:pos x="11" y="57"/>
                  </a:cxn>
                  <a:cxn ang="0">
                    <a:pos x="0" y="76"/>
                  </a:cxn>
                </a:cxnLst>
                <a:rect l="0" t="0" r="r" b="b"/>
                <a:pathLst>
                  <a:path w="97" h="76">
                    <a:moveTo>
                      <a:pt x="0" y="76"/>
                    </a:moveTo>
                    <a:lnTo>
                      <a:pt x="0" y="57"/>
                    </a:lnTo>
                    <a:lnTo>
                      <a:pt x="86" y="0"/>
                    </a:lnTo>
                    <a:lnTo>
                      <a:pt x="97" y="19"/>
                    </a:lnTo>
                    <a:lnTo>
                      <a:pt x="11" y="76"/>
                    </a:lnTo>
                    <a:lnTo>
                      <a:pt x="11" y="57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3" name="Freeform 21"/>
              <p:cNvSpPr>
                <a:spLocks/>
              </p:cNvSpPr>
              <p:nvPr/>
            </p:nvSpPr>
            <p:spPr bwMode="auto">
              <a:xfrm>
                <a:off x="1921" y="2806"/>
                <a:ext cx="62" cy="47"/>
              </a:xfrm>
              <a:custGeom>
                <a:avLst/>
                <a:gdLst/>
                <a:ahLst/>
                <a:cxnLst>
                  <a:cxn ang="0">
                    <a:pos x="93" y="66"/>
                  </a:cxn>
                  <a:cxn ang="0">
                    <a:pos x="86" y="75"/>
                  </a:cxn>
                  <a:cxn ang="0">
                    <a:pos x="0" y="19"/>
                  </a:cxn>
                  <a:cxn ang="0">
                    <a:pos x="11" y="0"/>
                  </a:cxn>
                  <a:cxn ang="0">
                    <a:pos x="97" y="57"/>
                  </a:cxn>
                  <a:cxn ang="0">
                    <a:pos x="93" y="66"/>
                  </a:cxn>
                </a:cxnLst>
                <a:rect l="0" t="0" r="r" b="b"/>
                <a:pathLst>
                  <a:path w="97" h="75">
                    <a:moveTo>
                      <a:pt x="93" y="66"/>
                    </a:moveTo>
                    <a:lnTo>
                      <a:pt x="86" y="75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97" y="57"/>
                    </a:lnTo>
                    <a:lnTo>
                      <a:pt x="93" y="6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4" name="Freeform 22"/>
              <p:cNvSpPr>
                <a:spLocks/>
              </p:cNvSpPr>
              <p:nvPr/>
            </p:nvSpPr>
            <p:spPr bwMode="auto">
              <a:xfrm>
                <a:off x="1935" y="2809"/>
                <a:ext cx="275" cy="7"/>
              </a:xfrm>
              <a:custGeom>
                <a:avLst/>
                <a:gdLst/>
                <a:ahLst/>
                <a:cxnLst>
                  <a:cxn ang="0">
                    <a:pos x="436" y="6"/>
                  </a:cxn>
                  <a:cxn ang="0">
                    <a:pos x="436" y="0"/>
                  </a:cxn>
                  <a:cxn ang="0">
                    <a:pos x="0" y="0"/>
                  </a:cxn>
                  <a:cxn ang="0">
                    <a:pos x="0" y="13"/>
                  </a:cxn>
                  <a:cxn ang="0">
                    <a:pos x="436" y="13"/>
                  </a:cxn>
                  <a:cxn ang="0">
                    <a:pos x="436" y="6"/>
                  </a:cxn>
                </a:cxnLst>
                <a:rect l="0" t="0" r="r" b="b"/>
                <a:pathLst>
                  <a:path w="436" h="13">
                    <a:moveTo>
                      <a:pt x="436" y="6"/>
                    </a:moveTo>
                    <a:lnTo>
                      <a:pt x="43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436" y="13"/>
                    </a:lnTo>
                    <a:lnTo>
                      <a:pt x="436" y="6"/>
                    </a:lnTo>
                    <a:close/>
                  </a:path>
                </a:pathLst>
              </a:custGeom>
              <a:solidFill>
                <a:srgbClr val="009900"/>
              </a:solidFill>
              <a:ln w="6350" cmpd="sng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5" name="Freeform 23"/>
              <p:cNvSpPr>
                <a:spLocks/>
              </p:cNvSpPr>
              <p:nvPr/>
            </p:nvSpPr>
            <p:spPr bwMode="auto">
              <a:xfrm>
                <a:off x="2163" y="2772"/>
                <a:ext cx="61" cy="45"/>
              </a:xfrm>
              <a:custGeom>
                <a:avLst/>
                <a:gdLst/>
                <a:ahLst/>
                <a:cxnLst>
                  <a:cxn ang="0">
                    <a:pos x="98" y="76"/>
                  </a:cxn>
                  <a:cxn ang="0">
                    <a:pos x="98" y="57"/>
                  </a:cxn>
                  <a:cxn ang="0">
                    <a:pos x="11" y="0"/>
                  </a:cxn>
                  <a:cxn ang="0">
                    <a:pos x="0" y="19"/>
                  </a:cxn>
                  <a:cxn ang="0">
                    <a:pos x="87" y="76"/>
                  </a:cxn>
                  <a:cxn ang="0">
                    <a:pos x="87" y="57"/>
                  </a:cxn>
                  <a:cxn ang="0">
                    <a:pos x="98" y="76"/>
                  </a:cxn>
                </a:cxnLst>
                <a:rect l="0" t="0" r="r" b="b"/>
                <a:pathLst>
                  <a:path w="98" h="76">
                    <a:moveTo>
                      <a:pt x="98" y="76"/>
                    </a:moveTo>
                    <a:lnTo>
                      <a:pt x="98" y="57"/>
                    </a:lnTo>
                    <a:lnTo>
                      <a:pt x="11" y="0"/>
                    </a:lnTo>
                    <a:lnTo>
                      <a:pt x="0" y="19"/>
                    </a:lnTo>
                    <a:lnTo>
                      <a:pt x="87" y="76"/>
                    </a:lnTo>
                    <a:lnTo>
                      <a:pt x="87" y="57"/>
                    </a:lnTo>
                    <a:lnTo>
                      <a:pt x="98" y="7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6" name="Freeform 24"/>
              <p:cNvSpPr>
                <a:spLocks/>
              </p:cNvSpPr>
              <p:nvPr/>
            </p:nvSpPr>
            <p:spPr bwMode="auto">
              <a:xfrm>
                <a:off x="2163" y="2806"/>
                <a:ext cx="61" cy="47"/>
              </a:xfrm>
              <a:custGeom>
                <a:avLst/>
                <a:gdLst/>
                <a:ahLst/>
                <a:cxnLst>
                  <a:cxn ang="0">
                    <a:pos x="5" y="66"/>
                  </a:cxn>
                  <a:cxn ang="0">
                    <a:pos x="11" y="75"/>
                  </a:cxn>
                  <a:cxn ang="0">
                    <a:pos x="98" y="19"/>
                  </a:cxn>
                  <a:cxn ang="0">
                    <a:pos x="87" y="0"/>
                  </a:cxn>
                  <a:cxn ang="0">
                    <a:pos x="0" y="57"/>
                  </a:cxn>
                  <a:cxn ang="0">
                    <a:pos x="5" y="66"/>
                  </a:cxn>
                </a:cxnLst>
                <a:rect l="0" t="0" r="r" b="b"/>
                <a:pathLst>
                  <a:path w="98" h="75">
                    <a:moveTo>
                      <a:pt x="5" y="66"/>
                    </a:moveTo>
                    <a:lnTo>
                      <a:pt x="11" y="75"/>
                    </a:lnTo>
                    <a:lnTo>
                      <a:pt x="98" y="19"/>
                    </a:lnTo>
                    <a:lnTo>
                      <a:pt x="87" y="0"/>
                    </a:lnTo>
                    <a:lnTo>
                      <a:pt x="0" y="57"/>
                    </a:lnTo>
                    <a:lnTo>
                      <a:pt x="5" y="6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7" name="Freeform 25"/>
              <p:cNvSpPr>
                <a:spLocks/>
              </p:cNvSpPr>
              <p:nvPr/>
            </p:nvSpPr>
            <p:spPr bwMode="auto">
              <a:xfrm>
                <a:off x="2068" y="2553"/>
                <a:ext cx="48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0"/>
                  </a:cxn>
                  <a:cxn ang="0">
                    <a:pos x="76" y="87"/>
                  </a:cxn>
                  <a:cxn ang="0">
                    <a:pos x="57" y="98"/>
                  </a:cxn>
                  <a:cxn ang="0">
                    <a:pos x="0" y="11"/>
                  </a:cxn>
                  <a:cxn ang="0">
                    <a:pos x="19" y="11"/>
                  </a:cxn>
                  <a:cxn ang="0">
                    <a:pos x="0" y="0"/>
                  </a:cxn>
                </a:cxnLst>
                <a:rect l="0" t="0" r="r" b="b"/>
                <a:pathLst>
                  <a:path w="76" h="98">
                    <a:moveTo>
                      <a:pt x="0" y="0"/>
                    </a:moveTo>
                    <a:lnTo>
                      <a:pt x="19" y="0"/>
                    </a:lnTo>
                    <a:lnTo>
                      <a:pt x="76" y="87"/>
                    </a:lnTo>
                    <a:lnTo>
                      <a:pt x="57" y="98"/>
                    </a:lnTo>
                    <a:lnTo>
                      <a:pt x="0" y="11"/>
                    </a:lnTo>
                    <a:lnTo>
                      <a:pt x="1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3C6"/>
              </a:solidFill>
              <a:ln w="9525">
                <a:solidFill>
                  <a:srgbClr val="40B3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8" name="Freeform 26"/>
              <p:cNvSpPr>
                <a:spLocks/>
              </p:cNvSpPr>
              <p:nvPr/>
            </p:nvSpPr>
            <p:spPr bwMode="auto">
              <a:xfrm>
                <a:off x="2033" y="2553"/>
                <a:ext cx="48" cy="58"/>
              </a:xfrm>
              <a:custGeom>
                <a:avLst/>
                <a:gdLst/>
                <a:ahLst/>
                <a:cxnLst>
                  <a:cxn ang="0">
                    <a:pos x="10" y="93"/>
                  </a:cxn>
                  <a:cxn ang="0">
                    <a:pos x="0" y="87"/>
                  </a:cxn>
                  <a:cxn ang="0">
                    <a:pos x="57" y="0"/>
                  </a:cxn>
                  <a:cxn ang="0">
                    <a:pos x="76" y="11"/>
                  </a:cxn>
                  <a:cxn ang="0">
                    <a:pos x="19" y="98"/>
                  </a:cxn>
                  <a:cxn ang="0">
                    <a:pos x="10" y="93"/>
                  </a:cxn>
                </a:cxnLst>
                <a:rect l="0" t="0" r="r" b="b"/>
                <a:pathLst>
                  <a:path w="76" h="98">
                    <a:moveTo>
                      <a:pt x="10" y="93"/>
                    </a:moveTo>
                    <a:lnTo>
                      <a:pt x="0" y="87"/>
                    </a:lnTo>
                    <a:lnTo>
                      <a:pt x="57" y="0"/>
                    </a:lnTo>
                    <a:lnTo>
                      <a:pt x="76" y="11"/>
                    </a:lnTo>
                    <a:lnTo>
                      <a:pt x="19" y="98"/>
                    </a:lnTo>
                    <a:lnTo>
                      <a:pt x="10" y="93"/>
                    </a:lnTo>
                    <a:close/>
                  </a:path>
                </a:pathLst>
              </a:custGeom>
              <a:solidFill>
                <a:srgbClr val="40B3C6"/>
              </a:solidFill>
              <a:ln w="9525">
                <a:solidFill>
                  <a:srgbClr val="40B3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099" name="Freeform 27"/>
              <p:cNvSpPr>
                <a:spLocks/>
              </p:cNvSpPr>
              <p:nvPr/>
            </p:nvSpPr>
            <p:spPr bwMode="auto">
              <a:xfrm>
                <a:off x="2070" y="2566"/>
                <a:ext cx="8" cy="453"/>
              </a:xfrm>
              <a:custGeom>
                <a:avLst/>
                <a:gdLst/>
                <a:ahLst/>
                <a:cxnLst>
                  <a:cxn ang="0">
                    <a:pos x="7" y="746"/>
                  </a:cxn>
                  <a:cxn ang="0">
                    <a:pos x="13" y="746"/>
                  </a:cxn>
                  <a:cxn ang="0">
                    <a:pos x="13" y="0"/>
                  </a:cxn>
                  <a:cxn ang="0">
                    <a:pos x="0" y="0"/>
                  </a:cxn>
                  <a:cxn ang="0">
                    <a:pos x="0" y="746"/>
                  </a:cxn>
                  <a:cxn ang="0">
                    <a:pos x="7" y="746"/>
                  </a:cxn>
                </a:cxnLst>
                <a:rect l="0" t="0" r="r" b="b"/>
                <a:pathLst>
                  <a:path w="13" h="746">
                    <a:moveTo>
                      <a:pt x="7" y="746"/>
                    </a:moveTo>
                    <a:lnTo>
                      <a:pt x="13" y="74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746"/>
                    </a:lnTo>
                    <a:lnTo>
                      <a:pt x="7" y="746"/>
                    </a:lnTo>
                    <a:close/>
                  </a:path>
                </a:pathLst>
              </a:custGeom>
              <a:solidFill>
                <a:srgbClr val="40B3C6"/>
              </a:solidFill>
              <a:ln w="6350" cmpd="sng">
                <a:solidFill>
                  <a:srgbClr val="40B3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00" name="Freeform 28"/>
              <p:cNvSpPr>
                <a:spLocks/>
              </p:cNvSpPr>
              <p:nvPr/>
            </p:nvSpPr>
            <p:spPr bwMode="auto">
              <a:xfrm>
                <a:off x="2068" y="2973"/>
                <a:ext cx="48" cy="59"/>
              </a:xfrm>
              <a:custGeom>
                <a:avLst/>
                <a:gdLst/>
                <a:ahLst/>
                <a:cxnLst>
                  <a:cxn ang="0">
                    <a:pos x="0" y="97"/>
                  </a:cxn>
                  <a:cxn ang="0">
                    <a:pos x="19" y="97"/>
                  </a:cxn>
                  <a:cxn ang="0">
                    <a:pos x="76" y="11"/>
                  </a:cxn>
                  <a:cxn ang="0">
                    <a:pos x="57" y="0"/>
                  </a:cxn>
                  <a:cxn ang="0">
                    <a:pos x="0" y="86"/>
                  </a:cxn>
                  <a:cxn ang="0">
                    <a:pos x="19" y="86"/>
                  </a:cxn>
                  <a:cxn ang="0">
                    <a:pos x="0" y="97"/>
                  </a:cxn>
                </a:cxnLst>
                <a:rect l="0" t="0" r="r" b="b"/>
                <a:pathLst>
                  <a:path w="76" h="97">
                    <a:moveTo>
                      <a:pt x="0" y="97"/>
                    </a:moveTo>
                    <a:lnTo>
                      <a:pt x="19" y="97"/>
                    </a:lnTo>
                    <a:lnTo>
                      <a:pt x="76" y="11"/>
                    </a:lnTo>
                    <a:lnTo>
                      <a:pt x="57" y="0"/>
                    </a:lnTo>
                    <a:lnTo>
                      <a:pt x="0" y="86"/>
                    </a:lnTo>
                    <a:lnTo>
                      <a:pt x="19" y="86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40B3C6"/>
              </a:solidFill>
              <a:ln w="9525">
                <a:solidFill>
                  <a:srgbClr val="40B3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01" name="Freeform 29"/>
              <p:cNvSpPr>
                <a:spLocks/>
              </p:cNvSpPr>
              <p:nvPr/>
            </p:nvSpPr>
            <p:spPr bwMode="auto">
              <a:xfrm>
                <a:off x="2033" y="2973"/>
                <a:ext cx="48" cy="5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0" y="11"/>
                  </a:cxn>
                  <a:cxn ang="0">
                    <a:pos x="57" y="97"/>
                  </a:cxn>
                  <a:cxn ang="0">
                    <a:pos x="76" y="86"/>
                  </a:cxn>
                  <a:cxn ang="0">
                    <a:pos x="19" y="0"/>
                  </a:cxn>
                  <a:cxn ang="0">
                    <a:pos x="10" y="5"/>
                  </a:cxn>
                </a:cxnLst>
                <a:rect l="0" t="0" r="r" b="b"/>
                <a:pathLst>
                  <a:path w="76" h="97">
                    <a:moveTo>
                      <a:pt x="10" y="5"/>
                    </a:moveTo>
                    <a:lnTo>
                      <a:pt x="0" y="11"/>
                    </a:lnTo>
                    <a:lnTo>
                      <a:pt x="57" y="97"/>
                    </a:lnTo>
                    <a:lnTo>
                      <a:pt x="76" y="86"/>
                    </a:lnTo>
                    <a:lnTo>
                      <a:pt x="19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40B3C6"/>
              </a:solidFill>
              <a:ln w="9525">
                <a:solidFill>
                  <a:srgbClr val="40B3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87102" name="Freeform 30"/>
            <p:cNvSpPr>
              <a:spLocks/>
            </p:cNvSpPr>
            <p:nvPr/>
          </p:nvSpPr>
          <p:spPr bwMode="auto">
            <a:xfrm>
              <a:off x="832" y="3116"/>
              <a:ext cx="7" cy="153"/>
            </a:xfrm>
            <a:custGeom>
              <a:avLst/>
              <a:gdLst/>
              <a:ahLst/>
              <a:cxnLst>
                <a:cxn ang="0">
                  <a:pos x="6" y="254"/>
                </a:cxn>
                <a:cxn ang="0">
                  <a:pos x="12" y="254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54"/>
                </a:cxn>
                <a:cxn ang="0">
                  <a:pos x="6" y="254"/>
                </a:cxn>
              </a:cxnLst>
              <a:rect l="0" t="0" r="r" b="b"/>
              <a:pathLst>
                <a:path w="12" h="254">
                  <a:moveTo>
                    <a:pt x="6" y="254"/>
                  </a:moveTo>
                  <a:lnTo>
                    <a:pt x="12" y="25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6" y="254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3" name="Freeform 31"/>
            <p:cNvSpPr>
              <a:spLocks/>
            </p:cNvSpPr>
            <p:nvPr/>
          </p:nvSpPr>
          <p:spPr bwMode="auto">
            <a:xfrm>
              <a:off x="712" y="3267"/>
              <a:ext cx="247" cy="7"/>
            </a:xfrm>
            <a:custGeom>
              <a:avLst/>
              <a:gdLst/>
              <a:ahLst/>
              <a:cxnLst>
                <a:cxn ang="0">
                  <a:pos x="392" y="6"/>
                </a:cxn>
                <a:cxn ang="0">
                  <a:pos x="392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392" y="13"/>
                </a:cxn>
                <a:cxn ang="0">
                  <a:pos x="392" y="6"/>
                </a:cxn>
              </a:cxnLst>
              <a:rect l="0" t="0" r="r" b="b"/>
              <a:pathLst>
                <a:path w="392" h="13">
                  <a:moveTo>
                    <a:pt x="392" y="6"/>
                  </a:moveTo>
                  <a:lnTo>
                    <a:pt x="39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92" y="13"/>
                  </a:lnTo>
                  <a:lnTo>
                    <a:pt x="392" y="6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4" name="Freeform 32"/>
            <p:cNvSpPr>
              <a:spLocks/>
            </p:cNvSpPr>
            <p:nvPr/>
          </p:nvSpPr>
          <p:spPr bwMode="auto">
            <a:xfrm>
              <a:off x="761" y="3327"/>
              <a:ext cx="150" cy="9"/>
            </a:xfrm>
            <a:custGeom>
              <a:avLst/>
              <a:gdLst/>
              <a:ahLst/>
              <a:cxnLst>
                <a:cxn ang="0">
                  <a:pos x="238" y="6"/>
                </a:cxn>
                <a:cxn ang="0">
                  <a:pos x="23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38" y="12"/>
                </a:cxn>
                <a:cxn ang="0">
                  <a:pos x="238" y="6"/>
                </a:cxn>
              </a:cxnLst>
              <a:rect l="0" t="0" r="r" b="b"/>
              <a:pathLst>
                <a:path w="238" h="12">
                  <a:moveTo>
                    <a:pt x="238" y="6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8" y="12"/>
                  </a:lnTo>
                  <a:lnTo>
                    <a:pt x="238" y="6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5" name="Freeform 33"/>
            <p:cNvSpPr>
              <a:spLocks/>
            </p:cNvSpPr>
            <p:nvPr/>
          </p:nvSpPr>
          <p:spPr bwMode="auto">
            <a:xfrm>
              <a:off x="832" y="3335"/>
              <a:ext cx="7" cy="291"/>
            </a:xfrm>
            <a:custGeom>
              <a:avLst/>
              <a:gdLst/>
              <a:ahLst/>
              <a:cxnLst>
                <a:cxn ang="0">
                  <a:pos x="6" y="480"/>
                </a:cxn>
                <a:cxn ang="0">
                  <a:pos x="12" y="48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480"/>
                </a:cxn>
                <a:cxn ang="0">
                  <a:pos x="6" y="480"/>
                </a:cxn>
              </a:cxnLst>
              <a:rect l="0" t="0" r="r" b="b"/>
              <a:pathLst>
                <a:path w="12" h="480">
                  <a:moveTo>
                    <a:pt x="6" y="480"/>
                  </a:moveTo>
                  <a:lnTo>
                    <a:pt x="12" y="48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80"/>
                  </a:lnTo>
                  <a:lnTo>
                    <a:pt x="6" y="480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6" name="Freeform 34"/>
            <p:cNvSpPr>
              <a:spLocks/>
            </p:cNvSpPr>
            <p:nvPr/>
          </p:nvSpPr>
          <p:spPr bwMode="auto">
            <a:xfrm>
              <a:off x="1074" y="3416"/>
              <a:ext cx="329" cy="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2"/>
                </a:cxn>
                <a:cxn ang="0">
                  <a:pos x="523" y="12"/>
                </a:cxn>
                <a:cxn ang="0">
                  <a:pos x="523" y="0"/>
                </a:cxn>
                <a:cxn ang="0">
                  <a:pos x="6" y="0"/>
                </a:cxn>
                <a:cxn ang="0">
                  <a:pos x="13" y="6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0" y="6"/>
                </a:cxn>
              </a:cxnLst>
              <a:rect l="0" t="0" r="r" b="b"/>
              <a:pathLst>
                <a:path w="523" h="12">
                  <a:moveTo>
                    <a:pt x="0" y="6"/>
                  </a:moveTo>
                  <a:lnTo>
                    <a:pt x="6" y="12"/>
                  </a:lnTo>
                  <a:lnTo>
                    <a:pt x="523" y="12"/>
                  </a:lnTo>
                  <a:lnTo>
                    <a:pt x="523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7" name="Freeform 35"/>
            <p:cNvSpPr>
              <a:spLocks/>
            </p:cNvSpPr>
            <p:nvPr/>
          </p:nvSpPr>
          <p:spPr bwMode="auto">
            <a:xfrm>
              <a:off x="1074" y="2663"/>
              <a:ext cx="9" cy="757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2" y="7"/>
                </a:cxn>
                <a:cxn ang="0">
                  <a:pos x="0" y="1247"/>
                </a:cxn>
                <a:cxn ang="0">
                  <a:pos x="13" y="1247"/>
                </a:cxn>
                <a:cxn ang="0">
                  <a:pos x="14" y="7"/>
                </a:cxn>
                <a:cxn ang="0">
                  <a:pos x="8" y="0"/>
                </a:cxn>
                <a:cxn ang="0">
                  <a:pos x="14" y="7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13"/>
                </a:cxn>
              </a:cxnLst>
              <a:rect l="0" t="0" r="r" b="b"/>
              <a:pathLst>
                <a:path w="14" h="1247">
                  <a:moveTo>
                    <a:pt x="8" y="13"/>
                  </a:moveTo>
                  <a:lnTo>
                    <a:pt x="2" y="7"/>
                  </a:lnTo>
                  <a:lnTo>
                    <a:pt x="0" y="1247"/>
                  </a:lnTo>
                  <a:lnTo>
                    <a:pt x="13" y="1247"/>
                  </a:lnTo>
                  <a:lnTo>
                    <a:pt x="14" y="7"/>
                  </a:lnTo>
                  <a:lnTo>
                    <a:pt x="8" y="0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8" name="Freeform 36"/>
            <p:cNvSpPr>
              <a:spLocks/>
            </p:cNvSpPr>
            <p:nvPr/>
          </p:nvSpPr>
          <p:spPr bwMode="auto">
            <a:xfrm>
              <a:off x="831" y="2663"/>
              <a:ext cx="248" cy="7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6" y="13"/>
                </a:cxn>
                <a:cxn ang="0">
                  <a:pos x="394" y="13"/>
                </a:cxn>
                <a:cxn ang="0">
                  <a:pos x="394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3" y="7"/>
                </a:cxn>
              </a:cxnLst>
              <a:rect l="0" t="0" r="r" b="b"/>
              <a:pathLst>
                <a:path w="394" h="13">
                  <a:moveTo>
                    <a:pt x="13" y="7"/>
                  </a:moveTo>
                  <a:lnTo>
                    <a:pt x="6" y="13"/>
                  </a:lnTo>
                  <a:lnTo>
                    <a:pt x="394" y="13"/>
                  </a:lnTo>
                  <a:lnTo>
                    <a:pt x="394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09" name="Freeform 37"/>
            <p:cNvSpPr>
              <a:spLocks/>
            </p:cNvSpPr>
            <p:nvPr/>
          </p:nvSpPr>
          <p:spPr bwMode="auto">
            <a:xfrm>
              <a:off x="831" y="2667"/>
              <a:ext cx="7" cy="186"/>
            </a:xfrm>
            <a:custGeom>
              <a:avLst/>
              <a:gdLst/>
              <a:ahLst/>
              <a:cxnLst>
                <a:cxn ang="0">
                  <a:pos x="6" y="307"/>
                </a:cxn>
                <a:cxn ang="0">
                  <a:pos x="13" y="30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7"/>
                </a:cxn>
                <a:cxn ang="0">
                  <a:pos x="6" y="307"/>
                </a:cxn>
              </a:cxnLst>
              <a:rect l="0" t="0" r="r" b="b"/>
              <a:pathLst>
                <a:path w="13" h="307">
                  <a:moveTo>
                    <a:pt x="6" y="307"/>
                  </a:moveTo>
                  <a:lnTo>
                    <a:pt x="13" y="30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7"/>
                  </a:lnTo>
                  <a:lnTo>
                    <a:pt x="6" y="307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0" name="Freeform 38"/>
            <p:cNvSpPr>
              <a:spLocks/>
            </p:cNvSpPr>
            <p:nvPr/>
          </p:nvSpPr>
          <p:spPr bwMode="auto">
            <a:xfrm>
              <a:off x="1324" y="3358"/>
              <a:ext cx="156" cy="266"/>
            </a:xfrm>
            <a:custGeom>
              <a:avLst/>
              <a:gdLst/>
              <a:ahLst/>
              <a:cxnLst>
                <a:cxn ang="0">
                  <a:pos x="249" y="0"/>
                </a:cxn>
                <a:cxn ang="0">
                  <a:pos x="128" y="461"/>
                </a:cxn>
                <a:cxn ang="0">
                  <a:pos x="0" y="0"/>
                </a:cxn>
                <a:cxn ang="0">
                  <a:pos x="249" y="0"/>
                </a:cxn>
              </a:cxnLst>
              <a:rect l="0" t="0" r="r" b="b"/>
              <a:pathLst>
                <a:path w="249" h="461">
                  <a:moveTo>
                    <a:pt x="249" y="0"/>
                  </a:moveTo>
                  <a:lnTo>
                    <a:pt x="128" y="461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1" name="Rectangle 39"/>
            <p:cNvSpPr>
              <a:spLocks noChangeArrowheads="1"/>
            </p:cNvSpPr>
            <p:nvPr/>
          </p:nvSpPr>
          <p:spPr bwMode="auto">
            <a:xfrm>
              <a:off x="528" y="2913"/>
              <a:ext cx="97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nl-NL" sz="1800">
                  <a:solidFill>
                    <a:srgbClr val="000000"/>
                  </a:solidFill>
                  <a:latin typeface="Arial" pitchFamily="34" charset="0"/>
                </a:rPr>
                <a:t>A</a:t>
              </a:r>
              <a:endParaRPr lang="nl-NL" sz="2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2" name="Rectangle 40"/>
            <p:cNvSpPr>
              <a:spLocks noChangeArrowheads="1"/>
            </p:cNvSpPr>
            <p:nvPr/>
          </p:nvSpPr>
          <p:spPr bwMode="auto">
            <a:xfrm>
              <a:off x="516" y="3224"/>
              <a:ext cx="97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nl-NL" sz="1800" dirty="0">
                  <a:solidFill>
                    <a:srgbClr val="000000"/>
                  </a:solidFill>
                  <a:latin typeface="Arial" pitchFamily="34" charset="0"/>
                </a:rPr>
                <a:t>V</a:t>
              </a:r>
              <a:endParaRPr lang="nl-NL" sz="2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3" name="Text Box 41"/>
            <p:cNvSpPr txBox="1">
              <a:spLocks noChangeArrowheads="1"/>
            </p:cNvSpPr>
            <p:nvPr/>
          </p:nvSpPr>
          <p:spPr bwMode="auto">
            <a:xfrm>
              <a:off x="1673" y="3289"/>
              <a:ext cx="604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r>
                <a:rPr lang="nl-NL" sz="1800">
                  <a:solidFill>
                    <a:srgbClr val="000000"/>
                  </a:solidFill>
                  <a:latin typeface="Arial" pitchFamily="34" charset="0"/>
                </a:rPr>
                <a:t>naald</a:t>
              </a:r>
            </a:p>
          </p:txBody>
        </p:sp>
        <p:sp>
          <p:nvSpPr>
            <p:cNvPr id="387114" name="Text Box 42"/>
            <p:cNvSpPr txBox="1">
              <a:spLocks noChangeArrowheads="1"/>
            </p:cNvSpPr>
            <p:nvPr/>
          </p:nvSpPr>
          <p:spPr bwMode="auto">
            <a:xfrm>
              <a:off x="612" y="3666"/>
              <a:ext cx="73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r>
                <a:rPr lang="nl-NL" sz="1800">
                  <a:solidFill>
                    <a:srgbClr val="000000"/>
                  </a:solidFill>
                  <a:latin typeface="Arial" pitchFamily="34" charset="0"/>
                </a:rPr>
                <a:t>preparaat</a:t>
              </a:r>
            </a:p>
          </p:txBody>
        </p:sp>
        <p:sp>
          <p:nvSpPr>
            <p:cNvPr id="387115" name="Freeform 43"/>
            <p:cNvSpPr>
              <a:spLocks/>
            </p:cNvSpPr>
            <p:nvPr/>
          </p:nvSpPr>
          <p:spPr bwMode="auto">
            <a:xfrm>
              <a:off x="1203" y="3321"/>
              <a:ext cx="394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3" y="16"/>
                </a:cxn>
                <a:cxn ang="0">
                  <a:pos x="81" y="6"/>
                </a:cxn>
                <a:cxn ang="0">
                  <a:pos x="164" y="1"/>
                </a:cxn>
                <a:cxn ang="0">
                  <a:pos x="245" y="1"/>
                </a:cxn>
                <a:cxn ang="0">
                  <a:pos x="326" y="7"/>
                </a:cxn>
                <a:cxn ang="0">
                  <a:pos x="376" y="15"/>
                </a:cxn>
                <a:cxn ang="0">
                  <a:pos x="394" y="21"/>
                </a:cxn>
              </a:cxnLst>
              <a:rect l="0" t="0" r="r" b="b"/>
              <a:pathLst>
                <a:path w="394" h="24">
                  <a:moveTo>
                    <a:pt x="0" y="24"/>
                  </a:moveTo>
                  <a:lnTo>
                    <a:pt x="13" y="16"/>
                  </a:lnTo>
                  <a:cubicBezTo>
                    <a:pt x="26" y="13"/>
                    <a:pt x="56" y="8"/>
                    <a:pt x="81" y="6"/>
                  </a:cubicBezTo>
                  <a:cubicBezTo>
                    <a:pt x="106" y="4"/>
                    <a:pt x="137" y="2"/>
                    <a:pt x="164" y="1"/>
                  </a:cubicBezTo>
                  <a:cubicBezTo>
                    <a:pt x="191" y="0"/>
                    <a:pt x="218" y="0"/>
                    <a:pt x="245" y="1"/>
                  </a:cubicBezTo>
                  <a:cubicBezTo>
                    <a:pt x="272" y="2"/>
                    <a:pt x="304" y="5"/>
                    <a:pt x="326" y="7"/>
                  </a:cubicBezTo>
                  <a:cubicBezTo>
                    <a:pt x="348" y="9"/>
                    <a:pt x="365" y="13"/>
                    <a:pt x="376" y="15"/>
                  </a:cubicBezTo>
                  <a:cubicBezTo>
                    <a:pt x="387" y="17"/>
                    <a:pt x="390" y="20"/>
                    <a:pt x="394" y="2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6" name="Freeform 44"/>
            <p:cNvSpPr>
              <a:spLocks/>
            </p:cNvSpPr>
            <p:nvPr/>
          </p:nvSpPr>
          <p:spPr bwMode="auto">
            <a:xfrm>
              <a:off x="1203" y="2709"/>
              <a:ext cx="8" cy="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0" y="1052"/>
                </a:cxn>
                <a:cxn ang="0">
                  <a:pos x="13" y="1052"/>
                </a:cxn>
                <a:cxn ang="0">
                  <a:pos x="13" y="6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13" h="1052">
                  <a:moveTo>
                    <a:pt x="6" y="0"/>
                  </a:moveTo>
                  <a:lnTo>
                    <a:pt x="0" y="6"/>
                  </a:lnTo>
                  <a:lnTo>
                    <a:pt x="0" y="1052"/>
                  </a:lnTo>
                  <a:lnTo>
                    <a:pt x="13" y="1052"/>
                  </a:lnTo>
                  <a:lnTo>
                    <a:pt x="13" y="6"/>
                  </a:lnTo>
                  <a:lnTo>
                    <a:pt x="6" y="1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17" name="Freeform 45"/>
            <p:cNvSpPr>
              <a:spLocks/>
            </p:cNvSpPr>
            <p:nvPr/>
          </p:nvSpPr>
          <p:spPr bwMode="auto">
            <a:xfrm>
              <a:off x="1594" y="2712"/>
              <a:ext cx="7" cy="639"/>
            </a:xfrm>
            <a:custGeom>
              <a:avLst/>
              <a:gdLst/>
              <a:ahLst/>
              <a:cxnLst>
                <a:cxn ang="0">
                  <a:pos x="7" y="1052"/>
                </a:cxn>
                <a:cxn ang="0">
                  <a:pos x="13" y="104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1046"/>
                </a:cxn>
                <a:cxn ang="0">
                  <a:pos x="7" y="1039"/>
                </a:cxn>
                <a:cxn ang="0">
                  <a:pos x="7" y="1052"/>
                </a:cxn>
                <a:cxn ang="0">
                  <a:pos x="13" y="1052"/>
                </a:cxn>
                <a:cxn ang="0">
                  <a:pos x="13" y="1046"/>
                </a:cxn>
                <a:cxn ang="0">
                  <a:pos x="7" y="1052"/>
                </a:cxn>
              </a:cxnLst>
              <a:rect l="0" t="0" r="r" b="b"/>
              <a:pathLst>
                <a:path w="13" h="1052">
                  <a:moveTo>
                    <a:pt x="7" y="1052"/>
                  </a:moveTo>
                  <a:lnTo>
                    <a:pt x="13" y="104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046"/>
                  </a:lnTo>
                  <a:lnTo>
                    <a:pt x="7" y="1039"/>
                  </a:lnTo>
                  <a:lnTo>
                    <a:pt x="7" y="1052"/>
                  </a:lnTo>
                  <a:lnTo>
                    <a:pt x="13" y="1052"/>
                  </a:lnTo>
                  <a:lnTo>
                    <a:pt x="13" y="1046"/>
                  </a:lnTo>
                  <a:lnTo>
                    <a:pt x="7" y="1052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698" y="2848"/>
              <a:ext cx="275" cy="267"/>
              <a:chOff x="1364" y="2616"/>
              <a:chExt cx="275" cy="267"/>
            </a:xfrm>
          </p:grpSpPr>
          <p:sp>
            <p:nvSpPr>
              <p:cNvPr id="387119" name="Oval 47"/>
              <p:cNvSpPr>
                <a:spLocks noChangeArrowheads="1"/>
              </p:cNvSpPr>
              <p:nvPr/>
            </p:nvSpPr>
            <p:spPr bwMode="auto">
              <a:xfrm>
                <a:off x="1364" y="2616"/>
                <a:ext cx="275" cy="267"/>
              </a:xfrm>
              <a:prstGeom prst="ellipse">
                <a:avLst/>
              </a:prstGeom>
              <a:gradFill rotWithShape="1">
                <a:gsLst>
                  <a:gs pos="0">
                    <a:srgbClr val="CCFFCC"/>
                  </a:gs>
                  <a:gs pos="100000">
                    <a:srgbClr val="CCFFCC">
                      <a:gamma/>
                      <a:shade val="58431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20" name="Freeform 48"/>
              <p:cNvSpPr>
                <a:spLocks/>
              </p:cNvSpPr>
              <p:nvPr/>
            </p:nvSpPr>
            <p:spPr bwMode="auto">
              <a:xfrm>
                <a:off x="1422" y="2696"/>
                <a:ext cx="130" cy="125"/>
              </a:xfrm>
              <a:custGeom>
                <a:avLst/>
                <a:gdLst/>
                <a:ahLst/>
                <a:cxnLst>
                  <a:cxn ang="0">
                    <a:pos x="201" y="5"/>
                  </a:cxn>
                  <a:cxn ang="0">
                    <a:pos x="196" y="0"/>
                  </a:cxn>
                  <a:cxn ang="0">
                    <a:pos x="0" y="197"/>
                  </a:cxn>
                  <a:cxn ang="0">
                    <a:pos x="9" y="207"/>
                  </a:cxn>
                  <a:cxn ang="0">
                    <a:pos x="206" y="10"/>
                  </a:cxn>
                  <a:cxn ang="0">
                    <a:pos x="201" y="5"/>
                  </a:cxn>
                </a:cxnLst>
                <a:rect l="0" t="0" r="r" b="b"/>
                <a:pathLst>
                  <a:path w="206" h="207">
                    <a:moveTo>
                      <a:pt x="201" y="5"/>
                    </a:moveTo>
                    <a:lnTo>
                      <a:pt x="196" y="0"/>
                    </a:lnTo>
                    <a:lnTo>
                      <a:pt x="0" y="197"/>
                    </a:lnTo>
                    <a:lnTo>
                      <a:pt x="9" y="207"/>
                    </a:lnTo>
                    <a:lnTo>
                      <a:pt x="206" y="1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21" name="Freeform 49"/>
              <p:cNvSpPr>
                <a:spLocks/>
              </p:cNvSpPr>
              <p:nvPr/>
            </p:nvSpPr>
            <p:spPr bwMode="auto">
              <a:xfrm>
                <a:off x="1511" y="2676"/>
                <a:ext cx="61" cy="59"/>
              </a:xfrm>
              <a:custGeom>
                <a:avLst/>
                <a:gdLst/>
                <a:ahLst/>
                <a:cxnLst>
                  <a:cxn ang="0">
                    <a:pos x="57" y="39"/>
                  </a:cxn>
                  <a:cxn ang="0">
                    <a:pos x="0" y="49"/>
                  </a:cxn>
                  <a:cxn ang="0">
                    <a:pos x="37" y="12"/>
                  </a:cxn>
                  <a:cxn ang="0">
                    <a:pos x="96" y="0"/>
                  </a:cxn>
                  <a:cxn ang="0">
                    <a:pos x="84" y="60"/>
                  </a:cxn>
                  <a:cxn ang="0">
                    <a:pos x="48" y="96"/>
                  </a:cxn>
                  <a:cxn ang="0">
                    <a:pos x="57" y="39"/>
                  </a:cxn>
                </a:cxnLst>
                <a:rect l="0" t="0" r="r" b="b"/>
                <a:pathLst>
                  <a:path w="96" h="96">
                    <a:moveTo>
                      <a:pt x="57" y="39"/>
                    </a:moveTo>
                    <a:lnTo>
                      <a:pt x="0" y="49"/>
                    </a:lnTo>
                    <a:lnTo>
                      <a:pt x="37" y="12"/>
                    </a:lnTo>
                    <a:lnTo>
                      <a:pt x="96" y="0"/>
                    </a:lnTo>
                    <a:lnTo>
                      <a:pt x="84" y="60"/>
                    </a:lnTo>
                    <a:lnTo>
                      <a:pt x="48" y="96"/>
                    </a:lnTo>
                    <a:lnTo>
                      <a:pt x="57" y="3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87122" name="Oval 50"/>
            <p:cNvSpPr>
              <a:spLocks noChangeArrowheads="1"/>
            </p:cNvSpPr>
            <p:nvPr/>
          </p:nvSpPr>
          <p:spPr bwMode="auto">
            <a:xfrm>
              <a:off x="693" y="2842"/>
              <a:ext cx="285" cy="2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23" name="Text Box 51"/>
            <p:cNvSpPr txBox="1">
              <a:spLocks noChangeArrowheads="1"/>
            </p:cNvSpPr>
            <p:nvPr/>
          </p:nvSpPr>
          <p:spPr bwMode="auto">
            <a:xfrm>
              <a:off x="1658" y="2687"/>
              <a:ext cx="633" cy="3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nl-NL" sz="1800" dirty="0" err="1">
                  <a:solidFill>
                    <a:srgbClr val="000000"/>
                  </a:solidFill>
                  <a:latin typeface="Arial" pitchFamily="34" charset="0"/>
                </a:rPr>
                <a:t>pi</a:t>
              </a:r>
              <a:r>
                <a:rPr lang="nl-NL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ë</a:t>
              </a:r>
              <a:r>
                <a:rPr lang="nl-NL" sz="1800" dirty="0" err="1">
                  <a:solidFill>
                    <a:srgbClr val="000000"/>
                  </a:solidFill>
                  <a:latin typeface="Arial" pitchFamily="34" charset="0"/>
                </a:rPr>
                <a:t>zo</a:t>
              </a:r>
              <a:endParaRPr lang="nl-NL" sz="180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nl-NL" sz="1800" dirty="0">
                  <a:solidFill>
                    <a:srgbClr val="000000"/>
                  </a:solidFill>
                  <a:latin typeface="Arial" pitchFamily="34" charset="0"/>
                </a:rPr>
                <a:t>element</a:t>
              </a:r>
            </a:p>
          </p:txBody>
        </p:sp>
      </p:grpSp>
      <p:sp>
        <p:nvSpPr>
          <p:cNvPr id="387124" name="Text Box 52"/>
          <p:cNvSpPr txBox="1">
            <a:spLocks noChangeArrowheads="1"/>
          </p:cNvSpPr>
          <p:nvPr/>
        </p:nvSpPr>
        <p:spPr bwMode="auto">
          <a:xfrm>
            <a:off x="533400" y="1168400"/>
            <a:ext cx="66563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173038">
              <a:lnSpc>
                <a:spcPct val="130000"/>
              </a:lnSpc>
              <a:spcBef>
                <a:spcPct val="0"/>
              </a:spcBef>
            </a:pPr>
            <a:r>
              <a:rPr lang="nl-NL" b="1">
                <a:solidFill>
                  <a:srgbClr val="FF0000"/>
                </a:solidFill>
                <a:latin typeface="Arial" pitchFamily="34" charset="0"/>
              </a:rPr>
              <a:t>STM =	‘Scanning Tunneling</a:t>
            </a:r>
            <a:br>
              <a:rPr lang="nl-NL" b="1">
                <a:solidFill>
                  <a:srgbClr val="FF0000"/>
                </a:solidFill>
                <a:latin typeface="Arial" pitchFamily="34" charset="0"/>
              </a:rPr>
            </a:br>
            <a:r>
              <a:rPr lang="nl-NL" b="1">
                <a:solidFill>
                  <a:srgbClr val="FF0000"/>
                </a:solidFill>
                <a:latin typeface="Arial" pitchFamily="34" charset="0"/>
              </a:rPr>
              <a:t>             </a:t>
            </a:r>
            <a:r>
              <a:rPr lang="nl-NL" sz="900" b="1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nl-NL" b="1">
                <a:solidFill>
                  <a:srgbClr val="FF0000"/>
                </a:solidFill>
                <a:latin typeface="Arial" pitchFamily="34" charset="0"/>
              </a:rPr>
              <a:t>Microscope’</a:t>
            </a:r>
          </a:p>
          <a:p>
            <a:pPr algn="l" defTabSz="173038">
              <a:lnSpc>
                <a:spcPct val="1300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Arial" pitchFamily="34" charset="0"/>
              </a:rPr>
              <a:t>(NL: </a:t>
            </a:r>
            <a:r>
              <a:rPr lang="en-US" sz="2000" b="1" i="1">
                <a:solidFill>
                  <a:srgbClr val="000000"/>
                </a:solidFill>
                <a:latin typeface="Arial" pitchFamily="34" charset="0"/>
              </a:rPr>
              <a:t>raster-tunnelmicroscoop)</a:t>
            </a:r>
            <a:endParaRPr lang="en-US" sz="2000" b="1">
              <a:solidFill>
                <a:srgbClr val="000000"/>
              </a:solidFill>
              <a:latin typeface="Arial" pitchFamily="34" charset="0"/>
            </a:endParaRPr>
          </a:p>
          <a:p>
            <a:pPr algn="l" defTabSz="173038">
              <a:lnSpc>
                <a:spcPct val="130000"/>
              </a:lnSpc>
              <a:spcBef>
                <a:spcPct val="0"/>
              </a:spcBef>
            </a:pPr>
            <a:endParaRPr lang="nl-NL" b="1">
              <a:solidFill>
                <a:srgbClr val="000000"/>
              </a:solidFill>
              <a:latin typeface="Arial" pitchFamily="34" charset="0"/>
            </a:endParaRPr>
          </a:p>
          <a:p>
            <a:pPr algn="l" defTabSz="173038">
              <a:lnSpc>
                <a:spcPct val="130000"/>
              </a:lnSpc>
              <a:spcBef>
                <a:spcPct val="0"/>
              </a:spcBef>
            </a:pPr>
            <a:endParaRPr lang="nl-NL" sz="1400" b="1">
              <a:solidFill>
                <a:srgbClr val="000000"/>
              </a:solidFill>
              <a:latin typeface="Arial" pitchFamily="34" charset="0"/>
            </a:endParaRPr>
          </a:p>
          <a:p>
            <a:pPr algn="l" defTabSz="173038">
              <a:lnSpc>
                <a:spcPct val="130000"/>
              </a:lnSpc>
              <a:spcBef>
                <a:spcPct val="0"/>
              </a:spcBef>
            </a:pPr>
            <a:endParaRPr lang="nl-NL" sz="20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387126" name="Rectangle 54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3333CC"/>
                  </a:solidFill>
                  <a:latin typeface="Arial" pitchFamily="34" charset="0"/>
                </a:rPr>
                <a:t>Principe van de STM</a:t>
              </a:r>
              <a:br>
                <a:rPr lang="en-US" sz="3200" b="1">
                  <a:solidFill>
                    <a:srgbClr val="3333CC"/>
                  </a:solidFill>
                  <a:latin typeface="Arial" pitchFamily="34" charset="0"/>
                </a:rPr>
              </a:br>
              <a:endParaRPr 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7127" name="Line 55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3808413" y="2132013"/>
            <a:ext cx="3235325" cy="3125787"/>
            <a:chOff x="3167" y="1207"/>
            <a:chExt cx="2038" cy="1969"/>
          </a:xfrm>
        </p:grpSpPr>
        <p:sp>
          <p:nvSpPr>
            <p:cNvPr id="387129" name="Oval 57"/>
            <p:cNvSpPr>
              <a:spLocks noChangeArrowheads="1"/>
            </p:cNvSpPr>
            <p:nvPr/>
          </p:nvSpPr>
          <p:spPr bwMode="auto">
            <a:xfrm>
              <a:off x="3167" y="1207"/>
              <a:ext cx="2038" cy="196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0" name="Rectangle 58"/>
            <p:cNvSpPr>
              <a:spLocks noChangeArrowheads="1"/>
            </p:cNvSpPr>
            <p:nvPr/>
          </p:nvSpPr>
          <p:spPr bwMode="auto">
            <a:xfrm>
              <a:off x="3356" y="3075"/>
              <a:ext cx="13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1" name="Freeform 59"/>
            <p:cNvSpPr>
              <a:spLocks/>
            </p:cNvSpPr>
            <p:nvPr/>
          </p:nvSpPr>
          <p:spPr bwMode="auto">
            <a:xfrm>
              <a:off x="4148" y="1485"/>
              <a:ext cx="73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106"/>
                </a:cxn>
                <a:cxn ang="0">
                  <a:pos x="117" y="0"/>
                </a:cxn>
                <a:cxn ang="0">
                  <a:pos x="0" y="0"/>
                </a:cxn>
              </a:cxnLst>
              <a:rect l="0" t="0" r="r" b="b"/>
              <a:pathLst>
                <a:path w="117" h="106">
                  <a:moveTo>
                    <a:pt x="0" y="0"/>
                  </a:moveTo>
                  <a:lnTo>
                    <a:pt x="59" y="106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2" name="Freeform 60"/>
            <p:cNvSpPr>
              <a:spLocks/>
            </p:cNvSpPr>
            <p:nvPr/>
          </p:nvSpPr>
          <p:spPr bwMode="auto">
            <a:xfrm>
              <a:off x="4181" y="1343"/>
              <a:ext cx="7" cy="14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244"/>
                </a:cxn>
                <a:cxn ang="0">
                  <a:pos x="13" y="244"/>
                </a:cxn>
                <a:cxn ang="0">
                  <a:pos x="13" y="0"/>
                </a:cxn>
                <a:cxn ang="0">
                  <a:pos x="7" y="0"/>
                </a:cxn>
              </a:cxnLst>
              <a:rect l="0" t="0" r="r" b="b"/>
              <a:pathLst>
                <a:path w="13" h="244">
                  <a:moveTo>
                    <a:pt x="7" y="0"/>
                  </a:moveTo>
                  <a:lnTo>
                    <a:pt x="0" y="0"/>
                  </a:lnTo>
                  <a:lnTo>
                    <a:pt x="0" y="244"/>
                  </a:lnTo>
                  <a:lnTo>
                    <a:pt x="13" y="244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40B3C6"/>
            </a:solidFill>
            <a:ln w="6350" cmpd="sng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3" name="Freeform 61"/>
            <p:cNvSpPr>
              <a:spLocks/>
            </p:cNvSpPr>
            <p:nvPr/>
          </p:nvSpPr>
          <p:spPr bwMode="auto">
            <a:xfrm>
              <a:off x="4148" y="1286"/>
              <a:ext cx="73" cy="64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59" y="0"/>
                </a:cxn>
                <a:cxn ang="0">
                  <a:pos x="117" y="105"/>
                </a:cxn>
                <a:cxn ang="0">
                  <a:pos x="0" y="105"/>
                </a:cxn>
              </a:cxnLst>
              <a:rect l="0" t="0" r="r" b="b"/>
              <a:pathLst>
                <a:path w="117" h="105">
                  <a:moveTo>
                    <a:pt x="0" y="105"/>
                  </a:moveTo>
                  <a:lnTo>
                    <a:pt x="59" y="0"/>
                  </a:lnTo>
                  <a:lnTo>
                    <a:pt x="117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4" name="Freeform 62"/>
            <p:cNvSpPr>
              <a:spLocks/>
            </p:cNvSpPr>
            <p:nvPr/>
          </p:nvSpPr>
          <p:spPr bwMode="auto">
            <a:xfrm>
              <a:off x="4458" y="2147"/>
              <a:ext cx="487" cy="7"/>
            </a:xfrm>
            <a:custGeom>
              <a:avLst/>
              <a:gdLst/>
              <a:ahLst/>
              <a:cxnLst>
                <a:cxn ang="0">
                  <a:pos x="773" y="7"/>
                </a:cxn>
                <a:cxn ang="0">
                  <a:pos x="773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73" y="13"/>
                </a:cxn>
                <a:cxn ang="0">
                  <a:pos x="773" y="7"/>
                </a:cxn>
              </a:cxnLst>
              <a:rect l="0" t="0" r="r" b="b"/>
              <a:pathLst>
                <a:path w="773" h="13">
                  <a:moveTo>
                    <a:pt x="773" y="7"/>
                  </a:moveTo>
                  <a:lnTo>
                    <a:pt x="77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73" y="13"/>
                  </a:lnTo>
                  <a:lnTo>
                    <a:pt x="773" y="7"/>
                  </a:lnTo>
                  <a:close/>
                </a:path>
              </a:pathLst>
            </a:custGeom>
            <a:solidFill>
              <a:srgbClr val="009900"/>
            </a:solidFill>
            <a:ln w="63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5" name="Freeform 63"/>
            <p:cNvSpPr>
              <a:spLocks/>
            </p:cNvSpPr>
            <p:nvPr/>
          </p:nvSpPr>
          <p:spPr bwMode="auto">
            <a:xfrm>
              <a:off x="4939" y="2116"/>
              <a:ext cx="67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" y="59"/>
                </a:cxn>
                <a:cxn ang="0">
                  <a:pos x="0" y="117"/>
                </a:cxn>
                <a:cxn ang="0">
                  <a:pos x="0" y="0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105" y="59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6" name="Freeform 64"/>
            <p:cNvSpPr>
              <a:spLocks/>
            </p:cNvSpPr>
            <p:nvPr/>
          </p:nvSpPr>
          <p:spPr bwMode="auto">
            <a:xfrm>
              <a:off x="4149" y="2273"/>
              <a:ext cx="17" cy="65"/>
            </a:xfrm>
            <a:custGeom>
              <a:avLst/>
              <a:gdLst/>
              <a:ahLst/>
              <a:cxnLst>
                <a:cxn ang="0">
                  <a:pos x="13" y="106"/>
                </a:cxn>
                <a:cxn ang="0">
                  <a:pos x="13" y="104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0" y="104"/>
                </a:cxn>
                <a:cxn ang="0">
                  <a:pos x="0" y="103"/>
                </a:cxn>
                <a:cxn ang="0">
                  <a:pos x="13" y="106"/>
                </a:cxn>
              </a:cxnLst>
              <a:rect l="0" t="0" r="r" b="b"/>
              <a:pathLst>
                <a:path w="25" h="106">
                  <a:moveTo>
                    <a:pt x="13" y="106"/>
                  </a:moveTo>
                  <a:lnTo>
                    <a:pt x="13" y="104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3" y="106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7" name="Freeform 65"/>
            <p:cNvSpPr>
              <a:spLocks/>
            </p:cNvSpPr>
            <p:nvPr/>
          </p:nvSpPr>
          <p:spPr bwMode="auto">
            <a:xfrm>
              <a:off x="4135" y="2335"/>
              <a:ext cx="22" cy="76"/>
            </a:xfrm>
            <a:custGeom>
              <a:avLst/>
              <a:gdLst/>
              <a:ahLst/>
              <a:cxnLst>
                <a:cxn ang="0">
                  <a:pos x="13" y="122"/>
                </a:cxn>
                <a:cxn ang="0">
                  <a:pos x="13" y="122"/>
                </a:cxn>
                <a:cxn ang="0">
                  <a:pos x="35" y="3"/>
                </a:cxn>
                <a:cxn ang="0">
                  <a:pos x="22" y="0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13" y="122"/>
                </a:cxn>
              </a:cxnLst>
              <a:rect l="0" t="0" r="r" b="b"/>
              <a:pathLst>
                <a:path w="35" h="122">
                  <a:moveTo>
                    <a:pt x="13" y="122"/>
                  </a:moveTo>
                  <a:lnTo>
                    <a:pt x="13" y="122"/>
                  </a:lnTo>
                  <a:lnTo>
                    <a:pt x="35" y="3"/>
                  </a:lnTo>
                  <a:lnTo>
                    <a:pt x="22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8" name="Freeform 66"/>
            <p:cNvSpPr>
              <a:spLocks/>
            </p:cNvSpPr>
            <p:nvPr/>
          </p:nvSpPr>
          <p:spPr bwMode="auto">
            <a:xfrm>
              <a:off x="4124" y="2408"/>
              <a:ext cx="19" cy="52"/>
            </a:xfrm>
            <a:custGeom>
              <a:avLst/>
              <a:gdLst/>
              <a:ahLst/>
              <a:cxnLst>
                <a:cxn ang="0">
                  <a:pos x="6" y="85"/>
                </a:cxn>
                <a:cxn ang="0">
                  <a:pos x="12" y="87"/>
                </a:cxn>
                <a:cxn ang="0">
                  <a:pos x="30" y="3"/>
                </a:cxn>
                <a:cxn ang="0">
                  <a:pos x="17" y="0"/>
                </a:cxn>
                <a:cxn ang="0">
                  <a:pos x="0" y="84"/>
                </a:cxn>
                <a:cxn ang="0">
                  <a:pos x="6" y="85"/>
                </a:cxn>
              </a:cxnLst>
              <a:rect l="0" t="0" r="r" b="b"/>
              <a:pathLst>
                <a:path w="30" h="87">
                  <a:moveTo>
                    <a:pt x="6" y="85"/>
                  </a:moveTo>
                  <a:lnTo>
                    <a:pt x="12" y="87"/>
                  </a:lnTo>
                  <a:lnTo>
                    <a:pt x="30" y="3"/>
                  </a:lnTo>
                  <a:lnTo>
                    <a:pt x="17" y="0"/>
                  </a:lnTo>
                  <a:lnTo>
                    <a:pt x="0" y="84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39" name="Freeform 67"/>
            <p:cNvSpPr>
              <a:spLocks/>
            </p:cNvSpPr>
            <p:nvPr/>
          </p:nvSpPr>
          <p:spPr bwMode="auto">
            <a:xfrm>
              <a:off x="4195" y="2277"/>
              <a:ext cx="16" cy="64"/>
            </a:xfrm>
            <a:custGeom>
              <a:avLst/>
              <a:gdLst/>
              <a:ahLst/>
              <a:cxnLst>
                <a:cxn ang="0">
                  <a:pos x="26" y="103"/>
                </a:cxn>
                <a:cxn ang="0">
                  <a:pos x="26" y="104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104"/>
                </a:cxn>
                <a:cxn ang="0">
                  <a:pos x="13" y="106"/>
                </a:cxn>
                <a:cxn ang="0">
                  <a:pos x="26" y="103"/>
                </a:cxn>
              </a:cxnLst>
              <a:rect l="0" t="0" r="r" b="b"/>
              <a:pathLst>
                <a:path w="26" h="106">
                  <a:moveTo>
                    <a:pt x="26" y="103"/>
                  </a:moveTo>
                  <a:lnTo>
                    <a:pt x="26" y="10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26" y="103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0" name="Freeform 68"/>
            <p:cNvSpPr>
              <a:spLocks/>
            </p:cNvSpPr>
            <p:nvPr/>
          </p:nvSpPr>
          <p:spPr bwMode="auto">
            <a:xfrm>
              <a:off x="4204" y="2339"/>
              <a:ext cx="21" cy="75"/>
            </a:xfrm>
            <a:custGeom>
              <a:avLst/>
              <a:gdLst/>
              <a:ahLst/>
              <a:cxnLst>
                <a:cxn ang="0">
                  <a:pos x="35" y="119"/>
                </a:cxn>
                <a:cxn ang="0">
                  <a:pos x="35" y="119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35" y="119"/>
                </a:cxn>
              </a:cxnLst>
              <a:rect l="0" t="0" r="r" b="b"/>
              <a:pathLst>
                <a:path w="35" h="123">
                  <a:moveTo>
                    <a:pt x="35" y="119"/>
                  </a:moveTo>
                  <a:lnTo>
                    <a:pt x="35" y="11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35" y="119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1" name="Freeform 69"/>
            <p:cNvSpPr>
              <a:spLocks/>
            </p:cNvSpPr>
            <p:nvPr/>
          </p:nvSpPr>
          <p:spPr bwMode="auto">
            <a:xfrm>
              <a:off x="4217" y="2412"/>
              <a:ext cx="18" cy="52"/>
            </a:xfrm>
            <a:custGeom>
              <a:avLst/>
              <a:gdLst/>
              <a:ahLst/>
              <a:cxnLst>
                <a:cxn ang="0">
                  <a:pos x="24" y="84"/>
                </a:cxn>
                <a:cxn ang="0">
                  <a:pos x="30" y="8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17" y="85"/>
                </a:cxn>
                <a:cxn ang="0">
                  <a:pos x="24" y="84"/>
                </a:cxn>
              </a:cxnLst>
              <a:rect l="0" t="0" r="r" b="b"/>
              <a:pathLst>
                <a:path w="30" h="85">
                  <a:moveTo>
                    <a:pt x="24" y="84"/>
                  </a:moveTo>
                  <a:lnTo>
                    <a:pt x="30" y="8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17" y="85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2" name="Freeform 70"/>
            <p:cNvSpPr>
              <a:spLocks/>
            </p:cNvSpPr>
            <p:nvPr/>
          </p:nvSpPr>
          <p:spPr bwMode="auto">
            <a:xfrm>
              <a:off x="4110" y="2385"/>
              <a:ext cx="23" cy="82"/>
            </a:xfrm>
            <a:custGeom>
              <a:avLst/>
              <a:gdLst/>
              <a:ahLst/>
              <a:cxnLst>
                <a:cxn ang="0">
                  <a:pos x="23" y="114"/>
                </a:cxn>
                <a:cxn ang="0">
                  <a:pos x="34" y="115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22" y="118"/>
                </a:cxn>
                <a:cxn ang="0">
                  <a:pos x="33" y="120"/>
                </a:cxn>
                <a:cxn ang="0">
                  <a:pos x="22" y="118"/>
                </a:cxn>
                <a:cxn ang="0">
                  <a:pos x="25" y="134"/>
                </a:cxn>
                <a:cxn ang="0">
                  <a:pos x="33" y="120"/>
                </a:cxn>
                <a:cxn ang="0">
                  <a:pos x="23" y="114"/>
                </a:cxn>
              </a:cxnLst>
              <a:rect l="0" t="0" r="r" b="b"/>
              <a:pathLst>
                <a:path w="34" h="134">
                  <a:moveTo>
                    <a:pt x="23" y="114"/>
                  </a:moveTo>
                  <a:lnTo>
                    <a:pt x="34" y="115"/>
                  </a:lnTo>
                  <a:lnTo>
                    <a:pt x="12" y="0"/>
                  </a:lnTo>
                  <a:lnTo>
                    <a:pt x="0" y="4"/>
                  </a:lnTo>
                  <a:lnTo>
                    <a:pt x="22" y="118"/>
                  </a:lnTo>
                  <a:lnTo>
                    <a:pt x="33" y="120"/>
                  </a:lnTo>
                  <a:lnTo>
                    <a:pt x="22" y="118"/>
                  </a:lnTo>
                  <a:lnTo>
                    <a:pt x="25" y="134"/>
                  </a:lnTo>
                  <a:lnTo>
                    <a:pt x="33" y="120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3" name="Freeform 71"/>
            <p:cNvSpPr>
              <a:spLocks/>
            </p:cNvSpPr>
            <p:nvPr/>
          </p:nvSpPr>
          <p:spPr bwMode="auto">
            <a:xfrm>
              <a:off x="4125" y="2392"/>
              <a:ext cx="46" cy="66"/>
            </a:xfrm>
            <a:custGeom>
              <a:avLst/>
              <a:gdLst/>
              <a:ahLst/>
              <a:cxnLst>
                <a:cxn ang="0">
                  <a:pos x="68" y="4"/>
                </a:cxn>
                <a:cxn ang="0">
                  <a:pos x="63" y="0"/>
                </a:cxn>
                <a:cxn ang="0">
                  <a:pos x="0" y="103"/>
                </a:cxn>
                <a:cxn ang="0">
                  <a:pos x="10" y="109"/>
                </a:cxn>
                <a:cxn ang="0">
                  <a:pos x="73" y="7"/>
                </a:cxn>
                <a:cxn ang="0">
                  <a:pos x="68" y="4"/>
                </a:cxn>
              </a:cxnLst>
              <a:rect l="0" t="0" r="r" b="b"/>
              <a:pathLst>
                <a:path w="73" h="109">
                  <a:moveTo>
                    <a:pt x="68" y="4"/>
                  </a:moveTo>
                  <a:lnTo>
                    <a:pt x="63" y="0"/>
                  </a:lnTo>
                  <a:lnTo>
                    <a:pt x="0" y="103"/>
                  </a:lnTo>
                  <a:lnTo>
                    <a:pt x="10" y="109"/>
                  </a:lnTo>
                  <a:lnTo>
                    <a:pt x="73" y="7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4" name="Freeform 72"/>
            <p:cNvSpPr>
              <a:spLocks/>
            </p:cNvSpPr>
            <p:nvPr/>
          </p:nvSpPr>
          <p:spPr bwMode="auto">
            <a:xfrm>
              <a:off x="4191" y="2392"/>
              <a:ext cx="43" cy="77"/>
            </a:xfrm>
            <a:custGeom>
              <a:avLst/>
              <a:gdLst/>
              <a:ahLst/>
              <a:cxnLst>
                <a:cxn ang="0">
                  <a:pos x="55" y="107"/>
                </a:cxn>
                <a:cxn ang="0">
                  <a:pos x="68" y="106"/>
                </a:cxn>
                <a:cxn ang="0">
                  <a:pos x="13" y="0"/>
                </a:cxn>
                <a:cxn ang="0">
                  <a:pos x="0" y="7"/>
                </a:cxn>
                <a:cxn ang="0">
                  <a:pos x="55" y="112"/>
                </a:cxn>
                <a:cxn ang="0">
                  <a:pos x="68" y="111"/>
                </a:cxn>
                <a:cxn ang="0">
                  <a:pos x="55" y="112"/>
                </a:cxn>
                <a:cxn ang="0">
                  <a:pos x="65" y="128"/>
                </a:cxn>
                <a:cxn ang="0">
                  <a:pos x="68" y="111"/>
                </a:cxn>
                <a:cxn ang="0">
                  <a:pos x="55" y="107"/>
                </a:cxn>
              </a:cxnLst>
              <a:rect l="0" t="0" r="r" b="b"/>
              <a:pathLst>
                <a:path w="68" h="128">
                  <a:moveTo>
                    <a:pt x="55" y="107"/>
                  </a:moveTo>
                  <a:lnTo>
                    <a:pt x="68" y="106"/>
                  </a:lnTo>
                  <a:lnTo>
                    <a:pt x="13" y="0"/>
                  </a:lnTo>
                  <a:lnTo>
                    <a:pt x="0" y="7"/>
                  </a:lnTo>
                  <a:lnTo>
                    <a:pt x="55" y="112"/>
                  </a:lnTo>
                  <a:lnTo>
                    <a:pt x="68" y="111"/>
                  </a:lnTo>
                  <a:lnTo>
                    <a:pt x="55" y="112"/>
                  </a:lnTo>
                  <a:lnTo>
                    <a:pt x="65" y="128"/>
                  </a:lnTo>
                  <a:lnTo>
                    <a:pt x="68" y="111"/>
                  </a:lnTo>
                  <a:lnTo>
                    <a:pt x="55" y="107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5" name="Freeform 73"/>
            <p:cNvSpPr>
              <a:spLocks/>
            </p:cNvSpPr>
            <p:nvPr/>
          </p:nvSpPr>
          <p:spPr bwMode="auto">
            <a:xfrm>
              <a:off x="4226" y="2385"/>
              <a:ext cx="23" cy="74"/>
            </a:xfrm>
            <a:custGeom>
              <a:avLst/>
              <a:gdLst/>
              <a:ahLst/>
              <a:cxnLst>
                <a:cxn ang="0">
                  <a:pos x="30" y="2"/>
                </a:cxn>
                <a:cxn ang="0">
                  <a:pos x="24" y="0"/>
                </a:cxn>
                <a:cxn ang="0">
                  <a:pos x="0" y="118"/>
                </a:cxn>
                <a:cxn ang="0">
                  <a:pos x="13" y="122"/>
                </a:cxn>
                <a:cxn ang="0">
                  <a:pos x="36" y="4"/>
                </a:cxn>
                <a:cxn ang="0">
                  <a:pos x="30" y="2"/>
                </a:cxn>
              </a:cxnLst>
              <a:rect l="0" t="0" r="r" b="b"/>
              <a:pathLst>
                <a:path w="36" h="122">
                  <a:moveTo>
                    <a:pt x="30" y="2"/>
                  </a:moveTo>
                  <a:lnTo>
                    <a:pt x="24" y="0"/>
                  </a:lnTo>
                  <a:lnTo>
                    <a:pt x="0" y="118"/>
                  </a:lnTo>
                  <a:lnTo>
                    <a:pt x="13" y="122"/>
                  </a:lnTo>
                  <a:lnTo>
                    <a:pt x="36" y="4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46" name="Text Box 74"/>
            <p:cNvSpPr txBox="1">
              <a:spLocks noChangeArrowheads="1"/>
            </p:cNvSpPr>
            <p:nvPr/>
          </p:nvSpPr>
          <p:spPr bwMode="auto">
            <a:xfrm>
              <a:off x="3182" y="1859"/>
              <a:ext cx="70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nl-NL" sz="1800" dirty="0">
                  <a:solidFill>
                    <a:srgbClr val="FF0000"/>
                  </a:solidFill>
                  <a:latin typeface="Arial" pitchFamily="34" charset="0"/>
                </a:rPr>
                <a:t>gevolgde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nl-NL" sz="1800" dirty="0">
                  <a:solidFill>
                    <a:srgbClr val="FF0000"/>
                  </a:solidFill>
                  <a:latin typeface="Arial" pitchFamily="34" charset="0"/>
                </a:rPr>
                <a:t>weg</a:t>
              </a:r>
            </a:p>
          </p:txBody>
        </p:sp>
        <p:sp>
          <p:nvSpPr>
            <p:cNvPr id="387147" name="Text Box 75"/>
            <p:cNvSpPr txBox="1">
              <a:spLocks noChangeArrowheads="1"/>
            </p:cNvSpPr>
            <p:nvPr/>
          </p:nvSpPr>
          <p:spPr bwMode="auto">
            <a:xfrm>
              <a:off x="3679" y="2803"/>
              <a:ext cx="8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nl-NL" sz="1800">
                  <a:solidFill>
                    <a:srgbClr val="000000"/>
                  </a:solidFill>
                  <a:latin typeface="Arial" pitchFamily="34" charset="0"/>
                </a:rPr>
                <a:t>   preparaat</a:t>
              </a:r>
            </a:p>
          </p:txBody>
        </p:sp>
        <p:sp>
          <p:nvSpPr>
            <p:cNvPr id="387148" name="Text Box 76"/>
            <p:cNvSpPr txBox="1">
              <a:spLocks noChangeArrowheads="1"/>
            </p:cNvSpPr>
            <p:nvPr/>
          </p:nvSpPr>
          <p:spPr bwMode="auto">
            <a:xfrm>
              <a:off x="4477" y="1756"/>
              <a:ext cx="553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r>
                <a:rPr lang="nl-NL" sz="1800">
                  <a:solidFill>
                    <a:srgbClr val="000000"/>
                  </a:solidFill>
                  <a:latin typeface="Arial" pitchFamily="34" charset="0"/>
                </a:rPr>
                <a:t>  naald</a:t>
              </a:r>
            </a:p>
          </p:txBody>
        </p:sp>
        <p:grpSp>
          <p:nvGrpSpPr>
            <p:cNvPr id="8" name="Group 77"/>
            <p:cNvGrpSpPr>
              <a:grpSpLocks/>
            </p:cNvGrpSpPr>
            <p:nvPr/>
          </p:nvGrpSpPr>
          <p:grpSpPr bwMode="auto">
            <a:xfrm>
              <a:off x="3315" y="2466"/>
              <a:ext cx="1728" cy="358"/>
              <a:chOff x="3378" y="3420"/>
              <a:chExt cx="1728" cy="358"/>
            </a:xfrm>
          </p:grpSpPr>
          <p:sp>
            <p:nvSpPr>
              <p:cNvPr id="387150" name="Oval 78"/>
              <p:cNvSpPr>
                <a:spLocks noChangeArrowheads="1"/>
              </p:cNvSpPr>
              <p:nvPr/>
            </p:nvSpPr>
            <p:spPr bwMode="auto">
              <a:xfrm>
                <a:off x="3378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1" name="Oval 79"/>
              <p:cNvSpPr>
                <a:spLocks noChangeArrowheads="1"/>
              </p:cNvSpPr>
              <p:nvPr/>
            </p:nvSpPr>
            <p:spPr bwMode="auto">
              <a:xfrm>
                <a:off x="3570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2" name="Oval 80"/>
              <p:cNvSpPr>
                <a:spLocks noChangeArrowheads="1"/>
              </p:cNvSpPr>
              <p:nvPr/>
            </p:nvSpPr>
            <p:spPr bwMode="auto">
              <a:xfrm>
                <a:off x="3762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3" name="Oval 81"/>
              <p:cNvSpPr>
                <a:spLocks noChangeArrowheads="1"/>
              </p:cNvSpPr>
              <p:nvPr/>
            </p:nvSpPr>
            <p:spPr bwMode="auto">
              <a:xfrm>
                <a:off x="3954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4" name="Oval 82"/>
              <p:cNvSpPr>
                <a:spLocks noChangeArrowheads="1"/>
              </p:cNvSpPr>
              <p:nvPr/>
            </p:nvSpPr>
            <p:spPr bwMode="auto">
              <a:xfrm>
                <a:off x="3474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5" name="Oval 83"/>
              <p:cNvSpPr>
                <a:spLocks noChangeArrowheads="1"/>
              </p:cNvSpPr>
              <p:nvPr/>
            </p:nvSpPr>
            <p:spPr bwMode="auto">
              <a:xfrm>
                <a:off x="3666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6" name="Oval 84"/>
              <p:cNvSpPr>
                <a:spLocks noChangeArrowheads="1"/>
              </p:cNvSpPr>
              <p:nvPr/>
            </p:nvSpPr>
            <p:spPr bwMode="auto">
              <a:xfrm>
                <a:off x="3858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7" name="Oval 85"/>
              <p:cNvSpPr>
                <a:spLocks noChangeArrowheads="1"/>
              </p:cNvSpPr>
              <p:nvPr/>
            </p:nvSpPr>
            <p:spPr bwMode="auto">
              <a:xfrm>
                <a:off x="4050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8" name="Oval 86"/>
              <p:cNvSpPr>
                <a:spLocks noChangeArrowheads="1"/>
              </p:cNvSpPr>
              <p:nvPr/>
            </p:nvSpPr>
            <p:spPr bwMode="auto">
              <a:xfrm>
                <a:off x="4146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59" name="Oval 87"/>
              <p:cNvSpPr>
                <a:spLocks noChangeArrowheads="1"/>
              </p:cNvSpPr>
              <p:nvPr/>
            </p:nvSpPr>
            <p:spPr bwMode="auto">
              <a:xfrm>
                <a:off x="4338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0" name="Oval 88"/>
              <p:cNvSpPr>
                <a:spLocks noChangeArrowheads="1"/>
              </p:cNvSpPr>
              <p:nvPr/>
            </p:nvSpPr>
            <p:spPr bwMode="auto">
              <a:xfrm>
                <a:off x="4530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1" name="Oval 89"/>
              <p:cNvSpPr>
                <a:spLocks noChangeArrowheads="1"/>
              </p:cNvSpPr>
              <p:nvPr/>
            </p:nvSpPr>
            <p:spPr bwMode="auto">
              <a:xfrm>
                <a:off x="4722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2" name="Oval 90"/>
              <p:cNvSpPr>
                <a:spLocks noChangeArrowheads="1"/>
              </p:cNvSpPr>
              <p:nvPr/>
            </p:nvSpPr>
            <p:spPr bwMode="auto">
              <a:xfrm>
                <a:off x="4242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3" name="Oval 91"/>
              <p:cNvSpPr>
                <a:spLocks noChangeArrowheads="1"/>
              </p:cNvSpPr>
              <p:nvPr/>
            </p:nvSpPr>
            <p:spPr bwMode="auto">
              <a:xfrm>
                <a:off x="4437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4" name="Oval 92"/>
              <p:cNvSpPr>
                <a:spLocks noChangeArrowheads="1"/>
              </p:cNvSpPr>
              <p:nvPr/>
            </p:nvSpPr>
            <p:spPr bwMode="auto">
              <a:xfrm>
                <a:off x="4629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5" name="Oval 93"/>
              <p:cNvSpPr>
                <a:spLocks noChangeArrowheads="1"/>
              </p:cNvSpPr>
              <p:nvPr/>
            </p:nvSpPr>
            <p:spPr bwMode="auto">
              <a:xfrm>
                <a:off x="4821" y="3588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6" name="Oval 94"/>
              <p:cNvSpPr>
                <a:spLocks noChangeArrowheads="1"/>
              </p:cNvSpPr>
              <p:nvPr/>
            </p:nvSpPr>
            <p:spPr bwMode="auto">
              <a:xfrm>
                <a:off x="4914" y="3423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9" name="Group 95"/>
            <p:cNvGrpSpPr>
              <a:grpSpLocks/>
            </p:cNvGrpSpPr>
            <p:nvPr/>
          </p:nvGrpSpPr>
          <p:grpSpPr bwMode="auto">
            <a:xfrm>
              <a:off x="3792" y="1596"/>
              <a:ext cx="768" cy="685"/>
              <a:chOff x="3792" y="1596"/>
              <a:chExt cx="768" cy="685"/>
            </a:xfrm>
          </p:grpSpPr>
          <p:sp>
            <p:nvSpPr>
              <p:cNvPr id="387168" name="Oval 96"/>
              <p:cNvSpPr>
                <a:spLocks noChangeArrowheads="1"/>
              </p:cNvSpPr>
              <p:nvPr/>
            </p:nvSpPr>
            <p:spPr bwMode="auto">
              <a:xfrm>
                <a:off x="3792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69" name="Oval 97"/>
              <p:cNvSpPr>
                <a:spLocks noChangeArrowheads="1"/>
              </p:cNvSpPr>
              <p:nvPr/>
            </p:nvSpPr>
            <p:spPr bwMode="auto">
              <a:xfrm>
                <a:off x="3984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0" name="Oval 98"/>
              <p:cNvSpPr>
                <a:spLocks noChangeArrowheads="1"/>
              </p:cNvSpPr>
              <p:nvPr/>
            </p:nvSpPr>
            <p:spPr bwMode="auto">
              <a:xfrm>
                <a:off x="4176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1" name="Oval 99"/>
              <p:cNvSpPr>
                <a:spLocks noChangeArrowheads="1"/>
              </p:cNvSpPr>
              <p:nvPr/>
            </p:nvSpPr>
            <p:spPr bwMode="auto">
              <a:xfrm>
                <a:off x="4368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2" name="Oval 100"/>
              <p:cNvSpPr>
                <a:spLocks noChangeArrowheads="1"/>
              </p:cNvSpPr>
              <p:nvPr/>
            </p:nvSpPr>
            <p:spPr bwMode="auto">
              <a:xfrm>
                <a:off x="3888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3" name="Oval 101"/>
              <p:cNvSpPr>
                <a:spLocks noChangeArrowheads="1"/>
              </p:cNvSpPr>
              <p:nvPr/>
            </p:nvSpPr>
            <p:spPr bwMode="auto">
              <a:xfrm>
                <a:off x="4080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4" name="Oval 102"/>
              <p:cNvSpPr>
                <a:spLocks noChangeArrowheads="1"/>
              </p:cNvSpPr>
              <p:nvPr/>
            </p:nvSpPr>
            <p:spPr bwMode="auto">
              <a:xfrm>
                <a:off x="4272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5" name="Oval 103"/>
              <p:cNvSpPr>
                <a:spLocks noChangeArrowheads="1"/>
              </p:cNvSpPr>
              <p:nvPr/>
            </p:nvSpPr>
            <p:spPr bwMode="auto">
              <a:xfrm>
                <a:off x="3984" y="192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6" name="Oval 104"/>
              <p:cNvSpPr>
                <a:spLocks noChangeArrowheads="1"/>
              </p:cNvSpPr>
              <p:nvPr/>
            </p:nvSpPr>
            <p:spPr bwMode="auto">
              <a:xfrm>
                <a:off x="4176" y="192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177" name="Oval 105"/>
              <p:cNvSpPr>
                <a:spLocks noChangeArrowheads="1"/>
              </p:cNvSpPr>
              <p:nvPr/>
            </p:nvSpPr>
            <p:spPr bwMode="auto">
              <a:xfrm>
                <a:off x="4080" y="209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87178" name="Freeform 106"/>
            <p:cNvSpPr>
              <a:spLocks/>
            </p:cNvSpPr>
            <p:nvPr/>
          </p:nvSpPr>
          <p:spPr bwMode="auto">
            <a:xfrm>
              <a:off x="3306" y="2280"/>
              <a:ext cx="846" cy="36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9" y="14"/>
                </a:cxn>
                <a:cxn ang="0">
                  <a:pos x="82" y="2"/>
                </a:cxn>
                <a:cxn ang="0">
                  <a:pos x="135" y="11"/>
                </a:cxn>
                <a:cxn ang="0">
                  <a:pos x="185" y="35"/>
                </a:cxn>
                <a:cxn ang="0">
                  <a:pos x="249" y="8"/>
                </a:cxn>
                <a:cxn ang="0">
                  <a:pos x="296" y="2"/>
                </a:cxn>
                <a:cxn ang="0">
                  <a:pos x="342" y="18"/>
                </a:cxn>
                <a:cxn ang="0">
                  <a:pos x="383" y="30"/>
                </a:cxn>
                <a:cxn ang="0">
                  <a:pos x="435" y="12"/>
                </a:cxn>
                <a:cxn ang="0">
                  <a:pos x="464" y="3"/>
                </a:cxn>
                <a:cxn ang="0">
                  <a:pos x="492" y="5"/>
                </a:cxn>
                <a:cxn ang="0">
                  <a:pos x="537" y="18"/>
                </a:cxn>
                <a:cxn ang="0">
                  <a:pos x="572" y="30"/>
                </a:cxn>
                <a:cxn ang="0">
                  <a:pos x="597" y="29"/>
                </a:cxn>
                <a:cxn ang="0">
                  <a:pos x="644" y="8"/>
                </a:cxn>
                <a:cxn ang="0">
                  <a:pos x="690" y="2"/>
                </a:cxn>
                <a:cxn ang="0">
                  <a:pos x="738" y="18"/>
                </a:cxn>
                <a:cxn ang="0">
                  <a:pos x="768" y="32"/>
                </a:cxn>
                <a:cxn ang="0">
                  <a:pos x="792" y="30"/>
                </a:cxn>
                <a:cxn ang="0">
                  <a:pos x="846" y="2"/>
                </a:cxn>
              </a:cxnLst>
              <a:rect l="0" t="0" r="r" b="b"/>
              <a:pathLst>
                <a:path w="846" h="36">
                  <a:moveTo>
                    <a:pt x="0" y="33"/>
                  </a:moveTo>
                  <a:cubicBezTo>
                    <a:pt x="6" y="30"/>
                    <a:pt x="25" y="19"/>
                    <a:pt x="39" y="14"/>
                  </a:cubicBezTo>
                  <a:cubicBezTo>
                    <a:pt x="53" y="9"/>
                    <a:pt x="66" y="2"/>
                    <a:pt x="82" y="2"/>
                  </a:cubicBezTo>
                  <a:cubicBezTo>
                    <a:pt x="98" y="2"/>
                    <a:pt x="118" y="6"/>
                    <a:pt x="135" y="11"/>
                  </a:cubicBezTo>
                  <a:cubicBezTo>
                    <a:pt x="152" y="16"/>
                    <a:pt x="166" y="36"/>
                    <a:pt x="185" y="35"/>
                  </a:cubicBezTo>
                  <a:cubicBezTo>
                    <a:pt x="204" y="34"/>
                    <a:pt x="231" y="13"/>
                    <a:pt x="249" y="8"/>
                  </a:cubicBezTo>
                  <a:cubicBezTo>
                    <a:pt x="267" y="3"/>
                    <a:pt x="281" y="0"/>
                    <a:pt x="296" y="2"/>
                  </a:cubicBezTo>
                  <a:cubicBezTo>
                    <a:pt x="311" y="4"/>
                    <a:pt x="328" y="13"/>
                    <a:pt x="342" y="18"/>
                  </a:cubicBezTo>
                  <a:cubicBezTo>
                    <a:pt x="356" y="23"/>
                    <a:pt x="368" y="31"/>
                    <a:pt x="383" y="30"/>
                  </a:cubicBezTo>
                  <a:cubicBezTo>
                    <a:pt x="398" y="29"/>
                    <a:pt x="422" y="16"/>
                    <a:pt x="435" y="12"/>
                  </a:cubicBezTo>
                  <a:cubicBezTo>
                    <a:pt x="448" y="8"/>
                    <a:pt x="455" y="4"/>
                    <a:pt x="464" y="3"/>
                  </a:cubicBezTo>
                  <a:cubicBezTo>
                    <a:pt x="473" y="2"/>
                    <a:pt x="480" y="3"/>
                    <a:pt x="492" y="5"/>
                  </a:cubicBezTo>
                  <a:cubicBezTo>
                    <a:pt x="504" y="7"/>
                    <a:pt x="524" y="14"/>
                    <a:pt x="537" y="18"/>
                  </a:cubicBezTo>
                  <a:cubicBezTo>
                    <a:pt x="550" y="22"/>
                    <a:pt x="562" y="28"/>
                    <a:pt x="572" y="30"/>
                  </a:cubicBezTo>
                  <a:cubicBezTo>
                    <a:pt x="582" y="32"/>
                    <a:pt x="585" y="33"/>
                    <a:pt x="597" y="29"/>
                  </a:cubicBezTo>
                  <a:cubicBezTo>
                    <a:pt x="609" y="25"/>
                    <a:pt x="629" y="12"/>
                    <a:pt x="644" y="8"/>
                  </a:cubicBezTo>
                  <a:cubicBezTo>
                    <a:pt x="659" y="4"/>
                    <a:pt x="674" y="0"/>
                    <a:pt x="690" y="2"/>
                  </a:cubicBezTo>
                  <a:cubicBezTo>
                    <a:pt x="706" y="4"/>
                    <a:pt x="725" y="13"/>
                    <a:pt x="738" y="18"/>
                  </a:cubicBezTo>
                  <a:cubicBezTo>
                    <a:pt x="751" y="23"/>
                    <a:pt x="759" y="30"/>
                    <a:pt x="768" y="32"/>
                  </a:cubicBezTo>
                  <a:cubicBezTo>
                    <a:pt x="777" y="34"/>
                    <a:pt x="779" y="35"/>
                    <a:pt x="792" y="30"/>
                  </a:cubicBezTo>
                  <a:cubicBezTo>
                    <a:pt x="805" y="25"/>
                    <a:pt x="835" y="8"/>
                    <a:pt x="846" y="2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7179" name="Freeform 107"/>
            <p:cNvSpPr>
              <a:spLocks/>
            </p:cNvSpPr>
            <p:nvPr/>
          </p:nvSpPr>
          <p:spPr bwMode="auto">
            <a:xfrm>
              <a:off x="3311" y="2280"/>
              <a:ext cx="823" cy="36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4" y="14"/>
                </a:cxn>
                <a:cxn ang="0">
                  <a:pos x="77" y="2"/>
                </a:cxn>
                <a:cxn ang="0">
                  <a:pos x="130" y="11"/>
                </a:cxn>
                <a:cxn ang="0">
                  <a:pos x="180" y="35"/>
                </a:cxn>
                <a:cxn ang="0">
                  <a:pos x="244" y="8"/>
                </a:cxn>
                <a:cxn ang="0">
                  <a:pos x="291" y="2"/>
                </a:cxn>
                <a:cxn ang="0">
                  <a:pos x="337" y="18"/>
                </a:cxn>
                <a:cxn ang="0">
                  <a:pos x="378" y="30"/>
                </a:cxn>
                <a:cxn ang="0">
                  <a:pos x="430" y="12"/>
                </a:cxn>
                <a:cxn ang="0">
                  <a:pos x="459" y="3"/>
                </a:cxn>
                <a:cxn ang="0">
                  <a:pos x="487" y="5"/>
                </a:cxn>
                <a:cxn ang="0">
                  <a:pos x="532" y="18"/>
                </a:cxn>
                <a:cxn ang="0">
                  <a:pos x="567" y="30"/>
                </a:cxn>
                <a:cxn ang="0">
                  <a:pos x="592" y="29"/>
                </a:cxn>
                <a:cxn ang="0">
                  <a:pos x="639" y="8"/>
                </a:cxn>
                <a:cxn ang="0">
                  <a:pos x="685" y="2"/>
                </a:cxn>
                <a:cxn ang="0">
                  <a:pos x="733" y="18"/>
                </a:cxn>
                <a:cxn ang="0">
                  <a:pos x="763" y="32"/>
                </a:cxn>
                <a:cxn ang="0">
                  <a:pos x="787" y="30"/>
                </a:cxn>
                <a:cxn ang="0">
                  <a:pos x="823" y="12"/>
                </a:cxn>
              </a:cxnLst>
              <a:rect l="0" t="0" r="r" b="b"/>
              <a:pathLst>
                <a:path w="823" h="36">
                  <a:moveTo>
                    <a:pt x="0" y="29"/>
                  </a:moveTo>
                  <a:cubicBezTo>
                    <a:pt x="6" y="27"/>
                    <a:pt x="21" y="18"/>
                    <a:pt x="34" y="14"/>
                  </a:cubicBezTo>
                  <a:cubicBezTo>
                    <a:pt x="47" y="10"/>
                    <a:pt x="61" y="2"/>
                    <a:pt x="77" y="2"/>
                  </a:cubicBezTo>
                  <a:cubicBezTo>
                    <a:pt x="93" y="2"/>
                    <a:pt x="113" y="6"/>
                    <a:pt x="130" y="11"/>
                  </a:cubicBezTo>
                  <a:cubicBezTo>
                    <a:pt x="147" y="16"/>
                    <a:pt x="161" y="36"/>
                    <a:pt x="180" y="35"/>
                  </a:cubicBezTo>
                  <a:cubicBezTo>
                    <a:pt x="199" y="34"/>
                    <a:pt x="226" y="13"/>
                    <a:pt x="244" y="8"/>
                  </a:cubicBezTo>
                  <a:cubicBezTo>
                    <a:pt x="262" y="3"/>
                    <a:pt x="276" y="0"/>
                    <a:pt x="291" y="2"/>
                  </a:cubicBezTo>
                  <a:cubicBezTo>
                    <a:pt x="306" y="4"/>
                    <a:pt x="323" y="13"/>
                    <a:pt x="337" y="18"/>
                  </a:cubicBezTo>
                  <a:cubicBezTo>
                    <a:pt x="351" y="23"/>
                    <a:pt x="363" y="31"/>
                    <a:pt x="378" y="30"/>
                  </a:cubicBezTo>
                  <a:cubicBezTo>
                    <a:pt x="393" y="29"/>
                    <a:pt x="417" y="16"/>
                    <a:pt x="430" y="12"/>
                  </a:cubicBezTo>
                  <a:cubicBezTo>
                    <a:pt x="443" y="8"/>
                    <a:pt x="450" y="4"/>
                    <a:pt x="459" y="3"/>
                  </a:cubicBezTo>
                  <a:cubicBezTo>
                    <a:pt x="468" y="2"/>
                    <a:pt x="475" y="3"/>
                    <a:pt x="487" y="5"/>
                  </a:cubicBezTo>
                  <a:cubicBezTo>
                    <a:pt x="499" y="7"/>
                    <a:pt x="519" y="14"/>
                    <a:pt x="532" y="18"/>
                  </a:cubicBezTo>
                  <a:cubicBezTo>
                    <a:pt x="545" y="22"/>
                    <a:pt x="557" y="28"/>
                    <a:pt x="567" y="30"/>
                  </a:cubicBezTo>
                  <a:cubicBezTo>
                    <a:pt x="577" y="32"/>
                    <a:pt x="580" y="33"/>
                    <a:pt x="592" y="29"/>
                  </a:cubicBezTo>
                  <a:cubicBezTo>
                    <a:pt x="604" y="25"/>
                    <a:pt x="624" y="12"/>
                    <a:pt x="639" y="8"/>
                  </a:cubicBezTo>
                  <a:cubicBezTo>
                    <a:pt x="654" y="4"/>
                    <a:pt x="669" y="0"/>
                    <a:pt x="685" y="2"/>
                  </a:cubicBezTo>
                  <a:cubicBezTo>
                    <a:pt x="701" y="4"/>
                    <a:pt x="720" y="13"/>
                    <a:pt x="733" y="18"/>
                  </a:cubicBezTo>
                  <a:cubicBezTo>
                    <a:pt x="746" y="23"/>
                    <a:pt x="754" y="30"/>
                    <a:pt x="763" y="32"/>
                  </a:cubicBezTo>
                  <a:cubicBezTo>
                    <a:pt x="772" y="34"/>
                    <a:pt x="777" y="33"/>
                    <a:pt x="787" y="30"/>
                  </a:cubicBezTo>
                  <a:cubicBezTo>
                    <a:pt x="797" y="27"/>
                    <a:pt x="815" y="16"/>
                    <a:pt x="823" y="12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387180" name="Picture 108" descr="probe_ani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5738" y="5165725"/>
            <a:ext cx="2381250" cy="1428750"/>
          </a:xfrm>
          <a:prstGeom prst="rect">
            <a:avLst/>
          </a:prstGeom>
          <a:noFill/>
        </p:spPr>
      </p:pic>
      <p:sp>
        <p:nvSpPr>
          <p:cNvPr id="387181" name="Text Box 109"/>
          <p:cNvSpPr txBox="1">
            <a:spLocks noChangeArrowheads="1"/>
          </p:cNvSpPr>
          <p:nvPr/>
        </p:nvSpPr>
        <p:spPr bwMode="auto">
          <a:xfrm>
            <a:off x="7518400" y="6362700"/>
            <a:ext cx="1460500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r">
              <a:lnSpc>
                <a:spcPct val="130000"/>
              </a:lnSpc>
            </a:pPr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bron: ASPMS</a:t>
            </a:r>
          </a:p>
        </p:txBody>
      </p:sp>
      <p:grpSp>
        <p:nvGrpSpPr>
          <p:cNvPr id="10" name="Group 110"/>
          <p:cNvGrpSpPr>
            <a:grpSpLocks/>
          </p:cNvGrpSpPr>
          <p:nvPr/>
        </p:nvGrpSpPr>
        <p:grpSpPr bwMode="auto">
          <a:xfrm>
            <a:off x="1885950" y="2746375"/>
            <a:ext cx="3862388" cy="3463925"/>
            <a:chOff x="1188" y="1730"/>
            <a:chExt cx="2433" cy="2182"/>
          </a:xfrm>
        </p:grpSpPr>
        <p:grpSp>
          <p:nvGrpSpPr>
            <p:cNvPr id="11" name="Group 111"/>
            <p:cNvGrpSpPr>
              <a:grpSpLocks/>
            </p:cNvGrpSpPr>
            <p:nvPr/>
          </p:nvGrpSpPr>
          <p:grpSpPr bwMode="auto">
            <a:xfrm>
              <a:off x="1188" y="1730"/>
              <a:ext cx="2433" cy="2182"/>
              <a:chOff x="1188" y="1730"/>
              <a:chExt cx="2433" cy="2182"/>
            </a:xfrm>
          </p:grpSpPr>
          <p:grpSp>
            <p:nvGrpSpPr>
              <p:cNvPr id="12" name="Group 112"/>
              <p:cNvGrpSpPr>
                <a:grpSpLocks/>
              </p:cNvGrpSpPr>
              <p:nvPr/>
            </p:nvGrpSpPr>
            <p:grpSpPr bwMode="auto">
              <a:xfrm>
                <a:off x="1188" y="3496"/>
                <a:ext cx="430" cy="416"/>
                <a:chOff x="1188" y="3496"/>
                <a:chExt cx="430" cy="416"/>
              </a:xfrm>
            </p:grpSpPr>
            <p:sp>
              <p:nvSpPr>
                <p:cNvPr id="387185" name="Rectangle 113"/>
                <p:cNvSpPr>
                  <a:spLocks noChangeArrowheads="1"/>
                </p:cNvSpPr>
                <p:nvPr/>
              </p:nvSpPr>
              <p:spPr bwMode="auto">
                <a:xfrm rot="-2732598">
                  <a:off x="1442" y="3640"/>
                  <a:ext cx="66" cy="287"/>
                </a:xfrm>
                <a:prstGeom prst="rect">
                  <a:avLst/>
                </a:prstGeom>
                <a:gradFill rotWithShape="1">
                  <a:gsLst>
                    <a:gs pos="0">
                      <a:srgbClr val="F59A71">
                        <a:gamma/>
                        <a:shade val="28627"/>
                        <a:invGamma/>
                      </a:srgbClr>
                    </a:gs>
                    <a:gs pos="100000">
                      <a:srgbClr val="F59A7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86" name="Freeform 114"/>
                <p:cNvSpPr>
                  <a:spLocks/>
                </p:cNvSpPr>
                <p:nvPr/>
              </p:nvSpPr>
              <p:spPr bwMode="auto">
                <a:xfrm>
                  <a:off x="1363" y="3664"/>
                  <a:ext cx="243" cy="233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71" y="0"/>
                    </a:cxn>
                    <a:cxn ang="0">
                      <a:pos x="384" y="313"/>
                    </a:cxn>
                    <a:cxn ang="0">
                      <a:pos x="314" y="384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384" h="384">
                      <a:moveTo>
                        <a:pt x="0" y="69"/>
                      </a:moveTo>
                      <a:lnTo>
                        <a:pt x="71" y="0"/>
                      </a:lnTo>
                      <a:lnTo>
                        <a:pt x="384" y="313"/>
                      </a:lnTo>
                      <a:lnTo>
                        <a:pt x="314" y="384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87" name="Freeform 115"/>
                <p:cNvSpPr>
                  <a:spLocks/>
                </p:cNvSpPr>
                <p:nvPr/>
              </p:nvSpPr>
              <p:spPr bwMode="auto">
                <a:xfrm>
                  <a:off x="1360" y="3658"/>
                  <a:ext cx="50" cy="51"/>
                </a:xfrm>
                <a:custGeom>
                  <a:avLst/>
                  <a:gdLst/>
                  <a:ahLst/>
                  <a:cxnLst>
                    <a:cxn ang="0">
                      <a:pos x="81" y="4"/>
                    </a:cxn>
                    <a:cxn ang="0">
                      <a:pos x="71" y="4"/>
                    </a:cxn>
                    <a:cxn ang="0">
                      <a:pos x="0" y="74"/>
                    </a:cxn>
                    <a:cxn ang="0">
                      <a:pos x="10" y="83"/>
                    </a:cxn>
                    <a:cxn ang="0">
                      <a:pos x="81" y="14"/>
                    </a:cxn>
                    <a:cxn ang="0">
                      <a:pos x="71" y="14"/>
                    </a:cxn>
                    <a:cxn ang="0">
                      <a:pos x="81" y="4"/>
                    </a:cxn>
                    <a:cxn ang="0">
                      <a:pos x="76" y="0"/>
                    </a:cxn>
                    <a:cxn ang="0">
                      <a:pos x="71" y="4"/>
                    </a:cxn>
                    <a:cxn ang="0">
                      <a:pos x="81" y="4"/>
                    </a:cxn>
                  </a:cxnLst>
                  <a:rect l="0" t="0" r="r" b="b"/>
                  <a:pathLst>
                    <a:path w="81" h="83">
                      <a:moveTo>
                        <a:pt x="81" y="4"/>
                      </a:moveTo>
                      <a:lnTo>
                        <a:pt x="71" y="4"/>
                      </a:lnTo>
                      <a:lnTo>
                        <a:pt x="0" y="74"/>
                      </a:lnTo>
                      <a:lnTo>
                        <a:pt x="10" y="83"/>
                      </a:lnTo>
                      <a:lnTo>
                        <a:pt x="81" y="14"/>
                      </a:lnTo>
                      <a:lnTo>
                        <a:pt x="71" y="14"/>
                      </a:lnTo>
                      <a:lnTo>
                        <a:pt x="81" y="4"/>
                      </a:lnTo>
                      <a:lnTo>
                        <a:pt x="76" y="0"/>
                      </a:lnTo>
                      <a:lnTo>
                        <a:pt x="71" y="4"/>
                      </a:lnTo>
                      <a:lnTo>
                        <a:pt x="8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88" name="Freeform 116"/>
                <p:cNvSpPr>
                  <a:spLocks/>
                </p:cNvSpPr>
                <p:nvPr/>
              </p:nvSpPr>
              <p:spPr bwMode="auto">
                <a:xfrm>
                  <a:off x="1403" y="3670"/>
                  <a:ext cx="206" cy="196"/>
                </a:xfrm>
                <a:custGeom>
                  <a:avLst/>
                  <a:gdLst/>
                  <a:ahLst/>
                  <a:cxnLst>
                    <a:cxn ang="0">
                      <a:pos x="323" y="323"/>
                    </a:cxn>
                    <a:cxn ang="0">
                      <a:pos x="323" y="314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314" y="323"/>
                    </a:cxn>
                    <a:cxn ang="0">
                      <a:pos x="314" y="314"/>
                    </a:cxn>
                    <a:cxn ang="0">
                      <a:pos x="323" y="323"/>
                    </a:cxn>
                    <a:cxn ang="0">
                      <a:pos x="328" y="318"/>
                    </a:cxn>
                    <a:cxn ang="0">
                      <a:pos x="323" y="314"/>
                    </a:cxn>
                    <a:cxn ang="0">
                      <a:pos x="323" y="323"/>
                    </a:cxn>
                  </a:cxnLst>
                  <a:rect l="0" t="0" r="r" b="b"/>
                  <a:pathLst>
                    <a:path w="328" h="323">
                      <a:moveTo>
                        <a:pt x="323" y="323"/>
                      </a:moveTo>
                      <a:lnTo>
                        <a:pt x="323" y="314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314" y="323"/>
                      </a:lnTo>
                      <a:lnTo>
                        <a:pt x="314" y="314"/>
                      </a:lnTo>
                      <a:lnTo>
                        <a:pt x="323" y="323"/>
                      </a:lnTo>
                      <a:lnTo>
                        <a:pt x="328" y="318"/>
                      </a:lnTo>
                      <a:lnTo>
                        <a:pt x="323" y="314"/>
                      </a:lnTo>
                      <a:lnTo>
                        <a:pt x="323" y="3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89" name="Freeform 117"/>
                <p:cNvSpPr>
                  <a:spLocks/>
                </p:cNvSpPr>
                <p:nvPr/>
              </p:nvSpPr>
              <p:spPr bwMode="auto">
                <a:xfrm>
                  <a:off x="1555" y="3860"/>
                  <a:ext cx="51" cy="5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9" y="80"/>
                    </a:cxn>
                    <a:cxn ang="0">
                      <a:pos x="80" y="9"/>
                    </a:cxn>
                    <a:cxn ang="0">
                      <a:pos x="71" y="0"/>
                    </a:cxn>
                    <a:cxn ang="0">
                      <a:pos x="0" y="71"/>
                    </a:cxn>
                    <a:cxn ang="0">
                      <a:pos x="9" y="71"/>
                    </a:cxn>
                    <a:cxn ang="0">
                      <a:pos x="0" y="80"/>
                    </a:cxn>
                    <a:cxn ang="0">
                      <a:pos x="5" y="85"/>
                    </a:cxn>
                    <a:cxn ang="0">
                      <a:pos x="9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80" h="85">
                      <a:moveTo>
                        <a:pt x="0" y="80"/>
                      </a:moveTo>
                      <a:lnTo>
                        <a:pt x="9" y="80"/>
                      </a:lnTo>
                      <a:lnTo>
                        <a:pt x="80" y="9"/>
                      </a:lnTo>
                      <a:lnTo>
                        <a:pt x="71" y="0"/>
                      </a:lnTo>
                      <a:lnTo>
                        <a:pt x="0" y="71"/>
                      </a:lnTo>
                      <a:lnTo>
                        <a:pt x="9" y="71"/>
                      </a:lnTo>
                      <a:lnTo>
                        <a:pt x="0" y="80"/>
                      </a:lnTo>
                      <a:lnTo>
                        <a:pt x="5" y="85"/>
                      </a:lnTo>
                      <a:lnTo>
                        <a:pt x="9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0" name="Freeform 118"/>
                <p:cNvSpPr>
                  <a:spLocks/>
                </p:cNvSpPr>
                <p:nvPr/>
              </p:nvSpPr>
              <p:spPr bwMode="auto">
                <a:xfrm>
                  <a:off x="1355" y="3712"/>
                  <a:ext cx="206" cy="19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4" y="9"/>
                    </a:cxn>
                    <a:cxn ang="0">
                      <a:pos x="318" y="324"/>
                    </a:cxn>
                    <a:cxn ang="0">
                      <a:pos x="327" y="315"/>
                    </a:cxn>
                    <a:cxn ang="0">
                      <a:pos x="14" y="0"/>
                    </a:cxn>
                    <a:cxn ang="0">
                      <a:pos x="14" y="9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9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327" h="324">
                      <a:moveTo>
                        <a:pt x="4" y="0"/>
                      </a:moveTo>
                      <a:lnTo>
                        <a:pt x="4" y="9"/>
                      </a:lnTo>
                      <a:lnTo>
                        <a:pt x="318" y="324"/>
                      </a:lnTo>
                      <a:lnTo>
                        <a:pt x="327" y="315"/>
                      </a:ln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1" name="Freeform 119"/>
                <p:cNvSpPr>
                  <a:spLocks/>
                </p:cNvSpPr>
                <p:nvPr/>
              </p:nvSpPr>
              <p:spPr bwMode="auto">
                <a:xfrm>
                  <a:off x="1378" y="3710"/>
                  <a:ext cx="183" cy="179"/>
                </a:xfrm>
                <a:custGeom>
                  <a:avLst/>
                  <a:gdLst/>
                  <a:ahLst/>
                  <a:cxnLst>
                    <a:cxn ang="0">
                      <a:pos x="285" y="288"/>
                    </a:cxn>
                    <a:cxn ang="0">
                      <a:pos x="290" y="284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281" y="293"/>
                    </a:cxn>
                    <a:cxn ang="0">
                      <a:pos x="285" y="288"/>
                    </a:cxn>
                  </a:cxnLst>
                  <a:rect l="0" t="0" r="r" b="b"/>
                  <a:pathLst>
                    <a:path w="290" h="293">
                      <a:moveTo>
                        <a:pt x="285" y="288"/>
                      </a:moveTo>
                      <a:lnTo>
                        <a:pt x="290" y="284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281" y="293"/>
                      </a:lnTo>
                      <a:lnTo>
                        <a:pt x="285" y="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2" name="Line 120"/>
                <p:cNvSpPr>
                  <a:spLocks noChangeShapeType="1"/>
                </p:cNvSpPr>
                <p:nvPr/>
              </p:nvSpPr>
              <p:spPr bwMode="auto">
                <a:xfrm>
                  <a:off x="1390" y="3703"/>
                  <a:ext cx="176" cy="16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3" name="Freeform 121"/>
                <p:cNvSpPr>
                  <a:spLocks/>
                </p:cNvSpPr>
                <p:nvPr/>
              </p:nvSpPr>
              <p:spPr bwMode="auto">
                <a:xfrm>
                  <a:off x="1266" y="3496"/>
                  <a:ext cx="80" cy="27"/>
                </a:xfrm>
                <a:custGeom>
                  <a:avLst/>
                  <a:gdLst/>
                  <a:ahLst/>
                  <a:cxnLst>
                    <a:cxn ang="0">
                      <a:pos x="16" y="5"/>
                    </a:cxn>
                    <a:cxn ang="0">
                      <a:pos x="36" y="3"/>
                    </a:cxn>
                    <a:cxn ang="0">
                      <a:pos x="71" y="0"/>
                    </a:cxn>
                    <a:cxn ang="0">
                      <a:pos x="101" y="5"/>
                    </a:cxn>
                    <a:cxn ang="0">
                      <a:pos x="129" y="11"/>
                    </a:cxn>
                    <a:cxn ang="0">
                      <a:pos x="126" y="25"/>
                    </a:cxn>
                    <a:cxn ang="0">
                      <a:pos x="96" y="21"/>
                    </a:cxn>
                    <a:cxn ang="0">
                      <a:pos x="71" y="17"/>
                    </a:cxn>
                    <a:cxn ang="0">
                      <a:pos x="41" y="17"/>
                    </a:cxn>
                    <a:cxn ang="0">
                      <a:pos x="9" y="22"/>
                    </a:cxn>
                    <a:cxn ang="0">
                      <a:pos x="0" y="14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29" h="25">
                      <a:moveTo>
                        <a:pt x="16" y="5"/>
                      </a:moveTo>
                      <a:lnTo>
                        <a:pt x="36" y="3"/>
                      </a:lnTo>
                      <a:lnTo>
                        <a:pt x="71" y="0"/>
                      </a:lnTo>
                      <a:lnTo>
                        <a:pt x="101" y="5"/>
                      </a:lnTo>
                      <a:lnTo>
                        <a:pt x="129" y="11"/>
                      </a:lnTo>
                      <a:lnTo>
                        <a:pt x="126" y="25"/>
                      </a:lnTo>
                      <a:lnTo>
                        <a:pt x="96" y="21"/>
                      </a:lnTo>
                      <a:lnTo>
                        <a:pt x="71" y="17"/>
                      </a:lnTo>
                      <a:lnTo>
                        <a:pt x="41" y="17"/>
                      </a:lnTo>
                      <a:lnTo>
                        <a:pt x="9" y="22"/>
                      </a:lnTo>
                      <a:lnTo>
                        <a:pt x="0" y="14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4" name="Line 122"/>
                <p:cNvSpPr>
                  <a:spLocks noChangeShapeType="1"/>
                </p:cNvSpPr>
                <p:nvPr/>
              </p:nvSpPr>
              <p:spPr bwMode="auto">
                <a:xfrm>
                  <a:off x="1209" y="3632"/>
                  <a:ext cx="18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grpSp>
              <p:nvGrpSpPr>
                <p:cNvPr id="13" name="Group 123"/>
                <p:cNvGrpSpPr>
                  <a:grpSpLocks/>
                </p:cNvGrpSpPr>
                <p:nvPr/>
              </p:nvGrpSpPr>
              <p:grpSpPr bwMode="auto">
                <a:xfrm>
                  <a:off x="1188" y="3500"/>
                  <a:ext cx="231" cy="232"/>
                  <a:chOff x="1956" y="3266"/>
                  <a:chExt cx="231" cy="232"/>
                </a:xfrm>
              </p:grpSpPr>
              <p:sp>
                <p:nvSpPr>
                  <p:cNvPr id="387196" name="Freeform 124"/>
                  <p:cNvSpPr>
                    <a:spLocks/>
                  </p:cNvSpPr>
                  <p:nvPr/>
                </p:nvSpPr>
                <p:spPr bwMode="auto">
                  <a:xfrm>
                    <a:off x="1956" y="3375"/>
                    <a:ext cx="231" cy="123"/>
                  </a:xfrm>
                  <a:custGeom>
                    <a:avLst/>
                    <a:gdLst/>
                    <a:ahLst/>
                    <a:cxnLst>
                      <a:cxn ang="0">
                        <a:pos x="0" y="14"/>
                      </a:cxn>
                      <a:cxn ang="0">
                        <a:pos x="8" y="45"/>
                      </a:cxn>
                      <a:cxn ang="0">
                        <a:pos x="24" y="80"/>
                      </a:cxn>
                      <a:cxn ang="0">
                        <a:pos x="56" y="105"/>
                      </a:cxn>
                      <a:cxn ang="0">
                        <a:pos x="95" y="123"/>
                      </a:cxn>
                      <a:cxn ang="0">
                        <a:pos x="144" y="120"/>
                      </a:cxn>
                      <a:cxn ang="0">
                        <a:pos x="183" y="104"/>
                      </a:cxn>
                      <a:cxn ang="0">
                        <a:pos x="204" y="83"/>
                      </a:cxn>
                      <a:cxn ang="0">
                        <a:pos x="225" y="51"/>
                      </a:cxn>
                      <a:cxn ang="0">
                        <a:pos x="231" y="30"/>
                      </a:cxn>
                      <a:cxn ang="0">
                        <a:pos x="231" y="2"/>
                      </a:cxn>
                      <a:cxn ang="0">
                        <a:pos x="213" y="0"/>
                      </a:cxn>
                      <a:cxn ang="0">
                        <a:pos x="212" y="27"/>
                      </a:cxn>
                      <a:cxn ang="0">
                        <a:pos x="200" y="54"/>
                      </a:cxn>
                      <a:cxn ang="0">
                        <a:pos x="180" y="78"/>
                      </a:cxn>
                      <a:cxn ang="0">
                        <a:pos x="155" y="95"/>
                      </a:cxn>
                      <a:cxn ang="0">
                        <a:pos x="120" y="102"/>
                      </a:cxn>
                      <a:cxn ang="0">
                        <a:pos x="72" y="93"/>
                      </a:cxn>
                      <a:cxn ang="0">
                        <a:pos x="35" y="62"/>
                      </a:cxn>
                      <a:cxn ang="0">
                        <a:pos x="21" y="26"/>
                      </a:cxn>
                      <a:cxn ang="0">
                        <a:pos x="21" y="9"/>
                      </a:cxn>
                      <a:cxn ang="0">
                        <a:pos x="0" y="14"/>
                      </a:cxn>
                    </a:cxnLst>
                    <a:rect l="0" t="0" r="r" b="b"/>
                    <a:pathLst>
                      <a:path w="231" h="123">
                        <a:moveTo>
                          <a:pt x="0" y="14"/>
                        </a:moveTo>
                        <a:lnTo>
                          <a:pt x="8" y="45"/>
                        </a:lnTo>
                        <a:lnTo>
                          <a:pt x="24" y="80"/>
                        </a:lnTo>
                        <a:lnTo>
                          <a:pt x="56" y="105"/>
                        </a:lnTo>
                        <a:lnTo>
                          <a:pt x="95" y="123"/>
                        </a:lnTo>
                        <a:lnTo>
                          <a:pt x="144" y="120"/>
                        </a:lnTo>
                        <a:lnTo>
                          <a:pt x="183" y="104"/>
                        </a:lnTo>
                        <a:lnTo>
                          <a:pt x="204" y="83"/>
                        </a:lnTo>
                        <a:lnTo>
                          <a:pt x="225" y="51"/>
                        </a:lnTo>
                        <a:lnTo>
                          <a:pt x="231" y="30"/>
                        </a:lnTo>
                        <a:lnTo>
                          <a:pt x="231" y="2"/>
                        </a:lnTo>
                        <a:lnTo>
                          <a:pt x="213" y="0"/>
                        </a:lnTo>
                        <a:lnTo>
                          <a:pt x="212" y="27"/>
                        </a:lnTo>
                        <a:lnTo>
                          <a:pt x="200" y="54"/>
                        </a:lnTo>
                        <a:lnTo>
                          <a:pt x="180" y="78"/>
                        </a:lnTo>
                        <a:lnTo>
                          <a:pt x="155" y="95"/>
                        </a:lnTo>
                        <a:lnTo>
                          <a:pt x="120" y="102"/>
                        </a:lnTo>
                        <a:lnTo>
                          <a:pt x="72" y="93"/>
                        </a:lnTo>
                        <a:lnTo>
                          <a:pt x="35" y="62"/>
                        </a:lnTo>
                        <a:lnTo>
                          <a:pt x="21" y="26"/>
                        </a:lnTo>
                        <a:lnTo>
                          <a:pt x="21" y="9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6699">
                          <a:gamma/>
                          <a:shade val="31765"/>
                          <a:invGamma/>
                        </a:srgbClr>
                      </a:gs>
                      <a:gs pos="100000">
                        <a:srgbClr val="FF6699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lnSpc>
                        <a:spcPct val="130000"/>
                      </a:lnSpc>
                      <a:spcBef>
                        <a:spcPct val="0"/>
                      </a:spcBef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7197" name="Freeform 125"/>
                  <p:cNvSpPr>
                    <a:spLocks/>
                  </p:cNvSpPr>
                  <p:nvPr/>
                </p:nvSpPr>
                <p:spPr bwMode="auto">
                  <a:xfrm>
                    <a:off x="1956" y="3266"/>
                    <a:ext cx="231" cy="133"/>
                  </a:xfrm>
                  <a:custGeom>
                    <a:avLst/>
                    <a:gdLst/>
                    <a:ahLst/>
                    <a:cxnLst>
                      <a:cxn ang="0">
                        <a:pos x="0" y="133"/>
                      </a:cxn>
                      <a:cxn ang="0">
                        <a:pos x="0" y="103"/>
                      </a:cxn>
                      <a:cxn ang="0">
                        <a:pos x="8" y="78"/>
                      </a:cxn>
                      <a:cxn ang="0">
                        <a:pos x="24" y="43"/>
                      </a:cxn>
                      <a:cxn ang="0">
                        <a:pos x="56" y="18"/>
                      </a:cxn>
                      <a:cxn ang="0">
                        <a:pos x="95" y="0"/>
                      </a:cxn>
                      <a:cxn ang="0">
                        <a:pos x="144" y="3"/>
                      </a:cxn>
                      <a:cxn ang="0">
                        <a:pos x="183" y="19"/>
                      </a:cxn>
                      <a:cxn ang="0">
                        <a:pos x="204" y="40"/>
                      </a:cxn>
                      <a:cxn ang="0">
                        <a:pos x="225" y="72"/>
                      </a:cxn>
                      <a:cxn ang="0">
                        <a:pos x="231" y="93"/>
                      </a:cxn>
                      <a:cxn ang="0">
                        <a:pos x="231" y="121"/>
                      </a:cxn>
                      <a:cxn ang="0">
                        <a:pos x="213" y="123"/>
                      </a:cxn>
                      <a:cxn ang="0">
                        <a:pos x="212" y="96"/>
                      </a:cxn>
                      <a:cxn ang="0">
                        <a:pos x="200" y="69"/>
                      </a:cxn>
                      <a:cxn ang="0">
                        <a:pos x="180" y="45"/>
                      </a:cxn>
                      <a:cxn ang="0">
                        <a:pos x="155" y="28"/>
                      </a:cxn>
                      <a:cxn ang="0">
                        <a:pos x="120" y="21"/>
                      </a:cxn>
                      <a:cxn ang="0">
                        <a:pos x="72" y="30"/>
                      </a:cxn>
                      <a:cxn ang="0">
                        <a:pos x="35" y="61"/>
                      </a:cxn>
                      <a:cxn ang="0">
                        <a:pos x="21" y="97"/>
                      </a:cxn>
                      <a:cxn ang="0">
                        <a:pos x="21" y="127"/>
                      </a:cxn>
                      <a:cxn ang="0">
                        <a:pos x="0" y="133"/>
                      </a:cxn>
                    </a:cxnLst>
                    <a:rect l="0" t="0" r="r" b="b"/>
                    <a:pathLst>
                      <a:path w="231" h="133">
                        <a:moveTo>
                          <a:pt x="0" y="133"/>
                        </a:moveTo>
                        <a:lnTo>
                          <a:pt x="0" y="103"/>
                        </a:lnTo>
                        <a:lnTo>
                          <a:pt x="8" y="78"/>
                        </a:lnTo>
                        <a:lnTo>
                          <a:pt x="24" y="43"/>
                        </a:lnTo>
                        <a:lnTo>
                          <a:pt x="56" y="18"/>
                        </a:lnTo>
                        <a:lnTo>
                          <a:pt x="95" y="0"/>
                        </a:lnTo>
                        <a:lnTo>
                          <a:pt x="144" y="3"/>
                        </a:lnTo>
                        <a:lnTo>
                          <a:pt x="183" y="19"/>
                        </a:lnTo>
                        <a:lnTo>
                          <a:pt x="204" y="40"/>
                        </a:lnTo>
                        <a:lnTo>
                          <a:pt x="225" y="72"/>
                        </a:lnTo>
                        <a:lnTo>
                          <a:pt x="231" y="93"/>
                        </a:lnTo>
                        <a:lnTo>
                          <a:pt x="231" y="121"/>
                        </a:lnTo>
                        <a:lnTo>
                          <a:pt x="213" y="123"/>
                        </a:lnTo>
                        <a:lnTo>
                          <a:pt x="212" y="96"/>
                        </a:lnTo>
                        <a:lnTo>
                          <a:pt x="200" y="69"/>
                        </a:lnTo>
                        <a:lnTo>
                          <a:pt x="180" y="45"/>
                        </a:lnTo>
                        <a:lnTo>
                          <a:pt x="155" y="28"/>
                        </a:lnTo>
                        <a:lnTo>
                          <a:pt x="120" y="21"/>
                        </a:lnTo>
                        <a:lnTo>
                          <a:pt x="72" y="30"/>
                        </a:lnTo>
                        <a:lnTo>
                          <a:pt x="35" y="61"/>
                        </a:lnTo>
                        <a:lnTo>
                          <a:pt x="21" y="97"/>
                        </a:lnTo>
                        <a:lnTo>
                          <a:pt x="21" y="127"/>
                        </a:lnTo>
                        <a:lnTo>
                          <a:pt x="0" y="13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6699">
                          <a:gamma/>
                          <a:shade val="31765"/>
                          <a:invGamma/>
                        </a:srgbClr>
                      </a:gs>
                      <a:gs pos="100000">
                        <a:srgbClr val="FF6699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lnSpc>
                        <a:spcPct val="130000"/>
                      </a:lnSpc>
                      <a:spcBef>
                        <a:spcPct val="0"/>
                      </a:spcBef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7198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1208" y="3519"/>
                  <a:ext cx="193" cy="193"/>
                </a:xfrm>
                <a:prstGeom prst="ellipse">
                  <a:avLst/>
                </a:prstGeom>
                <a:solidFill>
                  <a:srgbClr val="FFFFFF">
                    <a:alpha val="25000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7199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89" y="3500"/>
                  <a:ext cx="232" cy="23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30000"/>
                    </a:lnSpc>
                    <a:spcBef>
                      <a:spcPct val="0"/>
                    </a:spcBef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387200" name="Line 128"/>
              <p:cNvSpPr>
                <a:spLocks noChangeShapeType="1"/>
              </p:cNvSpPr>
              <p:nvPr/>
            </p:nvSpPr>
            <p:spPr bwMode="auto">
              <a:xfrm flipV="1">
                <a:off x="1306" y="3301"/>
                <a:ext cx="2315" cy="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87201" name="Line 129"/>
              <p:cNvSpPr>
                <a:spLocks noChangeShapeType="1"/>
              </p:cNvSpPr>
              <p:nvPr/>
            </p:nvSpPr>
            <p:spPr bwMode="auto">
              <a:xfrm flipV="1">
                <a:off x="1855" y="1730"/>
                <a:ext cx="747" cy="97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87202" name="Line 130"/>
            <p:cNvSpPr>
              <a:spLocks noChangeShapeType="1"/>
            </p:cNvSpPr>
            <p:nvPr/>
          </p:nvSpPr>
          <p:spPr bwMode="auto">
            <a:xfrm flipV="1">
              <a:off x="1216" y="3029"/>
              <a:ext cx="387" cy="5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387216" name="Picture 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088" y="263525"/>
            <a:ext cx="29876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4572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27 0.31481 L -3.88889E-6 3.703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1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8" name="Group 2"/>
          <p:cNvGrpSpPr>
            <a:grpSpLocks/>
          </p:cNvGrpSpPr>
          <p:nvPr/>
        </p:nvGrpSpPr>
        <p:grpSpPr bwMode="auto">
          <a:xfrm>
            <a:off x="609600" y="171450"/>
            <a:ext cx="7929563" cy="1714500"/>
            <a:chOff x="384" y="108"/>
            <a:chExt cx="4995" cy="1080"/>
          </a:xfrm>
        </p:grpSpPr>
        <p:sp>
          <p:nvSpPr>
            <p:cNvPr id="239619" name="Rectangle 3"/>
            <p:cNvSpPr>
              <a:spLocks noChangeArrowheads="1"/>
            </p:cNvSpPr>
            <p:nvPr/>
          </p:nvSpPr>
          <p:spPr bwMode="auto">
            <a:xfrm>
              <a:off x="448" y="108"/>
              <a:ext cx="489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3200" b="1" dirty="0" smtClean="0">
                  <a:solidFill>
                    <a:srgbClr val="3333CC"/>
                  </a:solidFill>
                </a:rPr>
                <a:t>STM </a:t>
              </a:r>
              <a:r>
                <a:rPr lang="en-US" sz="3200" b="1" dirty="0" err="1" smtClean="0">
                  <a:solidFill>
                    <a:srgbClr val="3333CC"/>
                  </a:solidFill>
                </a:rPr>
                <a:t>aan</a:t>
              </a:r>
              <a:r>
                <a:rPr lang="en-US" sz="3200" b="1" dirty="0" smtClean="0">
                  <a:solidFill>
                    <a:srgbClr val="3333CC"/>
                  </a:solidFill>
                </a:rPr>
                <a:t> het </a:t>
              </a:r>
              <a:r>
                <a:rPr lang="en-US" sz="3200" b="1" dirty="0" err="1" smtClean="0">
                  <a:solidFill>
                    <a:srgbClr val="3333CC"/>
                  </a:solidFill>
                </a:rPr>
                <a:t>werk</a:t>
              </a:r>
              <a:r>
                <a:rPr lang="en-US" sz="3200" b="1" dirty="0">
                  <a:solidFill>
                    <a:srgbClr val="3333CC"/>
                  </a:solidFill>
                </a:rPr>
                <a:t/>
              </a:r>
              <a:br>
                <a:rPr lang="en-US" sz="3200" b="1" dirty="0">
                  <a:solidFill>
                    <a:srgbClr val="3333CC"/>
                  </a:solidFill>
                </a:rPr>
              </a:br>
              <a:endParaRPr lang="en-US" sz="4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620" name="Line 4"/>
            <p:cNvSpPr>
              <a:spLocks noChangeShapeType="1"/>
            </p:cNvSpPr>
            <p:nvPr/>
          </p:nvSpPr>
          <p:spPr bwMode="auto">
            <a:xfrm>
              <a:off x="384" y="612"/>
              <a:ext cx="49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" name="STM-film uit Juelic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4882" y="1171224"/>
            <a:ext cx="5108221" cy="5108221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53667" y="6306078"/>
            <a:ext cx="2466622" cy="36163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Bron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en-US" sz="1400" dirty="0" err="1" smtClean="0">
                <a:solidFill>
                  <a:srgbClr val="000000"/>
                </a:solidFill>
              </a:rPr>
              <a:t>Forschungsz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r>
              <a:rPr lang="en-US" sz="1400" dirty="0" err="1" smtClean="0">
                <a:solidFill>
                  <a:srgbClr val="000000"/>
                </a:solidFill>
              </a:rPr>
              <a:t>Juelich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8" name="Group 56"/>
          <p:cNvGrpSpPr>
            <a:grpSpLocks/>
          </p:cNvGrpSpPr>
          <p:nvPr/>
        </p:nvGrpSpPr>
        <p:grpSpPr bwMode="auto">
          <a:xfrm>
            <a:off x="634724" y="1467556"/>
            <a:ext cx="2457904" cy="2506133"/>
            <a:chOff x="3155" y="1207"/>
            <a:chExt cx="2050" cy="1969"/>
          </a:xfrm>
        </p:grpSpPr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3167" y="1207"/>
              <a:ext cx="2038" cy="1969"/>
            </a:xfrm>
            <a:prstGeom prst="ellipse">
              <a:avLst/>
            </a:prstGeom>
            <a:gradFill rotWithShape="1">
              <a:gsLst>
                <a:gs pos="0">
                  <a:srgbClr val="CCCCFF">
                    <a:gamma/>
                    <a:tint val="0"/>
                    <a:invGamma/>
                  </a:srgbClr>
                </a:gs>
                <a:gs pos="100000">
                  <a:srgbClr val="CCCCFF"/>
                </a:gs>
              </a:gsLst>
              <a:lin ang="5400000" scaled="1"/>
            </a:gra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Rectangle 58"/>
            <p:cNvSpPr>
              <a:spLocks noChangeArrowheads="1"/>
            </p:cNvSpPr>
            <p:nvPr/>
          </p:nvSpPr>
          <p:spPr bwMode="auto">
            <a:xfrm>
              <a:off x="3356" y="3075"/>
              <a:ext cx="13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Freeform 59"/>
            <p:cNvSpPr>
              <a:spLocks/>
            </p:cNvSpPr>
            <p:nvPr/>
          </p:nvSpPr>
          <p:spPr bwMode="auto">
            <a:xfrm>
              <a:off x="4148" y="1485"/>
              <a:ext cx="73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106"/>
                </a:cxn>
                <a:cxn ang="0">
                  <a:pos x="117" y="0"/>
                </a:cxn>
                <a:cxn ang="0">
                  <a:pos x="0" y="0"/>
                </a:cxn>
              </a:cxnLst>
              <a:rect l="0" t="0" r="r" b="b"/>
              <a:pathLst>
                <a:path w="117" h="106">
                  <a:moveTo>
                    <a:pt x="0" y="0"/>
                  </a:moveTo>
                  <a:lnTo>
                    <a:pt x="59" y="106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Freeform 60"/>
            <p:cNvSpPr>
              <a:spLocks/>
            </p:cNvSpPr>
            <p:nvPr/>
          </p:nvSpPr>
          <p:spPr bwMode="auto">
            <a:xfrm>
              <a:off x="4181" y="1343"/>
              <a:ext cx="7" cy="14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244"/>
                </a:cxn>
                <a:cxn ang="0">
                  <a:pos x="13" y="244"/>
                </a:cxn>
                <a:cxn ang="0">
                  <a:pos x="13" y="0"/>
                </a:cxn>
                <a:cxn ang="0">
                  <a:pos x="7" y="0"/>
                </a:cxn>
              </a:cxnLst>
              <a:rect l="0" t="0" r="r" b="b"/>
              <a:pathLst>
                <a:path w="13" h="244">
                  <a:moveTo>
                    <a:pt x="7" y="0"/>
                  </a:moveTo>
                  <a:lnTo>
                    <a:pt x="0" y="0"/>
                  </a:lnTo>
                  <a:lnTo>
                    <a:pt x="0" y="244"/>
                  </a:lnTo>
                  <a:lnTo>
                    <a:pt x="13" y="244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40B3C6"/>
            </a:solidFill>
            <a:ln w="6350" cmpd="sng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Freeform 61"/>
            <p:cNvSpPr>
              <a:spLocks/>
            </p:cNvSpPr>
            <p:nvPr/>
          </p:nvSpPr>
          <p:spPr bwMode="auto">
            <a:xfrm>
              <a:off x="4148" y="1286"/>
              <a:ext cx="73" cy="64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59" y="0"/>
                </a:cxn>
                <a:cxn ang="0">
                  <a:pos x="117" y="105"/>
                </a:cxn>
                <a:cxn ang="0">
                  <a:pos x="0" y="105"/>
                </a:cxn>
              </a:cxnLst>
              <a:rect l="0" t="0" r="r" b="b"/>
              <a:pathLst>
                <a:path w="117" h="105">
                  <a:moveTo>
                    <a:pt x="0" y="105"/>
                  </a:moveTo>
                  <a:lnTo>
                    <a:pt x="59" y="0"/>
                  </a:lnTo>
                  <a:lnTo>
                    <a:pt x="117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40B3C6"/>
            </a:solidFill>
            <a:ln w="9525">
              <a:solidFill>
                <a:srgbClr val="40B3C6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Freeform 62"/>
            <p:cNvSpPr>
              <a:spLocks/>
            </p:cNvSpPr>
            <p:nvPr/>
          </p:nvSpPr>
          <p:spPr bwMode="auto">
            <a:xfrm>
              <a:off x="4458" y="2147"/>
              <a:ext cx="487" cy="7"/>
            </a:xfrm>
            <a:custGeom>
              <a:avLst/>
              <a:gdLst/>
              <a:ahLst/>
              <a:cxnLst>
                <a:cxn ang="0">
                  <a:pos x="773" y="7"/>
                </a:cxn>
                <a:cxn ang="0">
                  <a:pos x="773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73" y="13"/>
                </a:cxn>
                <a:cxn ang="0">
                  <a:pos x="773" y="7"/>
                </a:cxn>
              </a:cxnLst>
              <a:rect l="0" t="0" r="r" b="b"/>
              <a:pathLst>
                <a:path w="773" h="13">
                  <a:moveTo>
                    <a:pt x="773" y="7"/>
                  </a:moveTo>
                  <a:lnTo>
                    <a:pt x="77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73" y="13"/>
                  </a:lnTo>
                  <a:lnTo>
                    <a:pt x="773" y="7"/>
                  </a:lnTo>
                  <a:close/>
                </a:path>
              </a:pathLst>
            </a:custGeom>
            <a:solidFill>
              <a:srgbClr val="009900"/>
            </a:solidFill>
            <a:ln w="63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Freeform 63"/>
            <p:cNvSpPr>
              <a:spLocks/>
            </p:cNvSpPr>
            <p:nvPr/>
          </p:nvSpPr>
          <p:spPr bwMode="auto">
            <a:xfrm>
              <a:off x="4939" y="2116"/>
              <a:ext cx="67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" y="59"/>
                </a:cxn>
                <a:cxn ang="0">
                  <a:pos x="0" y="117"/>
                </a:cxn>
                <a:cxn ang="0">
                  <a:pos x="0" y="0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105" y="59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6" name="Freeform 64"/>
            <p:cNvSpPr>
              <a:spLocks/>
            </p:cNvSpPr>
            <p:nvPr/>
          </p:nvSpPr>
          <p:spPr bwMode="auto">
            <a:xfrm>
              <a:off x="4149" y="2273"/>
              <a:ext cx="17" cy="65"/>
            </a:xfrm>
            <a:custGeom>
              <a:avLst/>
              <a:gdLst/>
              <a:ahLst/>
              <a:cxnLst>
                <a:cxn ang="0">
                  <a:pos x="13" y="106"/>
                </a:cxn>
                <a:cxn ang="0">
                  <a:pos x="13" y="104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0" y="104"/>
                </a:cxn>
                <a:cxn ang="0">
                  <a:pos x="0" y="103"/>
                </a:cxn>
                <a:cxn ang="0">
                  <a:pos x="13" y="106"/>
                </a:cxn>
              </a:cxnLst>
              <a:rect l="0" t="0" r="r" b="b"/>
              <a:pathLst>
                <a:path w="25" h="106">
                  <a:moveTo>
                    <a:pt x="13" y="106"/>
                  </a:moveTo>
                  <a:lnTo>
                    <a:pt x="13" y="104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3" y="106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" name="Freeform 65"/>
            <p:cNvSpPr>
              <a:spLocks/>
            </p:cNvSpPr>
            <p:nvPr/>
          </p:nvSpPr>
          <p:spPr bwMode="auto">
            <a:xfrm>
              <a:off x="4135" y="2335"/>
              <a:ext cx="22" cy="76"/>
            </a:xfrm>
            <a:custGeom>
              <a:avLst/>
              <a:gdLst/>
              <a:ahLst/>
              <a:cxnLst>
                <a:cxn ang="0">
                  <a:pos x="13" y="122"/>
                </a:cxn>
                <a:cxn ang="0">
                  <a:pos x="13" y="122"/>
                </a:cxn>
                <a:cxn ang="0">
                  <a:pos x="35" y="3"/>
                </a:cxn>
                <a:cxn ang="0">
                  <a:pos x="22" y="0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13" y="122"/>
                </a:cxn>
              </a:cxnLst>
              <a:rect l="0" t="0" r="r" b="b"/>
              <a:pathLst>
                <a:path w="35" h="122">
                  <a:moveTo>
                    <a:pt x="13" y="122"/>
                  </a:moveTo>
                  <a:lnTo>
                    <a:pt x="13" y="122"/>
                  </a:lnTo>
                  <a:lnTo>
                    <a:pt x="35" y="3"/>
                  </a:lnTo>
                  <a:lnTo>
                    <a:pt x="22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8" name="Freeform 66"/>
            <p:cNvSpPr>
              <a:spLocks/>
            </p:cNvSpPr>
            <p:nvPr/>
          </p:nvSpPr>
          <p:spPr bwMode="auto">
            <a:xfrm>
              <a:off x="4124" y="2408"/>
              <a:ext cx="19" cy="52"/>
            </a:xfrm>
            <a:custGeom>
              <a:avLst/>
              <a:gdLst/>
              <a:ahLst/>
              <a:cxnLst>
                <a:cxn ang="0">
                  <a:pos x="6" y="85"/>
                </a:cxn>
                <a:cxn ang="0">
                  <a:pos x="12" y="87"/>
                </a:cxn>
                <a:cxn ang="0">
                  <a:pos x="30" y="3"/>
                </a:cxn>
                <a:cxn ang="0">
                  <a:pos x="17" y="0"/>
                </a:cxn>
                <a:cxn ang="0">
                  <a:pos x="0" y="84"/>
                </a:cxn>
                <a:cxn ang="0">
                  <a:pos x="6" y="85"/>
                </a:cxn>
              </a:cxnLst>
              <a:rect l="0" t="0" r="r" b="b"/>
              <a:pathLst>
                <a:path w="30" h="87">
                  <a:moveTo>
                    <a:pt x="6" y="85"/>
                  </a:moveTo>
                  <a:lnTo>
                    <a:pt x="12" y="87"/>
                  </a:lnTo>
                  <a:lnTo>
                    <a:pt x="30" y="3"/>
                  </a:lnTo>
                  <a:lnTo>
                    <a:pt x="17" y="0"/>
                  </a:lnTo>
                  <a:lnTo>
                    <a:pt x="0" y="84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" name="Freeform 67"/>
            <p:cNvSpPr>
              <a:spLocks/>
            </p:cNvSpPr>
            <p:nvPr/>
          </p:nvSpPr>
          <p:spPr bwMode="auto">
            <a:xfrm>
              <a:off x="4195" y="2277"/>
              <a:ext cx="16" cy="64"/>
            </a:xfrm>
            <a:custGeom>
              <a:avLst/>
              <a:gdLst/>
              <a:ahLst/>
              <a:cxnLst>
                <a:cxn ang="0">
                  <a:pos x="26" y="103"/>
                </a:cxn>
                <a:cxn ang="0">
                  <a:pos x="26" y="104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104"/>
                </a:cxn>
                <a:cxn ang="0">
                  <a:pos x="13" y="106"/>
                </a:cxn>
                <a:cxn ang="0">
                  <a:pos x="26" y="103"/>
                </a:cxn>
              </a:cxnLst>
              <a:rect l="0" t="0" r="r" b="b"/>
              <a:pathLst>
                <a:path w="26" h="106">
                  <a:moveTo>
                    <a:pt x="26" y="103"/>
                  </a:moveTo>
                  <a:lnTo>
                    <a:pt x="26" y="10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26" y="103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" name="Freeform 68"/>
            <p:cNvSpPr>
              <a:spLocks/>
            </p:cNvSpPr>
            <p:nvPr/>
          </p:nvSpPr>
          <p:spPr bwMode="auto">
            <a:xfrm>
              <a:off x="4204" y="2339"/>
              <a:ext cx="21" cy="75"/>
            </a:xfrm>
            <a:custGeom>
              <a:avLst/>
              <a:gdLst/>
              <a:ahLst/>
              <a:cxnLst>
                <a:cxn ang="0">
                  <a:pos x="35" y="119"/>
                </a:cxn>
                <a:cxn ang="0">
                  <a:pos x="35" y="119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35" y="119"/>
                </a:cxn>
              </a:cxnLst>
              <a:rect l="0" t="0" r="r" b="b"/>
              <a:pathLst>
                <a:path w="35" h="123">
                  <a:moveTo>
                    <a:pt x="35" y="119"/>
                  </a:moveTo>
                  <a:lnTo>
                    <a:pt x="35" y="11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35" y="119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Freeform 69"/>
            <p:cNvSpPr>
              <a:spLocks/>
            </p:cNvSpPr>
            <p:nvPr/>
          </p:nvSpPr>
          <p:spPr bwMode="auto">
            <a:xfrm>
              <a:off x="4217" y="2412"/>
              <a:ext cx="18" cy="52"/>
            </a:xfrm>
            <a:custGeom>
              <a:avLst/>
              <a:gdLst/>
              <a:ahLst/>
              <a:cxnLst>
                <a:cxn ang="0">
                  <a:pos x="24" y="84"/>
                </a:cxn>
                <a:cxn ang="0">
                  <a:pos x="30" y="8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17" y="85"/>
                </a:cxn>
                <a:cxn ang="0">
                  <a:pos x="24" y="84"/>
                </a:cxn>
              </a:cxnLst>
              <a:rect l="0" t="0" r="r" b="b"/>
              <a:pathLst>
                <a:path w="30" h="85">
                  <a:moveTo>
                    <a:pt x="24" y="84"/>
                  </a:moveTo>
                  <a:lnTo>
                    <a:pt x="30" y="8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17" y="85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" name="Freeform 70"/>
            <p:cNvSpPr>
              <a:spLocks/>
            </p:cNvSpPr>
            <p:nvPr/>
          </p:nvSpPr>
          <p:spPr bwMode="auto">
            <a:xfrm>
              <a:off x="4110" y="2385"/>
              <a:ext cx="23" cy="82"/>
            </a:xfrm>
            <a:custGeom>
              <a:avLst/>
              <a:gdLst/>
              <a:ahLst/>
              <a:cxnLst>
                <a:cxn ang="0">
                  <a:pos x="23" y="114"/>
                </a:cxn>
                <a:cxn ang="0">
                  <a:pos x="34" y="115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22" y="118"/>
                </a:cxn>
                <a:cxn ang="0">
                  <a:pos x="33" y="120"/>
                </a:cxn>
                <a:cxn ang="0">
                  <a:pos x="22" y="118"/>
                </a:cxn>
                <a:cxn ang="0">
                  <a:pos x="25" y="134"/>
                </a:cxn>
                <a:cxn ang="0">
                  <a:pos x="33" y="120"/>
                </a:cxn>
                <a:cxn ang="0">
                  <a:pos x="23" y="114"/>
                </a:cxn>
              </a:cxnLst>
              <a:rect l="0" t="0" r="r" b="b"/>
              <a:pathLst>
                <a:path w="34" h="134">
                  <a:moveTo>
                    <a:pt x="23" y="114"/>
                  </a:moveTo>
                  <a:lnTo>
                    <a:pt x="34" y="115"/>
                  </a:lnTo>
                  <a:lnTo>
                    <a:pt x="12" y="0"/>
                  </a:lnTo>
                  <a:lnTo>
                    <a:pt x="0" y="4"/>
                  </a:lnTo>
                  <a:lnTo>
                    <a:pt x="22" y="118"/>
                  </a:lnTo>
                  <a:lnTo>
                    <a:pt x="33" y="120"/>
                  </a:lnTo>
                  <a:lnTo>
                    <a:pt x="22" y="118"/>
                  </a:lnTo>
                  <a:lnTo>
                    <a:pt x="25" y="134"/>
                  </a:lnTo>
                  <a:lnTo>
                    <a:pt x="33" y="120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3" name="Freeform 71"/>
            <p:cNvSpPr>
              <a:spLocks/>
            </p:cNvSpPr>
            <p:nvPr/>
          </p:nvSpPr>
          <p:spPr bwMode="auto">
            <a:xfrm>
              <a:off x="4125" y="2392"/>
              <a:ext cx="46" cy="66"/>
            </a:xfrm>
            <a:custGeom>
              <a:avLst/>
              <a:gdLst/>
              <a:ahLst/>
              <a:cxnLst>
                <a:cxn ang="0">
                  <a:pos x="68" y="4"/>
                </a:cxn>
                <a:cxn ang="0">
                  <a:pos x="63" y="0"/>
                </a:cxn>
                <a:cxn ang="0">
                  <a:pos x="0" y="103"/>
                </a:cxn>
                <a:cxn ang="0">
                  <a:pos x="10" y="109"/>
                </a:cxn>
                <a:cxn ang="0">
                  <a:pos x="73" y="7"/>
                </a:cxn>
                <a:cxn ang="0">
                  <a:pos x="68" y="4"/>
                </a:cxn>
              </a:cxnLst>
              <a:rect l="0" t="0" r="r" b="b"/>
              <a:pathLst>
                <a:path w="73" h="109">
                  <a:moveTo>
                    <a:pt x="68" y="4"/>
                  </a:moveTo>
                  <a:lnTo>
                    <a:pt x="63" y="0"/>
                  </a:lnTo>
                  <a:lnTo>
                    <a:pt x="0" y="103"/>
                  </a:lnTo>
                  <a:lnTo>
                    <a:pt x="10" y="109"/>
                  </a:lnTo>
                  <a:lnTo>
                    <a:pt x="73" y="7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Freeform 72"/>
            <p:cNvSpPr>
              <a:spLocks/>
            </p:cNvSpPr>
            <p:nvPr/>
          </p:nvSpPr>
          <p:spPr bwMode="auto">
            <a:xfrm>
              <a:off x="4191" y="2392"/>
              <a:ext cx="43" cy="77"/>
            </a:xfrm>
            <a:custGeom>
              <a:avLst/>
              <a:gdLst/>
              <a:ahLst/>
              <a:cxnLst>
                <a:cxn ang="0">
                  <a:pos x="55" y="107"/>
                </a:cxn>
                <a:cxn ang="0">
                  <a:pos x="68" y="106"/>
                </a:cxn>
                <a:cxn ang="0">
                  <a:pos x="13" y="0"/>
                </a:cxn>
                <a:cxn ang="0">
                  <a:pos x="0" y="7"/>
                </a:cxn>
                <a:cxn ang="0">
                  <a:pos x="55" y="112"/>
                </a:cxn>
                <a:cxn ang="0">
                  <a:pos x="68" y="111"/>
                </a:cxn>
                <a:cxn ang="0">
                  <a:pos x="55" y="112"/>
                </a:cxn>
                <a:cxn ang="0">
                  <a:pos x="65" y="128"/>
                </a:cxn>
                <a:cxn ang="0">
                  <a:pos x="68" y="111"/>
                </a:cxn>
                <a:cxn ang="0">
                  <a:pos x="55" y="107"/>
                </a:cxn>
              </a:cxnLst>
              <a:rect l="0" t="0" r="r" b="b"/>
              <a:pathLst>
                <a:path w="68" h="128">
                  <a:moveTo>
                    <a:pt x="55" y="107"/>
                  </a:moveTo>
                  <a:lnTo>
                    <a:pt x="68" y="106"/>
                  </a:lnTo>
                  <a:lnTo>
                    <a:pt x="13" y="0"/>
                  </a:lnTo>
                  <a:lnTo>
                    <a:pt x="0" y="7"/>
                  </a:lnTo>
                  <a:lnTo>
                    <a:pt x="55" y="112"/>
                  </a:lnTo>
                  <a:lnTo>
                    <a:pt x="68" y="111"/>
                  </a:lnTo>
                  <a:lnTo>
                    <a:pt x="55" y="112"/>
                  </a:lnTo>
                  <a:lnTo>
                    <a:pt x="65" y="128"/>
                  </a:lnTo>
                  <a:lnTo>
                    <a:pt x="68" y="111"/>
                  </a:lnTo>
                  <a:lnTo>
                    <a:pt x="55" y="107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Freeform 73"/>
            <p:cNvSpPr>
              <a:spLocks/>
            </p:cNvSpPr>
            <p:nvPr/>
          </p:nvSpPr>
          <p:spPr bwMode="auto">
            <a:xfrm>
              <a:off x="4226" y="2385"/>
              <a:ext cx="23" cy="74"/>
            </a:xfrm>
            <a:custGeom>
              <a:avLst/>
              <a:gdLst/>
              <a:ahLst/>
              <a:cxnLst>
                <a:cxn ang="0">
                  <a:pos x="30" y="2"/>
                </a:cxn>
                <a:cxn ang="0">
                  <a:pos x="24" y="0"/>
                </a:cxn>
                <a:cxn ang="0">
                  <a:pos x="0" y="118"/>
                </a:cxn>
                <a:cxn ang="0">
                  <a:pos x="13" y="122"/>
                </a:cxn>
                <a:cxn ang="0">
                  <a:pos x="36" y="4"/>
                </a:cxn>
                <a:cxn ang="0">
                  <a:pos x="30" y="2"/>
                </a:cxn>
              </a:cxnLst>
              <a:rect l="0" t="0" r="r" b="b"/>
              <a:pathLst>
                <a:path w="36" h="122">
                  <a:moveTo>
                    <a:pt x="30" y="2"/>
                  </a:moveTo>
                  <a:lnTo>
                    <a:pt x="24" y="0"/>
                  </a:lnTo>
                  <a:lnTo>
                    <a:pt x="0" y="118"/>
                  </a:lnTo>
                  <a:lnTo>
                    <a:pt x="13" y="122"/>
                  </a:lnTo>
                  <a:lnTo>
                    <a:pt x="36" y="4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CC"/>
            </a:solidFill>
            <a:ln w="6350" cmpd="sng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Text Box 74"/>
            <p:cNvSpPr txBox="1">
              <a:spLocks noChangeArrowheads="1"/>
            </p:cNvSpPr>
            <p:nvPr/>
          </p:nvSpPr>
          <p:spPr bwMode="auto">
            <a:xfrm>
              <a:off x="3155" y="1859"/>
              <a:ext cx="762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nl-NL" sz="1400" dirty="0">
                  <a:solidFill>
                    <a:srgbClr val="FF0000"/>
                  </a:solidFill>
                  <a:latin typeface="Arial" pitchFamily="34" charset="0"/>
                </a:rPr>
                <a:t>gevolgde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nl-NL" sz="1400" dirty="0">
                  <a:solidFill>
                    <a:srgbClr val="FF0000"/>
                  </a:solidFill>
                  <a:latin typeface="Arial" pitchFamily="34" charset="0"/>
                </a:rPr>
                <a:t>weg</a:t>
              </a:r>
            </a:p>
          </p:txBody>
        </p:sp>
        <p:sp>
          <p:nvSpPr>
            <p:cNvPr id="87" name="Text Box 75"/>
            <p:cNvSpPr txBox="1">
              <a:spLocks noChangeArrowheads="1"/>
            </p:cNvSpPr>
            <p:nvPr/>
          </p:nvSpPr>
          <p:spPr bwMode="auto">
            <a:xfrm>
              <a:off x="3646" y="2803"/>
              <a:ext cx="92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nl-NL" sz="1400">
                  <a:solidFill>
                    <a:srgbClr val="000000"/>
                  </a:solidFill>
                  <a:latin typeface="Arial" pitchFamily="34" charset="0"/>
                </a:rPr>
                <a:t>   preparaat</a:t>
              </a:r>
            </a:p>
          </p:txBody>
        </p:sp>
        <p:sp>
          <p:nvSpPr>
            <p:cNvPr id="88" name="Text Box 76"/>
            <p:cNvSpPr txBox="1">
              <a:spLocks noChangeArrowheads="1"/>
            </p:cNvSpPr>
            <p:nvPr/>
          </p:nvSpPr>
          <p:spPr bwMode="auto">
            <a:xfrm>
              <a:off x="4477" y="1756"/>
              <a:ext cx="60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nl-NL" sz="1400">
                  <a:solidFill>
                    <a:srgbClr val="000000"/>
                  </a:solidFill>
                  <a:latin typeface="Arial" pitchFamily="34" charset="0"/>
                </a:rPr>
                <a:t>  naald</a:t>
              </a:r>
            </a:p>
          </p:txBody>
        </p:sp>
        <p:grpSp>
          <p:nvGrpSpPr>
            <p:cNvPr id="89" name="Group 77"/>
            <p:cNvGrpSpPr>
              <a:grpSpLocks/>
            </p:cNvGrpSpPr>
            <p:nvPr/>
          </p:nvGrpSpPr>
          <p:grpSpPr bwMode="auto">
            <a:xfrm>
              <a:off x="3315" y="2466"/>
              <a:ext cx="1728" cy="358"/>
              <a:chOff x="3378" y="3420"/>
              <a:chExt cx="1728" cy="358"/>
            </a:xfrm>
          </p:grpSpPr>
          <p:sp>
            <p:nvSpPr>
              <p:cNvPr id="103" name="Oval 78"/>
              <p:cNvSpPr>
                <a:spLocks noChangeArrowheads="1"/>
              </p:cNvSpPr>
              <p:nvPr/>
            </p:nvSpPr>
            <p:spPr bwMode="auto">
              <a:xfrm>
                <a:off x="3378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" name="Oval 79"/>
              <p:cNvSpPr>
                <a:spLocks noChangeArrowheads="1"/>
              </p:cNvSpPr>
              <p:nvPr/>
            </p:nvSpPr>
            <p:spPr bwMode="auto">
              <a:xfrm>
                <a:off x="3570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5" name="Oval 80"/>
              <p:cNvSpPr>
                <a:spLocks noChangeArrowheads="1"/>
              </p:cNvSpPr>
              <p:nvPr/>
            </p:nvSpPr>
            <p:spPr bwMode="auto">
              <a:xfrm>
                <a:off x="3762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6" name="Oval 81"/>
              <p:cNvSpPr>
                <a:spLocks noChangeArrowheads="1"/>
              </p:cNvSpPr>
              <p:nvPr/>
            </p:nvSpPr>
            <p:spPr bwMode="auto">
              <a:xfrm>
                <a:off x="3954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7" name="Oval 82"/>
              <p:cNvSpPr>
                <a:spLocks noChangeArrowheads="1"/>
              </p:cNvSpPr>
              <p:nvPr/>
            </p:nvSpPr>
            <p:spPr bwMode="auto">
              <a:xfrm>
                <a:off x="3474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8" name="Oval 83"/>
              <p:cNvSpPr>
                <a:spLocks noChangeArrowheads="1"/>
              </p:cNvSpPr>
              <p:nvPr/>
            </p:nvSpPr>
            <p:spPr bwMode="auto">
              <a:xfrm>
                <a:off x="3666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9" name="Oval 84"/>
              <p:cNvSpPr>
                <a:spLocks noChangeArrowheads="1"/>
              </p:cNvSpPr>
              <p:nvPr/>
            </p:nvSpPr>
            <p:spPr bwMode="auto">
              <a:xfrm>
                <a:off x="3858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0" name="Oval 85"/>
              <p:cNvSpPr>
                <a:spLocks noChangeArrowheads="1"/>
              </p:cNvSpPr>
              <p:nvPr/>
            </p:nvSpPr>
            <p:spPr bwMode="auto">
              <a:xfrm>
                <a:off x="4050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1" name="Oval 86"/>
              <p:cNvSpPr>
                <a:spLocks noChangeArrowheads="1"/>
              </p:cNvSpPr>
              <p:nvPr/>
            </p:nvSpPr>
            <p:spPr bwMode="auto">
              <a:xfrm>
                <a:off x="4146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2" name="Oval 87"/>
              <p:cNvSpPr>
                <a:spLocks noChangeArrowheads="1"/>
              </p:cNvSpPr>
              <p:nvPr/>
            </p:nvSpPr>
            <p:spPr bwMode="auto">
              <a:xfrm>
                <a:off x="4338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3" name="Oval 88"/>
              <p:cNvSpPr>
                <a:spLocks noChangeArrowheads="1"/>
              </p:cNvSpPr>
              <p:nvPr/>
            </p:nvSpPr>
            <p:spPr bwMode="auto">
              <a:xfrm>
                <a:off x="4530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4" name="Oval 89"/>
              <p:cNvSpPr>
                <a:spLocks noChangeArrowheads="1"/>
              </p:cNvSpPr>
              <p:nvPr/>
            </p:nvSpPr>
            <p:spPr bwMode="auto">
              <a:xfrm>
                <a:off x="4722" y="3420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5" name="Oval 90"/>
              <p:cNvSpPr>
                <a:spLocks noChangeArrowheads="1"/>
              </p:cNvSpPr>
              <p:nvPr/>
            </p:nvSpPr>
            <p:spPr bwMode="auto">
              <a:xfrm>
                <a:off x="4242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6" name="Oval 91"/>
              <p:cNvSpPr>
                <a:spLocks noChangeArrowheads="1"/>
              </p:cNvSpPr>
              <p:nvPr/>
            </p:nvSpPr>
            <p:spPr bwMode="auto">
              <a:xfrm>
                <a:off x="4437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7" name="Oval 92"/>
              <p:cNvSpPr>
                <a:spLocks noChangeArrowheads="1"/>
              </p:cNvSpPr>
              <p:nvPr/>
            </p:nvSpPr>
            <p:spPr bwMode="auto">
              <a:xfrm>
                <a:off x="4629" y="3585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8" name="Oval 93"/>
              <p:cNvSpPr>
                <a:spLocks noChangeArrowheads="1"/>
              </p:cNvSpPr>
              <p:nvPr/>
            </p:nvSpPr>
            <p:spPr bwMode="auto">
              <a:xfrm>
                <a:off x="4821" y="3588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9" name="Oval 94"/>
              <p:cNvSpPr>
                <a:spLocks noChangeArrowheads="1"/>
              </p:cNvSpPr>
              <p:nvPr/>
            </p:nvSpPr>
            <p:spPr bwMode="auto">
              <a:xfrm>
                <a:off x="4914" y="3423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6BB5FF">
                      <a:gamma/>
                      <a:shade val="0"/>
                      <a:invGamma/>
                    </a:srgbClr>
                  </a:gs>
                  <a:gs pos="100000">
                    <a:srgbClr val="6BB5FF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90" name="Group 95"/>
            <p:cNvGrpSpPr>
              <a:grpSpLocks/>
            </p:cNvGrpSpPr>
            <p:nvPr/>
          </p:nvGrpSpPr>
          <p:grpSpPr bwMode="auto">
            <a:xfrm>
              <a:off x="3792" y="1596"/>
              <a:ext cx="768" cy="685"/>
              <a:chOff x="3792" y="1596"/>
              <a:chExt cx="768" cy="685"/>
            </a:xfrm>
          </p:grpSpPr>
          <p:sp>
            <p:nvSpPr>
              <p:cNvPr id="93" name="Oval 96"/>
              <p:cNvSpPr>
                <a:spLocks noChangeArrowheads="1"/>
              </p:cNvSpPr>
              <p:nvPr/>
            </p:nvSpPr>
            <p:spPr bwMode="auto">
              <a:xfrm>
                <a:off x="3792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4" name="Oval 97"/>
              <p:cNvSpPr>
                <a:spLocks noChangeArrowheads="1"/>
              </p:cNvSpPr>
              <p:nvPr/>
            </p:nvSpPr>
            <p:spPr bwMode="auto">
              <a:xfrm>
                <a:off x="3984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5" name="Oval 98"/>
              <p:cNvSpPr>
                <a:spLocks noChangeArrowheads="1"/>
              </p:cNvSpPr>
              <p:nvPr/>
            </p:nvSpPr>
            <p:spPr bwMode="auto">
              <a:xfrm>
                <a:off x="4176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6" name="Oval 99"/>
              <p:cNvSpPr>
                <a:spLocks noChangeArrowheads="1"/>
              </p:cNvSpPr>
              <p:nvPr/>
            </p:nvSpPr>
            <p:spPr bwMode="auto">
              <a:xfrm>
                <a:off x="4368" y="159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7" name="Oval 100"/>
              <p:cNvSpPr>
                <a:spLocks noChangeArrowheads="1"/>
              </p:cNvSpPr>
              <p:nvPr/>
            </p:nvSpPr>
            <p:spPr bwMode="auto">
              <a:xfrm>
                <a:off x="3888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8" name="Oval 101"/>
              <p:cNvSpPr>
                <a:spLocks noChangeArrowheads="1"/>
              </p:cNvSpPr>
              <p:nvPr/>
            </p:nvSpPr>
            <p:spPr bwMode="auto">
              <a:xfrm>
                <a:off x="4080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" name="Oval 102"/>
              <p:cNvSpPr>
                <a:spLocks noChangeArrowheads="1"/>
              </p:cNvSpPr>
              <p:nvPr/>
            </p:nvSpPr>
            <p:spPr bwMode="auto">
              <a:xfrm>
                <a:off x="4272" y="176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0" name="Oval 103"/>
              <p:cNvSpPr>
                <a:spLocks noChangeArrowheads="1"/>
              </p:cNvSpPr>
              <p:nvPr/>
            </p:nvSpPr>
            <p:spPr bwMode="auto">
              <a:xfrm>
                <a:off x="3984" y="192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1" name="Oval 104"/>
              <p:cNvSpPr>
                <a:spLocks noChangeArrowheads="1"/>
              </p:cNvSpPr>
              <p:nvPr/>
            </p:nvSpPr>
            <p:spPr bwMode="auto">
              <a:xfrm>
                <a:off x="4176" y="1926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105"/>
              <p:cNvSpPr>
                <a:spLocks noChangeArrowheads="1"/>
              </p:cNvSpPr>
              <p:nvPr/>
            </p:nvSpPr>
            <p:spPr bwMode="auto">
              <a:xfrm>
                <a:off x="4080" y="2091"/>
                <a:ext cx="192" cy="190"/>
              </a:xfrm>
              <a:prstGeom prst="ellipse">
                <a:avLst/>
              </a:prstGeom>
              <a:gradFill rotWithShape="0">
                <a:gsLst>
                  <a:gs pos="0">
                    <a:srgbClr val="5ECA5E">
                      <a:gamma/>
                      <a:shade val="0"/>
                      <a:invGamma/>
                    </a:srgbClr>
                  </a:gs>
                  <a:gs pos="100000">
                    <a:srgbClr val="5ECA5E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30000"/>
                  </a:lnSpc>
                  <a:spcBef>
                    <a:spcPct val="0"/>
                  </a:spcBef>
                  <a:defRPr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91" name="Freeform 106"/>
            <p:cNvSpPr>
              <a:spLocks/>
            </p:cNvSpPr>
            <p:nvPr/>
          </p:nvSpPr>
          <p:spPr bwMode="auto">
            <a:xfrm>
              <a:off x="3306" y="2280"/>
              <a:ext cx="846" cy="36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9" y="14"/>
                </a:cxn>
                <a:cxn ang="0">
                  <a:pos x="82" y="2"/>
                </a:cxn>
                <a:cxn ang="0">
                  <a:pos x="135" y="11"/>
                </a:cxn>
                <a:cxn ang="0">
                  <a:pos x="185" y="35"/>
                </a:cxn>
                <a:cxn ang="0">
                  <a:pos x="249" y="8"/>
                </a:cxn>
                <a:cxn ang="0">
                  <a:pos x="296" y="2"/>
                </a:cxn>
                <a:cxn ang="0">
                  <a:pos x="342" y="18"/>
                </a:cxn>
                <a:cxn ang="0">
                  <a:pos x="383" y="30"/>
                </a:cxn>
                <a:cxn ang="0">
                  <a:pos x="435" y="12"/>
                </a:cxn>
                <a:cxn ang="0">
                  <a:pos x="464" y="3"/>
                </a:cxn>
                <a:cxn ang="0">
                  <a:pos x="492" y="5"/>
                </a:cxn>
                <a:cxn ang="0">
                  <a:pos x="537" y="18"/>
                </a:cxn>
                <a:cxn ang="0">
                  <a:pos x="572" y="30"/>
                </a:cxn>
                <a:cxn ang="0">
                  <a:pos x="597" y="29"/>
                </a:cxn>
                <a:cxn ang="0">
                  <a:pos x="644" y="8"/>
                </a:cxn>
                <a:cxn ang="0">
                  <a:pos x="690" y="2"/>
                </a:cxn>
                <a:cxn ang="0">
                  <a:pos x="738" y="18"/>
                </a:cxn>
                <a:cxn ang="0">
                  <a:pos x="768" y="32"/>
                </a:cxn>
                <a:cxn ang="0">
                  <a:pos x="792" y="30"/>
                </a:cxn>
                <a:cxn ang="0">
                  <a:pos x="846" y="2"/>
                </a:cxn>
              </a:cxnLst>
              <a:rect l="0" t="0" r="r" b="b"/>
              <a:pathLst>
                <a:path w="846" h="36">
                  <a:moveTo>
                    <a:pt x="0" y="33"/>
                  </a:moveTo>
                  <a:cubicBezTo>
                    <a:pt x="6" y="30"/>
                    <a:pt x="25" y="19"/>
                    <a:pt x="39" y="14"/>
                  </a:cubicBezTo>
                  <a:cubicBezTo>
                    <a:pt x="53" y="9"/>
                    <a:pt x="66" y="2"/>
                    <a:pt x="82" y="2"/>
                  </a:cubicBezTo>
                  <a:cubicBezTo>
                    <a:pt x="98" y="2"/>
                    <a:pt x="118" y="6"/>
                    <a:pt x="135" y="11"/>
                  </a:cubicBezTo>
                  <a:cubicBezTo>
                    <a:pt x="152" y="16"/>
                    <a:pt x="166" y="36"/>
                    <a:pt x="185" y="35"/>
                  </a:cubicBezTo>
                  <a:cubicBezTo>
                    <a:pt x="204" y="34"/>
                    <a:pt x="231" y="13"/>
                    <a:pt x="249" y="8"/>
                  </a:cubicBezTo>
                  <a:cubicBezTo>
                    <a:pt x="267" y="3"/>
                    <a:pt x="281" y="0"/>
                    <a:pt x="296" y="2"/>
                  </a:cubicBezTo>
                  <a:cubicBezTo>
                    <a:pt x="311" y="4"/>
                    <a:pt x="328" y="13"/>
                    <a:pt x="342" y="18"/>
                  </a:cubicBezTo>
                  <a:cubicBezTo>
                    <a:pt x="356" y="23"/>
                    <a:pt x="368" y="31"/>
                    <a:pt x="383" y="30"/>
                  </a:cubicBezTo>
                  <a:cubicBezTo>
                    <a:pt x="398" y="29"/>
                    <a:pt x="422" y="16"/>
                    <a:pt x="435" y="12"/>
                  </a:cubicBezTo>
                  <a:cubicBezTo>
                    <a:pt x="448" y="8"/>
                    <a:pt x="455" y="4"/>
                    <a:pt x="464" y="3"/>
                  </a:cubicBezTo>
                  <a:cubicBezTo>
                    <a:pt x="473" y="2"/>
                    <a:pt x="480" y="3"/>
                    <a:pt x="492" y="5"/>
                  </a:cubicBezTo>
                  <a:cubicBezTo>
                    <a:pt x="504" y="7"/>
                    <a:pt x="524" y="14"/>
                    <a:pt x="537" y="18"/>
                  </a:cubicBezTo>
                  <a:cubicBezTo>
                    <a:pt x="550" y="22"/>
                    <a:pt x="562" y="28"/>
                    <a:pt x="572" y="30"/>
                  </a:cubicBezTo>
                  <a:cubicBezTo>
                    <a:pt x="582" y="32"/>
                    <a:pt x="585" y="33"/>
                    <a:pt x="597" y="29"/>
                  </a:cubicBezTo>
                  <a:cubicBezTo>
                    <a:pt x="609" y="25"/>
                    <a:pt x="629" y="12"/>
                    <a:pt x="644" y="8"/>
                  </a:cubicBezTo>
                  <a:cubicBezTo>
                    <a:pt x="659" y="4"/>
                    <a:pt x="674" y="0"/>
                    <a:pt x="690" y="2"/>
                  </a:cubicBezTo>
                  <a:cubicBezTo>
                    <a:pt x="706" y="4"/>
                    <a:pt x="725" y="13"/>
                    <a:pt x="738" y="18"/>
                  </a:cubicBezTo>
                  <a:cubicBezTo>
                    <a:pt x="751" y="23"/>
                    <a:pt x="759" y="30"/>
                    <a:pt x="768" y="32"/>
                  </a:cubicBezTo>
                  <a:cubicBezTo>
                    <a:pt x="777" y="34"/>
                    <a:pt x="779" y="35"/>
                    <a:pt x="792" y="30"/>
                  </a:cubicBezTo>
                  <a:cubicBezTo>
                    <a:pt x="805" y="25"/>
                    <a:pt x="835" y="8"/>
                    <a:pt x="846" y="2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Freeform 107"/>
            <p:cNvSpPr>
              <a:spLocks/>
            </p:cNvSpPr>
            <p:nvPr/>
          </p:nvSpPr>
          <p:spPr bwMode="auto">
            <a:xfrm>
              <a:off x="3311" y="2280"/>
              <a:ext cx="823" cy="36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4" y="14"/>
                </a:cxn>
                <a:cxn ang="0">
                  <a:pos x="77" y="2"/>
                </a:cxn>
                <a:cxn ang="0">
                  <a:pos x="130" y="11"/>
                </a:cxn>
                <a:cxn ang="0">
                  <a:pos x="180" y="35"/>
                </a:cxn>
                <a:cxn ang="0">
                  <a:pos x="244" y="8"/>
                </a:cxn>
                <a:cxn ang="0">
                  <a:pos x="291" y="2"/>
                </a:cxn>
                <a:cxn ang="0">
                  <a:pos x="337" y="18"/>
                </a:cxn>
                <a:cxn ang="0">
                  <a:pos x="378" y="30"/>
                </a:cxn>
                <a:cxn ang="0">
                  <a:pos x="430" y="12"/>
                </a:cxn>
                <a:cxn ang="0">
                  <a:pos x="459" y="3"/>
                </a:cxn>
                <a:cxn ang="0">
                  <a:pos x="487" y="5"/>
                </a:cxn>
                <a:cxn ang="0">
                  <a:pos x="532" y="18"/>
                </a:cxn>
                <a:cxn ang="0">
                  <a:pos x="567" y="30"/>
                </a:cxn>
                <a:cxn ang="0">
                  <a:pos x="592" y="29"/>
                </a:cxn>
                <a:cxn ang="0">
                  <a:pos x="639" y="8"/>
                </a:cxn>
                <a:cxn ang="0">
                  <a:pos x="685" y="2"/>
                </a:cxn>
                <a:cxn ang="0">
                  <a:pos x="733" y="18"/>
                </a:cxn>
                <a:cxn ang="0">
                  <a:pos x="763" y="32"/>
                </a:cxn>
                <a:cxn ang="0">
                  <a:pos x="787" y="30"/>
                </a:cxn>
                <a:cxn ang="0">
                  <a:pos x="823" y="12"/>
                </a:cxn>
              </a:cxnLst>
              <a:rect l="0" t="0" r="r" b="b"/>
              <a:pathLst>
                <a:path w="823" h="36">
                  <a:moveTo>
                    <a:pt x="0" y="29"/>
                  </a:moveTo>
                  <a:cubicBezTo>
                    <a:pt x="6" y="27"/>
                    <a:pt x="21" y="18"/>
                    <a:pt x="34" y="14"/>
                  </a:cubicBezTo>
                  <a:cubicBezTo>
                    <a:pt x="47" y="10"/>
                    <a:pt x="61" y="2"/>
                    <a:pt x="77" y="2"/>
                  </a:cubicBezTo>
                  <a:cubicBezTo>
                    <a:pt x="93" y="2"/>
                    <a:pt x="113" y="6"/>
                    <a:pt x="130" y="11"/>
                  </a:cubicBezTo>
                  <a:cubicBezTo>
                    <a:pt x="147" y="16"/>
                    <a:pt x="161" y="36"/>
                    <a:pt x="180" y="35"/>
                  </a:cubicBezTo>
                  <a:cubicBezTo>
                    <a:pt x="199" y="34"/>
                    <a:pt x="226" y="13"/>
                    <a:pt x="244" y="8"/>
                  </a:cubicBezTo>
                  <a:cubicBezTo>
                    <a:pt x="262" y="3"/>
                    <a:pt x="276" y="0"/>
                    <a:pt x="291" y="2"/>
                  </a:cubicBezTo>
                  <a:cubicBezTo>
                    <a:pt x="306" y="4"/>
                    <a:pt x="323" y="13"/>
                    <a:pt x="337" y="18"/>
                  </a:cubicBezTo>
                  <a:cubicBezTo>
                    <a:pt x="351" y="23"/>
                    <a:pt x="363" y="31"/>
                    <a:pt x="378" y="30"/>
                  </a:cubicBezTo>
                  <a:cubicBezTo>
                    <a:pt x="393" y="29"/>
                    <a:pt x="417" y="16"/>
                    <a:pt x="430" y="12"/>
                  </a:cubicBezTo>
                  <a:cubicBezTo>
                    <a:pt x="443" y="8"/>
                    <a:pt x="450" y="4"/>
                    <a:pt x="459" y="3"/>
                  </a:cubicBezTo>
                  <a:cubicBezTo>
                    <a:pt x="468" y="2"/>
                    <a:pt x="475" y="3"/>
                    <a:pt x="487" y="5"/>
                  </a:cubicBezTo>
                  <a:cubicBezTo>
                    <a:pt x="499" y="7"/>
                    <a:pt x="519" y="14"/>
                    <a:pt x="532" y="18"/>
                  </a:cubicBezTo>
                  <a:cubicBezTo>
                    <a:pt x="545" y="22"/>
                    <a:pt x="557" y="28"/>
                    <a:pt x="567" y="30"/>
                  </a:cubicBezTo>
                  <a:cubicBezTo>
                    <a:pt x="577" y="32"/>
                    <a:pt x="580" y="33"/>
                    <a:pt x="592" y="29"/>
                  </a:cubicBezTo>
                  <a:cubicBezTo>
                    <a:pt x="604" y="25"/>
                    <a:pt x="624" y="12"/>
                    <a:pt x="639" y="8"/>
                  </a:cubicBezTo>
                  <a:cubicBezTo>
                    <a:pt x="654" y="4"/>
                    <a:pt x="669" y="0"/>
                    <a:pt x="685" y="2"/>
                  </a:cubicBezTo>
                  <a:cubicBezTo>
                    <a:pt x="701" y="4"/>
                    <a:pt x="720" y="13"/>
                    <a:pt x="733" y="18"/>
                  </a:cubicBezTo>
                  <a:cubicBezTo>
                    <a:pt x="746" y="23"/>
                    <a:pt x="754" y="30"/>
                    <a:pt x="763" y="32"/>
                  </a:cubicBezTo>
                  <a:cubicBezTo>
                    <a:pt x="772" y="34"/>
                    <a:pt x="777" y="33"/>
                    <a:pt x="787" y="30"/>
                  </a:cubicBezTo>
                  <a:cubicBezTo>
                    <a:pt x="797" y="27"/>
                    <a:pt x="815" y="16"/>
                    <a:pt x="823" y="12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  <a:defRPr/>
              </a:pPr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48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6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2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1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3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4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5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6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Talk">
  <a:themeElements>
    <a:clrScheme name="2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12700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sy="50000" kx="2115830" algn="bl" rotWithShape="0">
            <a:srgbClr val="C0C0C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ctr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12700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sy="50000" kx="2115830" algn="bl" rotWithShape="0">
            <a:srgbClr val="C0C0C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ctr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Talk">
  <a:themeElements>
    <a:clrScheme name="1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66FF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Office\Templates\Talk.pot</Template>
  <TotalTime>2816</TotalTime>
  <Words>1078</Words>
  <Application>Microsoft Macintosh PowerPoint</Application>
  <PresentationFormat>On-screen Show (4:3)</PresentationFormat>
  <Paragraphs>324</Paragraphs>
  <Slides>33</Slides>
  <Notes>29</Notes>
  <HiddenSlides>0</HiddenSlides>
  <MMClips>8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1_Talk</vt:lpstr>
      <vt:lpstr>2_Talk</vt:lpstr>
      <vt:lpstr>4_Talk</vt:lpstr>
      <vt:lpstr>15_Talk</vt:lpstr>
      <vt:lpstr>6_Talk</vt:lpstr>
      <vt:lpstr>7_Talk</vt:lpstr>
      <vt:lpstr>14_Talk</vt:lpstr>
      <vt:lpstr>9_Talk</vt:lpstr>
      <vt:lpstr>11_Talk</vt:lpstr>
      <vt:lpstr>12_Talk</vt:lpstr>
      <vt:lpstr>13_Talk</vt:lpstr>
      <vt:lpstr>16_Talk</vt:lpstr>
      <vt:lpstr>2_Default Design</vt:lpstr>
      <vt:lpstr>18_Talk</vt:lpstr>
      <vt:lpstr>Office Theme</vt:lpstr>
      <vt:lpstr>20_Talk</vt:lpstr>
      <vt:lpstr>22_Talk</vt:lpstr>
      <vt:lpstr>21_Talk</vt:lpstr>
      <vt:lpstr>23_Talk</vt:lpstr>
      <vt:lpstr>24_Talk</vt:lpstr>
      <vt:lpstr>25_Talk</vt:lpstr>
      <vt:lpstr>26_Talk</vt:lpstr>
      <vt:lpstr>CorelPhotoPaint.Image.8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Kamerlingh Onnes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for AMOLF 2010</dc:title>
  <dc:creator>Joost Frenken</dc:creator>
  <cp:keywords>Graphene, Reactor-SPM</cp:keywords>
  <cp:lastModifiedBy>Joost Frenken</cp:lastModifiedBy>
  <cp:revision>649</cp:revision>
  <cp:lastPrinted>1999-11-08T23:07:42Z</cp:lastPrinted>
  <dcterms:created xsi:type="dcterms:W3CDTF">2000-03-11T14:13:40Z</dcterms:created>
  <dcterms:modified xsi:type="dcterms:W3CDTF">2011-12-17T10:12:23Z</dcterms:modified>
  <cp:category>Talks</cp:category>
</cp:coreProperties>
</file>