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6"/>
  </p:notesMasterIdLst>
  <p:handoutMasterIdLst>
    <p:handoutMasterId r:id="rId27"/>
  </p:handoutMasterIdLst>
  <p:sldIdLst>
    <p:sldId id="257" r:id="rId2"/>
    <p:sldId id="315" r:id="rId3"/>
    <p:sldId id="287" r:id="rId4"/>
    <p:sldId id="258" r:id="rId5"/>
    <p:sldId id="300" r:id="rId6"/>
    <p:sldId id="305" r:id="rId7"/>
    <p:sldId id="304" r:id="rId8"/>
    <p:sldId id="302" r:id="rId9"/>
    <p:sldId id="303" r:id="rId10"/>
    <p:sldId id="307" r:id="rId11"/>
    <p:sldId id="306" r:id="rId12"/>
    <p:sldId id="310" r:id="rId13"/>
    <p:sldId id="311" r:id="rId14"/>
    <p:sldId id="309" r:id="rId15"/>
    <p:sldId id="308" r:id="rId16"/>
    <p:sldId id="312" r:id="rId17"/>
    <p:sldId id="264" r:id="rId18"/>
    <p:sldId id="265" r:id="rId19"/>
    <p:sldId id="291" r:id="rId20"/>
    <p:sldId id="313" r:id="rId21"/>
    <p:sldId id="314" r:id="rId22"/>
    <p:sldId id="316" r:id="rId23"/>
    <p:sldId id="317" r:id="rId24"/>
    <p:sldId id="318" r:id="rId25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70" y="-90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5" Type="http://schemas.openxmlformats.org/officeDocument/2006/relationships/image" Target="../media/image28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24" Type="http://schemas.openxmlformats.org/officeDocument/2006/relationships/image" Target="../media/image27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8AB7C-6544-424A-939D-3CCBD2E6CB8F}" type="datetimeFigureOut">
              <a:rPr lang="nl-NL" smtClean="0"/>
              <a:pPr/>
              <a:t>9-12-2010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5FD5F-6778-4493-A9F4-42CE130C72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21707-15A1-4E17-8AD5-9ECC1E4E8638}" type="datetimeFigureOut">
              <a:rPr lang="nl-NL" smtClean="0"/>
              <a:pPr/>
              <a:t>9-12-2010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27333-39F0-4E14-A75A-B485153ED0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A3F5A-D88B-401B-8BC4-1B491493FB82}" type="slidenum">
              <a:rPr lang="nl-NL"/>
              <a:pPr/>
              <a:t>7</a:t>
            </a:fld>
            <a:endParaRPr lang="nl-NL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3D4A-5528-49CC-81B3-02CF7AE6AA5C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B949-6365-4074-8B6B-1F5A90364FAC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1F1-6E35-4D5F-9AFE-81A0195F8E58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82256A-B7EE-4F7F-A888-E8A4B4095657}" type="datetime2">
              <a:rPr lang="nl-NL"/>
              <a:pPr/>
              <a:t>donderdag 9 december 2010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NiNa begint in de onderbouw!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03732C-7EFB-4E00-BBF9-E33E36D457D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3AD0-525D-4EEB-B068-E13B8A76B80A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22E6-8FA2-4E5A-A17B-232655EA4CF2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EE1F-C76B-42B8-87AF-B2D174BB9B6E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64CF-7256-43D7-9AFE-AF5C3F7E49FA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A5A0-7479-463F-8A67-1C549CF44E65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A340-AFDE-40FA-A2C0-E8E18E15C06E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8FE0-C3F6-4077-883C-4E22EE04A090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B19D-B8DE-4434-B7E6-5E62C23C2B10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BE280-8ED0-426D-A9C0-E2577E9B97CA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http://delft.corps.nl/onderverenigingen/laga/wooning/images/foto/laga%20spiegeling.jpg" TargetMode="Externa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.uu.nl/~natunws/soul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alvoproject.nl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.hooyman@boni.n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3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28" Type="http://schemas.openxmlformats.org/officeDocument/2006/relationships/oleObject" Target="../embeddings/oleObject25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Relationship Id="rId27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033"/>
            <a:ext cx="7772400" cy="1470025"/>
          </a:xfrm>
        </p:spPr>
        <p:txBody>
          <a:bodyPr>
            <a:normAutofit/>
          </a:bodyPr>
          <a:lstStyle/>
          <a:p>
            <a:r>
              <a:rPr lang="nl-NL" b="1" dirty="0" smtClean="0"/>
              <a:t>De didactiek van vandaag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2852742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 doen natuurkundedocenten tegenwoordig tijdens de lessen?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Kees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Hooyman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Bonifatiuscollege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Utrecht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478B-C92B-4952-9843-6E125D4DA992}" type="datetime1">
              <a:rPr lang="nl-NL" smtClean="0"/>
              <a:pPr/>
              <a:t>9-12-2010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033"/>
            <a:ext cx="7772400" cy="1470025"/>
          </a:xfrm>
        </p:spPr>
        <p:txBody>
          <a:bodyPr>
            <a:normAutofit/>
          </a:bodyPr>
          <a:lstStyle/>
          <a:p>
            <a:r>
              <a:rPr lang="nl-NL" b="1" dirty="0" smtClean="0"/>
              <a:t>Gewoon met een boek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4414" y="2428868"/>
            <a:ext cx="6858048" cy="32147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Ontdekken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Begrijpen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Beheersen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leerlingen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ontdekken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moeten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nu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echt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begrijpen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moeten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kunnen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endParaRPr lang="en-US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5CF3-A1E5-44A1-9D92-7D0EDF7D7E32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piegelbe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3532382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2147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452D-BB5F-4FC6-917A-13D2674D2C3B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571472" y="571501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Waar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zit het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spiegelbeeld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nl-N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71538" y="642918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Spiegeltje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spiegeltje</a:t>
            </a:r>
            <a:endParaRPr lang="nl-NL" sz="4400" b="1" dirty="0"/>
          </a:p>
        </p:txBody>
      </p:sp>
      <p:pic>
        <p:nvPicPr>
          <p:cNvPr id="56323" name="Picture 3" descr="http://delft.corps.nl/onderverenigingen/laga/wooning/images/foto/laga%20spiegeling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928666" y="2928934"/>
            <a:ext cx="3333587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ep 38"/>
          <p:cNvGrpSpPr/>
          <p:nvPr/>
        </p:nvGrpSpPr>
        <p:grpSpPr>
          <a:xfrm>
            <a:off x="4932040" y="3284984"/>
            <a:ext cx="3456384" cy="2304256"/>
            <a:chOff x="4932040" y="2996952"/>
            <a:chExt cx="3456384" cy="2304256"/>
          </a:xfrm>
        </p:grpSpPr>
        <p:sp>
          <p:nvSpPr>
            <p:cNvPr id="38" name="Rechthoek 37"/>
            <p:cNvSpPr/>
            <p:nvPr/>
          </p:nvSpPr>
          <p:spPr>
            <a:xfrm>
              <a:off x="4932040" y="2996952"/>
              <a:ext cx="3456384" cy="23042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6" name="Groep 25"/>
            <p:cNvGrpSpPr/>
            <p:nvPr/>
          </p:nvGrpSpPr>
          <p:grpSpPr>
            <a:xfrm>
              <a:off x="5220072" y="3212976"/>
              <a:ext cx="2871936" cy="1872208"/>
              <a:chOff x="5220072" y="3356992"/>
              <a:chExt cx="2871936" cy="1872208"/>
            </a:xfrm>
          </p:grpSpPr>
          <p:grpSp>
            <p:nvGrpSpPr>
              <p:cNvPr id="22" name="Groep 21"/>
              <p:cNvGrpSpPr/>
              <p:nvPr/>
            </p:nvGrpSpPr>
            <p:grpSpPr>
              <a:xfrm>
                <a:off x="5364088" y="3429000"/>
                <a:ext cx="2592288" cy="1800200"/>
                <a:chOff x="5364088" y="3429000"/>
                <a:chExt cx="2592288" cy="1800200"/>
              </a:xfrm>
            </p:grpSpPr>
            <p:cxnSp>
              <p:nvCxnSpPr>
                <p:cNvPr id="15" name="Rechte verbindingslijn 14"/>
                <p:cNvCxnSpPr/>
                <p:nvPr/>
              </p:nvCxnSpPr>
              <p:spPr>
                <a:xfrm rot="10800000" flipV="1">
                  <a:off x="6660232" y="3861048"/>
                  <a:ext cx="1296144" cy="5760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Rechte verbindingslijn 17"/>
                <p:cNvCxnSpPr/>
                <p:nvPr/>
              </p:nvCxnSpPr>
              <p:spPr>
                <a:xfrm rot="10800000" flipH="1" flipV="1">
                  <a:off x="6660232" y="4437112"/>
                  <a:ext cx="1296144" cy="5760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Rechte verbindingslijn 18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6660232" y="4437112"/>
                  <a:ext cx="648072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lg" len="lg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echte verbindingslijn 19"/>
                <p:cNvCxnSpPr>
                  <a:cxnSpLocks noChangeAspect="1"/>
                </p:cNvCxnSpPr>
                <p:nvPr/>
              </p:nvCxnSpPr>
              <p:spPr>
                <a:xfrm flipH="1">
                  <a:off x="7308304" y="3861048"/>
                  <a:ext cx="648072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lg" len="lg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hthoek 20"/>
                <p:cNvSpPr/>
                <p:nvPr/>
              </p:nvSpPr>
              <p:spPr>
                <a:xfrm>
                  <a:off x="6516216" y="3429000"/>
                  <a:ext cx="144016" cy="1800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7" name="Rechte verbindingslijn 16"/>
                <p:cNvCxnSpPr/>
                <p:nvPr/>
              </p:nvCxnSpPr>
              <p:spPr>
                <a:xfrm rot="10800000" flipH="1" flipV="1">
                  <a:off x="5364088" y="3861048"/>
                  <a:ext cx="1296144" cy="5760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kstvak 22"/>
              <p:cNvSpPr txBox="1"/>
              <p:nvPr/>
            </p:nvSpPr>
            <p:spPr>
              <a:xfrm>
                <a:off x="6660232" y="3356992"/>
                <a:ext cx="864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smtClean="0"/>
                  <a:t>spiegel</a:t>
                </a:r>
                <a:endParaRPr lang="nl-NL" sz="1400" dirty="0"/>
              </a:p>
            </p:txBody>
          </p:sp>
          <p:sp>
            <p:nvSpPr>
              <p:cNvPr id="24" name="Tekstvak 23"/>
              <p:cNvSpPr txBox="1"/>
              <p:nvPr/>
            </p:nvSpPr>
            <p:spPr>
              <a:xfrm>
                <a:off x="7812360" y="3501008"/>
                <a:ext cx="2796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smtClean="0"/>
                  <a:t>V</a:t>
                </a:r>
                <a:endParaRPr lang="nl-NL" sz="1400" dirty="0"/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>
                <a:off x="5220072" y="3501008"/>
                <a:ext cx="2796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smtClean="0"/>
                  <a:t>B</a:t>
                </a:r>
                <a:endParaRPr lang="nl-NL" sz="1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2147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452D-BB5F-4FC6-917A-13D2674D2C3B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1071538" y="642918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Spiegeltje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spiegeltje</a:t>
            </a:r>
            <a:endParaRPr lang="nl-NL" sz="4400" b="1" dirty="0"/>
          </a:p>
        </p:txBody>
      </p:sp>
      <p:sp>
        <p:nvSpPr>
          <p:cNvPr id="26" name="Ondertitel 2"/>
          <p:cNvSpPr txBox="1">
            <a:spLocks/>
          </p:cNvSpPr>
          <p:nvPr/>
        </p:nvSpPr>
        <p:spPr>
          <a:xfrm>
            <a:off x="1214414" y="1628800"/>
            <a:ext cx="6858048" cy="401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Ontdekken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Begrijpen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Beheersen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leerlingen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ontdekken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2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Het </a:t>
            </a:r>
            <a:r>
              <a:rPr lang="en-US" sz="32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spiegelbeeld</a:t>
            </a:r>
            <a:r>
              <a:rPr lang="en-US" sz="32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zit </a:t>
            </a:r>
            <a:r>
              <a:rPr lang="en-US" sz="32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achter</a:t>
            </a:r>
            <a:r>
              <a:rPr lang="en-US" sz="32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32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spiegel</a:t>
            </a:r>
            <a:endParaRPr lang="en-US" sz="32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Lichtstralen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weerkaatsen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biljartballen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2147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4AA4-7348-4B43-BE9F-7D8983DC8DBF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32" name="Tijdelijke aanduiding voor voettekst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83568" y="5157192"/>
            <a:ext cx="284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Teken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spiegelbeeld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op de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juiste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plaats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71538" y="642918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Spiegeltje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spiegeltje</a:t>
            </a:r>
            <a:endParaRPr lang="nl-NL" sz="4400" b="1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552" y="1988840"/>
            <a:ext cx="2232248" cy="2808312"/>
            <a:chOff x="6262" y="8013"/>
            <a:chExt cx="4513" cy="388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6262" y="8013"/>
              <a:ext cx="4513" cy="3883"/>
              <a:chOff x="6262" y="8013"/>
              <a:chExt cx="4513" cy="3883"/>
            </a:xfrm>
          </p:grpSpPr>
          <p:sp>
            <p:nvSpPr>
              <p:cNvPr id="57348" name="Rectangle 4"/>
              <p:cNvSpPr>
                <a:spLocks noChangeArrowheads="1"/>
              </p:cNvSpPr>
              <p:nvPr/>
            </p:nvSpPr>
            <p:spPr bwMode="auto">
              <a:xfrm>
                <a:off x="6262" y="8013"/>
                <a:ext cx="4513" cy="38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7349" name="Rectangle 5"/>
              <p:cNvSpPr>
                <a:spLocks noChangeArrowheads="1"/>
              </p:cNvSpPr>
              <p:nvPr/>
            </p:nvSpPr>
            <p:spPr bwMode="auto">
              <a:xfrm>
                <a:off x="6408" y="8184"/>
                <a:ext cx="4295" cy="34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7350" name="Rectangle 6"/>
              <p:cNvSpPr>
                <a:spLocks noChangeAspect="1" noChangeArrowheads="1"/>
              </p:cNvSpPr>
              <p:nvPr/>
            </p:nvSpPr>
            <p:spPr bwMode="auto">
              <a:xfrm>
                <a:off x="7944" y="10179"/>
                <a:ext cx="2524" cy="14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7351" name="Line 7"/>
              <p:cNvSpPr>
                <a:spLocks noChangeAspect="1" noChangeShapeType="1"/>
              </p:cNvSpPr>
              <p:nvPr/>
            </p:nvSpPr>
            <p:spPr bwMode="auto">
              <a:xfrm>
                <a:off x="7944" y="10053"/>
                <a:ext cx="25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7352" name="AutoShape 8"/>
              <p:cNvSpPr>
                <a:spLocks noChangeAspect="1" noChangeArrowheads="1"/>
              </p:cNvSpPr>
              <p:nvPr/>
            </p:nvSpPr>
            <p:spPr bwMode="auto">
              <a:xfrm>
                <a:off x="6465" y="10943"/>
                <a:ext cx="3155" cy="379"/>
              </a:xfrm>
              <a:prstGeom prst="homePlate">
                <a:avLst>
                  <a:gd name="adj" fmla="val 20811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53" name="Freeform 9"/>
              <p:cNvSpPr>
                <a:spLocks/>
              </p:cNvSpPr>
              <p:nvPr/>
            </p:nvSpPr>
            <p:spPr bwMode="auto">
              <a:xfrm>
                <a:off x="9379" y="11073"/>
                <a:ext cx="228" cy="117"/>
              </a:xfrm>
              <a:custGeom>
                <a:avLst/>
                <a:gdLst/>
                <a:ahLst/>
                <a:cxnLst>
                  <a:cxn ang="0">
                    <a:pos x="228" y="57"/>
                  </a:cxn>
                  <a:cxn ang="0">
                    <a:pos x="0" y="0"/>
                  </a:cxn>
                  <a:cxn ang="0">
                    <a:pos x="0" y="117"/>
                  </a:cxn>
                  <a:cxn ang="0">
                    <a:pos x="228" y="57"/>
                  </a:cxn>
                </a:cxnLst>
                <a:rect l="0" t="0" r="r" b="b"/>
                <a:pathLst>
                  <a:path w="228" h="117">
                    <a:moveTo>
                      <a:pt x="228" y="57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22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57354" name="Rectangle 10"/>
            <p:cNvSpPr>
              <a:spLocks noChangeArrowheads="1"/>
            </p:cNvSpPr>
            <p:nvPr/>
          </p:nvSpPr>
          <p:spPr bwMode="auto">
            <a:xfrm>
              <a:off x="6367" y="10953"/>
              <a:ext cx="2224" cy="36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355" name="Text Box 11"/>
            <p:cNvSpPr txBox="1">
              <a:spLocks noChangeAspect="1" noChangeArrowheads="1"/>
            </p:cNvSpPr>
            <p:nvPr/>
          </p:nvSpPr>
          <p:spPr bwMode="auto">
            <a:xfrm>
              <a:off x="8037" y="10309"/>
              <a:ext cx="1866" cy="5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PET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kstvak 27"/>
          <p:cNvSpPr txBox="1"/>
          <p:nvPr/>
        </p:nvSpPr>
        <p:spPr>
          <a:xfrm>
            <a:off x="4286248" y="5072074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verandert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spiegelbeeld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beweegt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weerkaatsen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lichtstralen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7938" name="Picture 2" descr="spiegel dressuur leer spiegelbe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1"/>
            <a:ext cx="3259353" cy="2448272"/>
          </a:xfrm>
          <a:prstGeom prst="rect">
            <a:avLst/>
          </a:prstGeom>
          <a:noFill/>
        </p:spPr>
      </p:pic>
      <p:pic>
        <p:nvPicPr>
          <p:cNvPr id="167940" name="Picture 4" descr="http://cdn-android.iculture.nl/wp-content/uploads/2009/11/Chromatron1-239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348880"/>
            <a:ext cx="1908000" cy="239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2147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452D-BB5F-4FC6-917A-13D2674D2C3B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1071538" y="642918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Spiegeltje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spiegeltje</a:t>
            </a:r>
            <a:endParaRPr lang="nl-NL" sz="4400" b="1" dirty="0"/>
          </a:p>
        </p:txBody>
      </p:sp>
      <p:sp>
        <p:nvSpPr>
          <p:cNvPr id="26" name="Ondertitel 2"/>
          <p:cNvSpPr txBox="1">
            <a:spLocks/>
          </p:cNvSpPr>
          <p:nvPr/>
        </p:nvSpPr>
        <p:spPr>
          <a:xfrm>
            <a:off x="1214414" y="1628800"/>
            <a:ext cx="6858048" cy="401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Ontdekken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Begrijpen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Beheersen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leerlingen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begrijpen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Waarom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zit het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beeld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achter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spiegel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Hoe kun je het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spiegelbeeld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gebruiken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bij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het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tekenen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lichtstralen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2147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452D-BB5F-4FC6-917A-13D2674D2C3B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571472" y="571501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Waarom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zit het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spiegelbeeld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achter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spiegel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nl-N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71538" y="642918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Spiegeltje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spiegeltje</a:t>
            </a:r>
            <a:endParaRPr lang="nl-NL" sz="4400" b="1" dirty="0"/>
          </a:p>
        </p:txBody>
      </p:sp>
      <p:grpSp>
        <p:nvGrpSpPr>
          <p:cNvPr id="53" name="Groep 52"/>
          <p:cNvGrpSpPr/>
          <p:nvPr/>
        </p:nvGrpSpPr>
        <p:grpSpPr>
          <a:xfrm>
            <a:off x="755576" y="1844824"/>
            <a:ext cx="3456384" cy="2304256"/>
            <a:chOff x="4932040" y="2996952"/>
            <a:chExt cx="3456384" cy="2304256"/>
          </a:xfrm>
        </p:grpSpPr>
        <p:sp>
          <p:nvSpPr>
            <p:cNvPr id="54" name="Rechthoek 53"/>
            <p:cNvSpPr/>
            <p:nvPr/>
          </p:nvSpPr>
          <p:spPr>
            <a:xfrm>
              <a:off x="4932040" y="2996952"/>
              <a:ext cx="3456384" cy="23042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5" name="Groep 25"/>
            <p:cNvGrpSpPr/>
            <p:nvPr/>
          </p:nvGrpSpPr>
          <p:grpSpPr>
            <a:xfrm>
              <a:off x="5220072" y="3212976"/>
              <a:ext cx="2871936" cy="1872208"/>
              <a:chOff x="5220072" y="3356992"/>
              <a:chExt cx="2871936" cy="1872208"/>
            </a:xfrm>
          </p:grpSpPr>
          <p:grpSp>
            <p:nvGrpSpPr>
              <p:cNvPr id="56" name="Groep 21"/>
              <p:cNvGrpSpPr/>
              <p:nvPr/>
            </p:nvGrpSpPr>
            <p:grpSpPr>
              <a:xfrm>
                <a:off x="5364088" y="3429000"/>
                <a:ext cx="2592288" cy="1800200"/>
                <a:chOff x="5364088" y="3429000"/>
                <a:chExt cx="2592288" cy="1800200"/>
              </a:xfrm>
            </p:grpSpPr>
            <p:cxnSp>
              <p:nvCxnSpPr>
                <p:cNvPr id="60" name="Rechte verbindingslijn 59"/>
                <p:cNvCxnSpPr/>
                <p:nvPr/>
              </p:nvCxnSpPr>
              <p:spPr>
                <a:xfrm rot="10800000" flipV="1">
                  <a:off x="6660232" y="3861048"/>
                  <a:ext cx="1296144" cy="5760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Rechte verbindingslijn 60"/>
                <p:cNvCxnSpPr/>
                <p:nvPr/>
              </p:nvCxnSpPr>
              <p:spPr>
                <a:xfrm rot="10800000" flipH="1" flipV="1">
                  <a:off x="6660232" y="4437112"/>
                  <a:ext cx="1296144" cy="5760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echte verbindingslijn 61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6660232" y="4437112"/>
                  <a:ext cx="648072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lg" len="lg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Rechte verbindingslijn 62"/>
                <p:cNvCxnSpPr>
                  <a:cxnSpLocks noChangeAspect="1"/>
                </p:cNvCxnSpPr>
                <p:nvPr/>
              </p:nvCxnSpPr>
              <p:spPr>
                <a:xfrm flipH="1">
                  <a:off x="7308304" y="3861048"/>
                  <a:ext cx="648072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lg" len="lg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echthoek 63"/>
                <p:cNvSpPr/>
                <p:nvPr/>
              </p:nvSpPr>
              <p:spPr>
                <a:xfrm>
                  <a:off x="6516216" y="3429000"/>
                  <a:ext cx="144016" cy="1800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65" name="Rechte verbindingslijn 64"/>
                <p:cNvCxnSpPr/>
                <p:nvPr/>
              </p:nvCxnSpPr>
              <p:spPr>
                <a:xfrm rot="10800000" flipH="1" flipV="1">
                  <a:off x="5364088" y="3861048"/>
                  <a:ext cx="1296144" cy="5760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Tekstvak 56"/>
              <p:cNvSpPr txBox="1"/>
              <p:nvPr/>
            </p:nvSpPr>
            <p:spPr>
              <a:xfrm>
                <a:off x="6660232" y="3356992"/>
                <a:ext cx="864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smtClean="0"/>
                  <a:t>spiegel</a:t>
                </a:r>
                <a:endParaRPr lang="nl-NL" sz="1400" dirty="0"/>
              </a:p>
            </p:txBody>
          </p:sp>
          <p:sp>
            <p:nvSpPr>
              <p:cNvPr id="58" name="Tekstvak 57"/>
              <p:cNvSpPr txBox="1"/>
              <p:nvPr/>
            </p:nvSpPr>
            <p:spPr>
              <a:xfrm>
                <a:off x="7812360" y="3501008"/>
                <a:ext cx="2796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smtClean="0"/>
                  <a:t>V</a:t>
                </a:r>
                <a:endParaRPr lang="nl-NL" sz="1400" dirty="0"/>
              </a:p>
            </p:txBody>
          </p:sp>
          <p:sp>
            <p:nvSpPr>
              <p:cNvPr id="59" name="Tekstvak 58"/>
              <p:cNvSpPr txBox="1"/>
              <p:nvPr/>
            </p:nvSpPr>
            <p:spPr>
              <a:xfrm>
                <a:off x="5220072" y="3501008"/>
                <a:ext cx="2796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smtClean="0"/>
                  <a:t>B</a:t>
                </a:r>
                <a:endParaRPr lang="nl-NL" sz="1400" dirty="0"/>
              </a:p>
            </p:txBody>
          </p:sp>
        </p:grpSp>
      </p:grpSp>
      <p:pic>
        <p:nvPicPr>
          <p:cNvPr id="67" name="Picture 2" descr="C:\Users\Kees\AppData\Local\Microsoft\Windows\Temporary Internet Files\Content.IE5\7EM8CBMY\MC900435300[1].wmf"/>
          <p:cNvPicPr>
            <a:picLocks noChangeAspect="1" noChangeArrowheads="1"/>
          </p:cNvPicPr>
          <p:nvPr/>
        </p:nvPicPr>
        <p:blipFill>
          <a:blip r:embed="rId3" cstate="print"/>
          <a:srcRect l="57807" t="53910" r="3157" b="14807"/>
          <a:stretch>
            <a:fillRect/>
          </a:stretch>
        </p:blipFill>
        <p:spPr bwMode="auto">
          <a:xfrm>
            <a:off x="3779912" y="3573016"/>
            <a:ext cx="396000" cy="316800"/>
          </a:xfrm>
          <a:prstGeom prst="rect">
            <a:avLst/>
          </a:prstGeom>
          <a:noFill/>
        </p:spPr>
      </p:pic>
      <p:grpSp>
        <p:nvGrpSpPr>
          <p:cNvPr id="70" name="Groep 69"/>
          <p:cNvGrpSpPr/>
          <p:nvPr/>
        </p:nvGrpSpPr>
        <p:grpSpPr>
          <a:xfrm>
            <a:off x="4716016" y="2636912"/>
            <a:ext cx="3456384" cy="2592288"/>
            <a:chOff x="4716016" y="2636912"/>
            <a:chExt cx="3456384" cy="2592288"/>
          </a:xfrm>
        </p:grpSpPr>
        <p:grpSp>
          <p:nvGrpSpPr>
            <p:cNvPr id="66" name="Groep 65"/>
            <p:cNvGrpSpPr/>
            <p:nvPr/>
          </p:nvGrpSpPr>
          <p:grpSpPr>
            <a:xfrm>
              <a:off x="4716016" y="2636912"/>
              <a:ext cx="3456384" cy="2592288"/>
              <a:chOff x="1475656" y="1844824"/>
              <a:chExt cx="3456384" cy="2592288"/>
            </a:xfrm>
          </p:grpSpPr>
          <p:sp>
            <p:nvSpPr>
              <p:cNvPr id="39" name="Rechthoek 38"/>
              <p:cNvSpPr/>
              <p:nvPr/>
            </p:nvSpPr>
            <p:spPr>
              <a:xfrm>
                <a:off x="1475656" y="1844824"/>
                <a:ext cx="3456384" cy="259228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40" name="Groep 25"/>
              <p:cNvGrpSpPr/>
              <p:nvPr/>
            </p:nvGrpSpPr>
            <p:grpSpPr>
              <a:xfrm>
                <a:off x="1763688" y="2060848"/>
                <a:ext cx="2871936" cy="1872208"/>
                <a:chOff x="5220072" y="3356992"/>
                <a:chExt cx="2871936" cy="1872208"/>
              </a:xfrm>
            </p:grpSpPr>
            <p:grpSp>
              <p:nvGrpSpPr>
                <p:cNvPr id="41" name="Groep 21"/>
                <p:cNvGrpSpPr/>
                <p:nvPr/>
              </p:nvGrpSpPr>
              <p:grpSpPr>
                <a:xfrm>
                  <a:off x="5364088" y="3429000"/>
                  <a:ext cx="2592288" cy="1800200"/>
                  <a:chOff x="5364088" y="3429000"/>
                  <a:chExt cx="2592288" cy="1800200"/>
                </a:xfrm>
              </p:grpSpPr>
              <p:cxnSp>
                <p:nvCxnSpPr>
                  <p:cNvPr id="45" name="Rechte verbindingslijn 44"/>
                  <p:cNvCxnSpPr/>
                  <p:nvPr/>
                </p:nvCxnSpPr>
                <p:spPr>
                  <a:xfrm rot="10800000" flipV="1">
                    <a:off x="6660232" y="3861048"/>
                    <a:ext cx="1296144" cy="57606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Rechte verbindingslijn 45"/>
                  <p:cNvCxnSpPr/>
                  <p:nvPr/>
                </p:nvCxnSpPr>
                <p:spPr>
                  <a:xfrm rot="10800000" flipH="1" flipV="1">
                    <a:off x="6660232" y="4437112"/>
                    <a:ext cx="1296144" cy="57606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  <a:head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Rechte verbindingslijn 46"/>
                  <p:cNvCxnSpPr>
                    <a:cxnSpLocks noChangeAspect="1"/>
                  </p:cNvCxnSpPr>
                  <p:nvPr/>
                </p:nvCxnSpPr>
                <p:spPr>
                  <a:xfrm rot="10800000" flipH="1" flipV="1">
                    <a:off x="6660232" y="4437112"/>
                    <a:ext cx="648072" cy="28803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  <a:headEnd type="none" w="lg" len="lg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Rechte verbindingslijn 47"/>
                  <p:cNvCxnSpPr>
                    <a:cxnSpLocks noChangeAspect="1"/>
                  </p:cNvCxnSpPr>
                  <p:nvPr/>
                </p:nvCxnSpPr>
                <p:spPr>
                  <a:xfrm flipH="1">
                    <a:off x="7308304" y="3861048"/>
                    <a:ext cx="648072" cy="28803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  <a:headEnd type="none" w="lg" len="lg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Rechthoek 48"/>
                  <p:cNvSpPr/>
                  <p:nvPr/>
                </p:nvSpPr>
                <p:spPr>
                  <a:xfrm>
                    <a:off x="6516216" y="3429000"/>
                    <a:ext cx="144016" cy="1800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cxnSp>
                <p:nvCxnSpPr>
                  <p:cNvPr id="50" name="Rechte verbindingslijn 49"/>
                  <p:cNvCxnSpPr/>
                  <p:nvPr/>
                </p:nvCxnSpPr>
                <p:spPr>
                  <a:xfrm rot="10800000" flipH="1" flipV="1">
                    <a:off x="5364088" y="3861048"/>
                    <a:ext cx="1296144" cy="57606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  <a:head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Tekstvak 41"/>
                <p:cNvSpPr txBox="1"/>
                <p:nvPr/>
              </p:nvSpPr>
              <p:spPr>
                <a:xfrm>
                  <a:off x="6660232" y="3356992"/>
                  <a:ext cx="8640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400" dirty="0" smtClean="0"/>
                    <a:t>spiegel</a:t>
                  </a:r>
                  <a:endParaRPr lang="nl-NL" sz="1400" dirty="0"/>
                </a:p>
              </p:txBody>
            </p:sp>
            <p:sp>
              <p:nvSpPr>
                <p:cNvPr id="43" name="Tekstvak 42"/>
                <p:cNvSpPr txBox="1"/>
                <p:nvPr/>
              </p:nvSpPr>
              <p:spPr>
                <a:xfrm>
                  <a:off x="7812360" y="3501008"/>
                  <a:ext cx="2796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400" dirty="0" smtClean="0"/>
                    <a:t>V</a:t>
                  </a:r>
                  <a:endParaRPr lang="nl-NL" sz="1400" dirty="0"/>
                </a:p>
              </p:txBody>
            </p:sp>
            <p:sp>
              <p:nvSpPr>
                <p:cNvPr id="44" name="Tekstvak 43"/>
                <p:cNvSpPr txBox="1"/>
                <p:nvPr/>
              </p:nvSpPr>
              <p:spPr>
                <a:xfrm>
                  <a:off x="5220072" y="3501008"/>
                  <a:ext cx="2796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400" dirty="0" smtClean="0"/>
                    <a:t>B</a:t>
                  </a:r>
                  <a:endParaRPr lang="nl-NL" sz="1400" dirty="0"/>
                </a:p>
              </p:txBody>
            </p:sp>
          </p:grpSp>
          <p:grpSp>
            <p:nvGrpSpPr>
              <p:cNvPr id="51" name="Groep 50"/>
              <p:cNvGrpSpPr/>
              <p:nvPr/>
            </p:nvGrpSpPr>
            <p:grpSpPr>
              <a:xfrm>
                <a:off x="1907704" y="2564904"/>
                <a:ext cx="2592288" cy="1656184"/>
                <a:chOff x="5580112" y="2060848"/>
                <a:chExt cx="2592288" cy="1152128"/>
              </a:xfrm>
            </p:grpSpPr>
            <p:cxnSp>
              <p:nvCxnSpPr>
                <p:cNvPr id="32" name="Rechte verbindingslijn 31"/>
                <p:cNvCxnSpPr/>
                <p:nvPr/>
              </p:nvCxnSpPr>
              <p:spPr>
                <a:xfrm rot="10800000" flipV="1">
                  <a:off x="6876256" y="2060848"/>
                  <a:ext cx="1296144" cy="5760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echte verbindingslijn 32"/>
                <p:cNvCxnSpPr/>
                <p:nvPr/>
              </p:nvCxnSpPr>
              <p:spPr>
                <a:xfrm rot="10800000" flipH="1" flipV="1">
                  <a:off x="6876256" y="2636912"/>
                  <a:ext cx="1296144" cy="5760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echte verbindingslijn 33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6876256" y="2636912"/>
                  <a:ext cx="648072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lg" len="lg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34"/>
                <p:cNvCxnSpPr>
                  <a:cxnSpLocks noChangeAspect="1"/>
                </p:cNvCxnSpPr>
                <p:nvPr/>
              </p:nvCxnSpPr>
              <p:spPr>
                <a:xfrm flipH="1">
                  <a:off x="7524328" y="2060848"/>
                  <a:ext cx="648072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lg" len="lg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6"/>
                <p:cNvCxnSpPr/>
                <p:nvPr/>
              </p:nvCxnSpPr>
              <p:spPr>
                <a:xfrm rot="10800000" flipH="1" flipV="1">
                  <a:off x="5580112" y="2060848"/>
                  <a:ext cx="1296144" cy="5760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8" name="Picture 2" descr="C:\Users\Kees\AppData\Local\Microsoft\Windows\Temporary Internet Files\Content.IE5\7EM8CBMY\MC900435300[1].wmf"/>
            <p:cNvPicPr>
              <a:picLocks noChangeAspect="1" noChangeArrowheads="1"/>
            </p:cNvPicPr>
            <p:nvPr/>
          </p:nvPicPr>
          <p:blipFill>
            <a:blip r:embed="rId3" cstate="print"/>
            <a:srcRect l="57807" t="53910" r="3157" b="14807"/>
            <a:stretch>
              <a:fillRect/>
            </a:stretch>
          </p:blipFill>
          <p:spPr bwMode="auto">
            <a:xfrm>
              <a:off x="7740352" y="4869160"/>
              <a:ext cx="396000" cy="316800"/>
            </a:xfrm>
            <a:prstGeom prst="rect">
              <a:avLst/>
            </a:prstGeom>
            <a:noFill/>
          </p:spPr>
        </p:pic>
        <p:pic>
          <p:nvPicPr>
            <p:cNvPr id="69" name="Picture 2" descr="C:\Users\Kees\AppData\Local\Microsoft\Windows\Temporary Internet Files\Content.IE5\7EM8CBMY\MC900435300[1].wmf"/>
            <p:cNvPicPr>
              <a:picLocks noChangeAspect="1" noChangeArrowheads="1"/>
            </p:cNvPicPr>
            <p:nvPr/>
          </p:nvPicPr>
          <p:blipFill>
            <a:blip r:embed="rId3" cstate="print"/>
            <a:srcRect l="57807" t="53910" r="3157" b="14807"/>
            <a:stretch>
              <a:fillRect/>
            </a:stretch>
          </p:blipFill>
          <p:spPr bwMode="auto">
            <a:xfrm>
              <a:off x="7740352" y="4365104"/>
              <a:ext cx="396000" cy="316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ndertitel 2"/>
          <p:cNvSpPr txBox="1">
            <a:spLocks noChangeAspect="1"/>
          </p:cNvSpPr>
          <p:nvPr/>
        </p:nvSpPr>
        <p:spPr>
          <a:xfrm>
            <a:off x="1214414" y="1628800"/>
            <a:ext cx="6858048" cy="401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Ontdekken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Begrijpen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Beheersen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2786058"/>
            <a:ext cx="3960440" cy="3214710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het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beheersen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beter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door het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begrijpen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algn="l">
              <a:spcBef>
                <a:spcPts val="1200"/>
              </a:spcBef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Hoef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je minder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sommen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bespreken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algn="l">
              <a:spcBef>
                <a:spcPts val="1200"/>
              </a:spcBef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Onthouden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leerlingen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het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beter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endParaRPr lang="en-US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452D-BB5F-4FC6-917A-13D2674D2C3B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1071538" y="642918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Spiegeltje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spiegeltje</a:t>
            </a:r>
            <a:endParaRPr lang="nl-NL" sz="4400" b="1" dirty="0"/>
          </a:p>
        </p:txBody>
      </p:sp>
      <p:grpSp>
        <p:nvGrpSpPr>
          <p:cNvPr id="56" name="Groep 55"/>
          <p:cNvGrpSpPr>
            <a:grpSpLocks noChangeAspect="1"/>
          </p:cNvGrpSpPr>
          <p:nvPr/>
        </p:nvGrpSpPr>
        <p:grpSpPr>
          <a:xfrm>
            <a:off x="5292080" y="3140968"/>
            <a:ext cx="3072341" cy="2304256"/>
            <a:chOff x="4716016" y="2636912"/>
            <a:chExt cx="3456384" cy="2592288"/>
          </a:xfrm>
        </p:grpSpPr>
        <p:grpSp>
          <p:nvGrpSpPr>
            <p:cNvPr id="5" name="Groep 65"/>
            <p:cNvGrpSpPr/>
            <p:nvPr/>
          </p:nvGrpSpPr>
          <p:grpSpPr>
            <a:xfrm>
              <a:off x="4716016" y="2636912"/>
              <a:ext cx="3456384" cy="2592288"/>
              <a:chOff x="1475656" y="1844824"/>
              <a:chExt cx="3456384" cy="2592288"/>
            </a:xfrm>
          </p:grpSpPr>
          <p:sp>
            <p:nvSpPr>
              <p:cNvPr id="39" name="Rechthoek 38"/>
              <p:cNvSpPr/>
              <p:nvPr/>
            </p:nvSpPr>
            <p:spPr>
              <a:xfrm>
                <a:off x="1475656" y="1844824"/>
                <a:ext cx="3456384" cy="259228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6" name="Groep 25"/>
              <p:cNvGrpSpPr/>
              <p:nvPr/>
            </p:nvGrpSpPr>
            <p:grpSpPr>
              <a:xfrm>
                <a:off x="1763688" y="2060848"/>
                <a:ext cx="2871936" cy="1872208"/>
                <a:chOff x="5220072" y="3356992"/>
                <a:chExt cx="2871936" cy="1872208"/>
              </a:xfrm>
            </p:grpSpPr>
            <p:grpSp>
              <p:nvGrpSpPr>
                <p:cNvPr id="7" name="Groep 21"/>
                <p:cNvGrpSpPr/>
                <p:nvPr/>
              </p:nvGrpSpPr>
              <p:grpSpPr>
                <a:xfrm>
                  <a:off x="5364088" y="3429000"/>
                  <a:ext cx="2592288" cy="1800200"/>
                  <a:chOff x="5364088" y="3429000"/>
                  <a:chExt cx="2592288" cy="1800200"/>
                </a:xfrm>
              </p:grpSpPr>
              <p:cxnSp>
                <p:nvCxnSpPr>
                  <p:cNvPr id="45" name="Rechte verbindingslijn 44"/>
                  <p:cNvCxnSpPr/>
                  <p:nvPr/>
                </p:nvCxnSpPr>
                <p:spPr>
                  <a:xfrm rot="10800000" flipV="1">
                    <a:off x="6660232" y="3861048"/>
                    <a:ext cx="1296144" cy="57606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Rechte verbindingslijn 45"/>
                  <p:cNvCxnSpPr/>
                  <p:nvPr/>
                </p:nvCxnSpPr>
                <p:spPr>
                  <a:xfrm rot="10800000" flipH="1" flipV="1">
                    <a:off x="6660232" y="4437112"/>
                    <a:ext cx="1296144" cy="57606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  <a:head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Rechte verbindingslijn 46"/>
                  <p:cNvCxnSpPr>
                    <a:cxnSpLocks noChangeAspect="1"/>
                  </p:cNvCxnSpPr>
                  <p:nvPr/>
                </p:nvCxnSpPr>
                <p:spPr>
                  <a:xfrm rot="10800000" flipH="1" flipV="1">
                    <a:off x="6660232" y="4437112"/>
                    <a:ext cx="648072" cy="28803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  <a:headEnd type="none" w="lg" len="lg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Rechte verbindingslijn 47"/>
                  <p:cNvCxnSpPr>
                    <a:cxnSpLocks noChangeAspect="1"/>
                  </p:cNvCxnSpPr>
                  <p:nvPr/>
                </p:nvCxnSpPr>
                <p:spPr>
                  <a:xfrm flipH="1">
                    <a:off x="7308304" y="3861048"/>
                    <a:ext cx="648072" cy="28803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  <a:headEnd type="none" w="lg" len="lg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Rechthoek 48"/>
                  <p:cNvSpPr/>
                  <p:nvPr/>
                </p:nvSpPr>
                <p:spPr>
                  <a:xfrm>
                    <a:off x="6516216" y="3429000"/>
                    <a:ext cx="144016" cy="1800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cxnSp>
                <p:nvCxnSpPr>
                  <p:cNvPr id="50" name="Rechte verbindingslijn 49"/>
                  <p:cNvCxnSpPr/>
                  <p:nvPr/>
                </p:nvCxnSpPr>
                <p:spPr>
                  <a:xfrm rot="10800000" flipH="1" flipV="1">
                    <a:off x="5364088" y="3861048"/>
                    <a:ext cx="1296144" cy="57606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  <a:head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Tekstvak 41"/>
                <p:cNvSpPr txBox="1"/>
                <p:nvPr/>
              </p:nvSpPr>
              <p:spPr>
                <a:xfrm>
                  <a:off x="6660232" y="3356992"/>
                  <a:ext cx="8640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400" dirty="0" smtClean="0"/>
                    <a:t>spiegel</a:t>
                  </a:r>
                  <a:endParaRPr lang="nl-NL" sz="1400" dirty="0"/>
                </a:p>
              </p:txBody>
            </p:sp>
            <p:sp>
              <p:nvSpPr>
                <p:cNvPr id="43" name="Tekstvak 42"/>
                <p:cNvSpPr txBox="1"/>
                <p:nvPr/>
              </p:nvSpPr>
              <p:spPr>
                <a:xfrm>
                  <a:off x="7812360" y="3501008"/>
                  <a:ext cx="2796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400" dirty="0" smtClean="0"/>
                    <a:t>V</a:t>
                  </a:r>
                  <a:endParaRPr lang="nl-NL" sz="1400" dirty="0"/>
                </a:p>
              </p:txBody>
            </p:sp>
            <p:sp>
              <p:nvSpPr>
                <p:cNvPr id="44" name="Tekstvak 43"/>
                <p:cNvSpPr txBox="1"/>
                <p:nvPr/>
              </p:nvSpPr>
              <p:spPr>
                <a:xfrm>
                  <a:off x="5220072" y="3501008"/>
                  <a:ext cx="2796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400" dirty="0" smtClean="0"/>
                    <a:t>B</a:t>
                  </a:r>
                  <a:endParaRPr lang="nl-NL" sz="1400" dirty="0"/>
                </a:p>
              </p:txBody>
            </p:sp>
          </p:grpSp>
          <p:grpSp>
            <p:nvGrpSpPr>
              <p:cNvPr id="9" name="Groep 50"/>
              <p:cNvGrpSpPr/>
              <p:nvPr/>
            </p:nvGrpSpPr>
            <p:grpSpPr>
              <a:xfrm>
                <a:off x="1907704" y="2564904"/>
                <a:ext cx="2592288" cy="1656184"/>
                <a:chOff x="5580112" y="2060848"/>
                <a:chExt cx="2592288" cy="1152128"/>
              </a:xfrm>
            </p:grpSpPr>
            <p:cxnSp>
              <p:nvCxnSpPr>
                <p:cNvPr id="32" name="Rechte verbindingslijn 31"/>
                <p:cNvCxnSpPr/>
                <p:nvPr/>
              </p:nvCxnSpPr>
              <p:spPr>
                <a:xfrm rot="10800000" flipV="1">
                  <a:off x="6876256" y="2060848"/>
                  <a:ext cx="1296144" cy="5760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echte verbindingslijn 32"/>
                <p:cNvCxnSpPr/>
                <p:nvPr/>
              </p:nvCxnSpPr>
              <p:spPr>
                <a:xfrm rot="10800000" flipH="1" flipV="1">
                  <a:off x="6876256" y="2636912"/>
                  <a:ext cx="1296144" cy="5760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Rechte verbindingslijn 33"/>
                <p:cNvCxnSpPr>
                  <a:cxnSpLocks noChangeAspect="1"/>
                </p:cNvCxnSpPr>
                <p:nvPr/>
              </p:nvCxnSpPr>
              <p:spPr>
                <a:xfrm rot="10800000" flipH="1" flipV="1">
                  <a:off x="6876256" y="2636912"/>
                  <a:ext cx="648072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lg" len="lg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chte verbindingslijn 34"/>
                <p:cNvCxnSpPr>
                  <a:cxnSpLocks noChangeAspect="1"/>
                </p:cNvCxnSpPr>
                <p:nvPr/>
              </p:nvCxnSpPr>
              <p:spPr>
                <a:xfrm flipH="1">
                  <a:off x="7524328" y="2060848"/>
                  <a:ext cx="648072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lg" len="lg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6"/>
                <p:cNvCxnSpPr/>
                <p:nvPr/>
              </p:nvCxnSpPr>
              <p:spPr>
                <a:xfrm rot="10800000" flipH="1" flipV="1">
                  <a:off x="5580112" y="2060848"/>
                  <a:ext cx="1296144" cy="5760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8" name="Picture 2" descr="C:\Users\Kees\AppData\Local\Microsoft\Windows\Temporary Internet Files\Content.IE5\7EM8CBMY\MC900435300[1].wmf"/>
            <p:cNvPicPr>
              <a:picLocks noChangeAspect="1" noChangeArrowheads="1"/>
            </p:cNvPicPr>
            <p:nvPr/>
          </p:nvPicPr>
          <p:blipFill>
            <a:blip r:embed="rId3" cstate="print"/>
            <a:srcRect l="57807" t="53910" r="3157" b="14807"/>
            <a:stretch>
              <a:fillRect/>
            </a:stretch>
          </p:blipFill>
          <p:spPr bwMode="auto">
            <a:xfrm>
              <a:off x="7740352" y="4869160"/>
              <a:ext cx="396000" cy="316800"/>
            </a:xfrm>
            <a:prstGeom prst="rect">
              <a:avLst/>
            </a:prstGeom>
            <a:noFill/>
          </p:spPr>
        </p:pic>
        <p:pic>
          <p:nvPicPr>
            <p:cNvPr id="69" name="Picture 2" descr="C:\Users\Kees\AppData\Local\Microsoft\Windows\Temporary Internet Files\Content.IE5\7EM8CBMY\MC900435300[1].wmf"/>
            <p:cNvPicPr>
              <a:picLocks noChangeAspect="1" noChangeArrowheads="1"/>
            </p:cNvPicPr>
            <p:nvPr/>
          </p:nvPicPr>
          <p:blipFill>
            <a:blip r:embed="rId3" cstate="print"/>
            <a:srcRect l="57807" t="53910" r="3157" b="14807"/>
            <a:stretch>
              <a:fillRect/>
            </a:stretch>
          </p:blipFill>
          <p:spPr bwMode="auto">
            <a:xfrm>
              <a:off x="7740352" y="4365104"/>
              <a:ext cx="396000" cy="316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714512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Ontdekken – Begrijpen – Beheersen</a:t>
            </a: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5616" y="2786058"/>
            <a:ext cx="6912768" cy="335758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Ervaringen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van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leerlingen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zijn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onmisbaar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Lesactiviteiten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voor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ontdekken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Begrijpen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met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vragen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uitleg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Ontdekkend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leren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nooit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het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eindstation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zijn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F5EF-B665-41C9-8A92-745A21008D67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428760"/>
          </a:xfrm>
        </p:spPr>
        <p:txBody>
          <a:bodyPr>
            <a:normAutofit/>
          </a:bodyPr>
          <a:lstStyle/>
          <a:p>
            <a:r>
              <a:rPr lang="nl-NL" b="1" dirty="0" smtClean="0"/>
              <a:t>Lesactiviteiten ontwikkelen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4857784" cy="3786214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start van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onderwerp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nooit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het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bespreken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van de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theorie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altijd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activiteit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>
              <a:spcBef>
                <a:spcPts val="12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activiteit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gericht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op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ontdekken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en/of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begrijpen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>
              <a:spcBef>
                <a:spcPts val="12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activiteit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dezelfde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les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nabesproken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A651-04BD-4123-9A93-8329D9057A87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7" name="Afbeelding 6" descr="P904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214554"/>
            <a:ext cx="2208000" cy="1656000"/>
          </a:xfrm>
          <a:prstGeom prst="rect">
            <a:avLst/>
          </a:prstGeom>
        </p:spPr>
      </p:pic>
      <p:pic>
        <p:nvPicPr>
          <p:cNvPr id="9" name="Afbeelding 8" descr="PB16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143380"/>
            <a:ext cx="2208000" cy="16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2858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 err="1" smtClean="0"/>
              <a:t>Natuurkunde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klas</a:t>
            </a:r>
            <a:r>
              <a:rPr lang="en-US" sz="3200" b="1" dirty="0" smtClean="0"/>
              <a:t> 3 - </a:t>
            </a:r>
            <a:r>
              <a:rPr lang="en-US" sz="3200" b="1" dirty="0" err="1" smtClean="0"/>
              <a:t>Elektriciteit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nl-NL" sz="32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2147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2800" dirty="0" smtClean="0"/>
          </a:p>
          <a:p>
            <a:pPr>
              <a:spcBef>
                <a:spcPts val="1200"/>
              </a:spcBef>
            </a:pP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F52-462D-4686-A21B-708966F9FA56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55576" y="1785926"/>
            <a:ext cx="53285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US" sz="2400" dirty="0" smtClean="0"/>
              <a:t>1. 	</a:t>
            </a:r>
            <a:r>
              <a:rPr lang="en-US" sz="2400" dirty="0" err="1" smtClean="0"/>
              <a:t>Apparaten</a:t>
            </a:r>
            <a:r>
              <a:rPr lang="en-US" sz="2400" dirty="0" smtClean="0"/>
              <a:t> en </a:t>
            </a:r>
            <a:r>
              <a:rPr lang="en-US" sz="2400" dirty="0" err="1" smtClean="0"/>
              <a:t>energie</a:t>
            </a:r>
            <a:endParaRPr lang="en-US" sz="2400" dirty="0" smtClean="0"/>
          </a:p>
          <a:p>
            <a:pPr marL="355600"/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Sommige apparaten in huis verbruiken veel energie, andere zijn zuinig met energie.</a:t>
            </a:r>
          </a:p>
          <a:p>
            <a:pPr marL="355600"/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Bij huishoudelijke apparaten die meer energie gebruiken is de stroomsterkte groter.</a:t>
            </a:r>
          </a:p>
          <a:p>
            <a:pPr marL="355600"/>
            <a:endParaRPr lang="nl-NL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55600" indent="-355600"/>
            <a:r>
              <a:rPr lang="en-US" sz="2400" dirty="0" smtClean="0"/>
              <a:t>2.	</a:t>
            </a:r>
            <a:r>
              <a:rPr lang="en-US" sz="2400" dirty="0" err="1" smtClean="0"/>
              <a:t>Schakelingen</a:t>
            </a:r>
            <a:r>
              <a:rPr lang="en-US" sz="2400" dirty="0" smtClean="0"/>
              <a:t> en </a:t>
            </a:r>
            <a:r>
              <a:rPr lang="en-US" sz="2400" dirty="0" err="1" smtClean="0"/>
              <a:t>stroomsterkte</a:t>
            </a:r>
            <a:endParaRPr lang="en-US" sz="2400" dirty="0" smtClean="0"/>
          </a:p>
          <a:p>
            <a:pPr marL="355600"/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 meer apparaten je aansluit des te groter wordt de stroomsterkte.</a:t>
            </a:r>
          </a:p>
          <a:p>
            <a:pPr marL="355600"/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Huishoudelijke apparaten werken op dezelfde spanning, ze moeten rechtstreeks op de spanningsbron aangesloten worden.</a:t>
            </a:r>
          </a:p>
        </p:txBody>
      </p:sp>
      <p:grpSp>
        <p:nvGrpSpPr>
          <p:cNvPr id="16" name="Groep 15"/>
          <p:cNvGrpSpPr/>
          <p:nvPr/>
        </p:nvGrpSpPr>
        <p:grpSpPr>
          <a:xfrm>
            <a:off x="6300192" y="1556792"/>
            <a:ext cx="2520135" cy="4536368"/>
            <a:chOff x="6300192" y="1556792"/>
            <a:chExt cx="2520135" cy="4536368"/>
          </a:xfrm>
        </p:grpSpPr>
        <p:pic>
          <p:nvPicPr>
            <p:cNvPr id="8" name="Picture 6" descr="batterij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6256" y="4869160"/>
              <a:ext cx="1628573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Foto van Meten is weten-M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0192" y="1628800"/>
              <a:ext cx="1308302" cy="1044000"/>
            </a:xfrm>
            <a:prstGeom prst="rect">
              <a:avLst/>
            </a:prstGeom>
            <a:noFill/>
          </p:spPr>
        </p:pic>
        <p:pic>
          <p:nvPicPr>
            <p:cNvPr id="11" name="Picture 6" descr="http://groeneplaneet.files.wordpress.com/2007/02/genie-spaarlam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12360" y="1556792"/>
              <a:ext cx="391022" cy="710948"/>
            </a:xfrm>
            <a:prstGeom prst="rect">
              <a:avLst/>
            </a:prstGeom>
            <a:noFill/>
          </p:spPr>
        </p:pic>
        <p:pic>
          <p:nvPicPr>
            <p:cNvPr id="12" name="Picture 8" descr="http://www.neosave.nl/assets/images/autogen/a_190520_light_bulb_1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44408" y="1861065"/>
              <a:ext cx="527880" cy="703839"/>
            </a:xfrm>
            <a:prstGeom prst="rect">
              <a:avLst/>
            </a:prstGeom>
            <a:noFill/>
          </p:spPr>
        </p:pic>
        <p:pic>
          <p:nvPicPr>
            <p:cNvPr id="13" name="Picture 10" descr="http://www.qplaza.nl/images/products_philips_lcd_tv_32p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4248" y="2780928"/>
              <a:ext cx="756000" cy="756000"/>
            </a:xfrm>
            <a:prstGeom prst="rect">
              <a:avLst/>
            </a:prstGeom>
            <a:noFill/>
          </p:spPr>
        </p:pic>
        <p:pic>
          <p:nvPicPr>
            <p:cNvPr id="178178" name="Picture 2" descr="http://www.bobotten.nl/upload/henry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40352" y="2636912"/>
              <a:ext cx="1068717" cy="936000"/>
            </a:xfrm>
            <a:prstGeom prst="rect">
              <a:avLst/>
            </a:prstGeom>
            <a:noFill/>
          </p:spPr>
        </p:pic>
        <p:pic>
          <p:nvPicPr>
            <p:cNvPr id="178180" name="Picture 4" descr="http://www.amsterdamshop.nl/static/images/products/sony%20ericsson/CST7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24328" y="3717032"/>
              <a:ext cx="1295999" cy="972000"/>
            </a:xfrm>
            <a:prstGeom prst="rect">
              <a:avLst/>
            </a:prstGeom>
            <a:noFill/>
          </p:spPr>
        </p:pic>
        <p:pic>
          <p:nvPicPr>
            <p:cNvPr id="178182" name="Picture 6" descr="http://static.cadeaus.in/custom/images/155/bestron-glazen-waterkoke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88224" y="3789040"/>
              <a:ext cx="792000" cy="9599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033"/>
            <a:ext cx="7772400" cy="1470025"/>
          </a:xfrm>
        </p:spPr>
        <p:txBody>
          <a:bodyPr>
            <a:normAutofit/>
          </a:bodyPr>
          <a:lstStyle/>
          <a:p>
            <a:r>
              <a:rPr lang="nl-NL" b="1" dirty="0" smtClean="0"/>
              <a:t>Klassieke docent</a:t>
            </a:r>
            <a:br>
              <a:rPr lang="nl-NL" b="1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357586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Frontaal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Veel klassikale uitleg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Bespreken van opgaven</a:t>
            </a:r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D2F5-986D-427B-BBEC-AB2DA60134CC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2858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 err="1" smtClean="0"/>
              <a:t>Natuurkunde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klas</a:t>
            </a:r>
            <a:r>
              <a:rPr lang="en-US" sz="3200" b="1" dirty="0" smtClean="0"/>
              <a:t> 3 - </a:t>
            </a:r>
            <a:r>
              <a:rPr lang="en-US" sz="3200" b="1" dirty="0" err="1" smtClean="0"/>
              <a:t>Elektriciteit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2147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2800" dirty="0" smtClean="0"/>
          </a:p>
          <a:p>
            <a:pPr>
              <a:spcBef>
                <a:spcPts val="1200"/>
              </a:spcBef>
            </a:pP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F52-462D-4686-A21B-708966F9FA56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755576" y="1785926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US" sz="2400" dirty="0" smtClean="0"/>
              <a:t>3.	Spanning en </a:t>
            </a:r>
            <a:r>
              <a:rPr lang="en-US" sz="2400" dirty="0" err="1" smtClean="0"/>
              <a:t>weerstand</a:t>
            </a:r>
            <a:endParaRPr lang="en-US" sz="2000" dirty="0" smtClean="0"/>
          </a:p>
          <a:p>
            <a:pPr marL="355600"/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spanning is de oorzaak van de stroom. Bij een grotere spanning wordt de stroomsterkte groter.</a:t>
            </a:r>
          </a:p>
          <a:p>
            <a:pPr marL="355600"/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Apparaten die veel energie gebruiken laten de stroom makkelijk door, ze hebben een kleine weerstand.</a:t>
            </a:r>
          </a:p>
          <a:p>
            <a:pPr marL="355600"/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55600" indent="-355600"/>
            <a:r>
              <a:rPr lang="en-US" sz="2400" dirty="0" smtClean="0"/>
              <a:t>4.	</a:t>
            </a:r>
            <a:r>
              <a:rPr lang="en-US" sz="2400" dirty="0" err="1" smtClean="0"/>
              <a:t>Elektrische</a:t>
            </a:r>
            <a:r>
              <a:rPr lang="en-US" sz="2400" dirty="0" smtClean="0"/>
              <a:t> </a:t>
            </a:r>
            <a:r>
              <a:rPr lang="en-US" sz="2400" dirty="0" err="1" smtClean="0"/>
              <a:t>schakelingen</a:t>
            </a:r>
            <a:endParaRPr lang="en-US" sz="2400" dirty="0" smtClean="0"/>
          </a:p>
          <a:p>
            <a:pPr marL="355600"/>
            <a:r>
              <a:rPr lang="nl-N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 apparaten achter elkaar geschakeld worden moet de spanning hoger worden. De stroomsterkte door beide apparaten is dan even groot.</a:t>
            </a:r>
          </a:p>
          <a:p>
            <a:pPr marL="355600"/>
            <a:endParaRPr lang="nl-N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batterij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214578" cy="141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4" descr="CLP51D1_Pic1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grayscl/>
          </a:blip>
          <a:srcRect/>
          <a:stretch>
            <a:fillRect/>
          </a:stretch>
        </p:blipFill>
        <p:spPr bwMode="auto">
          <a:xfrm>
            <a:off x="7020272" y="3284984"/>
            <a:ext cx="161805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18" name="Picture 2" descr="http://www.stroomopwaarts.be/scholen/874-DSY/version/default/part/ImageData/data/ser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581128"/>
            <a:ext cx="1660742" cy="17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2858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 err="1" smtClean="0"/>
              <a:t>Natuurkunde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klas</a:t>
            </a:r>
            <a:r>
              <a:rPr lang="en-US" sz="3200" b="1" dirty="0" smtClean="0"/>
              <a:t> 3 - </a:t>
            </a:r>
            <a:r>
              <a:rPr lang="en-US" sz="3200" b="1" dirty="0" err="1" smtClean="0"/>
              <a:t>Elektriciteit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2147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2800" dirty="0" smtClean="0"/>
          </a:p>
          <a:p>
            <a:pPr>
              <a:spcBef>
                <a:spcPts val="1200"/>
              </a:spcBef>
            </a:pP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F52-462D-4686-A21B-708966F9FA56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11" name="Ondertitel 2"/>
          <p:cNvSpPr txBox="1">
            <a:spLocks/>
          </p:cNvSpPr>
          <p:nvPr/>
        </p:nvSpPr>
        <p:spPr>
          <a:xfrm>
            <a:off x="1371600" y="2276872"/>
            <a:ext cx="6400800" cy="38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de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paragrafen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Welke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lesactiviteiten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leerlingen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ontdekken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Welke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opdrachten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leerlingen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het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ook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begrijpen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033"/>
            <a:ext cx="7772400" cy="1470025"/>
          </a:xfrm>
        </p:spPr>
        <p:txBody>
          <a:bodyPr>
            <a:normAutofit/>
          </a:bodyPr>
          <a:lstStyle/>
          <a:p>
            <a:r>
              <a:rPr lang="nl-NL" b="1" dirty="0" smtClean="0"/>
              <a:t>Gewoon met een boek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4414" y="2428868"/>
            <a:ext cx="6858048" cy="32147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Nova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Nu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voor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straks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Stevin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Natuurkunde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overal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Pulsar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DBK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Natuurkunde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interactief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Systematische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natuurkunde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Newton </a:t>
            </a:r>
          </a:p>
          <a:p>
            <a:endParaRPr lang="nl-NL" dirty="0" smtClean="0"/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5CF3-A1E5-44A1-9D92-7D0EDF7D7E32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033"/>
            <a:ext cx="7772400" cy="1470025"/>
          </a:xfrm>
        </p:spPr>
        <p:txBody>
          <a:bodyPr>
            <a:normAutofit/>
          </a:bodyPr>
          <a:lstStyle/>
          <a:p>
            <a:r>
              <a:rPr lang="nl-NL" b="1" dirty="0" smtClean="0"/>
              <a:t>Gewoon met een boek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2428868"/>
            <a:ext cx="8568952" cy="388045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Voorbeelden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SOUL-project: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www.phys.uu.nl/~natunws/soul/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h/v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Muziek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    3 h/v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Energie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arbeid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N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SaLVO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nl-NL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www.salvoproject.nl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4h WA – Verhoudingen en evenredigheid</a:t>
            </a:r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5CF3-A1E5-44A1-9D92-7D0EDF7D7E32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316033"/>
            <a:ext cx="8496944" cy="1470025"/>
          </a:xfrm>
        </p:spPr>
        <p:txBody>
          <a:bodyPr>
            <a:normAutofit/>
          </a:bodyPr>
          <a:lstStyle/>
          <a:p>
            <a:r>
              <a:rPr lang="nl-NL" b="1" dirty="0" smtClean="0"/>
              <a:t>Ontdekken – Begrijpen – Beheersen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2428868"/>
            <a:ext cx="8568952" cy="38804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k.hooyman@boni.nl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Bedankt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voor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uw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aandacht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5CF3-A1E5-44A1-9D92-7D0EDF7D7E32}" type="datetime1">
              <a:rPr lang="nl-NL" smtClean="0"/>
              <a:pPr/>
              <a:t>9-12-2010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033"/>
            <a:ext cx="7772400" cy="1470025"/>
          </a:xfrm>
        </p:spPr>
        <p:txBody>
          <a:bodyPr>
            <a:normAutofit/>
          </a:bodyPr>
          <a:lstStyle/>
          <a:p>
            <a:r>
              <a:rPr lang="nl-NL" b="1" dirty="0" smtClean="0"/>
              <a:t>Zelfstandig leren</a:t>
            </a:r>
            <a:br>
              <a:rPr lang="nl-NL" b="1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357586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Studiehuis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Lesplanner – inleveropdrachten</a:t>
            </a:r>
          </a:p>
          <a:p>
            <a:r>
              <a:rPr lang="nl-N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Iederwijs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leerdomeinen </a:t>
            </a:r>
          </a:p>
          <a:p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Docentonafhankelijk lesmateriaal</a:t>
            </a:r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D2F5-986D-427B-BBEC-AB2DA60134CC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033"/>
            <a:ext cx="7772400" cy="1470025"/>
          </a:xfrm>
        </p:spPr>
        <p:txBody>
          <a:bodyPr>
            <a:normAutofit/>
          </a:bodyPr>
          <a:lstStyle/>
          <a:p>
            <a:r>
              <a:rPr lang="nl-NL" b="1" dirty="0" smtClean="0"/>
              <a:t>Gewoon met een boek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4414" y="2428868"/>
            <a:ext cx="6858048" cy="32147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Nova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Nu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voor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straks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Stevin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Natuurkunde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overal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Pulsar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DBK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Natuurkunde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interactief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Systematische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natuurkunde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Newton </a:t>
            </a:r>
          </a:p>
          <a:p>
            <a:endParaRPr lang="nl-NL" dirty="0" smtClean="0"/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5CF3-A1E5-44A1-9D92-7D0EDF7D7E32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033"/>
            <a:ext cx="7772400" cy="1470025"/>
          </a:xfrm>
        </p:spPr>
        <p:txBody>
          <a:bodyPr>
            <a:normAutofit/>
          </a:bodyPr>
          <a:lstStyle/>
          <a:p>
            <a:r>
              <a:rPr lang="nl-NL" b="1" dirty="0" smtClean="0"/>
              <a:t>Gewoon met een boek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4414" y="2428868"/>
            <a:ext cx="6858048" cy="321471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doet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docent met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boek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Uitleggen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demonstratie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voorbeeld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Opgaven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bespreken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Leren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door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nadoen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Kunnen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begrijpen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???</a:t>
            </a:r>
          </a:p>
          <a:p>
            <a:endParaRPr lang="en-US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5CF3-A1E5-44A1-9D92-7D0EDF7D7E32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033"/>
            <a:ext cx="7772400" cy="1470025"/>
          </a:xfrm>
        </p:spPr>
        <p:txBody>
          <a:bodyPr>
            <a:normAutofit/>
          </a:bodyPr>
          <a:lstStyle/>
          <a:p>
            <a:r>
              <a:rPr lang="nl-NL" b="1" dirty="0" smtClean="0"/>
              <a:t>Gewoon met een boek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4414" y="2428868"/>
            <a:ext cx="6858048" cy="366442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leerproces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hebben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Ontdekken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Begrijpen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Beheersen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bieden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lesmethoden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???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5CF3-A1E5-44A1-9D92-7D0EDF7D7E32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6</a:t>
            </a:fld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1187624" y="3753184"/>
            <a:ext cx="6912768" cy="1332000"/>
            <a:chOff x="1187624" y="3753184"/>
            <a:chExt cx="6912768" cy="1332000"/>
          </a:xfrm>
        </p:grpSpPr>
        <p:pic>
          <p:nvPicPr>
            <p:cNvPr id="7" name="Picture 2" descr="http://www.goedgevoel.be/static/FOTO/pe/11/2/14/large_37444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753184"/>
              <a:ext cx="2069041" cy="1332000"/>
            </a:xfrm>
            <a:prstGeom prst="rect">
              <a:avLst/>
            </a:prstGeom>
            <a:noFill/>
          </p:spPr>
        </p:pic>
        <p:pic>
          <p:nvPicPr>
            <p:cNvPr id="8" name="Picture 8" descr="http://allaboutwebapplications.com/wp-content/uploads/2008/06/confuse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348" y="3753184"/>
              <a:ext cx="1774756" cy="1332000"/>
            </a:xfrm>
            <a:prstGeom prst="rect">
              <a:avLst/>
            </a:prstGeom>
            <a:noFill/>
          </p:spPr>
        </p:pic>
        <p:pic>
          <p:nvPicPr>
            <p:cNvPr id="9" name="Picture 2" descr="http://t2.gstatic.com/images?q=tbn:FafGiu7jI7cfeM:http://www.citibank.be/verstandigmetkrediet/img/v_manage.jpg&amp;t=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09376" y="3753184"/>
              <a:ext cx="2091016" cy="133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75" name="Rectangle 31"/>
          <p:cNvSpPr>
            <a:spLocks noChangeArrowheads="1"/>
          </p:cNvSpPr>
          <p:nvPr/>
        </p:nvSpPr>
        <p:spPr bwMode="auto">
          <a:xfrm>
            <a:off x="107950" y="116632"/>
            <a:ext cx="8856663" cy="6626225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333375"/>
            <a:ext cx="6096000" cy="1143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Het </a:t>
            </a:r>
            <a:r>
              <a:rPr lang="nl-NL" dirty="0" err="1" smtClean="0">
                <a:solidFill>
                  <a:schemeClr val="bg1"/>
                </a:solidFill>
              </a:rPr>
              <a:t>havo-programma</a:t>
            </a:r>
            <a:r>
              <a:rPr lang="nl-NL" dirty="0" smtClean="0">
                <a:solidFill>
                  <a:schemeClr val="bg1"/>
                </a:solidFill>
              </a:rPr>
              <a:t>?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7164288" y="3140968"/>
          <a:ext cx="593520" cy="576064"/>
        </p:xfrm>
        <a:graphic>
          <a:graphicData uri="http://schemas.openxmlformats.org/presentationml/2006/ole">
            <p:oleObj spid="_x0000_s104450" name="Vergelijking" r:id="rId4" imgW="431640" imgH="419040" progId="Equation.3">
              <p:embed/>
            </p:oleObj>
          </a:graphicData>
        </a:graphic>
      </p:graphicFrame>
      <p:graphicFrame>
        <p:nvGraphicFramePr>
          <p:cNvPr id="134151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339975" y="2781300"/>
          <a:ext cx="889000" cy="787400"/>
        </p:xfrm>
        <a:graphic>
          <a:graphicData uri="http://schemas.openxmlformats.org/presentationml/2006/ole">
            <p:oleObj spid="_x0000_s104452" name="Vergelijking" r:id="rId5" imgW="444240" imgH="393480" progId="Equation.3">
              <p:embed/>
            </p:oleObj>
          </a:graphicData>
        </a:graphic>
      </p:graphicFrame>
      <p:sp>
        <p:nvSpPr>
          <p:cNvPr id="30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DBA3-6FEE-4DA9-901E-9CE2C873801C}" type="datetime2">
              <a:rPr lang="nl-NL"/>
              <a:pPr/>
              <a:t>donderdag 9 december 2010</a:t>
            </a:fld>
            <a:endParaRPr lang="nl-NL" dirty="0"/>
          </a:p>
        </p:txBody>
      </p:sp>
      <p:sp>
        <p:nvSpPr>
          <p:cNvPr id="31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2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BA96-EDE6-48FA-814E-A98544CE1564}" type="slidenum">
              <a:rPr lang="nl-NL"/>
              <a:pPr/>
              <a:t>7</a:t>
            </a:fld>
            <a:endParaRPr lang="nl-NL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4787900" y="1989138"/>
          <a:ext cx="928688" cy="787400"/>
        </p:xfrm>
        <a:graphic>
          <a:graphicData uri="http://schemas.openxmlformats.org/presentationml/2006/ole">
            <p:oleObj spid="_x0000_s104451" name="Vergelijking" r:id="rId6" imgW="457200" imgH="393480" progId="Equation.3">
              <p:embed/>
            </p:oleObj>
          </a:graphicData>
        </a:graphic>
      </p:graphicFrame>
      <p:graphicFrame>
        <p:nvGraphicFramePr>
          <p:cNvPr id="134152" name="Object 8"/>
          <p:cNvGraphicFramePr>
            <a:graphicFrameLocks noChangeAspect="1"/>
          </p:cNvGraphicFramePr>
          <p:nvPr/>
        </p:nvGraphicFramePr>
        <p:xfrm>
          <a:off x="900113" y="2997200"/>
          <a:ext cx="889000" cy="787400"/>
        </p:xfrm>
        <a:graphic>
          <a:graphicData uri="http://schemas.openxmlformats.org/presentationml/2006/ole">
            <p:oleObj spid="_x0000_s104453" name="Vergelijking" r:id="rId7" imgW="444240" imgH="393480" progId="Equation.3">
              <p:embed/>
            </p:oleObj>
          </a:graphicData>
        </a:graphic>
      </p:graphicFrame>
      <p:graphicFrame>
        <p:nvGraphicFramePr>
          <p:cNvPr id="134153" name="Object 9"/>
          <p:cNvGraphicFramePr>
            <a:graphicFrameLocks noChangeAspect="1"/>
          </p:cNvGraphicFramePr>
          <p:nvPr/>
        </p:nvGraphicFramePr>
        <p:xfrm>
          <a:off x="3492500" y="5445125"/>
          <a:ext cx="811213" cy="787400"/>
        </p:xfrm>
        <a:graphic>
          <a:graphicData uri="http://schemas.openxmlformats.org/presentationml/2006/ole">
            <p:oleObj spid="_x0000_s104454" name="Vergelijking" r:id="rId8" imgW="431640" imgH="419040" progId="Equation.3">
              <p:embed/>
            </p:oleObj>
          </a:graphicData>
        </a:graphic>
      </p:graphicFrame>
      <p:graphicFrame>
        <p:nvGraphicFramePr>
          <p:cNvPr id="134154" name="Object 10"/>
          <p:cNvGraphicFramePr>
            <a:graphicFrameLocks noChangeAspect="1"/>
          </p:cNvGraphicFramePr>
          <p:nvPr/>
        </p:nvGraphicFramePr>
        <p:xfrm>
          <a:off x="4932363" y="2924175"/>
          <a:ext cx="835025" cy="739775"/>
        </p:xfrm>
        <a:graphic>
          <a:graphicData uri="http://schemas.openxmlformats.org/presentationml/2006/ole">
            <p:oleObj spid="_x0000_s104455" name="Vergelijking" r:id="rId9" imgW="444240" imgH="393480" progId="Equation.3">
              <p:embed/>
            </p:oleObj>
          </a:graphicData>
        </a:graphic>
      </p:graphicFrame>
      <p:graphicFrame>
        <p:nvGraphicFramePr>
          <p:cNvPr id="134155" name="Object 11"/>
          <p:cNvGraphicFramePr>
            <a:graphicFrameLocks noChangeAspect="1"/>
          </p:cNvGraphicFramePr>
          <p:nvPr/>
        </p:nvGraphicFramePr>
        <p:xfrm>
          <a:off x="395288" y="3933825"/>
          <a:ext cx="908050" cy="739775"/>
        </p:xfrm>
        <a:graphic>
          <a:graphicData uri="http://schemas.openxmlformats.org/presentationml/2006/ole">
            <p:oleObj spid="_x0000_s104456" name="Vergelijking" r:id="rId10" imgW="482400" imgH="393480" progId="Equation.3">
              <p:embed/>
            </p:oleObj>
          </a:graphicData>
        </a:graphic>
      </p:graphicFrame>
      <p:graphicFrame>
        <p:nvGraphicFramePr>
          <p:cNvPr id="134156" name="Object 12"/>
          <p:cNvGraphicFramePr>
            <a:graphicFrameLocks noChangeAspect="1"/>
          </p:cNvGraphicFramePr>
          <p:nvPr/>
        </p:nvGraphicFramePr>
        <p:xfrm>
          <a:off x="5795963" y="3644900"/>
          <a:ext cx="860425" cy="739775"/>
        </p:xfrm>
        <a:graphic>
          <a:graphicData uri="http://schemas.openxmlformats.org/presentationml/2006/ole">
            <p:oleObj spid="_x0000_s104457" name="Vergelijking" r:id="rId11" imgW="457200" imgH="393480" progId="Equation.3">
              <p:embed/>
            </p:oleObj>
          </a:graphicData>
        </a:graphic>
      </p:graphicFrame>
      <p:graphicFrame>
        <p:nvGraphicFramePr>
          <p:cNvPr id="134157" name="Object 13"/>
          <p:cNvGraphicFramePr>
            <a:graphicFrameLocks noChangeAspect="1"/>
          </p:cNvGraphicFramePr>
          <p:nvPr/>
        </p:nvGraphicFramePr>
        <p:xfrm>
          <a:off x="3708400" y="2781300"/>
          <a:ext cx="812800" cy="739775"/>
        </p:xfrm>
        <a:graphic>
          <a:graphicData uri="http://schemas.openxmlformats.org/presentationml/2006/ole">
            <p:oleObj spid="_x0000_s104458" name="Vergelijking" r:id="rId12" imgW="431640" imgH="393480" progId="Equation.3">
              <p:embed/>
            </p:oleObj>
          </a:graphicData>
        </a:graphic>
      </p:graphicFrame>
      <p:graphicFrame>
        <p:nvGraphicFramePr>
          <p:cNvPr id="134158" name="Object 14"/>
          <p:cNvGraphicFramePr>
            <a:graphicFrameLocks noChangeAspect="1"/>
          </p:cNvGraphicFramePr>
          <p:nvPr/>
        </p:nvGraphicFramePr>
        <p:xfrm>
          <a:off x="2051050" y="3716338"/>
          <a:ext cx="1004888" cy="739775"/>
        </p:xfrm>
        <a:graphic>
          <a:graphicData uri="http://schemas.openxmlformats.org/presentationml/2006/ole">
            <p:oleObj spid="_x0000_s104459" name="Vergelijking" r:id="rId13" imgW="533160" imgH="393480" progId="Equation.3">
              <p:embed/>
            </p:oleObj>
          </a:graphicData>
        </a:graphic>
      </p:graphicFrame>
      <p:graphicFrame>
        <p:nvGraphicFramePr>
          <p:cNvPr id="134159" name="Object 15"/>
          <p:cNvGraphicFramePr>
            <a:graphicFrameLocks noChangeAspect="1"/>
          </p:cNvGraphicFramePr>
          <p:nvPr/>
        </p:nvGraphicFramePr>
        <p:xfrm>
          <a:off x="539750" y="5229225"/>
          <a:ext cx="1027113" cy="739775"/>
        </p:xfrm>
        <a:graphic>
          <a:graphicData uri="http://schemas.openxmlformats.org/presentationml/2006/ole">
            <p:oleObj spid="_x0000_s104460" name="Vergelijking" r:id="rId14" imgW="545760" imgH="393480" progId="Equation.3">
              <p:embed/>
            </p:oleObj>
          </a:graphicData>
        </a:graphic>
      </p:graphicFrame>
      <p:graphicFrame>
        <p:nvGraphicFramePr>
          <p:cNvPr id="134160" name="Object 16"/>
          <p:cNvGraphicFramePr>
            <a:graphicFrameLocks noChangeAspect="1"/>
          </p:cNvGraphicFramePr>
          <p:nvPr/>
        </p:nvGraphicFramePr>
        <p:xfrm>
          <a:off x="322263" y="1916113"/>
          <a:ext cx="2174875" cy="811212"/>
        </p:xfrm>
        <a:graphic>
          <a:graphicData uri="http://schemas.openxmlformats.org/presentationml/2006/ole">
            <p:oleObj spid="_x0000_s104461" name="Vergelijking" r:id="rId15" imgW="1155600" imgH="431640" progId="Equation.3">
              <p:embed/>
            </p:oleObj>
          </a:graphicData>
        </a:graphic>
      </p:graphicFrame>
      <p:graphicFrame>
        <p:nvGraphicFramePr>
          <p:cNvPr id="134161" name="Object 17"/>
          <p:cNvGraphicFramePr>
            <a:graphicFrameLocks noChangeAspect="1"/>
          </p:cNvGraphicFramePr>
          <p:nvPr/>
        </p:nvGraphicFramePr>
        <p:xfrm>
          <a:off x="1979613" y="5300663"/>
          <a:ext cx="1169987" cy="739775"/>
        </p:xfrm>
        <a:graphic>
          <a:graphicData uri="http://schemas.openxmlformats.org/presentationml/2006/ole">
            <p:oleObj spid="_x0000_s104462" name="Vergelijking" r:id="rId16" imgW="622080" imgH="393480" progId="Equation.3">
              <p:embed/>
            </p:oleObj>
          </a:graphicData>
        </a:graphic>
      </p:graphicFrame>
      <p:graphicFrame>
        <p:nvGraphicFramePr>
          <p:cNvPr id="134162" name="Object 18"/>
          <p:cNvGraphicFramePr>
            <a:graphicFrameLocks noChangeAspect="1"/>
          </p:cNvGraphicFramePr>
          <p:nvPr/>
        </p:nvGraphicFramePr>
        <p:xfrm>
          <a:off x="7451725" y="3933825"/>
          <a:ext cx="1290638" cy="787400"/>
        </p:xfrm>
        <a:graphic>
          <a:graphicData uri="http://schemas.openxmlformats.org/presentationml/2006/ole">
            <p:oleObj spid="_x0000_s104463" name="Vergelijking" r:id="rId17" imgW="685800" imgH="419040" progId="Equation.3">
              <p:embed/>
            </p:oleObj>
          </a:graphicData>
        </a:graphic>
      </p:graphicFrame>
      <p:graphicFrame>
        <p:nvGraphicFramePr>
          <p:cNvPr id="134163" name="Object 19"/>
          <p:cNvGraphicFramePr>
            <a:graphicFrameLocks noChangeAspect="1"/>
          </p:cNvGraphicFramePr>
          <p:nvPr/>
        </p:nvGraphicFramePr>
        <p:xfrm>
          <a:off x="7235825" y="5157788"/>
          <a:ext cx="1096963" cy="739775"/>
        </p:xfrm>
        <a:graphic>
          <a:graphicData uri="http://schemas.openxmlformats.org/presentationml/2006/ole">
            <p:oleObj spid="_x0000_s104464" name="Vergelijking" r:id="rId18" imgW="583920" imgH="393480" progId="Equation.3">
              <p:embed/>
            </p:oleObj>
          </a:graphicData>
        </a:graphic>
      </p:graphicFrame>
      <p:graphicFrame>
        <p:nvGraphicFramePr>
          <p:cNvPr id="134164" name="Object 20"/>
          <p:cNvGraphicFramePr>
            <a:graphicFrameLocks noChangeAspect="1"/>
          </p:cNvGraphicFramePr>
          <p:nvPr/>
        </p:nvGraphicFramePr>
        <p:xfrm>
          <a:off x="5940425" y="1700213"/>
          <a:ext cx="2649538" cy="430212"/>
        </p:xfrm>
        <a:graphic>
          <a:graphicData uri="http://schemas.openxmlformats.org/presentationml/2006/ole">
            <p:oleObj spid="_x0000_s104465" name="Vergelijking" r:id="rId19" imgW="1409400" imgH="228600" progId="Equation.3">
              <p:embed/>
            </p:oleObj>
          </a:graphicData>
        </a:graphic>
      </p:graphicFrame>
      <p:graphicFrame>
        <p:nvGraphicFramePr>
          <p:cNvPr id="134165" name="Object 21"/>
          <p:cNvGraphicFramePr>
            <a:graphicFrameLocks noChangeAspect="1"/>
          </p:cNvGraphicFramePr>
          <p:nvPr/>
        </p:nvGraphicFramePr>
        <p:xfrm>
          <a:off x="3276600" y="4652963"/>
          <a:ext cx="1143000" cy="482600"/>
        </p:xfrm>
        <a:graphic>
          <a:graphicData uri="http://schemas.openxmlformats.org/presentationml/2006/ole">
            <p:oleObj spid="_x0000_s104466" name="Vergelijking" r:id="rId20" imgW="571320" imgH="241200" progId="Equation.3">
              <p:embed/>
            </p:oleObj>
          </a:graphicData>
        </a:graphic>
      </p:graphicFrame>
      <p:graphicFrame>
        <p:nvGraphicFramePr>
          <p:cNvPr id="134166" name="Object 22"/>
          <p:cNvGraphicFramePr>
            <a:graphicFrameLocks noChangeAspect="1"/>
          </p:cNvGraphicFramePr>
          <p:nvPr/>
        </p:nvGraphicFramePr>
        <p:xfrm>
          <a:off x="3000375" y="2133600"/>
          <a:ext cx="1160463" cy="355600"/>
        </p:xfrm>
        <a:graphic>
          <a:graphicData uri="http://schemas.openxmlformats.org/presentationml/2006/ole">
            <p:oleObj spid="_x0000_s104467" name="Vergelijking" r:id="rId21" imgW="571320" imgH="177480" progId="Equation.3">
              <p:embed/>
            </p:oleObj>
          </a:graphicData>
        </a:graphic>
      </p:graphicFrame>
      <p:graphicFrame>
        <p:nvGraphicFramePr>
          <p:cNvPr id="134167" name="Object 23"/>
          <p:cNvGraphicFramePr>
            <a:graphicFrameLocks noChangeAspect="1"/>
          </p:cNvGraphicFramePr>
          <p:nvPr/>
        </p:nvGraphicFramePr>
        <p:xfrm>
          <a:off x="4859338" y="4652963"/>
          <a:ext cx="1754187" cy="406400"/>
        </p:xfrm>
        <a:graphic>
          <a:graphicData uri="http://schemas.openxmlformats.org/presentationml/2006/ole">
            <p:oleObj spid="_x0000_s104468" name="Vergelijking" r:id="rId22" imgW="863280" imgH="203040" progId="Equation.3">
              <p:embed/>
            </p:oleObj>
          </a:graphicData>
        </a:graphic>
      </p:graphicFrame>
      <p:graphicFrame>
        <p:nvGraphicFramePr>
          <p:cNvPr id="134168" name="Object 24"/>
          <p:cNvGraphicFramePr>
            <a:graphicFrameLocks noChangeAspect="1"/>
          </p:cNvGraphicFramePr>
          <p:nvPr/>
        </p:nvGraphicFramePr>
        <p:xfrm>
          <a:off x="4787900" y="5300663"/>
          <a:ext cx="2114550" cy="889000"/>
        </p:xfrm>
        <a:graphic>
          <a:graphicData uri="http://schemas.openxmlformats.org/presentationml/2006/ole">
            <p:oleObj spid="_x0000_s104469" name="Vergelijking" r:id="rId23" imgW="1041120" imgH="444240" progId="Equation.3">
              <p:embed/>
            </p:oleObj>
          </a:graphicData>
        </a:graphic>
      </p:graphicFrame>
      <p:graphicFrame>
        <p:nvGraphicFramePr>
          <p:cNvPr id="134169" name="Object 25"/>
          <p:cNvGraphicFramePr>
            <a:graphicFrameLocks noChangeAspect="1"/>
          </p:cNvGraphicFramePr>
          <p:nvPr/>
        </p:nvGraphicFramePr>
        <p:xfrm>
          <a:off x="3708400" y="3789363"/>
          <a:ext cx="1238250" cy="355600"/>
        </p:xfrm>
        <a:graphic>
          <a:graphicData uri="http://schemas.openxmlformats.org/presentationml/2006/ole">
            <p:oleObj spid="_x0000_s104470" name="Vergelijking" r:id="rId24" imgW="609480" imgH="177480" progId="Equation.3">
              <p:embed/>
            </p:oleObj>
          </a:graphicData>
        </a:graphic>
      </p:graphicFrame>
      <p:graphicFrame>
        <p:nvGraphicFramePr>
          <p:cNvPr id="134170" name="Object 26"/>
          <p:cNvGraphicFramePr>
            <a:graphicFrameLocks noChangeAspect="1"/>
          </p:cNvGraphicFramePr>
          <p:nvPr/>
        </p:nvGraphicFramePr>
        <p:xfrm>
          <a:off x="1403350" y="4508500"/>
          <a:ext cx="1193800" cy="787400"/>
        </p:xfrm>
        <a:graphic>
          <a:graphicData uri="http://schemas.openxmlformats.org/presentationml/2006/ole">
            <p:oleObj spid="_x0000_s104471" name="Vergelijking" r:id="rId25" imgW="596880" imgH="393480" progId="Equation.3">
              <p:embed/>
            </p:oleObj>
          </a:graphicData>
        </a:graphic>
      </p:graphicFrame>
      <p:graphicFrame>
        <p:nvGraphicFramePr>
          <p:cNvPr id="134171" name="Object 27"/>
          <p:cNvGraphicFramePr>
            <a:graphicFrameLocks noChangeAspect="1"/>
          </p:cNvGraphicFramePr>
          <p:nvPr/>
        </p:nvGraphicFramePr>
        <p:xfrm>
          <a:off x="900113" y="692150"/>
          <a:ext cx="1243012" cy="858838"/>
        </p:xfrm>
        <a:graphic>
          <a:graphicData uri="http://schemas.openxmlformats.org/presentationml/2006/ole">
            <p:oleObj spid="_x0000_s104472" name="Vergelijking" r:id="rId26" imgW="660240" imgH="457200" progId="Equation.3">
              <p:embed/>
            </p:oleObj>
          </a:graphicData>
        </a:graphic>
      </p:graphicFrame>
      <p:graphicFrame>
        <p:nvGraphicFramePr>
          <p:cNvPr id="134172" name="Object 28"/>
          <p:cNvGraphicFramePr>
            <a:graphicFrameLocks noChangeAspect="1"/>
          </p:cNvGraphicFramePr>
          <p:nvPr/>
        </p:nvGraphicFramePr>
        <p:xfrm>
          <a:off x="2562225" y="1493838"/>
          <a:ext cx="2036763" cy="482600"/>
        </p:xfrm>
        <a:graphic>
          <a:graphicData uri="http://schemas.openxmlformats.org/presentationml/2006/ole">
            <p:oleObj spid="_x0000_s104473" name="Vergelijking" r:id="rId27" imgW="1002960" imgH="241200" progId="Equation.3">
              <p:embed/>
            </p:oleObj>
          </a:graphicData>
        </a:graphic>
      </p:graphicFrame>
      <p:graphicFrame>
        <p:nvGraphicFramePr>
          <p:cNvPr id="134173" name="Object 29"/>
          <p:cNvGraphicFramePr>
            <a:graphicFrameLocks noChangeAspect="1"/>
          </p:cNvGraphicFramePr>
          <p:nvPr/>
        </p:nvGraphicFramePr>
        <p:xfrm>
          <a:off x="6300192" y="2204864"/>
          <a:ext cx="1520825" cy="812800"/>
        </p:xfrm>
        <a:graphic>
          <a:graphicData uri="http://schemas.openxmlformats.org/presentationml/2006/ole">
            <p:oleObj spid="_x0000_s104474" name="Vergelijking" r:id="rId28" imgW="749160" imgH="406080" progId="Equation.3">
              <p:embed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033"/>
            <a:ext cx="7772400" cy="1470025"/>
          </a:xfrm>
        </p:spPr>
        <p:txBody>
          <a:bodyPr>
            <a:normAutofit/>
          </a:bodyPr>
          <a:lstStyle/>
          <a:p>
            <a:r>
              <a:rPr lang="nl-NL" b="1" dirty="0" smtClean="0"/>
              <a:t>Gewoon met een boek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4414" y="2428868"/>
            <a:ext cx="6858048" cy="38804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goede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docent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met elk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boek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onderwijs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leveren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spcBef>
                <a:spcPts val="1200"/>
              </a:spcBef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Ontdekken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Begrijpen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Beheersen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hoeverre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het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boek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daarbij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Kunnen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zelf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oplossen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5CF3-A1E5-44A1-9D92-7D0EDF7D7E32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033"/>
            <a:ext cx="7772400" cy="1470025"/>
          </a:xfrm>
        </p:spPr>
        <p:txBody>
          <a:bodyPr>
            <a:normAutofit/>
          </a:bodyPr>
          <a:lstStyle/>
          <a:p>
            <a:r>
              <a:rPr lang="nl-NL" b="1" dirty="0" smtClean="0"/>
              <a:t>Gewoon met een boek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4414" y="2428868"/>
            <a:ext cx="6858048" cy="33763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Ontdekken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Begrijpen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Beheersen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 doe je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Klassengesprek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concrete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situatie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probleempje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denken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tweetallen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proefjes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‘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gewone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vragen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opgaven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ontwerpopdracht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wedstrijd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US" sz="1800" dirty="0" smtClean="0"/>
          </a:p>
          <a:p>
            <a:endParaRPr lang="en-US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5CF3-A1E5-44A1-9D92-7D0EDF7D7E32}" type="datetime1">
              <a:rPr lang="nl-NL" smtClean="0"/>
              <a:pPr/>
              <a:t>9-12-2010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WND 2010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16424</TotalTime>
  <Words>634</Words>
  <Application>Microsoft Office PowerPoint</Application>
  <PresentationFormat>Diavoorstelling (4:3)</PresentationFormat>
  <Paragraphs>251</Paragraphs>
  <Slides>24</Slides>
  <Notes>24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6" baseType="lpstr">
      <vt:lpstr>Office-thema</vt:lpstr>
      <vt:lpstr>Vergelijking</vt:lpstr>
      <vt:lpstr>De didactiek van vandaag </vt:lpstr>
      <vt:lpstr>Klassieke docent </vt:lpstr>
      <vt:lpstr>Zelfstandig leren </vt:lpstr>
      <vt:lpstr>Gewoon met een boek </vt:lpstr>
      <vt:lpstr>Gewoon met een boek </vt:lpstr>
      <vt:lpstr>Gewoon met een boek </vt:lpstr>
      <vt:lpstr>Het havo-programma?</vt:lpstr>
      <vt:lpstr>Gewoon met een boek </vt:lpstr>
      <vt:lpstr>Gewoon met een boek </vt:lpstr>
      <vt:lpstr>Gewoon met een boek </vt:lpstr>
      <vt:lpstr>Dia 11</vt:lpstr>
      <vt:lpstr>Dia 12</vt:lpstr>
      <vt:lpstr>Dia 13</vt:lpstr>
      <vt:lpstr>Dia 14</vt:lpstr>
      <vt:lpstr>Dia 15</vt:lpstr>
      <vt:lpstr>Dia 16</vt:lpstr>
      <vt:lpstr>Ontdekken – Begrijpen – Beheersen</vt:lpstr>
      <vt:lpstr>Lesactiviteiten ontwikkelen</vt:lpstr>
      <vt:lpstr>Natuurkunde klas 3 - Elektriciteit </vt:lpstr>
      <vt:lpstr>Natuurkunde klas 3 - Elektriciteit </vt:lpstr>
      <vt:lpstr>Natuurkunde klas 3 - Elektriciteit </vt:lpstr>
      <vt:lpstr>Gewoon met een boek </vt:lpstr>
      <vt:lpstr>Gewoon met een boek </vt:lpstr>
      <vt:lpstr>Ontdekken – Begrijpen – Beheersen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stencil tot lesmateriaal</dc:title>
  <dc:creator>Kees</dc:creator>
  <cp:lastModifiedBy>Kees</cp:lastModifiedBy>
  <cp:revision>104</cp:revision>
  <dcterms:created xsi:type="dcterms:W3CDTF">2008-11-29T15:38:19Z</dcterms:created>
  <dcterms:modified xsi:type="dcterms:W3CDTF">2010-12-09T20:11:55Z</dcterms:modified>
</cp:coreProperties>
</file>