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3" r:id="rId1"/>
  </p:sldMasterIdLst>
  <p:notesMasterIdLst>
    <p:notesMasterId r:id="rId29"/>
  </p:notesMasterIdLst>
  <p:handoutMasterIdLst>
    <p:handoutMasterId r:id="rId30"/>
  </p:handoutMasterIdLst>
  <p:sldIdLst>
    <p:sldId id="359" r:id="rId2"/>
    <p:sldId id="360" r:id="rId3"/>
    <p:sldId id="361" r:id="rId4"/>
    <p:sldId id="362" r:id="rId5"/>
    <p:sldId id="391" r:id="rId6"/>
    <p:sldId id="364" r:id="rId7"/>
    <p:sldId id="365" r:id="rId8"/>
    <p:sldId id="366" r:id="rId9"/>
    <p:sldId id="367" r:id="rId10"/>
    <p:sldId id="392" r:id="rId11"/>
    <p:sldId id="378" r:id="rId12"/>
    <p:sldId id="368" r:id="rId13"/>
    <p:sldId id="370" r:id="rId14"/>
    <p:sldId id="369" r:id="rId15"/>
    <p:sldId id="371" r:id="rId16"/>
    <p:sldId id="373" r:id="rId17"/>
    <p:sldId id="379" r:id="rId18"/>
    <p:sldId id="393" r:id="rId19"/>
    <p:sldId id="380" r:id="rId20"/>
    <p:sldId id="382" r:id="rId21"/>
    <p:sldId id="384" r:id="rId22"/>
    <p:sldId id="385" r:id="rId23"/>
    <p:sldId id="383" r:id="rId24"/>
    <p:sldId id="386" r:id="rId25"/>
    <p:sldId id="388" r:id="rId26"/>
    <p:sldId id="394" r:id="rId27"/>
    <p:sldId id="390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pitchFamily="34" charset="0"/>
        <a:ea typeface="Geneva"/>
        <a:cs typeface="Geneva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pitchFamily="34" charset="0"/>
        <a:ea typeface="Geneva"/>
        <a:cs typeface="Geneva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pitchFamily="34" charset="0"/>
        <a:ea typeface="Geneva"/>
        <a:cs typeface="Geneva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pitchFamily="34" charset="0"/>
        <a:ea typeface="Geneva"/>
        <a:cs typeface="Geneva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pitchFamily="34" charset="0"/>
        <a:ea typeface="Geneva"/>
        <a:cs typeface="Geneva"/>
      </a:defRPr>
    </a:lvl5pPr>
    <a:lvl6pPr marL="2286000" algn="l" defTabSz="914400" rtl="0" eaLnBrk="1" latinLnBrk="0" hangingPunct="1">
      <a:defRPr sz="2400" kern="1200" baseline="-25000">
        <a:solidFill>
          <a:schemeClr val="tx1"/>
        </a:solidFill>
        <a:latin typeface="Arial" pitchFamily="34" charset="0"/>
        <a:ea typeface="Geneva"/>
        <a:cs typeface="Geneva"/>
      </a:defRPr>
    </a:lvl6pPr>
    <a:lvl7pPr marL="2743200" algn="l" defTabSz="914400" rtl="0" eaLnBrk="1" latinLnBrk="0" hangingPunct="1">
      <a:defRPr sz="2400" kern="1200" baseline="-25000">
        <a:solidFill>
          <a:schemeClr val="tx1"/>
        </a:solidFill>
        <a:latin typeface="Arial" pitchFamily="34" charset="0"/>
        <a:ea typeface="Geneva"/>
        <a:cs typeface="Geneva"/>
      </a:defRPr>
    </a:lvl7pPr>
    <a:lvl8pPr marL="3200400" algn="l" defTabSz="914400" rtl="0" eaLnBrk="1" latinLnBrk="0" hangingPunct="1">
      <a:defRPr sz="2400" kern="1200" baseline="-25000">
        <a:solidFill>
          <a:schemeClr val="tx1"/>
        </a:solidFill>
        <a:latin typeface="Arial" pitchFamily="34" charset="0"/>
        <a:ea typeface="Geneva"/>
        <a:cs typeface="Geneva"/>
      </a:defRPr>
    </a:lvl8pPr>
    <a:lvl9pPr marL="3657600" algn="l" defTabSz="914400" rtl="0" eaLnBrk="1" latinLnBrk="0" hangingPunct="1">
      <a:defRPr sz="2400" kern="1200" baseline="-25000">
        <a:solidFill>
          <a:schemeClr val="tx1"/>
        </a:solidFill>
        <a:latin typeface="Arial" pitchFamily="34" charset="0"/>
        <a:ea typeface="Geneva"/>
        <a:cs typeface="Geneva"/>
      </a:defRPr>
    </a:lvl9pPr>
  </p:defaultTextStyle>
  <p:extLst>
    <p:ext uri="{521415D9-36F7-43E2-AB2F-B90AF26B5E84}">
      <p14:sectionLst xmlns:p14="http://schemas.microsoft.com/office/powerpoint/2010/main">
        <p14:section name="Standaardsectie" id="{C8BC1F16-0225-4FF1-9BDB-BAB5C591B154}">
          <p14:sldIdLst>
            <p14:sldId id="359"/>
            <p14:sldId id="360"/>
            <p14:sldId id="361"/>
          </p14:sldIdLst>
        </p14:section>
        <p14:section name="Naamloze sectie" id="{7DE20597-E421-4DE9-ADC3-02344995F73E}">
          <p14:sldIdLst>
            <p14:sldId id="362"/>
            <p14:sldId id="391"/>
            <p14:sldId id="364"/>
            <p14:sldId id="365"/>
            <p14:sldId id="366"/>
            <p14:sldId id="367"/>
            <p14:sldId id="392"/>
          </p14:sldIdLst>
        </p14:section>
        <p14:section name="Naamloze sectie" id="{7194446D-E9F3-4825-96A9-792AE248504F}">
          <p14:sldIdLst>
            <p14:sldId id="378"/>
            <p14:sldId id="368"/>
            <p14:sldId id="370"/>
            <p14:sldId id="369"/>
            <p14:sldId id="371"/>
            <p14:sldId id="373"/>
          </p14:sldIdLst>
        </p14:section>
        <p14:section name="Naamloze sectie" id="{07D3DB24-9FDF-43E0-9B8B-BED2B614973A}">
          <p14:sldIdLst>
            <p14:sldId id="379"/>
            <p14:sldId id="393"/>
            <p14:sldId id="380"/>
            <p14:sldId id="382"/>
            <p14:sldId id="384"/>
            <p14:sldId id="385"/>
            <p14:sldId id="383"/>
            <p14:sldId id="386"/>
            <p14:sldId id="388"/>
            <p14:sldId id="394"/>
            <p14:sldId id="39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32C3"/>
    <a:srgbClr val="92887E"/>
    <a:srgbClr val="CC33CC"/>
    <a:srgbClr val="FF9900"/>
    <a:srgbClr val="0000FF"/>
    <a:srgbClr val="8132C3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5" autoAdjust="0"/>
    <p:restoredTop sz="83361" autoAdjust="0"/>
  </p:normalViewPr>
  <p:slideViewPr>
    <p:cSldViewPr>
      <p:cViewPr>
        <p:scale>
          <a:sx n="75" d="100"/>
          <a:sy n="75" d="100"/>
        </p:scale>
        <p:origin x="-1050" y="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78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AC67D1-6CE6-46B2-8944-BE33D92BB88E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DB503043-C01C-4AE2-A825-374F387CE022}">
      <dgm:prSet phldrT="[Tekst]"/>
      <dgm:spPr/>
      <dgm:t>
        <a:bodyPr/>
        <a:lstStyle/>
        <a:p>
          <a:r>
            <a:rPr lang="nl-NL" dirty="0" smtClean="0"/>
            <a:t>Waartoe leren zij?</a:t>
          </a:r>
          <a:endParaRPr lang="nl-NL" dirty="0"/>
        </a:p>
      </dgm:t>
    </dgm:pt>
    <dgm:pt modelId="{66FB6300-D334-4AC7-818C-F418ABE91AA1}" type="parTrans" cxnId="{05C91E86-B2B7-4DBA-9870-132B44F4D9C8}">
      <dgm:prSet/>
      <dgm:spPr/>
      <dgm:t>
        <a:bodyPr/>
        <a:lstStyle/>
        <a:p>
          <a:endParaRPr lang="nl-NL"/>
        </a:p>
      </dgm:t>
    </dgm:pt>
    <dgm:pt modelId="{3F8C0B67-8FEC-4E34-BC55-165ACBF3BB7D}" type="sibTrans" cxnId="{05C91E86-B2B7-4DBA-9870-132B44F4D9C8}">
      <dgm:prSet/>
      <dgm:spPr/>
      <dgm:t>
        <a:bodyPr/>
        <a:lstStyle/>
        <a:p>
          <a:endParaRPr lang="nl-NL"/>
        </a:p>
      </dgm:t>
    </dgm:pt>
    <dgm:pt modelId="{8AC32042-CDEA-4032-907E-41CA8B1332F6}">
      <dgm:prSet phldrT="[Tekst]"/>
      <dgm:spPr/>
      <dgm:t>
        <a:bodyPr/>
        <a:lstStyle/>
        <a:p>
          <a:r>
            <a:rPr lang="nl-NL" dirty="0" smtClean="0"/>
            <a:t>Wat leren zij?</a:t>
          </a:r>
          <a:endParaRPr lang="nl-NL" dirty="0"/>
        </a:p>
      </dgm:t>
    </dgm:pt>
    <dgm:pt modelId="{8540FEBC-301D-40BC-AA2B-9EE949684AA5}" type="parTrans" cxnId="{6FD41F49-7BF9-4238-942D-B5AC13FB7C47}">
      <dgm:prSet/>
      <dgm:spPr/>
      <dgm:t>
        <a:bodyPr/>
        <a:lstStyle/>
        <a:p>
          <a:endParaRPr lang="nl-NL"/>
        </a:p>
      </dgm:t>
    </dgm:pt>
    <dgm:pt modelId="{A3A8A363-6B1A-4AD3-A4BB-8724B87831BD}" type="sibTrans" cxnId="{6FD41F49-7BF9-4238-942D-B5AC13FB7C47}">
      <dgm:prSet/>
      <dgm:spPr/>
      <dgm:t>
        <a:bodyPr/>
        <a:lstStyle/>
        <a:p>
          <a:endParaRPr lang="nl-NL"/>
        </a:p>
      </dgm:t>
    </dgm:pt>
    <dgm:pt modelId="{83AFF424-E4AF-409A-BCA9-15308B398CD5}">
      <dgm:prSet phldrT="[Tekst]"/>
      <dgm:spPr/>
      <dgm:t>
        <a:bodyPr/>
        <a:lstStyle/>
        <a:p>
          <a:r>
            <a:rPr lang="nl-NL" dirty="0" smtClean="0"/>
            <a:t>Hoe leren zij?</a:t>
          </a:r>
          <a:endParaRPr lang="nl-NL" dirty="0"/>
        </a:p>
      </dgm:t>
    </dgm:pt>
    <dgm:pt modelId="{9E804506-3160-495A-811A-187B27672C04}" type="parTrans" cxnId="{63030EFF-A720-45A0-BBAC-52E01D2AE68A}">
      <dgm:prSet/>
      <dgm:spPr/>
      <dgm:t>
        <a:bodyPr/>
        <a:lstStyle/>
        <a:p>
          <a:endParaRPr lang="nl-NL"/>
        </a:p>
      </dgm:t>
    </dgm:pt>
    <dgm:pt modelId="{D0939E9D-589B-4DF3-88A0-73BE2A1A915A}" type="sibTrans" cxnId="{63030EFF-A720-45A0-BBAC-52E01D2AE68A}">
      <dgm:prSet/>
      <dgm:spPr/>
      <dgm:t>
        <a:bodyPr/>
        <a:lstStyle/>
        <a:p>
          <a:endParaRPr lang="nl-NL"/>
        </a:p>
      </dgm:t>
    </dgm:pt>
    <dgm:pt modelId="{BAEFC5C4-F06E-48EC-91FB-CAF58CE7E3CD}" type="pres">
      <dgm:prSet presAssocID="{59AC67D1-6CE6-46B2-8944-BE33D92BB88E}" presName="Name0" presStyleCnt="0">
        <dgm:presLayoutVars>
          <dgm:dir/>
          <dgm:resizeHandles val="exact"/>
        </dgm:presLayoutVars>
      </dgm:prSet>
      <dgm:spPr/>
    </dgm:pt>
    <dgm:pt modelId="{B67D5628-33B8-43C6-8085-DD6C57A337B2}" type="pres">
      <dgm:prSet presAssocID="{DB503043-C01C-4AE2-A825-374F387CE022}" presName="node" presStyleLbl="node1" presStyleIdx="0" presStyleCnt="3">
        <dgm:presLayoutVars>
          <dgm:bulletEnabled val="1"/>
        </dgm:presLayoutVars>
      </dgm:prSet>
      <dgm:spPr/>
    </dgm:pt>
    <dgm:pt modelId="{54F94D06-71E2-44CA-AFA3-438A57CD26ED}" type="pres">
      <dgm:prSet presAssocID="{3F8C0B67-8FEC-4E34-BC55-165ACBF3BB7D}" presName="sibTrans" presStyleLbl="sibTrans2D1" presStyleIdx="0" presStyleCnt="2"/>
      <dgm:spPr/>
    </dgm:pt>
    <dgm:pt modelId="{0E9C687A-2BD0-4DA8-83DB-1BA275E28FAE}" type="pres">
      <dgm:prSet presAssocID="{3F8C0B67-8FEC-4E34-BC55-165ACBF3BB7D}" presName="connectorText" presStyleLbl="sibTrans2D1" presStyleIdx="0" presStyleCnt="2"/>
      <dgm:spPr/>
    </dgm:pt>
    <dgm:pt modelId="{0EE4E3C2-D6D8-4D1B-BAB4-75CE13B26018}" type="pres">
      <dgm:prSet presAssocID="{8AC32042-CDEA-4032-907E-41CA8B1332F6}" presName="node" presStyleLbl="node1" presStyleIdx="1" presStyleCnt="3">
        <dgm:presLayoutVars>
          <dgm:bulletEnabled val="1"/>
        </dgm:presLayoutVars>
      </dgm:prSet>
      <dgm:spPr/>
    </dgm:pt>
    <dgm:pt modelId="{7C593569-B088-4233-8484-5118538BDD15}" type="pres">
      <dgm:prSet presAssocID="{A3A8A363-6B1A-4AD3-A4BB-8724B87831BD}" presName="sibTrans" presStyleLbl="sibTrans2D1" presStyleIdx="1" presStyleCnt="2"/>
      <dgm:spPr/>
    </dgm:pt>
    <dgm:pt modelId="{A6C42D4A-5B46-4269-B851-851D3DD867C2}" type="pres">
      <dgm:prSet presAssocID="{A3A8A363-6B1A-4AD3-A4BB-8724B87831BD}" presName="connectorText" presStyleLbl="sibTrans2D1" presStyleIdx="1" presStyleCnt="2"/>
      <dgm:spPr/>
    </dgm:pt>
    <dgm:pt modelId="{92B7D385-2AE8-4EFE-B87E-5BCC537E5F6A}" type="pres">
      <dgm:prSet presAssocID="{83AFF424-E4AF-409A-BCA9-15308B398CD5}" presName="node" presStyleLbl="node1" presStyleIdx="2" presStyleCnt="3">
        <dgm:presLayoutVars>
          <dgm:bulletEnabled val="1"/>
        </dgm:presLayoutVars>
      </dgm:prSet>
      <dgm:spPr/>
    </dgm:pt>
  </dgm:ptLst>
  <dgm:cxnLst>
    <dgm:cxn modelId="{043D4794-6263-4B55-B462-3F3EC5AB5E00}" type="presOf" srcId="{83AFF424-E4AF-409A-BCA9-15308B398CD5}" destId="{92B7D385-2AE8-4EFE-B87E-5BCC537E5F6A}" srcOrd="0" destOrd="0" presId="urn:microsoft.com/office/officeart/2005/8/layout/process1"/>
    <dgm:cxn modelId="{63030EFF-A720-45A0-BBAC-52E01D2AE68A}" srcId="{59AC67D1-6CE6-46B2-8944-BE33D92BB88E}" destId="{83AFF424-E4AF-409A-BCA9-15308B398CD5}" srcOrd="2" destOrd="0" parTransId="{9E804506-3160-495A-811A-187B27672C04}" sibTransId="{D0939E9D-589B-4DF3-88A0-73BE2A1A915A}"/>
    <dgm:cxn modelId="{C1ADC3AE-F3EC-4A68-8D55-C25A5B627A17}" type="presOf" srcId="{3F8C0B67-8FEC-4E34-BC55-165ACBF3BB7D}" destId="{0E9C687A-2BD0-4DA8-83DB-1BA275E28FAE}" srcOrd="1" destOrd="0" presId="urn:microsoft.com/office/officeart/2005/8/layout/process1"/>
    <dgm:cxn modelId="{CDB2A6ED-5483-46F9-B7AB-6F3C53ECF801}" type="presOf" srcId="{3F8C0B67-8FEC-4E34-BC55-165ACBF3BB7D}" destId="{54F94D06-71E2-44CA-AFA3-438A57CD26ED}" srcOrd="0" destOrd="0" presId="urn:microsoft.com/office/officeart/2005/8/layout/process1"/>
    <dgm:cxn modelId="{5A7145CB-11E2-4C14-84D0-0E262BD83086}" type="presOf" srcId="{A3A8A363-6B1A-4AD3-A4BB-8724B87831BD}" destId="{A6C42D4A-5B46-4269-B851-851D3DD867C2}" srcOrd="1" destOrd="0" presId="urn:microsoft.com/office/officeart/2005/8/layout/process1"/>
    <dgm:cxn modelId="{6FD41F49-7BF9-4238-942D-B5AC13FB7C47}" srcId="{59AC67D1-6CE6-46B2-8944-BE33D92BB88E}" destId="{8AC32042-CDEA-4032-907E-41CA8B1332F6}" srcOrd="1" destOrd="0" parTransId="{8540FEBC-301D-40BC-AA2B-9EE949684AA5}" sibTransId="{A3A8A363-6B1A-4AD3-A4BB-8724B87831BD}"/>
    <dgm:cxn modelId="{019B346D-66D8-4D64-B112-2B9FCB898C78}" type="presOf" srcId="{8AC32042-CDEA-4032-907E-41CA8B1332F6}" destId="{0EE4E3C2-D6D8-4D1B-BAB4-75CE13B26018}" srcOrd="0" destOrd="0" presId="urn:microsoft.com/office/officeart/2005/8/layout/process1"/>
    <dgm:cxn modelId="{222B4A0A-7084-4434-B837-AA5638564B33}" type="presOf" srcId="{A3A8A363-6B1A-4AD3-A4BB-8724B87831BD}" destId="{7C593569-B088-4233-8484-5118538BDD15}" srcOrd="0" destOrd="0" presId="urn:microsoft.com/office/officeart/2005/8/layout/process1"/>
    <dgm:cxn modelId="{05C91E86-B2B7-4DBA-9870-132B44F4D9C8}" srcId="{59AC67D1-6CE6-46B2-8944-BE33D92BB88E}" destId="{DB503043-C01C-4AE2-A825-374F387CE022}" srcOrd="0" destOrd="0" parTransId="{66FB6300-D334-4AC7-818C-F418ABE91AA1}" sibTransId="{3F8C0B67-8FEC-4E34-BC55-165ACBF3BB7D}"/>
    <dgm:cxn modelId="{5AD64ACF-056C-45FB-BB63-FEF5F6787257}" type="presOf" srcId="{DB503043-C01C-4AE2-A825-374F387CE022}" destId="{B67D5628-33B8-43C6-8085-DD6C57A337B2}" srcOrd="0" destOrd="0" presId="urn:microsoft.com/office/officeart/2005/8/layout/process1"/>
    <dgm:cxn modelId="{4F1DA089-95EB-4A06-B016-AD2D0E8F49B8}" type="presOf" srcId="{59AC67D1-6CE6-46B2-8944-BE33D92BB88E}" destId="{BAEFC5C4-F06E-48EC-91FB-CAF58CE7E3CD}" srcOrd="0" destOrd="0" presId="urn:microsoft.com/office/officeart/2005/8/layout/process1"/>
    <dgm:cxn modelId="{E0E00754-B3B6-4E39-BDCB-B54CBF138276}" type="presParOf" srcId="{BAEFC5C4-F06E-48EC-91FB-CAF58CE7E3CD}" destId="{B67D5628-33B8-43C6-8085-DD6C57A337B2}" srcOrd="0" destOrd="0" presId="urn:microsoft.com/office/officeart/2005/8/layout/process1"/>
    <dgm:cxn modelId="{A5AA303D-001C-4178-BE58-4BDC47947F2D}" type="presParOf" srcId="{BAEFC5C4-F06E-48EC-91FB-CAF58CE7E3CD}" destId="{54F94D06-71E2-44CA-AFA3-438A57CD26ED}" srcOrd="1" destOrd="0" presId="urn:microsoft.com/office/officeart/2005/8/layout/process1"/>
    <dgm:cxn modelId="{2348A6A8-EE32-4259-A99F-1B7F03FC78C0}" type="presParOf" srcId="{54F94D06-71E2-44CA-AFA3-438A57CD26ED}" destId="{0E9C687A-2BD0-4DA8-83DB-1BA275E28FAE}" srcOrd="0" destOrd="0" presId="urn:microsoft.com/office/officeart/2005/8/layout/process1"/>
    <dgm:cxn modelId="{DFEC689D-A41A-4E0C-BB88-A90E573FEF31}" type="presParOf" srcId="{BAEFC5C4-F06E-48EC-91FB-CAF58CE7E3CD}" destId="{0EE4E3C2-D6D8-4D1B-BAB4-75CE13B26018}" srcOrd="2" destOrd="0" presId="urn:microsoft.com/office/officeart/2005/8/layout/process1"/>
    <dgm:cxn modelId="{B7652A15-4879-4820-A071-B82C759A7F37}" type="presParOf" srcId="{BAEFC5C4-F06E-48EC-91FB-CAF58CE7E3CD}" destId="{7C593569-B088-4233-8484-5118538BDD15}" srcOrd="3" destOrd="0" presId="urn:microsoft.com/office/officeart/2005/8/layout/process1"/>
    <dgm:cxn modelId="{EE29ABD4-CDD3-476F-8E1B-F0B3B100BF51}" type="presParOf" srcId="{7C593569-B088-4233-8484-5118538BDD15}" destId="{A6C42D4A-5B46-4269-B851-851D3DD867C2}" srcOrd="0" destOrd="0" presId="urn:microsoft.com/office/officeart/2005/8/layout/process1"/>
    <dgm:cxn modelId="{1ADB23A1-07EC-40B6-8F2C-F255C3E15739}" type="presParOf" srcId="{BAEFC5C4-F06E-48EC-91FB-CAF58CE7E3CD}" destId="{92B7D385-2AE8-4EFE-B87E-5BCC537E5F6A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7D5628-33B8-43C6-8085-DD6C57A337B2}">
      <dsp:nvSpPr>
        <dsp:cNvPr id="0" name=""/>
        <dsp:cNvSpPr/>
      </dsp:nvSpPr>
      <dsp:spPr>
        <a:xfrm>
          <a:off x="6295" y="1492909"/>
          <a:ext cx="1881633" cy="11289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100" kern="1200" dirty="0" smtClean="0"/>
            <a:t>Waartoe leren zij?</a:t>
          </a:r>
          <a:endParaRPr lang="nl-NL" sz="3100" kern="1200" dirty="0"/>
        </a:p>
      </dsp:txBody>
      <dsp:txXfrm>
        <a:off x="39362" y="1525976"/>
        <a:ext cx="1815499" cy="1062846"/>
      </dsp:txXfrm>
    </dsp:sp>
    <dsp:sp modelId="{54F94D06-71E2-44CA-AFA3-438A57CD26ED}">
      <dsp:nvSpPr>
        <dsp:cNvPr id="0" name=""/>
        <dsp:cNvSpPr/>
      </dsp:nvSpPr>
      <dsp:spPr>
        <a:xfrm>
          <a:off x="2076092" y="1824077"/>
          <a:ext cx="398906" cy="4666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2100" kern="1200"/>
        </a:p>
      </dsp:txBody>
      <dsp:txXfrm>
        <a:off x="2076092" y="1917406"/>
        <a:ext cx="279234" cy="279987"/>
      </dsp:txXfrm>
    </dsp:sp>
    <dsp:sp modelId="{0EE4E3C2-D6D8-4D1B-BAB4-75CE13B26018}">
      <dsp:nvSpPr>
        <dsp:cNvPr id="0" name=""/>
        <dsp:cNvSpPr/>
      </dsp:nvSpPr>
      <dsp:spPr>
        <a:xfrm>
          <a:off x="2640583" y="1492909"/>
          <a:ext cx="1881633" cy="11289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100" kern="1200" dirty="0" smtClean="0"/>
            <a:t>Wat leren zij?</a:t>
          </a:r>
          <a:endParaRPr lang="nl-NL" sz="3100" kern="1200" dirty="0"/>
        </a:p>
      </dsp:txBody>
      <dsp:txXfrm>
        <a:off x="2673650" y="1525976"/>
        <a:ext cx="1815499" cy="1062846"/>
      </dsp:txXfrm>
    </dsp:sp>
    <dsp:sp modelId="{7C593569-B088-4233-8484-5118538BDD15}">
      <dsp:nvSpPr>
        <dsp:cNvPr id="0" name=""/>
        <dsp:cNvSpPr/>
      </dsp:nvSpPr>
      <dsp:spPr>
        <a:xfrm>
          <a:off x="4710380" y="1824077"/>
          <a:ext cx="398906" cy="4666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2100" kern="1200"/>
        </a:p>
      </dsp:txBody>
      <dsp:txXfrm>
        <a:off x="4710380" y="1917406"/>
        <a:ext cx="279234" cy="279987"/>
      </dsp:txXfrm>
    </dsp:sp>
    <dsp:sp modelId="{92B7D385-2AE8-4EFE-B87E-5BCC537E5F6A}">
      <dsp:nvSpPr>
        <dsp:cNvPr id="0" name=""/>
        <dsp:cNvSpPr/>
      </dsp:nvSpPr>
      <dsp:spPr>
        <a:xfrm>
          <a:off x="5274870" y="1492909"/>
          <a:ext cx="1881633" cy="11289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100" kern="1200" dirty="0" smtClean="0"/>
            <a:t>Hoe leren zij?</a:t>
          </a:r>
          <a:endParaRPr lang="nl-NL" sz="3100" kern="1200" dirty="0"/>
        </a:p>
      </dsp:txBody>
      <dsp:txXfrm>
        <a:off x="5307937" y="1525976"/>
        <a:ext cx="1815499" cy="10628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aseline="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59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59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 smtClean="0"/>
            </a:lvl1pPr>
          </a:lstStyle>
          <a:p>
            <a:pPr>
              <a:defRPr/>
            </a:pPr>
            <a:fld id="{FC6A1560-485D-4C96-8E3E-803B10DD7C28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247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aseline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 smtClean="0"/>
            </a:lvl1pPr>
          </a:lstStyle>
          <a:p>
            <a:pPr>
              <a:defRPr/>
            </a:pPr>
            <a:fld id="{CF56A71A-E3CD-44B1-9CD8-77D62CCB62B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504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Geneva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Geneva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Geneva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Geneva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Geneva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fld id="{05095C73-4935-4AC1-9D98-D6E04E23EEC4}" type="slidenum">
              <a:rPr lang="en-US" sz="1200" baseline="0"/>
              <a:pPr/>
              <a:t>1</a:t>
            </a:fld>
            <a:endParaRPr lang="en-US" sz="1200" baseline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56A71A-E3CD-44B1-9CD8-77D62CCB62B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2343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B01B95-5F40-4520-9A2D-9888F0F125AD}" type="slidenum">
              <a:rPr lang="en-US"/>
              <a:pPr/>
              <a:t>13</a:t>
            </a:fld>
            <a:endParaRPr lang="en-US"/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233B73-EC4C-4F47-9EA0-BFE18E68EC04}" type="slidenum">
              <a:rPr lang="en-US"/>
              <a:pPr/>
              <a:t>14</a:t>
            </a:fld>
            <a:endParaRPr lang="en-US"/>
          </a:p>
        </p:txBody>
      </p:sp>
      <p:sp>
        <p:nvSpPr>
          <p:cNvPr id="29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56A71A-E3CD-44B1-9CD8-77D62CCB62B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947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764445-E3B1-4725-A65F-C1847A73DBE6}" type="slidenum">
              <a:rPr lang="en-US"/>
              <a:pPr/>
              <a:t>16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fld id="{CAF2DFB5-671D-4CD5-9E14-63652FC1C0BA}" type="slidenum">
              <a:rPr lang="en-US" sz="1200" baseline="0"/>
              <a:pPr/>
              <a:t>21</a:t>
            </a:fld>
            <a:endParaRPr lang="en-US" sz="1200" baseline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fld id="{B85A1A3C-325B-4070-9BD9-F72AD7EEA384}" type="slidenum">
              <a:rPr lang="en-US" sz="1200" baseline="0"/>
              <a:pPr/>
              <a:t>25</a:t>
            </a:fld>
            <a:endParaRPr lang="en-US" sz="1200" baseline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fld id="{CCDA7448-9B87-407E-BE37-430435EF0555}" type="slidenum">
              <a:rPr lang="en-US" sz="1200" baseline="0"/>
              <a:pPr/>
              <a:t>26</a:t>
            </a:fld>
            <a:endParaRPr lang="en-US" sz="1200" baseline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56A71A-E3CD-44B1-9CD8-77D62CCB62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886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56A71A-E3CD-44B1-9CD8-77D62CCB62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435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56A71A-E3CD-44B1-9CD8-77D62CCB62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3355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56A71A-E3CD-44B1-9CD8-77D62CCB62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1023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56A71A-E3CD-44B1-9CD8-77D62CCB62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432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56A71A-E3CD-44B1-9CD8-77D62CCB62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3965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56A71A-E3CD-44B1-9CD8-77D62CCB62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5581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56A71A-E3CD-44B1-9CD8-77D62CCB62B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487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SLO-ppt-backdrop-titl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14288"/>
            <a:ext cx="9182100" cy="688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24200" y="1600200"/>
            <a:ext cx="5334000" cy="2667000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24200" y="2819400"/>
            <a:ext cx="53340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B6F4B25-896D-4E8A-B9C1-A20B7719DE7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089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D5E63-1CEA-441B-A149-459890F207D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70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400800" y="609600"/>
            <a:ext cx="18288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53340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31132-BDA1-465D-BB0E-A6EF5E3C309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663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3152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990600" y="1981200"/>
            <a:ext cx="35052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5052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83D94-F78D-4805-B17B-0EEADA2F9AE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641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AE5FB-B69E-4ACA-9A6A-CC03243F378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107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47DB4-7941-4C63-8310-2EDB69BA60D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669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990600" y="19812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AA4480-95D5-45A7-B1BF-717ECC8870E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950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76BA3-F2C0-4C97-BA8A-B57B3524987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052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815371-6B93-4398-866D-6C945225651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049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258E3-A2ED-4B41-9468-299B9DE54FF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396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54BEF-BB61-44BA-811B-6330E94A4A2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766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452EB-66C9-41E0-B09D-F0753C4DAD5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740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4" descr="SLO-ppt-backdrop-master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14288"/>
            <a:ext cx="9182100" cy="688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7315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981200"/>
            <a:ext cx="7162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 smtClean="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0" smtClean="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aseline="0" smtClean="0">
                <a:ea typeface="+mn-ea"/>
                <a:cs typeface="+mn-cs"/>
              </a:defRPr>
            </a:lvl1pPr>
          </a:lstStyle>
          <a:p>
            <a:pPr>
              <a:defRPr/>
            </a:pPr>
            <a:fld id="{92F3E84F-F1B1-4078-A370-2BC4FDC70C5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2887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2887E"/>
          </a:solidFill>
          <a:latin typeface="Arial" pitchFamily="34" charset="0"/>
          <a:ea typeface="Osaka"/>
          <a:cs typeface="Osak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2887E"/>
          </a:solidFill>
          <a:latin typeface="Arial" pitchFamily="34" charset="0"/>
          <a:ea typeface="Osaka"/>
          <a:cs typeface="Osak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2887E"/>
          </a:solidFill>
          <a:latin typeface="Arial" pitchFamily="34" charset="0"/>
          <a:ea typeface="Osaka"/>
          <a:cs typeface="Osak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2887E"/>
          </a:solidFill>
          <a:latin typeface="Arial" pitchFamily="34" charset="0"/>
          <a:ea typeface="Osaka"/>
          <a:cs typeface="Osaka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92887E"/>
          </a:solidFill>
          <a:latin typeface="Arial" pitchFamily="34" charset="0"/>
          <a:ea typeface="Osaka"/>
          <a:cs typeface="Osaka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92887E"/>
          </a:solidFill>
          <a:latin typeface="Arial" pitchFamily="34" charset="0"/>
          <a:ea typeface="Osaka"/>
          <a:cs typeface="Osaka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92887E"/>
          </a:solidFill>
          <a:latin typeface="Arial" pitchFamily="34" charset="0"/>
          <a:ea typeface="Osaka"/>
          <a:cs typeface="Osaka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92887E"/>
          </a:solidFill>
          <a:latin typeface="Arial" pitchFamily="34" charset="0"/>
          <a:ea typeface="Osaka"/>
          <a:cs typeface="Osaka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l-NL" dirty="0" smtClean="0"/>
              <a:t>Wisselwerking tussen concepten en contexten</a:t>
            </a:r>
            <a:endParaRPr lang="en-GB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24200" y="3405188"/>
            <a:ext cx="5334000" cy="1752600"/>
          </a:xfrm>
        </p:spPr>
        <p:txBody>
          <a:bodyPr/>
          <a:lstStyle/>
          <a:p>
            <a:pPr eaLnBrk="1" hangingPunct="1"/>
            <a:r>
              <a:rPr lang="en-GB" sz="2000" dirty="0" err="1" smtClean="0"/>
              <a:t>Parallellezing</a:t>
            </a:r>
            <a:r>
              <a:rPr lang="en-GB" sz="2000" dirty="0" smtClean="0"/>
              <a:t> </a:t>
            </a:r>
            <a:r>
              <a:rPr lang="en-GB" sz="2000" dirty="0" err="1" smtClean="0"/>
              <a:t>Woudschoten</a:t>
            </a:r>
            <a:r>
              <a:rPr lang="en-GB" sz="2000" dirty="0" smtClean="0"/>
              <a:t> </a:t>
            </a:r>
            <a:r>
              <a:rPr lang="en-GB" sz="2000" dirty="0" err="1" smtClean="0"/>
              <a:t>Conferentie</a:t>
            </a:r>
            <a:r>
              <a:rPr lang="en-GB" sz="2000" dirty="0" smtClean="0"/>
              <a:t> </a:t>
            </a:r>
            <a:r>
              <a:rPr lang="en-GB" sz="2000" dirty="0" err="1" smtClean="0"/>
              <a:t>Natuurkunde</a:t>
            </a:r>
            <a:endParaRPr lang="en-GB" sz="2000" dirty="0" smtClean="0"/>
          </a:p>
          <a:p>
            <a:pPr eaLnBrk="1" hangingPunct="1"/>
            <a:endParaRPr lang="en-GB" sz="2000" dirty="0" smtClean="0"/>
          </a:p>
          <a:p>
            <a:pPr eaLnBrk="1" hangingPunct="1"/>
            <a:r>
              <a:rPr lang="en-GB" sz="2000" dirty="0" err="1" smtClean="0"/>
              <a:t>Berenice</a:t>
            </a:r>
            <a:r>
              <a:rPr lang="en-GB" sz="2000" dirty="0" smtClean="0"/>
              <a:t> </a:t>
            </a:r>
            <a:r>
              <a:rPr lang="en-GB" sz="2000" dirty="0" err="1" smtClean="0"/>
              <a:t>Michels</a:t>
            </a:r>
            <a:r>
              <a:rPr lang="en-GB" sz="2000" dirty="0" smtClean="0"/>
              <a:t> en Lucia </a:t>
            </a:r>
            <a:r>
              <a:rPr lang="en-GB" sz="2000" dirty="0" err="1" smtClean="0"/>
              <a:t>Bruning</a:t>
            </a:r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Hoe: betekenisvol onderwijs</a:t>
            </a:r>
            <a:endParaRPr lang="nl-NL" dirty="0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nl-NL" sz="2400" dirty="0" smtClean="0"/>
              <a:t>Wisselwerking tussen contexten en concepten:</a:t>
            </a:r>
            <a:endParaRPr lang="nl-NL" sz="2400" dirty="0" smtClean="0"/>
          </a:p>
          <a:p>
            <a:pPr lvl="1">
              <a:lnSpc>
                <a:spcPct val="90000"/>
              </a:lnSpc>
            </a:pPr>
            <a:r>
              <a:rPr lang="nl-NL" sz="2000" dirty="0" smtClean="0"/>
              <a:t>Concepten worden wendbaar toegepast in verschillende </a:t>
            </a:r>
            <a:r>
              <a:rPr lang="nl-NL" sz="2000" dirty="0" smtClean="0"/>
              <a:t>contexten</a:t>
            </a:r>
          </a:p>
          <a:p>
            <a:pPr lvl="2">
              <a:lnSpc>
                <a:spcPct val="90000"/>
              </a:lnSpc>
            </a:pPr>
            <a:r>
              <a:rPr lang="nl-NL" sz="2000" dirty="0" smtClean="0"/>
              <a:t>Verwerven van conceptueel inzicht</a:t>
            </a:r>
          </a:p>
          <a:p>
            <a:pPr lvl="2">
              <a:lnSpc>
                <a:spcPct val="90000"/>
              </a:lnSpc>
            </a:pPr>
            <a:r>
              <a:rPr lang="nl-NL" sz="2000" dirty="0" smtClean="0"/>
              <a:t>Transfer</a:t>
            </a:r>
            <a:endParaRPr lang="nl-NL" sz="2000" dirty="0" smtClean="0"/>
          </a:p>
          <a:p>
            <a:pPr lvl="1">
              <a:lnSpc>
                <a:spcPct val="90000"/>
              </a:lnSpc>
            </a:pPr>
            <a:r>
              <a:rPr lang="nl-NL" sz="2000" dirty="0" smtClean="0"/>
              <a:t>Context geeft betekenis aan concepten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108299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Concepten en contexten</a:t>
            </a:r>
            <a:endParaRPr lang="nl-NL" dirty="0"/>
          </a:p>
        </p:txBody>
      </p:sp>
      <p:sp>
        <p:nvSpPr>
          <p:cNvPr id="2" name="Tijdelijke aanduiding voor teks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084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Concept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nl-NL" sz="2400" dirty="0" smtClean="0"/>
              <a:t>concepten: mentale beelden die verwijzen naar belangrijke ideeën uit het vakgebied</a:t>
            </a:r>
          </a:p>
          <a:p>
            <a:pPr lvl="1">
              <a:lnSpc>
                <a:spcPct val="90000"/>
              </a:lnSpc>
            </a:pPr>
            <a:r>
              <a:rPr lang="nl-NL" sz="2000" dirty="0" smtClean="0"/>
              <a:t>Basisideeën, grondbegrippen</a:t>
            </a:r>
          </a:p>
          <a:p>
            <a:pPr lvl="2">
              <a:lnSpc>
                <a:spcPct val="90000"/>
              </a:lnSpc>
            </a:pPr>
            <a:r>
              <a:rPr lang="nl-NL" sz="2000" dirty="0" smtClean="0"/>
              <a:t>principes, beginselen, theorieën, ideeën, beelden, wetten, structuren of systemen</a:t>
            </a:r>
          </a:p>
          <a:p>
            <a:pPr lvl="1">
              <a:lnSpc>
                <a:spcPct val="90000"/>
              </a:lnSpc>
            </a:pPr>
            <a:r>
              <a:rPr lang="nl-NL" sz="2000" dirty="0" smtClean="0"/>
              <a:t>Kader van kennisopbouw in een discipline</a:t>
            </a:r>
          </a:p>
          <a:p>
            <a:pPr>
              <a:lnSpc>
                <a:spcPct val="90000"/>
              </a:lnSpc>
            </a:pPr>
            <a:r>
              <a:rPr lang="nl-NL" sz="2400" dirty="0" smtClean="0"/>
              <a:t>Kernconcepten → 'gewone' concepten → </a:t>
            </a:r>
            <a:r>
              <a:rPr lang="nl-NL" sz="2400" dirty="0" err="1" smtClean="0"/>
              <a:t>vakbegrippen</a:t>
            </a:r>
            <a:endParaRPr lang="nl-NL" sz="2400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1940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Concepten</a:t>
            </a:r>
            <a:r>
              <a:rPr lang="en-GB" dirty="0" smtClean="0"/>
              <a:t> → </a:t>
            </a:r>
            <a:r>
              <a:rPr lang="en-GB" dirty="0" err="1" smtClean="0"/>
              <a:t>kernconcepten</a:t>
            </a:r>
            <a:endParaRPr lang="en-GB" dirty="0"/>
          </a:p>
        </p:txBody>
      </p:sp>
      <p:sp>
        <p:nvSpPr>
          <p:cNvPr id="270339" name="Rectangle 3"/>
          <p:cNvSpPr>
            <a:spLocks noChangeArrowheads="1"/>
          </p:cNvSpPr>
          <p:nvPr/>
        </p:nvSpPr>
        <p:spPr bwMode="auto">
          <a:xfrm>
            <a:off x="1403350" y="4797425"/>
            <a:ext cx="7345363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Font typeface="Times New Roman" pitchFamily="18" charset="0"/>
              <a:buChar char="•"/>
            </a:pPr>
            <a:r>
              <a:rPr lang="en-GB" baseline="0" dirty="0">
                <a:latin typeface="Times New Roman" pitchFamily="18" charset="0"/>
              </a:rPr>
              <a:t> </a:t>
            </a:r>
            <a:r>
              <a:rPr lang="en-GB" sz="2000" baseline="0" dirty="0">
                <a:latin typeface="+mn-lt"/>
              </a:rPr>
              <a:t>Focus op </a:t>
            </a:r>
            <a:r>
              <a:rPr lang="en-GB" sz="2000" baseline="0" dirty="0" err="1">
                <a:latin typeface="+mn-lt"/>
              </a:rPr>
              <a:t>kernconcepten</a:t>
            </a:r>
            <a:endParaRPr lang="en-GB" sz="2000" baseline="0" dirty="0">
              <a:latin typeface="+mn-lt"/>
            </a:endParaRPr>
          </a:p>
          <a:p>
            <a:pPr eaLnBrk="1" hangingPunct="1">
              <a:buFontTx/>
              <a:buChar char="•"/>
            </a:pPr>
            <a:r>
              <a:rPr lang="en-GB" sz="2000" baseline="0" dirty="0">
                <a:latin typeface="+mn-lt"/>
              </a:rPr>
              <a:t> </a:t>
            </a:r>
            <a:r>
              <a:rPr lang="en-GB" sz="2000" baseline="0" dirty="0" err="1">
                <a:latin typeface="+mn-lt"/>
              </a:rPr>
              <a:t>Nadruk</a:t>
            </a:r>
            <a:r>
              <a:rPr lang="en-GB" sz="2000" baseline="0" dirty="0">
                <a:latin typeface="+mn-lt"/>
              </a:rPr>
              <a:t> op </a:t>
            </a:r>
            <a:r>
              <a:rPr lang="en-GB" sz="2000" baseline="0" dirty="0" err="1">
                <a:latin typeface="+mn-lt"/>
              </a:rPr>
              <a:t>diepgaand</a:t>
            </a:r>
            <a:r>
              <a:rPr lang="en-GB" sz="2000" baseline="0" dirty="0">
                <a:latin typeface="+mn-lt"/>
              </a:rPr>
              <a:t> </a:t>
            </a:r>
            <a:r>
              <a:rPr lang="en-GB" sz="2000" baseline="0" dirty="0" err="1">
                <a:latin typeface="+mn-lt"/>
              </a:rPr>
              <a:t>begrip</a:t>
            </a:r>
            <a:endParaRPr lang="en-GB" sz="2000" baseline="0" dirty="0">
              <a:latin typeface="+mn-lt"/>
            </a:endParaRPr>
          </a:p>
          <a:p>
            <a:pPr eaLnBrk="1" hangingPunct="1">
              <a:buFontTx/>
              <a:buChar char="•"/>
            </a:pPr>
            <a:r>
              <a:rPr lang="en-GB" sz="2000" baseline="0" dirty="0">
                <a:latin typeface="+mn-lt"/>
              </a:rPr>
              <a:t> </a:t>
            </a:r>
            <a:r>
              <a:rPr lang="en-GB" sz="2000" baseline="0" dirty="0" err="1">
                <a:latin typeface="+mn-lt"/>
              </a:rPr>
              <a:t>Versterken</a:t>
            </a:r>
            <a:r>
              <a:rPr lang="en-GB" sz="2000" baseline="0" dirty="0">
                <a:latin typeface="+mn-lt"/>
              </a:rPr>
              <a:t> van </a:t>
            </a:r>
            <a:r>
              <a:rPr lang="en-GB" sz="2000" baseline="0" dirty="0" err="1">
                <a:latin typeface="+mn-lt"/>
              </a:rPr>
              <a:t>verbanden</a:t>
            </a:r>
            <a:r>
              <a:rPr lang="en-GB" sz="2000" baseline="0" dirty="0">
                <a:latin typeface="+mn-lt"/>
              </a:rPr>
              <a:t> </a:t>
            </a:r>
            <a:r>
              <a:rPr lang="en-GB" sz="2000" baseline="0" dirty="0" err="1">
                <a:latin typeface="+mn-lt"/>
              </a:rPr>
              <a:t>tussen</a:t>
            </a:r>
            <a:r>
              <a:rPr lang="en-GB" sz="2000" baseline="0" dirty="0">
                <a:latin typeface="+mn-lt"/>
              </a:rPr>
              <a:t> </a:t>
            </a:r>
            <a:r>
              <a:rPr lang="en-GB" sz="2000" baseline="0" dirty="0" err="1" smtClean="0">
                <a:latin typeface="+mn-lt"/>
              </a:rPr>
              <a:t>concepten</a:t>
            </a:r>
            <a:endParaRPr lang="en-GB" sz="2000" baseline="0" dirty="0">
              <a:latin typeface="+mn-lt"/>
            </a:endParaRPr>
          </a:p>
        </p:txBody>
      </p:sp>
      <p:grpSp>
        <p:nvGrpSpPr>
          <p:cNvPr id="270340" name="Group 4"/>
          <p:cNvGrpSpPr>
            <a:grpSpLocks/>
          </p:cNvGrpSpPr>
          <p:nvPr/>
        </p:nvGrpSpPr>
        <p:grpSpPr bwMode="auto">
          <a:xfrm>
            <a:off x="900113" y="1484313"/>
            <a:ext cx="3276600" cy="2971800"/>
            <a:chOff x="240" y="1200"/>
            <a:chExt cx="2064" cy="1872"/>
          </a:xfrm>
        </p:grpSpPr>
        <p:grpSp>
          <p:nvGrpSpPr>
            <p:cNvPr id="270341" name="Group 5"/>
            <p:cNvGrpSpPr>
              <a:grpSpLocks/>
            </p:cNvGrpSpPr>
            <p:nvPr/>
          </p:nvGrpSpPr>
          <p:grpSpPr bwMode="auto">
            <a:xfrm>
              <a:off x="240" y="1536"/>
              <a:ext cx="2064" cy="1536"/>
              <a:chOff x="240" y="1536"/>
              <a:chExt cx="2064" cy="1536"/>
            </a:xfrm>
          </p:grpSpPr>
          <p:sp>
            <p:nvSpPr>
              <p:cNvPr id="270342" name="Rectangle 6"/>
              <p:cNvSpPr>
                <a:spLocks noChangeArrowheads="1"/>
              </p:cNvSpPr>
              <p:nvPr/>
            </p:nvSpPr>
            <p:spPr bwMode="auto">
              <a:xfrm>
                <a:off x="768" y="153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70343" name="Rectangle 7"/>
              <p:cNvSpPr>
                <a:spLocks noChangeArrowheads="1"/>
              </p:cNvSpPr>
              <p:nvPr/>
            </p:nvSpPr>
            <p:spPr bwMode="auto">
              <a:xfrm>
                <a:off x="240" y="187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70344" name="Rectangle 8"/>
              <p:cNvSpPr>
                <a:spLocks noChangeArrowheads="1"/>
              </p:cNvSpPr>
              <p:nvPr/>
            </p:nvSpPr>
            <p:spPr bwMode="auto">
              <a:xfrm>
                <a:off x="1872" y="244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70345" name="Rectangle 9"/>
              <p:cNvSpPr>
                <a:spLocks noChangeArrowheads="1"/>
              </p:cNvSpPr>
              <p:nvPr/>
            </p:nvSpPr>
            <p:spPr bwMode="auto">
              <a:xfrm>
                <a:off x="1584" y="153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70346" name="Rectangle 10"/>
              <p:cNvSpPr>
                <a:spLocks noChangeArrowheads="1"/>
              </p:cNvSpPr>
              <p:nvPr/>
            </p:nvSpPr>
            <p:spPr bwMode="auto">
              <a:xfrm>
                <a:off x="129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70347" name="Rectangle 11"/>
              <p:cNvSpPr>
                <a:spLocks noChangeArrowheads="1"/>
              </p:cNvSpPr>
              <p:nvPr/>
            </p:nvSpPr>
            <p:spPr bwMode="auto">
              <a:xfrm>
                <a:off x="201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70348" name="Rectangle 12"/>
              <p:cNvSpPr>
                <a:spLocks noChangeArrowheads="1"/>
              </p:cNvSpPr>
              <p:nvPr/>
            </p:nvSpPr>
            <p:spPr bwMode="auto">
              <a:xfrm>
                <a:off x="1344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70349" name="Rectangle 13"/>
              <p:cNvSpPr>
                <a:spLocks noChangeArrowheads="1"/>
              </p:cNvSpPr>
              <p:nvPr/>
            </p:nvSpPr>
            <p:spPr bwMode="auto">
              <a:xfrm>
                <a:off x="768" y="225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70350" name="Rectangle 14"/>
              <p:cNvSpPr>
                <a:spLocks noChangeArrowheads="1"/>
              </p:cNvSpPr>
              <p:nvPr/>
            </p:nvSpPr>
            <p:spPr bwMode="auto">
              <a:xfrm>
                <a:off x="864" y="278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sp>
          <p:nvSpPr>
            <p:cNvPr id="270351" name="Oval 15"/>
            <p:cNvSpPr>
              <a:spLocks noChangeArrowheads="1"/>
            </p:cNvSpPr>
            <p:nvPr/>
          </p:nvSpPr>
          <p:spPr bwMode="auto">
            <a:xfrm>
              <a:off x="240" y="1200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de-DE" baseline="0">
                  <a:latin typeface="Times New Roman" pitchFamily="18" charset="0"/>
                </a:rPr>
                <a:t>1</a:t>
              </a:r>
            </a:p>
          </p:txBody>
        </p:sp>
      </p:grpSp>
      <p:grpSp>
        <p:nvGrpSpPr>
          <p:cNvPr id="270352" name="Group 16"/>
          <p:cNvGrpSpPr>
            <a:grpSpLocks/>
          </p:cNvGrpSpPr>
          <p:nvPr/>
        </p:nvGrpSpPr>
        <p:grpSpPr bwMode="auto">
          <a:xfrm>
            <a:off x="4859338" y="1484313"/>
            <a:ext cx="3429000" cy="2895600"/>
            <a:chOff x="3120" y="1248"/>
            <a:chExt cx="2160" cy="1824"/>
          </a:xfrm>
        </p:grpSpPr>
        <p:sp>
          <p:nvSpPr>
            <p:cNvPr id="270353" name="Rectangle 17"/>
            <p:cNvSpPr>
              <a:spLocks noChangeArrowheads="1"/>
            </p:cNvSpPr>
            <p:nvPr/>
          </p:nvSpPr>
          <p:spPr bwMode="auto">
            <a:xfrm>
              <a:off x="4272" y="1968"/>
              <a:ext cx="38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de-DE" sz="3200" baseline="0">
                  <a:latin typeface="Times New Roman" pitchFamily="18" charset="0"/>
                </a:rPr>
                <a:t>C</a:t>
              </a:r>
            </a:p>
          </p:txBody>
        </p:sp>
        <p:grpSp>
          <p:nvGrpSpPr>
            <p:cNvPr id="270354" name="Group 18"/>
            <p:cNvGrpSpPr>
              <a:grpSpLocks/>
            </p:cNvGrpSpPr>
            <p:nvPr/>
          </p:nvGrpSpPr>
          <p:grpSpPr bwMode="auto">
            <a:xfrm>
              <a:off x="3216" y="1488"/>
              <a:ext cx="2064" cy="1584"/>
              <a:chOff x="3216" y="1488"/>
              <a:chExt cx="2064" cy="1584"/>
            </a:xfrm>
          </p:grpSpPr>
          <p:sp>
            <p:nvSpPr>
              <p:cNvPr id="270355" name="Line 19"/>
              <p:cNvSpPr>
                <a:spLocks noChangeShapeType="1"/>
              </p:cNvSpPr>
              <p:nvPr/>
            </p:nvSpPr>
            <p:spPr bwMode="auto">
              <a:xfrm flipH="1">
                <a:off x="4656" y="2160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270356" name="Rectangle 20"/>
              <p:cNvSpPr>
                <a:spLocks noChangeArrowheads="1"/>
              </p:cNvSpPr>
              <p:nvPr/>
            </p:nvSpPr>
            <p:spPr bwMode="auto">
              <a:xfrm>
                <a:off x="3744" y="153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70357" name="Rectangle 21"/>
              <p:cNvSpPr>
                <a:spLocks noChangeArrowheads="1"/>
              </p:cNvSpPr>
              <p:nvPr/>
            </p:nvSpPr>
            <p:spPr bwMode="auto">
              <a:xfrm>
                <a:off x="3216" y="187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70358" name="Rectangle 22"/>
              <p:cNvSpPr>
                <a:spLocks noChangeArrowheads="1"/>
              </p:cNvSpPr>
              <p:nvPr/>
            </p:nvSpPr>
            <p:spPr bwMode="auto">
              <a:xfrm>
                <a:off x="4848" y="244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70359" name="Rectangle 23"/>
              <p:cNvSpPr>
                <a:spLocks noChangeArrowheads="1"/>
              </p:cNvSpPr>
              <p:nvPr/>
            </p:nvSpPr>
            <p:spPr bwMode="auto">
              <a:xfrm>
                <a:off x="4608" y="148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70360" name="Rectangle 24"/>
              <p:cNvSpPr>
                <a:spLocks noChangeArrowheads="1"/>
              </p:cNvSpPr>
              <p:nvPr/>
            </p:nvSpPr>
            <p:spPr bwMode="auto">
              <a:xfrm>
                <a:off x="499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70361" name="Rectangle 25"/>
              <p:cNvSpPr>
                <a:spLocks noChangeArrowheads="1"/>
              </p:cNvSpPr>
              <p:nvPr/>
            </p:nvSpPr>
            <p:spPr bwMode="auto">
              <a:xfrm>
                <a:off x="4320" y="2640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70362" name="Rectangle 26"/>
              <p:cNvSpPr>
                <a:spLocks noChangeArrowheads="1"/>
              </p:cNvSpPr>
              <p:nvPr/>
            </p:nvSpPr>
            <p:spPr bwMode="auto">
              <a:xfrm>
                <a:off x="3744" y="225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70363" name="Rectangle 27"/>
              <p:cNvSpPr>
                <a:spLocks noChangeArrowheads="1"/>
              </p:cNvSpPr>
              <p:nvPr/>
            </p:nvSpPr>
            <p:spPr bwMode="auto">
              <a:xfrm>
                <a:off x="3840" y="278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70364" name="Line 28"/>
              <p:cNvSpPr>
                <a:spLocks noChangeShapeType="1"/>
              </p:cNvSpPr>
              <p:nvPr/>
            </p:nvSpPr>
            <p:spPr bwMode="auto">
              <a:xfrm flipV="1">
                <a:off x="4032" y="2256"/>
                <a:ext cx="24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270365" name="Line 29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76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270366" name="Line 30"/>
              <p:cNvSpPr>
                <a:spLocks noChangeShapeType="1"/>
              </p:cNvSpPr>
              <p:nvPr/>
            </p:nvSpPr>
            <p:spPr bwMode="auto">
              <a:xfrm>
                <a:off x="4032" y="1680"/>
                <a:ext cx="24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270367" name="Line 31"/>
              <p:cNvSpPr>
                <a:spLocks noChangeShapeType="1"/>
              </p:cNvSpPr>
              <p:nvPr/>
            </p:nvSpPr>
            <p:spPr bwMode="auto">
              <a:xfrm flipH="1">
                <a:off x="4608" y="1776"/>
                <a:ext cx="96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270368" name="Line 32"/>
              <p:cNvSpPr>
                <a:spLocks noChangeShapeType="1"/>
              </p:cNvSpPr>
              <p:nvPr/>
            </p:nvSpPr>
            <p:spPr bwMode="auto">
              <a:xfrm flipH="1" flipV="1">
                <a:off x="4656" y="2400"/>
                <a:ext cx="192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270369" name="Line 33"/>
              <p:cNvSpPr>
                <a:spLocks noChangeShapeType="1"/>
              </p:cNvSpPr>
              <p:nvPr/>
            </p:nvSpPr>
            <p:spPr bwMode="auto">
              <a:xfrm flipV="1">
                <a:off x="4416" y="2400"/>
                <a:ext cx="4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270370" name="Line 34"/>
              <p:cNvSpPr>
                <a:spLocks noChangeShapeType="1"/>
              </p:cNvSpPr>
              <p:nvPr/>
            </p:nvSpPr>
            <p:spPr bwMode="auto">
              <a:xfrm flipV="1">
                <a:off x="4032" y="2400"/>
                <a:ext cx="336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</p:grpSp>
        <p:sp>
          <p:nvSpPr>
            <p:cNvPr id="270371" name="Oval 35"/>
            <p:cNvSpPr>
              <a:spLocks noChangeArrowheads="1"/>
            </p:cNvSpPr>
            <p:nvPr/>
          </p:nvSpPr>
          <p:spPr bwMode="auto">
            <a:xfrm>
              <a:off x="3120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de-DE" baseline="0">
                  <a:latin typeface="Times New Roman" pitchFamily="18" charset="0"/>
                </a:rPr>
                <a:t>2</a:t>
              </a:r>
            </a:p>
          </p:txBody>
        </p:sp>
      </p:grpSp>
      <p:sp>
        <p:nvSpPr>
          <p:cNvPr id="270372" name="Rectangle 36"/>
          <p:cNvSpPr>
            <a:spLocks noChangeArrowheads="1"/>
          </p:cNvSpPr>
          <p:nvPr/>
        </p:nvSpPr>
        <p:spPr bwMode="auto">
          <a:xfrm>
            <a:off x="179388" y="6381750"/>
            <a:ext cx="3311525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de-DE" sz="700" baseline="0">
                <a:solidFill>
                  <a:srgbClr val="92887E"/>
                </a:solidFill>
                <a:ea typeface="Osaka"/>
                <a:cs typeface="Osaka"/>
              </a:rPr>
              <a:t>Met dank aan Kerst Boersma, Universiteit Utrecht</a:t>
            </a:r>
          </a:p>
        </p:txBody>
      </p:sp>
    </p:spTree>
    <p:extLst>
      <p:ext uri="{BB962C8B-B14F-4D97-AF65-F5344CB8AC3E}">
        <p14:creationId xmlns:p14="http://schemas.microsoft.com/office/powerpoint/2010/main" val="287581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0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0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0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339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Kern-c</a:t>
            </a:r>
            <a:r>
              <a:rPr lang="nl-NL" dirty="0" err="1" smtClean="0"/>
              <a:t>oncepten</a:t>
            </a:r>
            <a:endParaRPr lang="nl-NL" dirty="0"/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nl-NL" sz="2000" dirty="0" smtClean="0"/>
              <a:t>Na: materie</a:t>
            </a:r>
            <a:r>
              <a:rPr lang="nl-NL" sz="2000" dirty="0"/>
              <a:t>, energie, ruimte, tijd, </a:t>
            </a:r>
            <a:r>
              <a:rPr lang="nl-NL" sz="2000" dirty="0" smtClean="0"/>
              <a:t>wisselwerking</a:t>
            </a:r>
            <a:endParaRPr lang="nl-NL" sz="2000" dirty="0"/>
          </a:p>
          <a:p>
            <a:pPr>
              <a:lnSpc>
                <a:spcPct val="90000"/>
              </a:lnSpc>
            </a:pPr>
            <a:r>
              <a:rPr lang="nl-NL" sz="2000" dirty="0" err="1" smtClean="0"/>
              <a:t>Sk</a:t>
            </a:r>
            <a:r>
              <a:rPr lang="nl-NL" sz="2000" dirty="0" smtClean="0"/>
              <a:t>: molecuulconcept</a:t>
            </a:r>
            <a:r>
              <a:rPr lang="nl-NL" sz="2000" dirty="0"/>
              <a:t>, </a:t>
            </a:r>
            <a:r>
              <a:rPr lang="nl-NL" sz="2000" dirty="0" smtClean="0"/>
              <a:t>micro-macro-concept</a:t>
            </a:r>
            <a:endParaRPr lang="nl-NL" sz="2000" dirty="0"/>
          </a:p>
          <a:p>
            <a:pPr>
              <a:lnSpc>
                <a:spcPct val="90000"/>
              </a:lnSpc>
            </a:pPr>
            <a:r>
              <a:rPr lang="nl-NL" sz="2000" dirty="0" smtClean="0"/>
              <a:t>Bi: Combinatie </a:t>
            </a:r>
            <a:r>
              <a:rPr lang="nl-NL" sz="2000" dirty="0"/>
              <a:t>van organisatieniveaus met systeemconcepten levert 48 (havo) / 51 (</a:t>
            </a:r>
            <a:r>
              <a:rPr lang="nl-NL" sz="2000" dirty="0" smtClean="0"/>
              <a:t>vwo)concepten</a:t>
            </a:r>
            <a:endParaRPr lang="nl-NL" sz="2000" dirty="0"/>
          </a:p>
          <a:p>
            <a:pPr>
              <a:lnSpc>
                <a:spcPct val="90000"/>
              </a:lnSpc>
            </a:pPr>
            <a:r>
              <a:rPr lang="nl-NL" sz="2000" dirty="0" err="1" smtClean="0"/>
              <a:t>Wi</a:t>
            </a:r>
            <a:r>
              <a:rPr lang="nl-NL" sz="2000" dirty="0" smtClean="0"/>
              <a:t>: getal</a:t>
            </a:r>
            <a:r>
              <a:rPr lang="nl-NL" sz="2000" dirty="0"/>
              <a:t>, formule, functie, verandering, ruimte, </a:t>
            </a:r>
            <a:r>
              <a:rPr lang="nl-NL" sz="2000" dirty="0" smtClean="0"/>
              <a:t>toeval</a:t>
            </a:r>
            <a:endParaRPr lang="nl-NL" sz="2000" dirty="0"/>
          </a:p>
          <a:p>
            <a:pPr>
              <a:lnSpc>
                <a:spcPct val="90000"/>
              </a:lnSpc>
            </a:pPr>
            <a:r>
              <a:rPr lang="nl-NL" sz="2000" dirty="0" err="1" smtClean="0"/>
              <a:t>Ec</a:t>
            </a:r>
            <a:r>
              <a:rPr lang="nl-NL" sz="2000" dirty="0" smtClean="0"/>
              <a:t>: schaarste</a:t>
            </a:r>
            <a:r>
              <a:rPr lang="nl-NL" sz="2000" dirty="0"/>
              <a:t>, ruil, markt, ruilen over de tijd, samenwerken en onderhandelen, risico en informatie, welvaart en </a:t>
            </a:r>
            <a:r>
              <a:rPr lang="nl-NL" sz="2000" dirty="0" smtClean="0"/>
              <a:t>groei</a:t>
            </a:r>
            <a:endParaRPr lang="nl-NL" sz="2000" dirty="0"/>
          </a:p>
          <a:p>
            <a:pPr>
              <a:lnSpc>
                <a:spcPct val="90000"/>
              </a:lnSpc>
            </a:pPr>
            <a:r>
              <a:rPr lang="nl-NL" sz="2000" dirty="0" err="1" smtClean="0"/>
              <a:t>Mw</a:t>
            </a:r>
            <a:r>
              <a:rPr lang="nl-NL" sz="2000" dirty="0" smtClean="0"/>
              <a:t>: sociale </a:t>
            </a:r>
            <a:r>
              <a:rPr lang="nl-NL" sz="2000" dirty="0"/>
              <a:t>cohesie, macht en gezag, socialisatie en acculturatie, identiteit, globalisering, </a:t>
            </a:r>
            <a:r>
              <a:rPr lang="nl-NL" sz="2000" dirty="0" err="1"/>
              <a:t>ontstatelijking</a:t>
            </a:r>
            <a:r>
              <a:rPr lang="nl-NL" sz="2000" dirty="0"/>
              <a:t>, .... (18)</a:t>
            </a:r>
          </a:p>
          <a:p>
            <a:pPr>
              <a:lnSpc>
                <a:spcPct val="90000"/>
              </a:lnSpc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1401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Context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nl-NL" sz="2400" dirty="0" smtClean="0"/>
              <a:t>Context: omgeving waarin leren plaatsvindt</a:t>
            </a:r>
          </a:p>
          <a:p>
            <a:pPr lvl="1">
              <a:lnSpc>
                <a:spcPct val="90000"/>
              </a:lnSpc>
            </a:pPr>
            <a:r>
              <a:rPr lang="nl-NL" sz="2000" dirty="0"/>
              <a:t>V</a:t>
            </a:r>
            <a:r>
              <a:rPr lang="nl-NL" sz="2000" dirty="0" smtClean="0"/>
              <a:t>oor leerlingen betekenisvolle situatie of probleem</a:t>
            </a:r>
          </a:p>
          <a:p>
            <a:pPr lvl="2">
              <a:lnSpc>
                <a:spcPct val="90000"/>
              </a:lnSpc>
            </a:pPr>
            <a:r>
              <a:rPr lang="nl-NL" dirty="0" smtClean="0"/>
              <a:t>Handelingspraktijk (bi); </a:t>
            </a:r>
          </a:p>
          <a:p>
            <a:pPr lvl="2">
              <a:lnSpc>
                <a:spcPct val="90000"/>
              </a:lnSpc>
            </a:pPr>
            <a:r>
              <a:rPr lang="nl-NL" dirty="0" smtClean="0"/>
              <a:t>Situatie, probleem (</a:t>
            </a:r>
            <a:r>
              <a:rPr lang="nl-NL" dirty="0" err="1" smtClean="0"/>
              <a:t>sk</a:t>
            </a:r>
            <a:r>
              <a:rPr lang="nl-NL" dirty="0" smtClean="0"/>
              <a:t>, na, </a:t>
            </a:r>
            <a:r>
              <a:rPr lang="nl-NL" dirty="0" err="1" smtClean="0"/>
              <a:t>wi</a:t>
            </a:r>
            <a:r>
              <a:rPr lang="nl-NL" dirty="0" smtClean="0"/>
              <a:t>, …)</a:t>
            </a:r>
          </a:p>
          <a:p>
            <a:pPr>
              <a:lnSpc>
                <a:spcPct val="90000"/>
              </a:lnSpc>
            </a:pPr>
            <a:r>
              <a:rPr lang="nl-NL" sz="2400" dirty="0" smtClean="0"/>
              <a:t>Onderverdeling t.a.v. 'wat':</a:t>
            </a:r>
          </a:p>
          <a:p>
            <a:pPr lvl="1">
              <a:lnSpc>
                <a:spcPct val="90000"/>
              </a:lnSpc>
            </a:pPr>
            <a:r>
              <a:rPr lang="nl-NL" sz="2000" dirty="0" smtClean="0"/>
              <a:t>Didactische vs. functionele contexten</a:t>
            </a:r>
          </a:p>
          <a:p>
            <a:pPr lvl="1">
              <a:lnSpc>
                <a:spcPct val="90000"/>
              </a:lnSpc>
            </a:pPr>
            <a:r>
              <a:rPr lang="nl-NL" sz="2000" dirty="0" smtClean="0"/>
              <a:t>Leefwereld</a:t>
            </a:r>
            <a:r>
              <a:rPr lang="nl-NL" sz="2000" dirty="0" smtClean="0"/>
              <a:t>, </a:t>
            </a:r>
            <a:r>
              <a:rPr lang="nl-NL" sz="2000" dirty="0" smtClean="0"/>
              <a:t>beroeps-, wetenschappelijke contexten</a:t>
            </a:r>
          </a:p>
          <a:p>
            <a:pPr lvl="0">
              <a:lnSpc>
                <a:spcPct val="90000"/>
              </a:lnSpc>
            </a:pPr>
            <a:r>
              <a:rPr lang="nl-NL" sz="2400" dirty="0">
                <a:solidFill>
                  <a:srgbClr val="000000"/>
                </a:solidFill>
              </a:rPr>
              <a:t>Onderverdeling t.a.v. </a:t>
            </a:r>
            <a:r>
              <a:rPr lang="nl-NL" sz="2400" dirty="0" smtClean="0">
                <a:solidFill>
                  <a:srgbClr val="000000"/>
                </a:solidFill>
              </a:rPr>
              <a:t>'hoe':</a:t>
            </a:r>
            <a:endParaRPr lang="nl-NL" sz="2400" dirty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nl-NL" sz="2000" dirty="0" smtClean="0"/>
              <a:t>Aanleer-</a:t>
            </a:r>
            <a:r>
              <a:rPr lang="nl-NL" sz="2000" dirty="0" smtClean="0"/>
              <a:t>, oefen-, </a:t>
            </a:r>
            <a:r>
              <a:rPr lang="nl-NL" sz="2000" dirty="0" err="1" smtClean="0"/>
              <a:t>toetscontext</a:t>
            </a:r>
            <a:endParaRPr lang="nl-NL" sz="2000" dirty="0" smtClean="0"/>
          </a:p>
          <a:p>
            <a:pPr lvl="0">
              <a:lnSpc>
                <a:spcPct val="90000"/>
              </a:lnSpc>
            </a:pPr>
            <a:r>
              <a:rPr lang="nl-NL" sz="2400" dirty="0">
                <a:solidFill>
                  <a:srgbClr val="000000"/>
                </a:solidFill>
              </a:rPr>
              <a:t>Context kan voor ander vak concept zijn v.v.</a:t>
            </a:r>
          </a:p>
          <a:p>
            <a:pPr marL="0" indent="0">
              <a:lnSpc>
                <a:spcPct val="90000"/>
              </a:lnSpc>
              <a:buNone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62270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Relaties</a:t>
            </a:r>
            <a:r>
              <a:rPr lang="en-GB" dirty="0" smtClean="0"/>
              <a:t> </a:t>
            </a:r>
            <a:r>
              <a:rPr lang="en-GB" dirty="0" err="1" smtClean="0"/>
              <a:t>tussen</a:t>
            </a:r>
            <a:r>
              <a:rPr lang="en-GB" dirty="0" smtClean="0"/>
              <a:t> </a:t>
            </a:r>
            <a:r>
              <a:rPr lang="en-GB" dirty="0" err="1" smtClean="0"/>
              <a:t>concepten</a:t>
            </a:r>
            <a:r>
              <a:rPr lang="en-GB" dirty="0" smtClean="0"/>
              <a:t> &amp; </a:t>
            </a:r>
            <a:r>
              <a:rPr lang="en-GB" dirty="0" err="1" smtClean="0"/>
              <a:t>contexten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272387" name="Rectangle 3"/>
          <p:cNvSpPr>
            <a:spLocks noChangeArrowheads="1"/>
          </p:cNvSpPr>
          <p:nvPr/>
        </p:nvSpPr>
        <p:spPr bwMode="auto">
          <a:xfrm>
            <a:off x="900113" y="4724400"/>
            <a:ext cx="6775450" cy="172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GB" baseline="0" dirty="0" smtClean="0">
                <a:latin typeface="Times New Roman" pitchFamily="18" charset="0"/>
              </a:rPr>
              <a:t>1 → 3</a:t>
            </a:r>
          </a:p>
          <a:p>
            <a:pPr eaLnBrk="1" hangingPunct="1">
              <a:buFontTx/>
              <a:buChar char="•"/>
            </a:pPr>
            <a:r>
              <a:rPr lang="en-GB" sz="2000" baseline="0" dirty="0">
                <a:latin typeface="+mn-lt"/>
              </a:rPr>
              <a:t> </a:t>
            </a:r>
            <a:r>
              <a:rPr lang="en-GB" sz="2000" baseline="0" dirty="0" smtClean="0">
                <a:latin typeface="+mn-lt"/>
              </a:rPr>
              <a:t>Focus </a:t>
            </a:r>
            <a:r>
              <a:rPr lang="en-GB" sz="2000" baseline="0" dirty="0">
                <a:latin typeface="+mn-lt"/>
              </a:rPr>
              <a:t>op </a:t>
            </a:r>
            <a:r>
              <a:rPr lang="en-GB" sz="2000" baseline="0" dirty="0" err="1">
                <a:latin typeface="+mn-lt"/>
              </a:rPr>
              <a:t>betekenisvol</a:t>
            </a:r>
            <a:r>
              <a:rPr lang="en-GB" sz="2000" baseline="0" dirty="0">
                <a:latin typeface="+mn-lt"/>
              </a:rPr>
              <a:t> </a:t>
            </a:r>
            <a:r>
              <a:rPr lang="en-GB" sz="2000" baseline="0" dirty="0" err="1">
                <a:latin typeface="+mn-lt"/>
              </a:rPr>
              <a:t>onderwijs</a:t>
            </a:r>
            <a:endParaRPr lang="en-GB" sz="2000" baseline="0" dirty="0">
              <a:latin typeface="+mn-lt"/>
            </a:endParaRPr>
          </a:p>
          <a:p>
            <a:pPr eaLnBrk="1" hangingPunct="1">
              <a:buFontTx/>
              <a:buChar char="•"/>
            </a:pPr>
            <a:r>
              <a:rPr lang="en-GB" sz="2000" baseline="0" dirty="0">
                <a:latin typeface="+mn-lt"/>
              </a:rPr>
              <a:t> </a:t>
            </a:r>
            <a:r>
              <a:rPr lang="en-GB" sz="2000" baseline="0" dirty="0" err="1">
                <a:latin typeface="+mn-lt"/>
              </a:rPr>
              <a:t>Versterken</a:t>
            </a:r>
            <a:r>
              <a:rPr lang="en-GB" sz="2000" baseline="0" dirty="0">
                <a:latin typeface="+mn-lt"/>
              </a:rPr>
              <a:t> van </a:t>
            </a:r>
            <a:r>
              <a:rPr lang="en-GB" sz="2000" baseline="0" dirty="0" err="1">
                <a:latin typeface="+mn-lt"/>
              </a:rPr>
              <a:t>relevantie</a:t>
            </a:r>
            <a:r>
              <a:rPr lang="en-GB" sz="2000" baseline="0" dirty="0">
                <a:latin typeface="+mn-lt"/>
              </a:rPr>
              <a:t> </a:t>
            </a:r>
            <a:r>
              <a:rPr lang="en-GB" sz="2000" baseline="0" dirty="0" err="1">
                <a:latin typeface="+mn-lt"/>
              </a:rPr>
              <a:t>vanuit</a:t>
            </a:r>
            <a:r>
              <a:rPr lang="en-GB" sz="2000" baseline="0" dirty="0">
                <a:latin typeface="+mn-lt"/>
              </a:rPr>
              <a:t> 3 </a:t>
            </a:r>
            <a:r>
              <a:rPr lang="en-GB" sz="2000" baseline="0" dirty="0" err="1">
                <a:latin typeface="+mn-lt"/>
              </a:rPr>
              <a:t>perspectieven</a:t>
            </a:r>
            <a:endParaRPr lang="en-GB" sz="2000" baseline="0" dirty="0">
              <a:latin typeface="+mn-lt"/>
            </a:endParaRPr>
          </a:p>
          <a:p>
            <a:pPr eaLnBrk="1" hangingPunct="1">
              <a:buFontTx/>
              <a:buChar char="•"/>
            </a:pPr>
            <a:r>
              <a:rPr lang="en-GB" sz="2000" baseline="0" dirty="0">
                <a:latin typeface="+mn-lt"/>
              </a:rPr>
              <a:t> </a:t>
            </a:r>
            <a:r>
              <a:rPr lang="en-GB" sz="2000" baseline="0" dirty="0" err="1">
                <a:latin typeface="+mn-lt"/>
              </a:rPr>
              <a:t>Versterken</a:t>
            </a:r>
            <a:r>
              <a:rPr lang="en-GB" sz="2000" baseline="0" dirty="0">
                <a:latin typeface="+mn-lt"/>
              </a:rPr>
              <a:t> van </a:t>
            </a:r>
            <a:r>
              <a:rPr lang="en-GB" sz="2000" baseline="0" dirty="0" err="1">
                <a:latin typeface="+mn-lt"/>
              </a:rPr>
              <a:t>verbanden</a:t>
            </a:r>
            <a:r>
              <a:rPr lang="en-GB" sz="2000" baseline="0" dirty="0">
                <a:latin typeface="+mn-lt"/>
              </a:rPr>
              <a:t> </a:t>
            </a:r>
            <a:r>
              <a:rPr lang="en-GB" sz="2000" baseline="0" dirty="0" err="1">
                <a:latin typeface="+mn-lt"/>
              </a:rPr>
              <a:t>tussen</a:t>
            </a:r>
            <a:r>
              <a:rPr lang="en-GB" sz="2000" baseline="0" dirty="0">
                <a:latin typeface="+mn-lt"/>
              </a:rPr>
              <a:t> </a:t>
            </a:r>
            <a:r>
              <a:rPr lang="en-GB" sz="2000" baseline="0" dirty="0" err="1">
                <a:latin typeface="+mn-lt"/>
              </a:rPr>
              <a:t>concepten</a:t>
            </a:r>
            <a:endParaRPr lang="en-GB" sz="2000" baseline="0" dirty="0">
              <a:latin typeface="+mn-lt"/>
            </a:endParaRPr>
          </a:p>
          <a:p>
            <a:pPr eaLnBrk="1" hangingPunct="1"/>
            <a:endParaRPr lang="en-GB" dirty="0"/>
          </a:p>
        </p:txBody>
      </p:sp>
      <p:grpSp>
        <p:nvGrpSpPr>
          <p:cNvPr id="272388" name="Group 4"/>
          <p:cNvGrpSpPr>
            <a:grpSpLocks/>
          </p:cNvGrpSpPr>
          <p:nvPr/>
        </p:nvGrpSpPr>
        <p:grpSpPr bwMode="auto">
          <a:xfrm>
            <a:off x="395288" y="1916113"/>
            <a:ext cx="1905000" cy="1143000"/>
            <a:chOff x="240" y="1152"/>
            <a:chExt cx="1200" cy="720"/>
          </a:xfrm>
        </p:grpSpPr>
        <p:sp>
          <p:nvSpPr>
            <p:cNvPr id="272389" name="Rectangle 5"/>
            <p:cNvSpPr>
              <a:spLocks noChangeArrowheads="1"/>
            </p:cNvSpPr>
            <p:nvPr/>
          </p:nvSpPr>
          <p:spPr bwMode="auto">
            <a:xfrm>
              <a:off x="624" y="1152"/>
              <a:ext cx="816" cy="72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GB" baseline="0" dirty="0">
                  <a:latin typeface="Times New Roman" pitchFamily="18" charset="0"/>
                </a:rPr>
                <a:t>Concept</a:t>
              </a:r>
            </a:p>
          </p:txBody>
        </p:sp>
        <p:sp>
          <p:nvSpPr>
            <p:cNvPr id="272390" name="Oval 6"/>
            <p:cNvSpPr>
              <a:spLocks noChangeArrowheads="1"/>
            </p:cNvSpPr>
            <p:nvPr/>
          </p:nvSpPr>
          <p:spPr bwMode="auto">
            <a:xfrm>
              <a:off x="240" y="1200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de-DE" baseline="0">
                  <a:latin typeface="Times New Roman" pitchFamily="18" charset="0"/>
                </a:rPr>
                <a:t>1</a:t>
              </a:r>
            </a:p>
          </p:txBody>
        </p:sp>
      </p:grpSp>
      <p:sp>
        <p:nvSpPr>
          <p:cNvPr id="272393" name="Rectangle 9"/>
          <p:cNvSpPr>
            <a:spLocks noChangeArrowheads="1"/>
          </p:cNvSpPr>
          <p:nvPr/>
        </p:nvSpPr>
        <p:spPr bwMode="auto">
          <a:xfrm>
            <a:off x="1009650" y="3505200"/>
            <a:ext cx="12954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GB" baseline="0">
                <a:latin typeface="Times New Roman" pitchFamily="18" charset="0"/>
              </a:rPr>
              <a:t>Concept</a:t>
            </a:r>
          </a:p>
        </p:txBody>
      </p:sp>
      <p:sp>
        <p:nvSpPr>
          <p:cNvPr id="272394" name="Rectangle 10"/>
          <p:cNvSpPr>
            <a:spLocks noChangeArrowheads="1"/>
          </p:cNvSpPr>
          <p:nvPr/>
        </p:nvSpPr>
        <p:spPr bwMode="auto">
          <a:xfrm>
            <a:off x="2838450" y="3505200"/>
            <a:ext cx="1752600" cy="11430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GB" baseline="0" dirty="0">
                <a:latin typeface="Times New Roman" pitchFamily="18" charset="0"/>
              </a:rPr>
              <a:t>Context</a:t>
            </a:r>
          </a:p>
        </p:txBody>
      </p:sp>
      <p:sp>
        <p:nvSpPr>
          <p:cNvPr id="272395" name="Line 11"/>
          <p:cNvSpPr>
            <a:spLocks noChangeShapeType="1"/>
          </p:cNvSpPr>
          <p:nvPr/>
        </p:nvSpPr>
        <p:spPr bwMode="auto">
          <a:xfrm>
            <a:off x="2305050" y="4038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72396" name="Oval 12"/>
          <p:cNvSpPr>
            <a:spLocks noChangeArrowheads="1"/>
          </p:cNvSpPr>
          <p:nvPr/>
        </p:nvSpPr>
        <p:spPr bwMode="auto">
          <a:xfrm>
            <a:off x="323850" y="3733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de-DE" baseline="0">
                <a:latin typeface="Times New Roman" pitchFamily="18" charset="0"/>
              </a:rPr>
              <a:t>2</a:t>
            </a:r>
          </a:p>
        </p:txBody>
      </p:sp>
      <p:grpSp>
        <p:nvGrpSpPr>
          <p:cNvPr id="272397" name="Group 13"/>
          <p:cNvGrpSpPr>
            <a:grpSpLocks/>
          </p:cNvGrpSpPr>
          <p:nvPr/>
        </p:nvGrpSpPr>
        <p:grpSpPr bwMode="auto">
          <a:xfrm>
            <a:off x="4876800" y="1905000"/>
            <a:ext cx="3733800" cy="3200400"/>
            <a:chOff x="3072" y="1200"/>
            <a:chExt cx="2352" cy="2016"/>
          </a:xfrm>
        </p:grpSpPr>
        <p:grpSp>
          <p:nvGrpSpPr>
            <p:cNvPr id="272398" name="Group 14"/>
            <p:cNvGrpSpPr>
              <a:grpSpLocks/>
            </p:cNvGrpSpPr>
            <p:nvPr/>
          </p:nvGrpSpPr>
          <p:grpSpPr bwMode="auto">
            <a:xfrm>
              <a:off x="3216" y="1200"/>
              <a:ext cx="2208" cy="2016"/>
              <a:chOff x="3216" y="1200"/>
              <a:chExt cx="2208" cy="2016"/>
            </a:xfrm>
          </p:grpSpPr>
          <p:sp>
            <p:nvSpPr>
              <p:cNvPr id="272399" name="Rectangle 15"/>
              <p:cNvSpPr>
                <a:spLocks noChangeArrowheads="1"/>
              </p:cNvSpPr>
              <p:nvPr/>
            </p:nvSpPr>
            <p:spPr bwMode="auto">
              <a:xfrm>
                <a:off x="4224" y="1200"/>
                <a:ext cx="1200" cy="2016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r>
                  <a:rPr lang="en-GB" baseline="0">
                    <a:latin typeface="Times New Roman" pitchFamily="18" charset="0"/>
                  </a:rPr>
                  <a:t>Context</a:t>
                </a:r>
              </a:p>
              <a:p>
                <a:pPr algn="ctr" eaLnBrk="1" hangingPunct="1"/>
                <a:endParaRPr lang="en-GB" baseline="0">
                  <a:latin typeface="Times New Roman" pitchFamily="18" charset="0"/>
                </a:endParaRPr>
              </a:p>
              <a:p>
                <a:pPr algn="ctr" eaLnBrk="1" hangingPunct="1"/>
                <a:endParaRPr lang="en-GB" baseline="0">
                  <a:latin typeface="Times New Roman" pitchFamily="18" charset="0"/>
                </a:endParaRPr>
              </a:p>
              <a:p>
                <a:pPr algn="ctr" eaLnBrk="1" hangingPunct="1"/>
                <a:endParaRPr lang="en-GB" baseline="0">
                  <a:latin typeface="Times New Roman" pitchFamily="18" charset="0"/>
                </a:endParaRPr>
              </a:p>
              <a:p>
                <a:pPr algn="ctr" eaLnBrk="1" hangingPunct="1"/>
                <a:endParaRPr lang="en-GB" baseline="0">
                  <a:latin typeface="Times New Roman" pitchFamily="18" charset="0"/>
                </a:endParaRPr>
              </a:p>
              <a:p>
                <a:pPr algn="ctr" eaLnBrk="1" hangingPunct="1"/>
                <a:endParaRPr lang="en-GB" baseline="0">
                  <a:latin typeface="Times New Roman" pitchFamily="18" charset="0"/>
                </a:endParaRPr>
              </a:p>
              <a:p>
                <a:pPr algn="ctr" eaLnBrk="1" hangingPunct="1"/>
                <a:endParaRPr lang="en-GB" baseline="0">
                  <a:latin typeface="Times New Roman" pitchFamily="18" charset="0"/>
                </a:endParaRPr>
              </a:p>
              <a:p>
                <a:pPr algn="ctr" eaLnBrk="1" hangingPunct="1"/>
                <a:endParaRPr lang="en-GB" baseline="0">
                  <a:latin typeface="Times New Roman" pitchFamily="18" charset="0"/>
                </a:endParaRPr>
              </a:p>
              <a:p>
                <a:pPr algn="ctr" eaLnBrk="1" hangingPunct="1"/>
                <a:endParaRPr lang="en-GB" baseline="0">
                  <a:latin typeface="Times New Roman" pitchFamily="18" charset="0"/>
                </a:endParaRPr>
              </a:p>
            </p:txBody>
          </p:sp>
          <p:grpSp>
            <p:nvGrpSpPr>
              <p:cNvPr id="272400" name="Group 16"/>
              <p:cNvGrpSpPr>
                <a:grpSpLocks/>
              </p:cNvGrpSpPr>
              <p:nvPr/>
            </p:nvGrpSpPr>
            <p:grpSpPr bwMode="auto">
              <a:xfrm>
                <a:off x="3216" y="1488"/>
                <a:ext cx="2064" cy="1584"/>
                <a:chOff x="3216" y="1488"/>
                <a:chExt cx="2064" cy="1584"/>
              </a:xfrm>
            </p:grpSpPr>
            <p:sp>
              <p:nvSpPr>
                <p:cNvPr id="272401" name="Line 17"/>
                <p:cNvSpPr>
                  <a:spLocks noChangeShapeType="1"/>
                </p:cNvSpPr>
                <p:nvPr/>
              </p:nvSpPr>
              <p:spPr bwMode="auto">
                <a:xfrm flipH="1">
                  <a:off x="4656" y="2160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nl-NL"/>
                </a:p>
              </p:txBody>
            </p:sp>
            <p:sp>
              <p:nvSpPr>
                <p:cNvPr id="272402" name="Rectangle 18"/>
                <p:cNvSpPr>
                  <a:spLocks noChangeArrowheads="1"/>
                </p:cNvSpPr>
                <p:nvPr/>
              </p:nvSpPr>
              <p:spPr bwMode="auto">
                <a:xfrm>
                  <a:off x="3744" y="1536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nl-NL"/>
                </a:p>
              </p:txBody>
            </p:sp>
            <p:sp>
              <p:nvSpPr>
                <p:cNvPr id="272403" name="Rectangle 19"/>
                <p:cNvSpPr>
                  <a:spLocks noChangeArrowheads="1"/>
                </p:cNvSpPr>
                <p:nvPr/>
              </p:nvSpPr>
              <p:spPr bwMode="auto">
                <a:xfrm>
                  <a:off x="3216" y="1872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nl-NL"/>
                </a:p>
              </p:txBody>
            </p:sp>
            <p:sp>
              <p:nvSpPr>
                <p:cNvPr id="272404" name="Rectangle 20"/>
                <p:cNvSpPr>
                  <a:spLocks noChangeArrowheads="1"/>
                </p:cNvSpPr>
                <p:nvPr/>
              </p:nvSpPr>
              <p:spPr bwMode="auto">
                <a:xfrm>
                  <a:off x="4848" y="2448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nl-NL"/>
                </a:p>
              </p:txBody>
            </p:sp>
            <p:sp>
              <p:nvSpPr>
                <p:cNvPr id="272405" name="Rectangle 21"/>
                <p:cNvSpPr>
                  <a:spLocks noChangeArrowheads="1"/>
                </p:cNvSpPr>
                <p:nvPr/>
              </p:nvSpPr>
              <p:spPr bwMode="auto">
                <a:xfrm>
                  <a:off x="4608" y="1488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nl-NL"/>
                </a:p>
              </p:txBody>
            </p:sp>
            <p:sp>
              <p:nvSpPr>
                <p:cNvPr id="272406" name="Rectangle 22"/>
                <p:cNvSpPr>
                  <a:spLocks noChangeArrowheads="1"/>
                </p:cNvSpPr>
                <p:nvPr/>
              </p:nvSpPr>
              <p:spPr bwMode="auto">
                <a:xfrm>
                  <a:off x="4992" y="2016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nl-NL"/>
                </a:p>
              </p:txBody>
            </p:sp>
            <p:sp>
              <p:nvSpPr>
                <p:cNvPr id="272407" name="Rectangle 23"/>
                <p:cNvSpPr>
                  <a:spLocks noChangeArrowheads="1"/>
                </p:cNvSpPr>
                <p:nvPr/>
              </p:nvSpPr>
              <p:spPr bwMode="auto">
                <a:xfrm>
                  <a:off x="4320" y="264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nl-NL"/>
                </a:p>
              </p:txBody>
            </p:sp>
            <p:sp>
              <p:nvSpPr>
                <p:cNvPr id="272408" name="Rectangle 24"/>
                <p:cNvSpPr>
                  <a:spLocks noChangeArrowheads="1"/>
                </p:cNvSpPr>
                <p:nvPr/>
              </p:nvSpPr>
              <p:spPr bwMode="auto">
                <a:xfrm>
                  <a:off x="3744" y="2256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nl-NL"/>
                </a:p>
              </p:txBody>
            </p:sp>
            <p:sp>
              <p:nvSpPr>
                <p:cNvPr id="272409" name="Rectangle 25"/>
                <p:cNvSpPr>
                  <a:spLocks noChangeArrowheads="1"/>
                </p:cNvSpPr>
                <p:nvPr/>
              </p:nvSpPr>
              <p:spPr bwMode="auto">
                <a:xfrm>
                  <a:off x="3840" y="2784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nl-NL"/>
                </a:p>
              </p:txBody>
            </p:sp>
            <p:sp>
              <p:nvSpPr>
                <p:cNvPr id="272410" name="Line 26"/>
                <p:cNvSpPr>
                  <a:spLocks noChangeShapeType="1"/>
                </p:cNvSpPr>
                <p:nvPr/>
              </p:nvSpPr>
              <p:spPr bwMode="auto">
                <a:xfrm flipV="1">
                  <a:off x="4032" y="2256"/>
                  <a:ext cx="24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nl-NL"/>
                </a:p>
              </p:txBody>
            </p:sp>
            <p:sp>
              <p:nvSpPr>
                <p:cNvPr id="272411" name="Line 27"/>
                <p:cNvSpPr>
                  <a:spLocks noChangeShapeType="1"/>
                </p:cNvSpPr>
                <p:nvPr/>
              </p:nvSpPr>
              <p:spPr bwMode="auto">
                <a:xfrm>
                  <a:off x="3504" y="2016"/>
                  <a:ext cx="768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nl-NL"/>
                </a:p>
              </p:txBody>
            </p:sp>
            <p:sp>
              <p:nvSpPr>
                <p:cNvPr id="272412" name="Line 28"/>
                <p:cNvSpPr>
                  <a:spLocks noChangeShapeType="1"/>
                </p:cNvSpPr>
                <p:nvPr/>
              </p:nvSpPr>
              <p:spPr bwMode="auto">
                <a:xfrm>
                  <a:off x="4032" y="1680"/>
                  <a:ext cx="240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nl-NL"/>
                </a:p>
              </p:txBody>
            </p:sp>
            <p:sp>
              <p:nvSpPr>
                <p:cNvPr id="272413" name="Line 29"/>
                <p:cNvSpPr>
                  <a:spLocks noChangeShapeType="1"/>
                </p:cNvSpPr>
                <p:nvPr/>
              </p:nvSpPr>
              <p:spPr bwMode="auto">
                <a:xfrm flipH="1">
                  <a:off x="4608" y="1776"/>
                  <a:ext cx="96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nl-NL"/>
                </a:p>
              </p:txBody>
            </p:sp>
            <p:sp>
              <p:nvSpPr>
                <p:cNvPr id="272414" name="Line 30"/>
                <p:cNvSpPr>
                  <a:spLocks noChangeShapeType="1"/>
                </p:cNvSpPr>
                <p:nvPr/>
              </p:nvSpPr>
              <p:spPr bwMode="auto">
                <a:xfrm flipH="1" flipV="1">
                  <a:off x="4656" y="2400"/>
                  <a:ext cx="192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nl-NL"/>
                </a:p>
              </p:txBody>
            </p:sp>
            <p:sp>
              <p:nvSpPr>
                <p:cNvPr id="272415" name="Line 31"/>
                <p:cNvSpPr>
                  <a:spLocks noChangeShapeType="1"/>
                </p:cNvSpPr>
                <p:nvPr/>
              </p:nvSpPr>
              <p:spPr bwMode="auto">
                <a:xfrm flipV="1">
                  <a:off x="4416" y="2400"/>
                  <a:ext cx="48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nl-NL"/>
                </a:p>
              </p:txBody>
            </p:sp>
            <p:sp>
              <p:nvSpPr>
                <p:cNvPr id="272416" name="Line 32"/>
                <p:cNvSpPr>
                  <a:spLocks noChangeShapeType="1"/>
                </p:cNvSpPr>
                <p:nvPr/>
              </p:nvSpPr>
              <p:spPr bwMode="auto">
                <a:xfrm flipV="1">
                  <a:off x="4032" y="2400"/>
                  <a:ext cx="336" cy="3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nl-NL"/>
                </a:p>
              </p:txBody>
            </p:sp>
          </p:grpSp>
          <p:sp>
            <p:nvSpPr>
              <p:cNvPr id="272417" name="Rectangle 33"/>
              <p:cNvSpPr>
                <a:spLocks noChangeArrowheads="1"/>
              </p:cNvSpPr>
              <p:nvPr/>
            </p:nvSpPr>
            <p:spPr bwMode="auto">
              <a:xfrm>
                <a:off x="4272" y="1968"/>
                <a:ext cx="384" cy="43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r>
                  <a:rPr lang="de-DE" sz="3200" baseline="0">
                    <a:latin typeface="Times New Roman" pitchFamily="18" charset="0"/>
                  </a:rPr>
                  <a:t>C</a:t>
                </a:r>
              </a:p>
            </p:txBody>
          </p:sp>
        </p:grpSp>
        <p:sp>
          <p:nvSpPr>
            <p:cNvPr id="272418" name="Oval 34"/>
            <p:cNvSpPr>
              <a:spLocks noChangeArrowheads="1"/>
            </p:cNvSpPr>
            <p:nvPr/>
          </p:nvSpPr>
          <p:spPr bwMode="auto">
            <a:xfrm>
              <a:off x="3072" y="1248"/>
              <a:ext cx="288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de-DE" baseline="0">
                  <a:latin typeface="Times New Roman" pitchFamily="18" charset="0"/>
                </a:rPr>
                <a:t>3</a:t>
              </a:r>
            </a:p>
          </p:txBody>
        </p:sp>
      </p:grpSp>
      <p:sp>
        <p:nvSpPr>
          <p:cNvPr id="272419" name="Rectangle 35"/>
          <p:cNvSpPr>
            <a:spLocks noChangeArrowheads="1"/>
          </p:cNvSpPr>
          <p:nvPr/>
        </p:nvSpPr>
        <p:spPr bwMode="auto">
          <a:xfrm>
            <a:off x="179388" y="6237288"/>
            <a:ext cx="3311525" cy="42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de-DE" sz="700" baseline="0">
                <a:solidFill>
                  <a:srgbClr val="92887E"/>
                </a:solidFill>
                <a:ea typeface="Osaka"/>
                <a:cs typeface="Osaka"/>
              </a:rPr>
              <a:t>Met dank aan Kerst Boersma, Universiteit Utrecht</a:t>
            </a:r>
          </a:p>
        </p:txBody>
      </p:sp>
      <p:sp>
        <p:nvSpPr>
          <p:cNvPr id="36" name="Rectangle 10"/>
          <p:cNvSpPr>
            <a:spLocks noChangeArrowheads="1"/>
          </p:cNvSpPr>
          <p:nvPr/>
        </p:nvSpPr>
        <p:spPr bwMode="auto">
          <a:xfrm>
            <a:off x="2832100" y="1916113"/>
            <a:ext cx="1752600" cy="11430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GB" baseline="0" dirty="0">
                <a:latin typeface="Times New Roman" pitchFamily="18" charset="0"/>
              </a:rPr>
              <a:t>Context</a:t>
            </a:r>
          </a:p>
        </p:txBody>
      </p:sp>
    </p:spTree>
    <p:extLst>
      <p:ext uri="{BB962C8B-B14F-4D97-AF65-F5344CB8AC3E}">
        <p14:creationId xmlns:p14="http://schemas.microsoft.com/office/powerpoint/2010/main" val="2595796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2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2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387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CoCo</a:t>
            </a:r>
            <a:r>
              <a:rPr lang="nl-NL" dirty="0"/>
              <a:t> </a:t>
            </a:r>
            <a:r>
              <a:rPr lang="nl-NL" dirty="0" smtClean="0"/>
              <a:t>in perspectief</a:t>
            </a:r>
            <a:endParaRPr lang="nl-NL" dirty="0"/>
          </a:p>
        </p:txBody>
      </p:sp>
      <p:sp>
        <p:nvSpPr>
          <p:cNvPr id="2" name="Tijdelijke aanduiding voor teks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084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nl-NL"/>
              <a:t>Context Based Science Education</a:t>
            </a:r>
          </a:p>
        </p:txBody>
      </p:sp>
      <p:sp>
        <p:nvSpPr>
          <p:cNvPr id="3075" name="Tijdelijke aanduiding voor inhoud 4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nl-NL" sz="2000" dirty="0"/>
              <a:t>Brede opvatting Context </a:t>
            </a:r>
            <a:r>
              <a:rPr lang="nl-NL" sz="2000" dirty="0" err="1"/>
              <a:t>Based</a:t>
            </a:r>
            <a:r>
              <a:rPr lang="nl-NL" sz="2000" dirty="0"/>
              <a:t>: gebruiken van situaties, toepassingen en contexten (</a:t>
            </a:r>
            <a:r>
              <a:rPr lang="nl-NL" sz="2000" dirty="0" err="1"/>
              <a:t>Whitelegg</a:t>
            </a:r>
            <a:r>
              <a:rPr lang="nl-NL" sz="2000" dirty="0"/>
              <a:t> </a:t>
            </a:r>
            <a:r>
              <a:rPr lang="nl-NL" sz="2000" dirty="0" err="1"/>
              <a:t>and</a:t>
            </a:r>
            <a:r>
              <a:rPr lang="nl-NL" sz="2000" dirty="0"/>
              <a:t> </a:t>
            </a:r>
            <a:r>
              <a:rPr lang="nl-NL" sz="2000" dirty="0" err="1"/>
              <a:t>Parry</a:t>
            </a:r>
            <a:r>
              <a:rPr lang="nl-NL" sz="2000" dirty="0"/>
              <a:t> (1999)</a:t>
            </a:r>
          </a:p>
          <a:p>
            <a:endParaRPr lang="nl-NL" sz="2000" dirty="0"/>
          </a:p>
          <a:p>
            <a:r>
              <a:rPr lang="nl-NL" sz="2000" dirty="0"/>
              <a:t>Smalle opvatting Context </a:t>
            </a:r>
            <a:r>
              <a:rPr lang="nl-NL" sz="2000" dirty="0" err="1"/>
              <a:t>Based</a:t>
            </a:r>
            <a:r>
              <a:rPr lang="nl-NL" sz="2000" dirty="0"/>
              <a:t>: contexten als uitgangspunt, </a:t>
            </a:r>
            <a:r>
              <a:rPr lang="nl-NL" sz="2000" dirty="0" err="1"/>
              <a:t>authentic</a:t>
            </a:r>
            <a:r>
              <a:rPr lang="nl-NL" sz="2000" dirty="0"/>
              <a:t> </a:t>
            </a:r>
            <a:r>
              <a:rPr lang="nl-NL" sz="2000" dirty="0" err="1"/>
              <a:t>practices</a:t>
            </a:r>
            <a:r>
              <a:rPr lang="nl-NL" sz="2000" dirty="0"/>
              <a:t>, </a:t>
            </a:r>
            <a:r>
              <a:rPr lang="nl-NL" sz="2000" dirty="0" err="1"/>
              <a:t>need</a:t>
            </a:r>
            <a:r>
              <a:rPr lang="nl-NL" sz="2000" dirty="0"/>
              <a:t> </a:t>
            </a:r>
            <a:r>
              <a:rPr lang="nl-NL" sz="2000" dirty="0" err="1"/>
              <a:t>to</a:t>
            </a:r>
            <a:r>
              <a:rPr lang="nl-NL" sz="2000" dirty="0"/>
              <a:t> </a:t>
            </a:r>
            <a:r>
              <a:rPr lang="nl-NL" sz="2000" dirty="0" err="1"/>
              <a:t>know</a:t>
            </a:r>
            <a:r>
              <a:rPr lang="nl-NL" sz="2000" dirty="0"/>
              <a:t>-basis, </a:t>
            </a:r>
            <a:r>
              <a:rPr lang="nl-NL" sz="2000" dirty="0" err="1"/>
              <a:t>drip</a:t>
            </a:r>
            <a:r>
              <a:rPr lang="nl-NL" sz="2000" dirty="0"/>
              <a:t>-feed, spiraal curriculum (</a:t>
            </a:r>
            <a:r>
              <a:rPr lang="nl-NL" sz="2000" dirty="0" err="1"/>
              <a:t>Bennett</a:t>
            </a:r>
            <a:r>
              <a:rPr lang="nl-NL" sz="2000" dirty="0"/>
              <a:t> et al., 2006)</a:t>
            </a:r>
          </a:p>
          <a:p>
            <a:endParaRPr lang="nl-NL" sz="2000" dirty="0"/>
          </a:p>
          <a:p>
            <a:r>
              <a:rPr lang="nl-NL" sz="2000" dirty="0" err="1"/>
              <a:t>CoCo</a:t>
            </a:r>
            <a:r>
              <a:rPr lang="nl-NL" sz="2000" dirty="0"/>
              <a:t> (als didactische benadering) sluit internationaal aan bij een brede opvatting van Context </a:t>
            </a:r>
            <a:r>
              <a:rPr lang="nl-NL" sz="2000" dirty="0" err="1"/>
              <a:t>Based</a:t>
            </a:r>
            <a:r>
              <a:rPr lang="nl-NL" sz="2000" dirty="0"/>
              <a:t> </a:t>
            </a:r>
            <a:r>
              <a:rPr lang="nl-NL" sz="2000" dirty="0" err="1"/>
              <a:t>Science</a:t>
            </a:r>
            <a:r>
              <a:rPr lang="nl-NL" sz="2000" dirty="0"/>
              <a:t> </a:t>
            </a:r>
            <a:r>
              <a:rPr lang="nl-NL" sz="2000" dirty="0" err="1"/>
              <a:t>education</a:t>
            </a:r>
            <a:endParaRPr lang="nl-NL" sz="2000" dirty="0"/>
          </a:p>
          <a:p>
            <a:endParaRPr lang="nl-NL" sz="2400" dirty="0"/>
          </a:p>
          <a:p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87727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(</a:t>
            </a:r>
            <a:r>
              <a:rPr lang="de-DE" dirty="0" err="1" smtClean="0"/>
              <a:t>Inter</a:t>
            </a:r>
            <a:r>
              <a:rPr lang="de-DE" dirty="0" smtClean="0"/>
              <a:t>)nationale </a:t>
            </a:r>
            <a:r>
              <a:rPr lang="de-DE" dirty="0" err="1" smtClean="0"/>
              <a:t>ervaringen</a:t>
            </a:r>
            <a:r>
              <a:rPr lang="de-DE" dirty="0" smtClean="0"/>
              <a:t> CB(S)E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smtClean="0"/>
              <a:t>PLON (The Netherlands)</a:t>
            </a:r>
          </a:p>
          <a:p>
            <a:pPr eaLnBrk="1" hangingPunct="1">
              <a:lnSpc>
                <a:spcPct val="90000"/>
              </a:lnSpc>
            </a:pPr>
            <a:endParaRPr lang="de-DE" smtClean="0"/>
          </a:p>
          <a:p>
            <a:pPr eaLnBrk="1" hangingPunct="1">
              <a:lnSpc>
                <a:spcPct val="90000"/>
              </a:lnSpc>
            </a:pPr>
            <a:r>
              <a:rPr lang="de-DE" smtClean="0"/>
              <a:t>Chemcon, Chemistry in Context (USA)</a:t>
            </a:r>
          </a:p>
          <a:p>
            <a:pPr eaLnBrk="1" hangingPunct="1">
              <a:lnSpc>
                <a:spcPct val="90000"/>
              </a:lnSpc>
            </a:pPr>
            <a:endParaRPr lang="de-DE" smtClean="0"/>
          </a:p>
          <a:p>
            <a:pPr eaLnBrk="1" hangingPunct="1">
              <a:lnSpc>
                <a:spcPct val="90000"/>
              </a:lnSpc>
            </a:pPr>
            <a:r>
              <a:rPr lang="de-DE" smtClean="0"/>
              <a:t>Supported Learning in Physics (SLIP), Victorian Certificate of Education (VCE) (Australië)</a:t>
            </a:r>
          </a:p>
          <a:p>
            <a:pPr eaLnBrk="1" hangingPunct="1">
              <a:lnSpc>
                <a:spcPct val="90000"/>
              </a:lnSpc>
            </a:pPr>
            <a:endParaRPr lang="de-DE" smtClean="0"/>
          </a:p>
          <a:p>
            <a:pPr eaLnBrk="1" hangingPunct="1">
              <a:lnSpc>
                <a:spcPct val="90000"/>
              </a:lnSpc>
            </a:pPr>
            <a:r>
              <a:rPr lang="de-DE" smtClean="0"/>
              <a:t>Science, technology, Environment in Modern Society (Israel)</a:t>
            </a:r>
          </a:p>
          <a:p>
            <a:pPr eaLnBrk="1" hangingPunct="1">
              <a:lnSpc>
                <a:spcPct val="90000"/>
              </a:lnSpc>
            </a:pPr>
            <a:endParaRPr lang="de-DE" smtClean="0"/>
          </a:p>
          <a:p>
            <a:pPr eaLnBrk="1" hangingPunct="1">
              <a:lnSpc>
                <a:spcPct val="90000"/>
              </a:lnSpc>
            </a:pPr>
            <a:r>
              <a:rPr lang="de-DE" smtClean="0"/>
              <a:t>Salters‘ Horners Physics and Chemistry, Science for Public Understanding (Engeland)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de-DE" smtClean="0"/>
          </a:p>
          <a:p>
            <a:pPr eaLnBrk="1" hangingPunct="1">
              <a:lnSpc>
                <a:spcPct val="90000"/>
              </a:lnSpc>
            </a:pPr>
            <a:r>
              <a:rPr lang="de-DE" smtClean="0"/>
              <a:t>Bik / Phiko / Chik (Duitsland)</a:t>
            </a:r>
          </a:p>
        </p:txBody>
      </p:sp>
    </p:spTree>
    <p:extLst>
      <p:ext uri="{BB962C8B-B14F-4D97-AF65-F5344CB8AC3E}">
        <p14:creationId xmlns:p14="http://schemas.microsoft.com/office/powerpoint/2010/main" val="225634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Co-co: </a:t>
            </a:r>
            <a:r>
              <a:rPr lang="nl-NL" dirty="0" err="1" smtClean="0"/>
              <a:t>what's</a:t>
            </a:r>
            <a:r>
              <a:rPr lang="nl-NL" dirty="0" smtClean="0"/>
              <a:t> in a name?</a:t>
            </a:r>
            <a:endParaRPr lang="nl-N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094012"/>
            <a:ext cx="9000000" cy="825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517378"/>
            <a:ext cx="9000000" cy="867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393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Betavakvernieuwing</a:t>
            </a:r>
            <a:r>
              <a:rPr lang="nl-NL" dirty="0" smtClean="0"/>
              <a:t>, Nina en </a:t>
            </a:r>
            <a:r>
              <a:rPr lang="nl-NL" dirty="0" err="1" smtClean="0"/>
              <a:t>coco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mtClean="0"/>
              <a:t>Aanleiding </a:t>
            </a:r>
            <a:r>
              <a:rPr lang="nl-NL" smtClean="0">
                <a:sym typeface="Wingdings 3" pitchFamily="18" charset="2"/>
              </a:rPr>
              <a:t>vakvernieuwing</a:t>
            </a:r>
            <a:endParaRPr lang="nl-NL" smtClean="0"/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dirty="0" smtClean="0">
                <a:solidFill>
                  <a:srgbClr val="D60093"/>
                </a:solidFill>
              </a:rPr>
              <a:t>Maatschappelijke ontwikkelingen</a:t>
            </a:r>
            <a:r>
              <a:rPr lang="nl-NL" dirty="0" smtClean="0"/>
              <a:t>:</a:t>
            </a:r>
          </a:p>
          <a:p>
            <a:pPr lvl="1" eaLnBrk="1" hangingPunct="1"/>
            <a:r>
              <a:rPr lang="nl-NL" dirty="0" smtClean="0"/>
              <a:t>Snelle ontwikkelingen in wetenschap en technologie</a:t>
            </a:r>
          </a:p>
          <a:p>
            <a:pPr lvl="1" eaLnBrk="1" hangingPunct="1"/>
            <a:r>
              <a:rPr lang="nl-NL" dirty="0" smtClean="0"/>
              <a:t>Gewenste toename instroom </a:t>
            </a:r>
            <a:r>
              <a:rPr lang="el-GR" dirty="0" smtClean="0">
                <a:cs typeface="Arial" pitchFamily="34" charset="0"/>
              </a:rPr>
              <a:t>β</a:t>
            </a:r>
            <a:r>
              <a:rPr lang="nl-NL" dirty="0" smtClean="0">
                <a:cs typeface="Arial" pitchFamily="34" charset="0"/>
              </a:rPr>
              <a:t>-studies </a:t>
            </a:r>
          </a:p>
          <a:p>
            <a:pPr lvl="2" eaLnBrk="1" hangingPunct="1"/>
            <a:r>
              <a:rPr lang="nl-NL" dirty="0" smtClean="0"/>
              <a:t>EU-afspraken 2000 Lissabon: 15% meer bèta </a:t>
            </a:r>
            <a:endParaRPr lang="nl-NL" dirty="0" smtClean="0">
              <a:cs typeface="Arial" pitchFamily="34" charset="0"/>
            </a:endParaRPr>
          </a:p>
          <a:p>
            <a:pPr eaLnBrk="1" hangingPunct="1"/>
            <a:endParaRPr lang="nl-NL" dirty="0" smtClean="0">
              <a:solidFill>
                <a:srgbClr val="D60093"/>
              </a:solidFill>
              <a:cs typeface="Arial" pitchFamily="34" charset="0"/>
            </a:endParaRPr>
          </a:p>
          <a:p>
            <a:pPr eaLnBrk="1" hangingPunct="1"/>
            <a:r>
              <a:rPr lang="nl-NL" dirty="0" smtClean="0">
                <a:solidFill>
                  <a:srgbClr val="D60093"/>
                </a:solidFill>
                <a:cs typeface="Arial" pitchFamily="34" charset="0"/>
              </a:rPr>
              <a:t>Knelpunten in het bèta-onderwijs</a:t>
            </a:r>
          </a:p>
          <a:p>
            <a:pPr lvl="1" eaLnBrk="1" hangingPunct="1"/>
            <a:r>
              <a:rPr lang="nl-NL" dirty="0" smtClean="0"/>
              <a:t>Overladenheid</a:t>
            </a:r>
          </a:p>
          <a:p>
            <a:pPr lvl="1" eaLnBrk="1" hangingPunct="1"/>
            <a:r>
              <a:rPr lang="nl-NL" dirty="0" smtClean="0"/>
              <a:t>Relevantie onderwijs van een bredere groep leerlingen</a:t>
            </a:r>
          </a:p>
          <a:p>
            <a:pPr lvl="1" eaLnBrk="1" hangingPunct="1"/>
            <a:r>
              <a:rPr lang="nl-NL" dirty="0" smtClean="0"/>
              <a:t>Gebrek aan samenhang binnen en tussen vakken</a:t>
            </a:r>
          </a:p>
          <a:p>
            <a:pPr lvl="1" eaLnBrk="1" hangingPunct="1"/>
            <a:r>
              <a:rPr lang="nl-NL" dirty="0" smtClean="0">
                <a:cs typeface="Arial" pitchFamily="34" charset="0"/>
              </a:rPr>
              <a:t>(Aansluiting HO)</a:t>
            </a:r>
          </a:p>
          <a:p>
            <a:pPr lvl="1" eaLnBrk="1" hangingPunct="1">
              <a:buFontTx/>
              <a:buNone/>
            </a:pPr>
            <a:endParaRPr lang="nl-NL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640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4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Contexten en concepten in eindtermen</a:t>
            </a:r>
            <a:endParaRPr lang="nl-NL" sz="2400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nl-NL" dirty="0"/>
              <a:t>Om de </a:t>
            </a:r>
            <a:r>
              <a:rPr lang="nl-NL" dirty="0">
                <a:solidFill>
                  <a:srgbClr val="D60093"/>
                </a:solidFill>
              </a:rPr>
              <a:t>doelen</a:t>
            </a:r>
            <a:r>
              <a:rPr lang="nl-NL" dirty="0"/>
              <a:t> van de </a:t>
            </a:r>
            <a:r>
              <a:rPr lang="nl-NL" dirty="0" err="1"/>
              <a:t>vakvernieuwing</a:t>
            </a:r>
            <a:r>
              <a:rPr lang="nl-NL" dirty="0"/>
              <a:t> te realiseren</a:t>
            </a:r>
          </a:p>
          <a:p>
            <a:pPr>
              <a:lnSpc>
                <a:spcPct val="90000"/>
              </a:lnSpc>
            </a:pPr>
            <a:endParaRPr lang="nl-NL" dirty="0"/>
          </a:p>
          <a:p>
            <a:pPr>
              <a:lnSpc>
                <a:spcPct val="90000"/>
              </a:lnSpc>
            </a:pPr>
            <a:r>
              <a:rPr lang="nl-NL" dirty="0">
                <a:solidFill>
                  <a:srgbClr val="D60093"/>
                </a:solidFill>
              </a:rPr>
              <a:t>Contexten</a:t>
            </a:r>
            <a:endParaRPr lang="nl-NL" dirty="0"/>
          </a:p>
          <a:p>
            <a:pPr lvl="1">
              <a:lnSpc>
                <a:spcPct val="90000"/>
              </a:lnSpc>
            </a:pPr>
            <a:r>
              <a:rPr lang="nl-NL" dirty="0"/>
              <a:t>Maken het onderwijs voor leerlingen actueler en relevanter</a:t>
            </a:r>
          </a:p>
          <a:p>
            <a:pPr lvl="1">
              <a:lnSpc>
                <a:spcPct val="90000"/>
              </a:lnSpc>
            </a:pPr>
            <a:r>
              <a:rPr lang="nl-NL" dirty="0"/>
              <a:t>Tonen de praktijk van het </a:t>
            </a:r>
            <a:r>
              <a:rPr lang="nl-NL" dirty="0" smtClean="0"/>
              <a:t>HO</a:t>
            </a:r>
          </a:p>
          <a:p>
            <a:pPr lvl="1">
              <a:lnSpc>
                <a:spcPct val="90000"/>
              </a:lnSpc>
            </a:pPr>
            <a:endParaRPr lang="nl-NL" dirty="0"/>
          </a:p>
          <a:p>
            <a:pPr>
              <a:lnSpc>
                <a:spcPct val="90000"/>
              </a:lnSpc>
            </a:pPr>
            <a:r>
              <a:rPr lang="nl-NL" dirty="0">
                <a:solidFill>
                  <a:srgbClr val="D60093"/>
                </a:solidFill>
              </a:rPr>
              <a:t>Concepten</a:t>
            </a:r>
            <a:r>
              <a:rPr lang="nl-NL" dirty="0"/>
              <a:t> maken de programma’s</a:t>
            </a:r>
          </a:p>
          <a:p>
            <a:pPr lvl="1">
              <a:lnSpc>
                <a:spcPct val="90000"/>
              </a:lnSpc>
            </a:pPr>
            <a:r>
              <a:rPr lang="nl-NL" dirty="0"/>
              <a:t>Maken de programma’s minder overladen </a:t>
            </a:r>
          </a:p>
          <a:p>
            <a:pPr lvl="1">
              <a:lnSpc>
                <a:spcPct val="90000"/>
              </a:lnSpc>
            </a:pPr>
            <a:r>
              <a:rPr lang="nl-NL" dirty="0"/>
              <a:t>Tonen mogelijkheden voor samenhang (intern en onderling)</a:t>
            </a:r>
          </a:p>
          <a:p>
            <a:pPr>
              <a:lnSpc>
                <a:spcPct val="90000"/>
              </a:lnSpc>
              <a:buFontTx/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38459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Contexten in </a:t>
            </a:r>
            <a:r>
              <a:rPr lang="nl-NL" dirty="0" err="1" smtClean="0"/>
              <a:t>NiNa</a:t>
            </a:r>
            <a:r>
              <a:rPr lang="nl-NL" dirty="0" smtClean="0"/>
              <a:t> eindtermen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dirty="0" smtClean="0"/>
              <a:t>De kandidaat kan…</a:t>
            </a:r>
          </a:p>
          <a:p>
            <a:r>
              <a:rPr lang="nl-NL" sz="2000" dirty="0" smtClean="0"/>
              <a:t>(voorgeschreven) concepten </a:t>
            </a:r>
            <a:r>
              <a:rPr lang="nl-NL" sz="2000" dirty="0"/>
              <a:t>gebruiken / toepassen / etc. </a:t>
            </a:r>
            <a:r>
              <a:rPr lang="nl-NL" sz="2000" dirty="0" smtClean="0"/>
              <a:t>in contexten (niet gedefinieerd) </a:t>
            </a:r>
            <a:endParaRPr lang="nl-NL" sz="2000" dirty="0"/>
          </a:p>
          <a:p>
            <a:pPr lvl="1"/>
            <a:r>
              <a:rPr lang="nl-NL" sz="1600" dirty="0" smtClean="0"/>
              <a:t>b.v. Mechanica (HV); eigenschappen van stoffen en materialen (HV)</a:t>
            </a:r>
            <a:endParaRPr lang="nl-NL" sz="1600" dirty="0"/>
          </a:p>
          <a:p>
            <a:r>
              <a:rPr lang="nl-NL" sz="2000" dirty="0" smtClean="0"/>
              <a:t>fysische verschijnselen / begrippen / </a:t>
            </a:r>
            <a:r>
              <a:rPr lang="nl-NL" sz="2000" dirty="0" err="1" smtClean="0"/>
              <a:t>etc</a:t>
            </a:r>
            <a:r>
              <a:rPr lang="nl-NL" sz="2000" dirty="0" smtClean="0"/>
              <a:t> (niet gedefinieerd) gebruiken / toepassen in de (voorgeschreven) context</a:t>
            </a:r>
          </a:p>
          <a:p>
            <a:pPr lvl="1"/>
            <a:r>
              <a:rPr lang="nl-NL" sz="1600" dirty="0" smtClean="0"/>
              <a:t>b.v. Functionele materialen (H), geofysica (HV), Biofysica (HV)</a:t>
            </a:r>
          </a:p>
          <a:p>
            <a:r>
              <a:rPr lang="nl-NL" sz="2000" dirty="0" smtClean="0"/>
              <a:t>(voorgeschreven) concepten </a:t>
            </a:r>
            <a:r>
              <a:rPr lang="nl-NL" sz="2000" dirty="0"/>
              <a:t>gebruiken / toepassen / etc. in </a:t>
            </a:r>
            <a:r>
              <a:rPr lang="nl-NL" sz="2000" dirty="0" smtClean="0"/>
              <a:t>de (voorgeschreven) context</a:t>
            </a:r>
          </a:p>
          <a:p>
            <a:pPr lvl="1"/>
            <a:r>
              <a:rPr lang="nl-NL" sz="1600" dirty="0" smtClean="0"/>
              <a:t>Ioniserende straling en medische beeldvorming (HV)</a:t>
            </a:r>
          </a:p>
          <a:p>
            <a:pPr lvl="1"/>
            <a:r>
              <a:rPr lang="nl-NL" sz="1600" dirty="0" smtClean="0"/>
              <a:t>Trillingen en golven en informatieoverdracht (HV) </a:t>
            </a:r>
          </a:p>
        </p:txBody>
      </p:sp>
    </p:spTree>
    <p:extLst>
      <p:ext uri="{BB962C8B-B14F-4D97-AF65-F5344CB8AC3E}">
        <p14:creationId xmlns:p14="http://schemas.microsoft.com/office/powerpoint/2010/main" val="64027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Coco</a:t>
            </a:r>
            <a:r>
              <a:rPr lang="nl-NL" dirty="0" smtClean="0"/>
              <a:t> in de les(materialen)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386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dirty="0" err="1" smtClean="0"/>
              <a:t>Coco</a:t>
            </a:r>
            <a:r>
              <a:rPr lang="nl-NL" dirty="0" smtClean="0"/>
              <a:t>-model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b="1" smtClean="0">
                <a:solidFill>
                  <a:srgbClr val="D60093"/>
                </a:solidFill>
              </a:rPr>
              <a:t>Doel</a:t>
            </a:r>
            <a:r>
              <a:rPr lang="nl-NL" smtClean="0"/>
              <a:t>: laten zien dat er vele mogelijkheden zijn om te komen tot context-concept onderwijs</a:t>
            </a:r>
          </a:p>
          <a:p>
            <a:pPr eaLnBrk="1" hangingPunct="1"/>
            <a:r>
              <a:rPr lang="nl-NL" b="1" smtClean="0">
                <a:solidFill>
                  <a:srgbClr val="D60093"/>
                </a:solidFill>
              </a:rPr>
              <a:t>Gebruik</a:t>
            </a:r>
            <a:r>
              <a:rPr lang="nl-NL" smtClean="0"/>
              <a:t>:</a:t>
            </a:r>
          </a:p>
          <a:p>
            <a:pPr lvl="1" eaLnBrk="1" hangingPunct="1"/>
            <a:r>
              <a:rPr lang="nl-NL" smtClean="0"/>
              <a:t>als handvat voor een discussie over CoCo in de lespraktijk</a:t>
            </a:r>
          </a:p>
          <a:p>
            <a:pPr lvl="1" eaLnBrk="1" hangingPunct="1"/>
            <a:r>
              <a:rPr lang="nl-NL" smtClean="0"/>
              <a:t>als handvat voor ontwikkelaars bij het vormgeven van lesmateriaal</a:t>
            </a:r>
          </a:p>
          <a:p>
            <a:pPr lvl="1" eaLnBrk="1" hangingPunct="1"/>
            <a:r>
              <a:rPr lang="nl-NL" smtClean="0"/>
              <a:t>als handvat voor docenten bij de keuze van lesmateriaal</a:t>
            </a:r>
          </a:p>
          <a:p>
            <a:pPr eaLnBrk="1" hangingPunct="1"/>
            <a:r>
              <a:rPr lang="nl-NL" b="1" smtClean="0">
                <a:solidFill>
                  <a:srgbClr val="D60093"/>
                </a:solidFill>
              </a:rPr>
              <a:t>Model</a:t>
            </a:r>
            <a:r>
              <a:rPr lang="nl-NL" smtClean="0"/>
              <a:t>:</a:t>
            </a:r>
          </a:p>
          <a:p>
            <a:pPr lvl="1" eaLnBrk="1" hangingPunct="1"/>
            <a:r>
              <a:rPr lang="nl-NL" smtClean="0"/>
              <a:t>vier soorten wisselwerking tussen contexten en concepten</a:t>
            </a:r>
          </a:p>
          <a:p>
            <a:pPr lvl="1" eaLnBrk="1" hangingPunct="1"/>
            <a:r>
              <a:rPr lang="nl-NL" smtClean="0"/>
              <a:t>twee centrale vragen m.b.t. de </a:t>
            </a:r>
            <a:r>
              <a:rPr lang="nl-NL" smtClean="0">
                <a:hlinkClick r:id="" action="ppaction://noaction"/>
              </a:rPr>
              <a:t>leerinhoud</a:t>
            </a:r>
            <a:r>
              <a:rPr lang="nl-NL" smtClean="0"/>
              <a:t>:</a:t>
            </a:r>
          </a:p>
          <a:p>
            <a:pPr lvl="2" eaLnBrk="1" hangingPunct="1"/>
            <a:r>
              <a:rPr lang="nl-NL" smtClean="0"/>
              <a:t>wat </a:t>
            </a:r>
            <a:r>
              <a:rPr lang="nl-NL" i="1" smtClean="0">
                <a:solidFill>
                  <a:srgbClr val="D60093"/>
                </a:solidFill>
              </a:rPr>
              <a:t>vormt</a:t>
            </a:r>
            <a:r>
              <a:rPr lang="nl-NL" smtClean="0"/>
              <a:t> de (kern van de) leerinhoud?</a:t>
            </a:r>
          </a:p>
          <a:p>
            <a:pPr lvl="2" eaLnBrk="1" hangingPunct="1"/>
            <a:r>
              <a:rPr lang="nl-NL" smtClean="0"/>
              <a:t>wat </a:t>
            </a:r>
            <a:r>
              <a:rPr lang="nl-NL" i="1" smtClean="0">
                <a:solidFill>
                  <a:srgbClr val="D60093"/>
                </a:solidFill>
              </a:rPr>
              <a:t>stuurt</a:t>
            </a:r>
            <a:r>
              <a:rPr lang="nl-NL" smtClean="0"/>
              <a:t> de leerinhoud?</a:t>
            </a:r>
          </a:p>
          <a:p>
            <a:pPr lvl="1" eaLnBrk="1" hangingPunct="1">
              <a:buFontTx/>
              <a:buNone/>
            </a:pPr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2680340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07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Text Box 2"/>
          <p:cNvSpPr txBox="1">
            <a:spLocks noChangeArrowheads="1"/>
          </p:cNvSpPr>
          <p:nvPr/>
        </p:nvSpPr>
        <p:spPr bwMode="auto">
          <a:xfrm>
            <a:off x="900113" y="600075"/>
            <a:ext cx="1990725" cy="330200"/>
          </a:xfrm>
          <a:prstGeom prst="rect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eaLnBrk="1" hangingPunct="1"/>
            <a:r>
              <a:rPr lang="nl-NL" sz="1400" b="1" baseline="0">
                <a:solidFill>
                  <a:schemeClr val="accent2"/>
                </a:solidFill>
              </a:rPr>
              <a:t>context als ornament</a:t>
            </a:r>
          </a:p>
        </p:txBody>
      </p:sp>
      <p:sp>
        <p:nvSpPr>
          <p:cNvPr id="263171" name="Text Box 3"/>
          <p:cNvSpPr txBox="1">
            <a:spLocks noChangeArrowheads="1"/>
          </p:cNvSpPr>
          <p:nvPr/>
        </p:nvSpPr>
        <p:spPr bwMode="auto">
          <a:xfrm>
            <a:off x="827088" y="3386138"/>
            <a:ext cx="2087562" cy="330200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eaLnBrk="1" hangingPunct="1"/>
            <a:r>
              <a:rPr lang="nl-NL" sz="1400" b="1" baseline="0">
                <a:solidFill>
                  <a:schemeClr val="accent2"/>
                </a:solidFill>
              </a:rPr>
              <a:t>context als fundament</a:t>
            </a:r>
            <a:endParaRPr lang="nl-NL" sz="1800" b="1" baseline="0">
              <a:solidFill>
                <a:schemeClr val="accent2"/>
              </a:solidFill>
            </a:endParaRPr>
          </a:p>
        </p:txBody>
      </p:sp>
      <p:sp>
        <p:nvSpPr>
          <p:cNvPr id="263172" name="Text Box 4"/>
          <p:cNvSpPr txBox="1">
            <a:spLocks noChangeArrowheads="1"/>
          </p:cNvSpPr>
          <p:nvPr/>
        </p:nvSpPr>
        <p:spPr bwMode="auto">
          <a:xfrm>
            <a:off x="6156325" y="620713"/>
            <a:ext cx="2016125" cy="330200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eaLnBrk="1" hangingPunct="1"/>
            <a:r>
              <a:rPr lang="nl-NL" sz="1400" b="1" baseline="0">
                <a:solidFill>
                  <a:schemeClr val="accent2"/>
                </a:solidFill>
              </a:rPr>
              <a:t>context als steiger</a:t>
            </a:r>
          </a:p>
        </p:txBody>
      </p:sp>
      <p:sp>
        <p:nvSpPr>
          <p:cNvPr id="263173" name="Text Box 5"/>
          <p:cNvSpPr txBox="1">
            <a:spLocks noChangeArrowheads="1"/>
          </p:cNvSpPr>
          <p:nvPr/>
        </p:nvSpPr>
        <p:spPr bwMode="auto">
          <a:xfrm>
            <a:off x="5940425" y="3429000"/>
            <a:ext cx="2232025" cy="330200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eaLnBrk="1" hangingPunct="1"/>
            <a:r>
              <a:rPr lang="nl-NL" sz="1400" b="1" baseline="0">
                <a:solidFill>
                  <a:schemeClr val="accent2"/>
                </a:solidFill>
              </a:rPr>
              <a:t>context als gebouw</a:t>
            </a:r>
            <a:endParaRPr lang="nl-NL" sz="1800" b="1" baseline="0">
              <a:solidFill>
                <a:schemeClr val="accent2"/>
              </a:solidFill>
            </a:endParaRPr>
          </a:p>
        </p:txBody>
      </p:sp>
      <p:sp>
        <p:nvSpPr>
          <p:cNvPr id="263174" name="Line 6"/>
          <p:cNvSpPr>
            <a:spLocks noChangeShapeType="1"/>
          </p:cNvSpPr>
          <p:nvPr/>
        </p:nvSpPr>
        <p:spPr bwMode="auto">
          <a:xfrm>
            <a:off x="4572000" y="692150"/>
            <a:ext cx="0" cy="5113338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63175" name="Line 7"/>
          <p:cNvSpPr>
            <a:spLocks noChangeShapeType="1"/>
          </p:cNvSpPr>
          <p:nvPr/>
        </p:nvSpPr>
        <p:spPr bwMode="auto">
          <a:xfrm>
            <a:off x="900113" y="3284538"/>
            <a:ext cx="72009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63176" name="Text Box 8"/>
          <p:cNvSpPr txBox="1">
            <a:spLocks noChangeArrowheads="1"/>
          </p:cNvSpPr>
          <p:nvPr/>
        </p:nvSpPr>
        <p:spPr bwMode="auto">
          <a:xfrm>
            <a:off x="1619250" y="993775"/>
            <a:ext cx="8651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eaLnBrk="1" hangingPunct="1"/>
            <a:r>
              <a:rPr lang="nl-NL" sz="1600" b="1" i="1" baseline="0" dirty="0">
                <a:solidFill>
                  <a:schemeClr val="accent2"/>
                </a:solidFill>
              </a:rPr>
              <a:t>stuurt</a:t>
            </a:r>
          </a:p>
        </p:txBody>
      </p:sp>
      <p:sp>
        <p:nvSpPr>
          <p:cNvPr id="263177" name="Text Box 9"/>
          <p:cNvSpPr txBox="1">
            <a:spLocks noChangeArrowheads="1"/>
          </p:cNvSpPr>
          <p:nvPr/>
        </p:nvSpPr>
        <p:spPr bwMode="auto">
          <a:xfrm>
            <a:off x="1692275" y="2852738"/>
            <a:ext cx="749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eaLnBrk="1" hangingPunct="1"/>
            <a:r>
              <a:rPr lang="nl-NL" sz="1600" b="1" i="1" baseline="0">
                <a:solidFill>
                  <a:schemeClr val="accent2"/>
                </a:solidFill>
              </a:rPr>
              <a:t>vormt</a:t>
            </a:r>
          </a:p>
        </p:txBody>
      </p:sp>
      <p:sp>
        <p:nvSpPr>
          <p:cNvPr id="263178" name="Text Box 10"/>
          <p:cNvSpPr txBox="1">
            <a:spLocks noChangeArrowheads="1"/>
          </p:cNvSpPr>
          <p:nvPr/>
        </p:nvSpPr>
        <p:spPr bwMode="auto">
          <a:xfrm>
            <a:off x="323850" y="1844675"/>
            <a:ext cx="1584325" cy="6508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eaLnBrk="1" hangingPunct="1"/>
            <a:r>
              <a:rPr lang="nl-NL" sz="1800" b="1" baseline="0">
                <a:solidFill>
                  <a:schemeClr val="accent2"/>
                </a:solidFill>
              </a:rPr>
              <a:t>conceptuele structuur</a:t>
            </a:r>
          </a:p>
        </p:txBody>
      </p:sp>
      <p:sp>
        <p:nvSpPr>
          <p:cNvPr id="263179" name="Text Box 11"/>
          <p:cNvSpPr txBox="1">
            <a:spLocks noChangeArrowheads="1"/>
          </p:cNvSpPr>
          <p:nvPr/>
        </p:nvSpPr>
        <p:spPr bwMode="auto">
          <a:xfrm>
            <a:off x="2051050" y="1844675"/>
            <a:ext cx="1225550" cy="37623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algn="ctr" eaLnBrk="1" hangingPunct="1"/>
            <a:r>
              <a:rPr lang="nl-NL" sz="1800" b="1" baseline="0">
                <a:solidFill>
                  <a:schemeClr val="accent2"/>
                </a:solidFill>
              </a:rPr>
              <a:t>inhoud</a:t>
            </a:r>
          </a:p>
        </p:txBody>
      </p:sp>
      <p:sp>
        <p:nvSpPr>
          <p:cNvPr id="263180" name="Text Box 12"/>
          <p:cNvSpPr txBox="1">
            <a:spLocks noChangeArrowheads="1"/>
          </p:cNvSpPr>
          <p:nvPr/>
        </p:nvSpPr>
        <p:spPr bwMode="auto">
          <a:xfrm>
            <a:off x="3419475" y="1844675"/>
            <a:ext cx="1006475" cy="37623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eaLnBrk="1" hangingPunct="1"/>
            <a:r>
              <a:rPr lang="nl-NL" sz="1800" b="1" baseline="0">
                <a:solidFill>
                  <a:schemeClr val="accent2"/>
                </a:solidFill>
              </a:rPr>
              <a:t>context</a:t>
            </a:r>
          </a:p>
        </p:txBody>
      </p:sp>
      <p:sp>
        <p:nvSpPr>
          <p:cNvPr id="263181" name="AutoShape 13"/>
          <p:cNvSpPr>
            <a:spLocks noChangeArrowheads="1"/>
          </p:cNvSpPr>
          <p:nvPr/>
        </p:nvSpPr>
        <p:spPr bwMode="auto">
          <a:xfrm>
            <a:off x="1403350" y="1473200"/>
            <a:ext cx="1296988" cy="287338"/>
          </a:xfrm>
          <a:prstGeom prst="curvedDownArrow">
            <a:avLst>
              <a:gd name="adj1" fmla="val 90276"/>
              <a:gd name="adj2" fmla="val 180552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63182" name="AutoShape 14"/>
          <p:cNvSpPr>
            <a:spLocks noChangeArrowheads="1"/>
          </p:cNvSpPr>
          <p:nvPr/>
        </p:nvSpPr>
        <p:spPr bwMode="auto">
          <a:xfrm flipV="1">
            <a:off x="1403350" y="2492375"/>
            <a:ext cx="1296988" cy="360363"/>
          </a:xfrm>
          <a:prstGeom prst="curvedDownArrow">
            <a:avLst>
              <a:gd name="adj1" fmla="val 71982"/>
              <a:gd name="adj2" fmla="val 143965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63183" name="Text Box 15"/>
          <p:cNvSpPr txBox="1">
            <a:spLocks noChangeArrowheads="1"/>
          </p:cNvSpPr>
          <p:nvPr/>
        </p:nvSpPr>
        <p:spPr bwMode="auto">
          <a:xfrm>
            <a:off x="5437188" y="992188"/>
            <a:ext cx="865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eaLnBrk="1" hangingPunct="1"/>
            <a:r>
              <a:rPr lang="nl-NL" sz="1600" b="1" i="1" baseline="0">
                <a:solidFill>
                  <a:schemeClr val="accent2"/>
                </a:solidFill>
              </a:rPr>
              <a:t>stuurt</a:t>
            </a:r>
          </a:p>
        </p:txBody>
      </p:sp>
      <p:sp>
        <p:nvSpPr>
          <p:cNvPr id="263184" name="Text Box 16"/>
          <p:cNvSpPr txBox="1">
            <a:spLocks noChangeArrowheads="1"/>
          </p:cNvSpPr>
          <p:nvPr/>
        </p:nvSpPr>
        <p:spPr bwMode="auto">
          <a:xfrm>
            <a:off x="6897688" y="2695575"/>
            <a:ext cx="749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eaLnBrk="1" hangingPunct="1"/>
            <a:r>
              <a:rPr lang="nl-NL" sz="1600" b="1" i="1" baseline="0">
                <a:solidFill>
                  <a:schemeClr val="accent2"/>
                </a:solidFill>
              </a:rPr>
              <a:t>vormt</a:t>
            </a:r>
          </a:p>
        </p:txBody>
      </p:sp>
      <p:sp>
        <p:nvSpPr>
          <p:cNvPr id="263185" name="Text Box 17"/>
          <p:cNvSpPr txBox="1">
            <a:spLocks noChangeArrowheads="1"/>
          </p:cNvSpPr>
          <p:nvPr/>
        </p:nvSpPr>
        <p:spPr bwMode="auto">
          <a:xfrm>
            <a:off x="6259513" y="1844675"/>
            <a:ext cx="955675" cy="37623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algn="ctr" eaLnBrk="1" hangingPunct="1"/>
            <a:r>
              <a:rPr lang="nl-NL" sz="1800" b="1" baseline="0">
                <a:solidFill>
                  <a:schemeClr val="accent2"/>
                </a:solidFill>
              </a:rPr>
              <a:t>inhoud</a:t>
            </a:r>
          </a:p>
        </p:txBody>
      </p:sp>
      <p:sp>
        <p:nvSpPr>
          <p:cNvPr id="263186" name="Text Box 18"/>
          <p:cNvSpPr txBox="1">
            <a:spLocks noChangeArrowheads="1"/>
          </p:cNvSpPr>
          <p:nvPr/>
        </p:nvSpPr>
        <p:spPr bwMode="auto">
          <a:xfrm>
            <a:off x="7380288" y="1844675"/>
            <a:ext cx="1006475" cy="37623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eaLnBrk="1" hangingPunct="1"/>
            <a:r>
              <a:rPr lang="nl-NL" sz="1800" b="1" baseline="0">
                <a:solidFill>
                  <a:schemeClr val="accent2"/>
                </a:solidFill>
              </a:rPr>
              <a:t>context</a:t>
            </a:r>
          </a:p>
        </p:txBody>
      </p:sp>
      <p:sp>
        <p:nvSpPr>
          <p:cNvPr id="263187" name="AutoShape 19"/>
          <p:cNvSpPr>
            <a:spLocks noChangeArrowheads="1"/>
          </p:cNvSpPr>
          <p:nvPr/>
        </p:nvSpPr>
        <p:spPr bwMode="auto">
          <a:xfrm>
            <a:off x="5221288" y="1471613"/>
            <a:ext cx="1296987" cy="287337"/>
          </a:xfrm>
          <a:prstGeom prst="curvedDownArrow">
            <a:avLst>
              <a:gd name="adj1" fmla="val 90276"/>
              <a:gd name="adj2" fmla="val 180553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63188" name="AutoShape 20"/>
          <p:cNvSpPr>
            <a:spLocks noChangeArrowheads="1"/>
          </p:cNvSpPr>
          <p:nvPr/>
        </p:nvSpPr>
        <p:spPr bwMode="auto">
          <a:xfrm flipH="1" flipV="1">
            <a:off x="6588125" y="2263775"/>
            <a:ext cx="1368425" cy="360363"/>
          </a:xfrm>
          <a:prstGeom prst="curvedDownArrow">
            <a:avLst>
              <a:gd name="adj1" fmla="val 75947"/>
              <a:gd name="adj2" fmla="val 15189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63189" name="Text Box 21"/>
          <p:cNvSpPr txBox="1">
            <a:spLocks noChangeArrowheads="1"/>
          </p:cNvSpPr>
          <p:nvPr/>
        </p:nvSpPr>
        <p:spPr bwMode="auto">
          <a:xfrm>
            <a:off x="2987675" y="3765550"/>
            <a:ext cx="8651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eaLnBrk="1" hangingPunct="1"/>
            <a:r>
              <a:rPr lang="nl-NL" sz="1600" b="1" i="1" baseline="0">
                <a:solidFill>
                  <a:schemeClr val="accent2"/>
                </a:solidFill>
              </a:rPr>
              <a:t>stuurt</a:t>
            </a:r>
          </a:p>
        </p:txBody>
      </p:sp>
      <p:sp>
        <p:nvSpPr>
          <p:cNvPr id="263190" name="Text Box 22"/>
          <p:cNvSpPr txBox="1">
            <a:spLocks noChangeArrowheads="1"/>
          </p:cNvSpPr>
          <p:nvPr/>
        </p:nvSpPr>
        <p:spPr bwMode="auto">
          <a:xfrm>
            <a:off x="1712913" y="5468938"/>
            <a:ext cx="749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eaLnBrk="1" hangingPunct="1"/>
            <a:r>
              <a:rPr lang="nl-NL" sz="1600" b="1" i="1" baseline="0">
                <a:solidFill>
                  <a:schemeClr val="accent2"/>
                </a:solidFill>
              </a:rPr>
              <a:t>vormt</a:t>
            </a:r>
          </a:p>
        </p:txBody>
      </p:sp>
      <p:sp>
        <p:nvSpPr>
          <p:cNvPr id="263191" name="Text Box 23"/>
          <p:cNvSpPr txBox="1">
            <a:spLocks noChangeArrowheads="1"/>
          </p:cNvSpPr>
          <p:nvPr/>
        </p:nvSpPr>
        <p:spPr bwMode="auto">
          <a:xfrm>
            <a:off x="2011363" y="4581525"/>
            <a:ext cx="955675" cy="37623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algn="ctr" eaLnBrk="1" hangingPunct="1"/>
            <a:r>
              <a:rPr lang="nl-NL" sz="1800" b="1" baseline="0">
                <a:solidFill>
                  <a:schemeClr val="accent2"/>
                </a:solidFill>
              </a:rPr>
              <a:t>inhoud</a:t>
            </a:r>
          </a:p>
        </p:txBody>
      </p:sp>
      <p:sp>
        <p:nvSpPr>
          <p:cNvPr id="263192" name="Text Box 24"/>
          <p:cNvSpPr txBox="1">
            <a:spLocks noChangeArrowheads="1"/>
          </p:cNvSpPr>
          <p:nvPr/>
        </p:nvSpPr>
        <p:spPr bwMode="auto">
          <a:xfrm>
            <a:off x="3419475" y="4581525"/>
            <a:ext cx="1006475" cy="37623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eaLnBrk="1" hangingPunct="1"/>
            <a:r>
              <a:rPr lang="nl-NL" sz="1800" b="1" baseline="0">
                <a:solidFill>
                  <a:schemeClr val="accent2"/>
                </a:solidFill>
              </a:rPr>
              <a:t>context</a:t>
            </a:r>
          </a:p>
        </p:txBody>
      </p:sp>
      <p:sp>
        <p:nvSpPr>
          <p:cNvPr id="263193" name="AutoShape 25"/>
          <p:cNvSpPr>
            <a:spLocks noChangeArrowheads="1"/>
          </p:cNvSpPr>
          <p:nvPr/>
        </p:nvSpPr>
        <p:spPr bwMode="auto">
          <a:xfrm flipH="1">
            <a:off x="2700338" y="4244975"/>
            <a:ext cx="1439862" cy="265113"/>
          </a:xfrm>
          <a:prstGeom prst="curvedDownArrow">
            <a:avLst>
              <a:gd name="adj1" fmla="val 108623"/>
              <a:gd name="adj2" fmla="val 217245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63194" name="AutoShape 26"/>
          <p:cNvSpPr>
            <a:spLocks noChangeArrowheads="1"/>
          </p:cNvSpPr>
          <p:nvPr/>
        </p:nvSpPr>
        <p:spPr bwMode="auto">
          <a:xfrm flipV="1">
            <a:off x="1331913" y="5037138"/>
            <a:ext cx="1512887" cy="360362"/>
          </a:xfrm>
          <a:prstGeom prst="curvedDownArrow">
            <a:avLst>
              <a:gd name="adj1" fmla="val 83965"/>
              <a:gd name="adj2" fmla="val 16793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63195" name="Text Box 27"/>
          <p:cNvSpPr txBox="1">
            <a:spLocks noChangeArrowheads="1"/>
          </p:cNvSpPr>
          <p:nvPr/>
        </p:nvSpPr>
        <p:spPr bwMode="auto">
          <a:xfrm>
            <a:off x="6259513" y="4652963"/>
            <a:ext cx="955675" cy="37623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algn="ctr" eaLnBrk="1" hangingPunct="1"/>
            <a:r>
              <a:rPr lang="nl-NL" sz="1800" b="1" baseline="0">
                <a:solidFill>
                  <a:schemeClr val="accent2"/>
                </a:solidFill>
              </a:rPr>
              <a:t>inhoud</a:t>
            </a:r>
          </a:p>
        </p:txBody>
      </p:sp>
      <p:sp>
        <p:nvSpPr>
          <p:cNvPr id="263196" name="Text Box 28"/>
          <p:cNvSpPr txBox="1">
            <a:spLocks noChangeArrowheads="1"/>
          </p:cNvSpPr>
          <p:nvPr/>
        </p:nvSpPr>
        <p:spPr bwMode="auto">
          <a:xfrm>
            <a:off x="7380288" y="4652963"/>
            <a:ext cx="1006475" cy="37623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eaLnBrk="1" hangingPunct="1"/>
            <a:r>
              <a:rPr lang="nl-NL" sz="1800" b="1" baseline="0">
                <a:solidFill>
                  <a:schemeClr val="accent2"/>
                </a:solidFill>
              </a:rPr>
              <a:t>context</a:t>
            </a:r>
          </a:p>
        </p:txBody>
      </p:sp>
      <p:sp>
        <p:nvSpPr>
          <p:cNvPr id="263197" name="Text Box 29"/>
          <p:cNvSpPr txBox="1">
            <a:spLocks noChangeArrowheads="1"/>
          </p:cNvSpPr>
          <p:nvPr/>
        </p:nvSpPr>
        <p:spPr bwMode="auto">
          <a:xfrm>
            <a:off x="6875463" y="3811588"/>
            <a:ext cx="865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eaLnBrk="1" hangingPunct="1"/>
            <a:r>
              <a:rPr lang="nl-NL" sz="1600" b="1" i="1" baseline="0">
                <a:solidFill>
                  <a:schemeClr val="accent2"/>
                </a:solidFill>
              </a:rPr>
              <a:t>stuurt</a:t>
            </a:r>
          </a:p>
        </p:txBody>
      </p:sp>
      <p:sp>
        <p:nvSpPr>
          <p:cNvPr id="263198" name="AutoShape 30"/>
          <p:cNvSpPr>
            <a:spLocks noChangeArrowheads="1"/>
          </p:cNvSpPr>
          <p:nvPr/>
        </p:nvSpPr>
        <p:spPr bwMode="auto">
          <a:xfrm flipH="1">
            <a:off x="6588125" y="4316413"/>
            <a:ext cx="1439863" cy="265112"/>
          </a:xfrm>
          <a:prstGeom prst="curvedDownArrow">
            <a:avLst>
              <a:gd name="adj1" fmla="val 108623"/>
              <a:gd name="adj2" fmla="val 217246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63199" name="Text Box 31"/>
          <p:cNvSpPr txBox="1">
            <a:spLocks noChangeArrowheads="1"/>
          </p:cNvSpPr>
          <p:nvPr/>
        </p:nvSpPr>
        <p:spPr bwMode="auto">
          <a:xfrm>
            <a:off x="6897688" y="5540375"/>
            <a:ext cx="749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eaLnBrk="1" hangingPunct="1"/>
            <a:r>
              <a:rPr lang="nl-NL" sz="1600" b="1" i="1" baseline="0">
                <a:solidFill>
                  <a:schemeClr val="accent2"/>
                </a:solidFill>
              </a:rPr>
              <a:t>vormt</a:t>
            </a:r>
          </a:p>
        </p:txBody>
      </p:sp>
      <p:sp>
        <p:nvSpPr>
          <p:cNvPr id="263200" name="AutoShape 32"/>
          <p:cNvSpPr>
            <a:spLocks noChangeArrowheads="1"/>
          </p:cNvSpPr>
          <p:nvPr/>
        </p:nvSpPr>
        <p:spPr bwMode="auto">
          <a:xfrm flipH="1" flipV="1">
            <a:off x="6588125" y="5108575"/>
            <a:ext cx="1368425" cy="360363"/>
          </a:xfrm>
          <a:prstGeom prst="curvedDownArrow">
            <a:avLst>
              <a:gd name="adj1" fmla="val 75947"/>
              <a:gd name="adj2" fmla="val 15189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63201" name="Text Box 33"/>
          <p:cNvSpPr txBox="1">
            <a:spLocks noChangeArrowheads="1"/>
          </p:cNvSpPr>
          <p:nvPr/>
        </p:nvSpPr>
        <p:spPr bwMode="auto">
          <a:xfrm rot="-5400000">
            <a:off x="7525545" y="4698206"/>
            <a:ext cx="2214562" cy="3460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eaLnBrk="1" hangingPunct="1"/>
            <a:r>
              <a:rPr lang="nl-NL" sz="1600" b="1" baseline="0">
                <a:solidFill>
                  <a:schemeClr val="accent2"/>
                </a:solidFill>
              </a:rPr>
              <a:t>context</a:t>
            </a:r>
            <a:r>
              <a:rPr lang="nl-NL" sz="1600" baseline="0">
                <a:solidFill>
                  <a:schemeClr val="accent2"/>
                </a:solidFill>
              </a:rPr>
              <a:t> </a:t>
            </a:r>
            <a:r>
              <a:rPr lang="nl-NL" sz="1600" b="1" i="1" baseline="0">
                <a:solidFill>
                  <a:schemeClr val="accent2"/>
                </a:solidFill>
              </a:rPr>
              <a:t>stuurt </a:t>
            </a:r>
            <a:r>
              <a:rPr lang="nl-NL" sz="1600" baseline="0">
                <a:solidFill>
                  <a:schemeClr val="accent2"/>
                </a:solidFill>
              </a:rPr>
              <a:t>inhoud</a:t>
            </a:r>
          </a:p>
        </p:txBody>
      </p:sp>
      <p:sp>
        <p:nvSpPr>
          <p:cNvPr id="263202" name="Text Box 34"/>
          <p:cNvSpPr txBox="1">
            <a:spLocks noChangeArrowheads="1"/>
          </p:cNvSpPr>
          <p:nvPr/>
        </p:nvSpPr>
        <p:spPr bwMode="auto">
          <a:xfrm rot="-5400000">
            <a:off x="7483475" y="1816100"/>
            <a:ext cx="2327275" cy="3460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eaLnBrk="1" hangingPunct="1"/>
            <a:r>
              <a:rPr lang="nl-NL" sz="1600" b="1" baseline="0">
                <a:solidFill>
                  <a:schemeClr val="accent2"/>
                </a:solidFill>
              </a:rPr>
              <a:t>concept.</a:t>
            </a:r>
            <a:r>
              <a:rPr lang="nl-NL" sz="1600" baseline="0">
                <a:solidFill>
                  <a:schemeClr val="accent2"/>
                </a:solidFill>
              </a:rPr>
              <a:t> </a:t>
            </a:r>
            <a:r>
              <a:rPr lang="nl-NL" sz="1600" b="1" i="1" baseline="0">
                <a:solidFill>
                  <a:schemeClr val="accent2"/>
                </a:solidFill>
              </a:rPr>
              <a:t>stuurt </a:t>
            </a:r>
            <a:r>
              <a:rPr lang="nl-NL" sz="1600" baseline="0">
                <a:solidFill>
                  <a:schemeClr val="accent2"/>
                </a:solidFill>
              </a:rPr>
              <a:t>inhoud</a:t>
            </a:r>
          </a:p>
        </p:txBody>
      </p:sp>
      <p:sp>
        <p:nvSpPr>
          <p:cNvPr id="263203" name="Text Box 35"/>
          <p:cNvSpPr txBox="1">
            <a:spLocks noChangeArrowheads="1"/>
          </p:cNvSpPr>
          <p:nvPr/>
        </p:nvSpPr>
        <p:spPr bwMode="auto">
          <a:xfrm>
            <a:off x="755650" y="6107113"/>
            <a:ext cx="3630613" cy="3460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eaLnBrk="1" hangingPunct="1"/>
            <a:r>
              <a:rPr lang="nl-NL" sz="1600" b="1" baseline="0">
                <a:solidFill>
                  <a:schemeClr val="accent2"/>
                </a:solidFill>
              </a:rPr>
              <a:t>conceptuele stuctuur</a:t>
            </a:r>
            <a:r>
              <a:rPr lang="nl-NL" sz="1600" baseline="0">
                <a:solidFill>
                  <a:schemeClr val="accent2"/>
                </a:solidFill>
              </a:rPr>
              <a:t> </a:t>
            </a:r>
            <a:r>
              <a:rPr lang="nl-NL" sz="1600" b="1" i="1" baseline="0">
                <a:solidFill>
                  <a:schemeClr val="accent2"/>
                </a:solidFill>
              </a:rPr>
              <a:t>vormt  </a:t>
            </a:r>
            <a:r>
              <a:rPr lang="nl-NL" sz="1600" baseline="0">
                <a:solidFill>
                  <a:schemeClr val="accent2"/>
                </a:solidFill>
              </a:rPr>
              <a:t>inhoud</a:t>
            </a:r>
          </a:p>
        </p:txBody>
      </p:sp>
      <p:sp>
        <p:nvSpPr>
          <p:cNvPr id="263204" name="Text Box 36"/>
          <p:cNvSpPr txBox="1">
            <a:spLocks noChangeArrowheads="1"/>
          </p:cNvSpPr>
          <p:nvPr/>
        </p:nvSpPr>
        <p:spPr bwMode="auto">
          <a:xfrm>
            <a:off x="4716463" y="6092825"/>
            <a:ext cx="2260600" cy="3460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eaLnBrk="1" hangingPunct="1"/>
            <a:r>
              <a:rPr lang="nl-NL" sz="1600" b="1" baseline="0">
                <a:solidFill>
                  <a:schemeClr val="accent2"/>
                </a:solidFill>
              </a:rPr>
              <a:t>context</a:t>
            </a:r>
            <a:r>
              <a:rPr lang="nl-NL" sz="1600" baseline="0">
                <a:solidFill>
                  <a:schemeClr val="accent2"/>
                </a:solidFill>
              </a:rPr>
              <a:t> </a:t>
            </a:r>
            <a:r>
              <a:rPr lang="nl-NL" sz="1600" b="1" i="1" baseline="0">
                <a:solidFill>
                  <a:schemeClr val="accent2"/>
                </a:solidFill>
              </a:rPr>
              <a:t>vormt  </a:t>
            </a:r>
            <a:r>
              <a:rPr lang="nl-NL" sz="1600" baseline="0">
                <a:solidFill>
                  <a:schemeClr val="accent2"/>
                </a:solidFill>
              </a:rPr>
              <a:t>inhoud</a:t>
            </a:r>
          </a:p>
        </p:txBody>
      </p:sp>
      <p:sp>
        <p:nvSpPr>
          <p:cNvPr id="263205" name="Text Box 37"/>
          <p:cNvSpPr txBox="1">
            <a:spLocks noChangeArrowheads="1"/>
          </p:cNvSpPr>
          <p:nvPr/>
        </p:nvSpPr>
        <p:spPr bwMode="auto">
          <a:xfrm>
            <a:off x="3132138" y="765175"/>
            <a:ext cx="15113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eaLnBrk="1" hangingPunct="1"/>
            <a:r>
              <a:rPr lang="nl-NL" sz="1600" b="1" i="1" baseline="0">
                <a:solidFill>
                  <a:schemeClr val="accent2"/>
                </a:solidFill>
              </a:rPr>
              <a:t>voorbeelden / toepassingen</a:t>
            </a:r>
          </a:p>
        </p:txBody>
      </p:sp>
      <p:sp>
        <p:nvSpPr>
          <p:cNvPr id="263206" name="Line 38"/>
          <p:cNvSpPr>
            <a:spLocks noChangeShapeType="1"/>
          </p:cNvSpPr>
          <p:nvPr/>
        </p:nvSpPr>
        <p:spPr bwMode="auto">
          <a:xfrm>
            <a:off x="3924300" y="1341438"/>
            <a:ext cx="0" cy="503237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63207" name="Text Box 39"/>
          <p:cNvSpPr txBox="1">
            <a:spLocks noChangeArrowheads="1"/>
          </p:cNvSpPr>
          <p:nvPr/>
        </p:nvSpPr>
        <p:spPr bwMode="auto">
          <a:xfrm>
            <a:off x="4716463" y="5467350"/>
            <a:ext cx="14700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eaLnBrk="1" hangingPunct="1"/>
            <a:r>
              <a:rPr lang="nl-NL" sz="1600" b="1" i="1" baseline="0">
                <a:solidFill>
                  <a:schemeClr val="accent2"/>
                </a:solidFill>
              </a:rPr>
              <a:t>Gereedschap</a:t>
            </a:r>
          </a:p>
        </p:txBody>
      </p:sp>
      <p:sp>
        <p:nvSpPr>
          <p:cNvPr id="263208" name="Line 40"/>
          <p:cNvSpPr>
            <a:spLocks noChangeShapeType="1"/>
          </p:cNvSpPr>
          <p:nvPr/>
        </p:nvSpPr>
        <p:spPr bwMode="auto">
          <a:xfrm>
            <a:off x="5221288" y="5035550"/>
            <a:ext cx="0" cy="503238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63209" name="Text Box 41"/>
          <p:cNvSpPr txBox="1">
            <a:spLocks noChangeArrowheads="1"/>
          </p:cNvSpPr>
          <p:nvPr/>
        </p:nvSpPr>
        <p:spPr bwMode="auto">
          <a:xfrm>
            <a:off x="4140200" y="2852738"/>
            <a:ext cx="374650" cy="392112"/>
          </a:xfrm>
          <a:prstGeom prst="rect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eaLnBrk="1" hangingPunct="1"/>
            <a:r>
              <a:rPr lang="nl-NL" sz="1800" b="1" baseline="0">
                <a:solidFill>
                  <a:schemeClr val="accent2"/>
                </a:solidFill>
              </a:rPr>
              <a:t>A</a:t>
            </a:r>
            <a:endParaRPr lang="nl-NL" sz="1400" b="1" baseline="0">
              <a:solidFill>
                <a:schemeClr val="accent2"/>
              </a:solidFill>
            </a:endParaRPr>
          </a:p>
        </p:txBody>
      </p:sp>
      <p:sp>
        <p:nvSpPr>
          <p:cNvPr id="263210" name="Text Box 42"/>
          <p:cNvSpPr txBox="1">
            <a:spLocks noChangeArrowheads="1"/>
          </p:cNvSpPr>
          <p:nvPr/>
        </p:nvSpPr>
        <p:spPr bwMode="auto">
          <a:xfrm>
            <a:off x="4629150" y="2852738"/>
            <a:ext cx="374650" cy="392112"/>
          </a:xfrm>
          <a:prstGeom prst="rect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eaLnBrk="1" hangingPunct="1"/>
            <a:r>
              <a:rPr lang="nl-NL" sz="1800" b="1" baseline="0">
                <a:solidFill>
                  <a:schemeClr val="accent2"/>
                </a:solidFill>
              </a:rPr>
              <a:t>B</a:t>
            </a:r>
            <a:endParaRPr lang="nl-NL" sz="1400" b="1" baseline="0">
              <a:solidFill>
                <a:schemeClr val="accent2"/>
              </a:solidFill>
            </a:endParaRPr>
          </a:p>
        </p:txBody>
      </p:sp>
      <p:sp>
        <p:nvSpPr>
          <p:cNvPr id="263211" name="Text Box 43"/>
          <p:cNvSpPr txBox="1">
            <a:spLocks noChangeArrowheads="1"/>
          </p:cNvSpPr>
          <p:nvPr/>
        </p:nvSpPr>
        <p:spPr bwMode="auto">
          <a:xfrm>
            <a:off x="4629150" y="3357563"/>
            <a:ext cx="374650" cy="392112"/>
          </a:xfrm>
          <a:prstGeom prst="rect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eaLnBrk="1" hangingPunct="1"/>
            <a:r>
              <a:rPr lang="nl-NL" sz="1800" b="1" baseline="0">
                <a:solidFill>
                  <a:schemeClr val="accent2"/>
                </a:solidFill>
              </a:rPr>
              <a:t>C</a:t>
            </a:r>
            <a:endParaRPr lang="nl-NL" sz="1400" b="1" baseline="0">
              <a:solidFill>
                <a:schemeClr val="accent2"/>
              </a:solidFill>
            </a:endParaRPr>
          </a:p>
        </p:txBody>
      </p:sp>
      <p:sp>
        <p:nvSpPr>
          <p:cNvPr id="263212" name="Text Box 44"/>
          <p:cNvSpPr txBox="1">
            <a:spLocks noChangeArrowheads="1"/>
          </p:cNvSpPr>
          <p:nvPr/>
        </p:nvSpPr>
        <p:spPr bwMode="auto">
          <a:xfrm>
            <a:off x="4140200" y="3357563"/>
            <a:ext cx="374650" cy="392112"/>
          </a:xfrm>
          <a:prstGeom prst="rect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eaLnBrk="1" hangingPunct="1"/>
            <a:r>
              <a:rPr lang="nl-NL" sz="1800" b="1" baseline="0">
                <a:solidFill>
                  <a:schemeClr val="accent2"/>
                </a:solidFill>
              </a:rPr>
              <a:t>D</a:t>
            </a:r>
            <a:endParaRPr lang="nl-NL" sz="1400" b="1" baseline="0">
              <a:solidFill>
                <a:schemeClr val="accent2"/>
              </a:solidFill>
            </a:endParaRPr>
          </a:p>
        </p:txBody>
      </p:sp>
      <p:sp>
        <p:nvSpPr>
          <p:cNvPr id="263213" name="Text Box 45"/>
          <p:cNvSpPr txBox="1">
            <a:spLocks noChangeArrowheads="1"/>
          </p:cNvSpPr>
          <p:nvPr/>
        </p:nvSpPr>
        <p:spPr bwMode="auto">
          <a:xfrm>
            <a:off x="4643438" y="1844675"/>
            <a:ext cx="1584325" cy="6508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eaLnBrk="1" hangingPunct="1"/>
            <a:r>
              <a:rPr lang="nl-NL" sz="1800" b="1" baseline="0">
                <a:solidFill>
                  <a:schemeClr val="accent2"/>
                </a:solidFill>
              </a:rPr>
              <a:t>conceptuele structuur</a:t>
            </a:r>
          </a:p>
        </p:txBody>
      </p:sp>
      <p:sp>
        <p:nvSpPr>
          <p:cNvPr id="263214" name="Text Box 46"/>
          <p:cNvSpPr txBox="1">
            <a:spLocks noChangeArrowheads="1"/>
          </p:cNvSpPr>
          <p:nvPr/>
        </p:nvSpPr>
        <p:spPr bwMode="auto">
          <a:xfrm>
            <a:off x="250825" y="4292600"/>
            <a:ext cx="1657350" cy="64928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eaLnBrk="1" hangingPunct="1"/>
            <a:r>
              <a:rPr lang="nl-NL" sz="1800" b="1" baseline="0">
                <a:solidFill>
                  <a:schemeClr val="accent2"/>
                </a:solidFill>
              </a:rPr>
              <a:t>conceptuele structuur</a:t>
            </a:r>
          </a:p>
        </p:txBody>
      </p:sp>
      <p:sp>
        <p:nvSpPr>
          <p:cNvPr id="263215" name="Text Box 47"/>
          <p:cNvSpPr txBox="1">
            <a:spLocks noChangeArrowheads="1"/>
          </p:cNvSpPr>
          <p:nvPr/>
        </p:nvSpPr>
        <p:spPr bwMode="auto">
          <a:xfrm>
            <a:off x="4643438" y="4365625"/>
            <a:ext cx="1584325" cy="64928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pPr eaLnBrk="1" hangingPunct="1"/>
            <a:r>
              <a:rPr lang="nl-NL" sz="1800" b="1" baseline="0">
                <a:solidFill>
                  <a:schemeClr val="accent2"/>
                </a:solidFill>
              </a:rPr>
              <a:t>conceptuele structuur</a:t>
            </a:r>
          </a:p>
        </p:txBody>
      </p:sp>
    </p:spTree>
    <p:extLst>
      <p:ext uri="{BB962C8B-B14F-4D97-AF65-F5344CB8AC3E}">
        <p14:creationId xmlns:p14="http://schemas.microsoft.com/office/powerpoint/2010/main" val="2123471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70" grpId="0" animBg="1"/>
      <p:bldP spid="263171" grpId="0" animBg="1"/>
      <p:bldP spid="263172" grpId="0" animBg="1"/>
      <p:bldP spid="263173" grpId="0" animBg="1"/>
      <p:bldP spid="263174" grpId="0" animBg="1"/>
      <p:bldP spid="263175" grpId="0" animBg="1"/>
      <p:bldP spid="263176" grpId="0"/>
      <p:bldP spid="263177" grpId="0"/>
      <p:bldP spid="263178" grpId="0" animBg="1"/>
      <p:bldP spid="263179" grpId="0" animBg="1"/>
      <p:bldP spid="263180" grpId="0" animBg="1"/>
      <p:bldP spid="263181" grpId="0" animBg="1"/>
      <p:bldP spid="263182" grpId="0" animBg="1"/>
      <p:bldP spid="263183" grpId="0"/>
      <p:bldP spid="263184" grpId="0"/>
      <p:bldP spid="263185" grpId="0" animBg="1"/>
      <p:bldP spid="263186" grpId="0" animBg="1"/>
      <p:bldP spid="263187" grpId="0" animBg="1"/>
      <p:bldP spid="263188" grpId="0" animBg="1"/>
      <p:bldP spid="263189" grpId="0"/>
      <p:bldP spid="263190" grpId="0"/>
      <p:bldP spid="263191" grpId="0" animBg="1"/>
      <p:bldP spid="263192" grpId="0" animBg="1"/>
      <p:bldP spid="263193" grpId="0" animBg="1"/>
      <p:bldP spid="263194" grpId="0" animBg="1"/>
      <p:bldP spid="263195" grpId="0" animBg="1"/>
      <p:bldP spid="263196" grpId="0" animBg="1"/>
      <p:bldP spid="263197" grpId="0"/>
      <p:bldP spid="263198" grpId="0" animBg="1"/>
      <p:bldP spid="263199" grpId="0"/>
      <p:bldP spid="263200" grpId="0" animBg="1"/>
      <p:bldP spid="263201" grpId="0" animBg="1"/>
      <p:bldP spid="263202" grpId="0" animBg="1"/>
      <p:bldP spid="263203" grpId="0" animBg="1"/>
      <p:bldP spid="263204" grpId="0" animBg="1"/>
      <p:bldP spid="263205" grpId="0"/>
      <p:bldP spid="263206" grpId="0" animBg="1"/>
      <p:bldP spid="263207" grpId="0"/>
      <p:bldP spid="263208" grpId="0" animBg="1"/>
      <p:bldP spid="263209" grpId="0" animBg="1"/>
      <p:bldP spid="263210" grpId="0" animBg="1"/>
      <p:bldP spid="263211" grpId="0" animBg="1"/>
      <p:bldP spid="263212" grpId="0" animBg="1"/>
      <p:bldP spid="263213" grpId="0" animBg="1"/>
      <p:bldP spid="263214" grpId="0" animBg="1"/>
      <p:bldP spid="26321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Vier modaliteiten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3950529"/>
              </p:ext>
            </p:extLst>
          </p:nvPr>
        </p:nvGraphicFramePr>
        <p:xfrm>
          <a:off x="990600" y="1981200"/>
          <a:ext cx="7162800" cy="22250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387600"/>
                <a:gridCol w="2387600"/>
                <a:gridCol w="23876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>
                          <a:solidFill>
                            <a:srgbClr val="C832C3"/>
                          </a:solidFill>
                        </a:rPr>
                        <a:t>context als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rgbClr val="C832C3"/>
                          </a:solidFill>
                        </a:rPr>
                        <a:t>leerinhoud wordt vooral</a:t>
                      </a:r>
                      <a:endParaRPr lang="nl-NL" dirty="0">
                        <a:solidFill>
                          <a:srgbClr val="C832C3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>
                        <a:solidFill>
                          <a:srgbClr val="C832C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rgbClr val="C832C3"/>
                          </a:solidFill>
                        </a:rPr>
                        <a:t>gevormd</a:t>
                      </a:r>
                      <a:r>
                        <a:rPr lang="nl-NL" baseline="0" dirty="0" smtClean="0">
                          <a:solidFill>
                            <a:srgbClr val="C832C3"/>
                          </a:solidFill>
                        </a:rPr>
                        <a:t> door</a:t>
                      </a:r>
                      <a:endParaRPr lang="nl-NL" dirty="0">
                        <a:solidFill>
                          <a:srgbClr val="C832C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rgbClr val="C832C3"/>
                          </a:solidFill>
                        </a:rPr>
                        <a:t>gestuurd</a:t>
                      </a:r>
                      <a:r>
                        <a:rPr lang="nl-NL" baseline="0" dirty="0" smtClean="0">
                          <a:solidFill>
                            <a:srgbClr val="C832C3"/>
                          </a:solidFill>
                        </a:rPr>
                        <a:t> door</a:t>
                      </a:r>
                      <a:endParaRPr lang="nl-NL" dirty="0">
                        <a:solidFill>
                          <a:srgbClr val="C832C3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rgbClr val="C832C3"/>
                          </a:solidFill>
                        </a:rPr>
                        <a:t>ornament</a:t>
                      </a:r>
                      <a:endParaRPr lang="nl-NL" dirty="0">
                        <a:solidFill>
                          <a:srgbClr val="C832C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conceptuele</a:t>
                      </a:r>
                      <a:r>
                        <a:rPr lang="nl-NL" baseline="0" dirty="0" smtClean="0"/>
                        <a:t> structuur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conceptuele</a:t>
                      </a:r>
                      <a:r>
                        <a:rPr lang="nl-NL" baseline="0" dirty="0" smtClean="0"/>
                        <a:t> structuur</a:t>
                      </a:r>
                      <a:endParaRPr lang="nl-NL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rgbClr val="C832C3"/>
                          </a:solidFill>
                        </a:rPr>
                        <a:t>steiger</a:t>
                      </a:r>
                      <a:endParaRPr lang="nl-NL" dirty="0">
                        <a:solidFill>
                          <a:srgbClr val="C832C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context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conceptuele</a:t>
                      </a:r>
                      <a:r>
                        <a:rPr lang="nl-NL" baseline="0" dirty="0" smtClean="0"/>
                        <a:t> structuur</a:t>
                      </a:r>
                      <a:endParaRPr lang="nl-NL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rgbClr val="C832C3"/>
                          </a:solidFill>
                        </a:rPr>
                        <a:t>gebouw</a:t>
                      </a:r>
                      <a:endParaRPr lang="nl-NL" dirty="0">
                        <a:solidFill>
                          <a:srgbClr val="C832C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context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context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rgbClr val="C832C3"/>
                          </a:solidFill>
                        </a:rPr>
                        <a:t>fundament</a:t>
                      </a:r>
                      <a:endParaRPr lang="nl-NL" dirty="0">
                        <a:solidFill>
                          <a:srgbClr val="C832C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conceptuele</a:t>
                      </a:r>
                      <a:r>
                        <a:rPr lang="nl-NL" baseline="0" dirty="0" smtClean="0"/>
                        <a:t> structuur</a:t>
                      </a:r>
                      <a:endParaRPr lang="nl-N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context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971600" y="4581128"/>
            <a:ext cx="7128792" cy="91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Keus hangt af van</a:t>
            </a:r>
            <a:r>
              <a:rPr lang="nl-NL" sz="3200" dirty="0" smtClean="0"/>
              <a:t>: Vak(ken), SE </a:t>
            </a:r>
            <a:r>
              <a:rPr lang="nl-NL" sz="3200" dirty="0"/>
              <a:t>/ </a:t>
            </a:r>
            <a:r>
              <a:rPr lang="nl-NL" sz="3200" dirty="0" smtClean="0"/>
              <a:t>CE, Concept, Aanleren/verwerken/toepassen.</a:t>
            </a:r>
            <a:r>
              <a:rPr lang="nl-NL" sz="3200" baseline="0" dirty="0" smtClean="0"/>
              <a:t> </a:t>
            </a:r>
            <a:r>
              <a:rPr lang="nl-NL" sz="3200" dirty="0" smtClean="0"/>
              <a:t>Leerlingen, docent, …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38431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Overzicht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Waarom </a:t>
            </a:r>
            <a:r>
              <a:rPr lang="nl-NL" sz="2400" dirty="0" err="1" smtClean="0"/>
              <a:t>coco</a:t>
            </a:r>
            <a:r>
              <a:rPr lang="nl-NL" sz="2400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Concepten en contexten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Historisch en internationaal perspectief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/>
              <a:t>B</a:t>
            </a:r>
            <a:r>
              <a:rPr lang="nl-NL" sz="2400" dirty="0" smtClean="0"/>
              <a:t>èta-vernieuwing, </a:t>
            </a:r>
            <a:r>
              <a:rPr lang="nl-NL" sz="2400" dirty="0" err="1" smtClean="0"/>
              <a:t>NiNa</a:t>
            </a:r>
            <a:r>
              <a:rPr lang="nl-NL" sz="2400" dirty="0" smtClean="0"/>
              <a:t> en </a:t>
            </a:r>
            <a:r>
              <a:rPr lang="nl-NL" sz="2400" dirty="0" err="1" smtClean="0"/>
              <a:t>coco</a:t>
            </a:r>
            <a:endParaRPr lang="nl-NL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nl-NL" sz="2400" dirty="0" err="1" smtClean="0"/>
              <a:t>Coco</a:t>
            </a:r>
            <a:r>
              <a:rPr lang="nl-NL" sz="2400" dirty="0" smtClean="0"/>
              <a:t> in de les(materialen)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429396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Waarom </a:t>
            </a:r>
            <a:r>
              <a:rPr lang="nl-NL" dirty="0" err="1" smtClean="0"/>
              <a:t>CoCo</a:t>
            </a:r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2" name="Tijdelijke aanduiding voor teks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661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Waarom </a:t>
            </a:r>
            <a:r>
              <a:rPr lang="nl-NL" dirty="0" err="1" smtClean="0"/>
              <a:t>CoCo</a:t>
            </a:r>
            <a:r>
              <a:rPr lang="nl-NL" dirty="0" smtClean="0"/>
              <a:t>?</a:t>
            </a:r>
            <a:endParaRPr lang="nl-NL" dirty="0"/>
          </a:p>
        </p:txBody>
      </p:sp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0356791"/>
              </p:ext>
            </p:extLst>
          </p:nvPr>
        </p:nvGraphicFramePr>
        <p:xfrm>
          <a:off x="990600" y="1981200"/>
          <a:ext cx="71628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87237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Curriculair spinnenweb</a:t>
            </a:r>
            <a:endParaRPr lang="nl-NL" dirty="0"/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643760"/>
            <a:ext cx="6307584" cy="4449536"/>
          </a:xfrm>
        </p:spPr>
      </p:pic>
      <p:sp>
        <p:nvSpPr>
          <p:cNvPr id="7" name="Ovaal 6"/>
          <p:cNvSpPr/>
          <p:nvPr/>
        </p:nvSpPr>
        <p:spPr bwMode="auto">
          <a:xfrm>
            <a:off x="5076056" y="1844266"/>
            <a:ext cx="1858074" cy="649188"/>
          </a:xfrm>
          <a:prstGeom prst="ellipse">
            <a:avLst/>
          </a:prstGeom>
          <a:noFill/>
          <a:ln w="25400" cap="flat" cmpd="sng" algn="ctr">
            <a:solidFill>
              <a:srgbClr val="CC33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8" name="Ovaal 7"/>
          <p:cNvSpPr/>
          <p:nvPr/>
        </p:nvSpPr>
        <p:spPr bwMode="auto">
          <a:xfrm>
            <a:off x="3398002" y="1463401"/>
            <a:ext cx="1678054" cy="649188"/>
          </a:xfrm>
          <a:prstGeom prst="ellipse">
            <a:avLst/>
          </a:prstGeom>
          <a:noFill/>
          <a:ln w="25400" cap="flat" cmpd="sng" algn="ctr">
            <a:solidFill>
              <a:srgbClr val="CC33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9" name="Ovaal 8"/>
          <p:cNvSpPr/>
          <p:nvPr/>
        </p:nvSpPr>
        <p:spPr bwMode="auto">
          <a:xfrm>
            <a:off x="3275856" y="3573016"/>
            <a:ext cx="2088232" cy="504056"/>
          </a:xfrm>
          <a:prstGeom prst="ellipse">
            <a:avLst/>
          </a:prstGeom>
          <a:noFill/>
          <a:ln w="25400" cap="flat" cmpd="sng" algn="ctr">
            <a:solidFill>
              <a:srgbClr val="CC33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9498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Waartoe leren zij?</a:t>
            </a:r>
            <a:endParaRPr lang="nl-NL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nl-NL" sz="4000" dirty="0" smtClean="0"/>
              <a:t>non </a:t>
            </a:r>
            <a:r>
              <a:rPr lang="nl-NL" sz="4000" dirty="0" err="1" smtClean="0"/>
              <a:t>scholae</a:t>
            </a:r>
            <a:r>
              <a:rPr lang="nl-NL" sz="4000" dirty="0" smtClean="0"/>
              <a:t> </a:t>
            </a:r>
            <a:r>
              <a:rPr lang="nl-NL" sz="4000" dirty="0" err="1" smtClean="0"/>
              <a:t>sed</a:t>
            </a:r>
            <a:r>
              <a:rPr lang="nl-NL" sz="4000" dirty="0" smtClean="0"/>
              <a:t> vitae</a:t>
            </a:r>
          </a:p>
          <a:p>
            <a:pPr marL="0" indent="0">
              <a:buNone/>
            </a:pPr>
            <a:r>
              <a:rPr lang="nl-NL" sz="4000" dirty="0"/>
              <a:t>	↓</a:t>
            </a:r>
          </a:p>
          <a:p>
            <a:r>
              <a:rPr lang="nl-NL" sz="4000" dirty="0" smtClean="0"/>
              <a:t>transfer</a:t>
            </a:r>
            <a:endParaRPr lang="nl-NL" sz="4000" dirty="0"/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988840"/>
            <a:ext cx="3600000" cy="3970093"/>
          </a:xfrm>
        </p:spPr>
      </p:pic>
    </p:spTree>
    <p:extLst>
      <p:ext uri="{BB962C8B-B14F-4D97-AF65-F5344CB8AC3E}">
        <p14:creationId xmlns:p14="http://schemas.microsoft.com/office/powerpoint/2010/main" val="379568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leren zij - eindtermen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 smtClean="0"/>
              <a:t>Wendbaar toepassen van (voorgeschreven) concepten in (wisselende, al dan niet voorgeschreven) contexten</a:t>
            </a:r>
          </a:p>
          <a:p>
            <a:pPr lvl="1"/>
            <a:r>
              <a:rPr lang="nl-NL" sz="2000" dirty="0" smtClean="0"/>
              <a:t>Verplicht</a:t>
            </a:r>
          </a:p>
          <a:p>
            <a:pPr lvl="1"/>
            <a:r>
              <a:rPr lang="nl-NL" sz="2000" dirty="0" smtClean="0"/>
              <a:t>(Deels) vastleggen van bestaande </a:t>
            </a:r>
            <a:r>
              <a:rPr lang="nl-NL" sz="2000" dirty="0" smtClean="0"/>
              <a:t>praktijk</a:t>
            </a:r>
          </a:p>
          <a:p>
            <a:pPr lvl="1"/>
            <a:r>
              <a:rPr lang="nl-NL" sz="2000" dirty="0" err="1" smtClean="0"/>
              <a:t>Beheesing</a:t>
            </a:r>
            <a:r>
              <a:rPr lang="nl-NL" sz="2000" dirty="0" smtClean="0"/>
              <a:t> van voorgeschreven contexten kan dus ook doel op zich zijn </a:t>
            </a:r>
            <a:r>
              <a:rPr lang="nl-NL" dirty="0" smtClean="0"/>
              <a:t>(bijv. MRI-scan, energieproblematiek, …)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0734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leren zij?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 smtClean="0"/>
              <a:t>Zeven principes van leren en begrijpen </a:t>
            </a:r>
            <a:r>
              <a:rPr lang="nl-NL" sz="1600" dirty="0" smtClean="0"/>
              <a:t>(</a:t>
            </a:r>
            <a:r>
              <a:rPr lang="en-GB" sz="1600" dirty="0" err="1" smtClean="0"/>
              <a:t>Gollub</a:t>
            </a:r>
            <a:r>
              <a:rPr lang="en-GB" sz="1600" dirty="0" smtClean="0"/>
              <a:t>, J.P et al. (</a:t>
            </a:r>
            <a:r>
              <a:rPr lang="en-GB" sz="1600" dirty="0" err="1" smtClean="0"/>
              <a:t>eds</a:t>
            </a:r>
            <a:r>
              <a:rPr lang="en-GB" sz="1600" dirty="0" smtClean="0"/>
              <a:t>), Learning and Understanding, National Research Council, 2002)</a:t>
            </a:r>
          </a:p>
          <a:p>
            <a:pPr lvl="1"/>
            <a:r>
              <a:rPr lang="en-GB" sz="2000" dirty="0" err="1" smtClean="0"/>
              <a:t>structureren</a:t>
            </a:r>
            <a:r>
              <a:rPr lang="en-GB" sz="2000" dirty="0" smtClean="0"/>
              <a:t> van </a:t>
            </a:r>
            <a:r>
              <a:rPr lang="en-GB" sz="2000" dirty="0" err="1" smtClean="0"/>
              <a:t>kennis</a:t>
            </a:r>
            <a:r>
              <a:rPr lang="en-GB" sz="2000" dirty="0" smtClean="0"/>
              <a:t> </a:t>
            </a:r>
            <a:r>
              <a:rPr lang="en-GB" sz="2000" dirty="0" err="1" smtClean="0"/>
              <a:t>rond</a:t>
            </a:r>
            <a:r>
              <a:rPr lang="en-GB" sz="2000" dirty="0" smtClean="0"/>
              <a:t> kern-</a:t>
            </a:r>
            <a:r>
              <a:rPr lang="en-GB" sz="2000" dirty="0" err="1" smtClean="0"/>
              <a:t>concepten</a:t>
            </a:r>
            <a:r>
              <a:rPr lang="en-GB" sz="2000" dirty="0" smtClean="0"/>
              <a:t> (</a:t>
            </a:r>
            <a:r>
              <a:rPr lang="en-GB" sz="2000" i="1" dirty="0" smtClean="0"/>
              <a:t>principled conceptual knowledge</a:t>
            </a:r>
            <a:r>
              <a:rPr lang="en-GB" sz="2000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GB" sz="2000" dirty="0" err="1" smtClean="0"/>
              <a:t>voorkennis</a:t>
            </a:r>
            <a:r>
              <a:rPr lang="en-GB" sz="2000" dirty="0" smtClean="0"/>
              <a:t> (</a:t>
            </a:r>
            <a:r>
              <a:rPr lang="en-GB" sz="2000" i="1" dirty="0" smtClean="0"/>
              <a:t>prior knowledge</a:t>
            </a:r>
            <a:r>
              <a:rPr lang="en-GB" sz="2000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GB" sz="2000" dirty="0" err="1" smtClean="0"/>
              <a:t>metacognitieve</a:t>
            </a:r>
            <a:r>
              <a:rPr lang="en-GB" sz="2000" dirty="0" smtClean="0"/>
              <a:t> </a:t>
            </a:r>
            <a:r>
              <a:rPr lang="en-GB" sz="2000" dirty="0" err="1" smtClean="0"/>
              <a:t>vaardigheden</a:t>
            </a:r>
            <a:r>
              <a:rPr lang="en-GB" sz="2000" dirty="0" smtClean="0"/>
              <a:t> (</a:t>
            </a:r>
            <a:r>
              <a:rPr lang="en-GB" sz="2000" i="1" dirty="0" smtClean="0"/>
              <a:t>metacognition</a:t>
            </a:r>
            <a:r>
              <a:rPr lang="en-GB" sz="2000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GB" sz="2000" dirty="0" err="1" smtClean="0"/>
              <a:t>verschillen</a:t>
            </a:r>
            <a:r>
              <a:rPr lang="en-GB" sz="2000" dirty="0" smtClean="0"/>
              <a:t> </a:t>
            </a:r>
            <a:r>
              <a:rPr lang="en-GB" sz="2000" dirty="0" err="1" smtClean="0"/>
              <a:t>tussen</a:t>
            </a:r>
            <a:r>
              <a:rPr lang="en-GB" sz="2000" dirty="0" smtClean="0"/>
              <a:t> </a:t>
            </a:r>
            <a:r>
              <a:rPr lang="en-GB" sz="2000" dirty="0" err="1" smtClean="0"/>
              <a:t>leerlingen</a:t>
            </a:r>
            <a:endParaRPr lang="en-GB" sz="2000" dirty="0" smtClean="0"/>
          </a:p>
          <a:p>
            <a:pPr lvl="1">
              <a:lnSpc>
                <a:spcPct val="90000"/>
              </a:lnSpc>
            </a:pPr>
            <a:r>
              <a:rPr lang="en-GB" sz="2000" dirty="0" err="1" smtClean="0"/>
              <a:t>motivatie</a:t>
            </a:r>
            <a:endParaRPr lang="en-GB" sz="2000" dirty="0" smtClean="0"/>
          </a:p>
          <a:p>
            <a:pPr lvl="1">
              <a:lnSpc>
                <a:spcPct val="90000"/>
              </a:lnSpc>
            </a:pPr>
            <a:r>
              <a:rPr lang="en-GB" sz="2000" dirty="0" err="1" smtClean="0"/>
              <a:t>leren</a:t>
            </a:r>
            <a:r>
              <a:rPr lang="en-GB" sz="2000" dirty="0" smtClean="0"/>
              <a:t> in </a:t>
            </a:r>
            <a:r>
              <a:rPr lang="en-GB" sz="2000" dirty="0" err="1" smtClean="0"/>
              <a:t>contexten</a:t>
            </a:r>
            <a:r>
              <a:rPr lang="en-GB" sz="2000" dirty="0" smtClean="0"/>
              <a:t> (</a:t>
            </a:r>
            <a:r>
              <a:rPr lang="en-GB" sz="2000" i="1" dirty="0" smtClean="0"/>
              <a:t>situated learning</a:t>
            </a:r>
            <a:r>
              <a:rPr lang="en-GB" sz="2000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GB" sz="2000" dirty="0" err="1" smtClean="0"/>
              <a:t>leren</a:t>
            </a:r>
            <a:r>
              <a:rPr lang="en-GB" sz="2000" dirty="0" smtClean="0"/>
              <a:t> in </a:t>
            </a:r>
            <a:r>
              <a:rPr lang="en-GB" sz="2000" dirty="0" err="1" smtClean="0"/>
              <a:t>sociale</a:t>
            </a:r>
            <a:r>
              <a:rPr lang="en-GB" sz="2000" dirty="0" smtClean="0"/>
              <a:t> </a:t>
            </a:r>
            <a:r>
              <a:rPr lang="en-GB" sz="2000" dirty="0" err="1" smtClean="0"/>
              <a:t>netwerken</a:t>
            </a:r>
            <a:r>
              <a:rPr lang="en-GB" sz="2000" dirty="0" smtClean="0"/>
              <a:t> (</a:t>
            </a:r>
            <a:r>
              <a:rPr lang="en-GB" sz="2000" i="1" dirty="0" smtClean="0"/>
              <a:t>learning communities</a:t>
            </a:r>
            <a:r>
              <a:rPr lang="en-GB" sz="2000" dirty="0" smtClean="0"/>
              <a:t>)</a:t>
            </a:r>
            <a:endParaRPr lang="nl-NL" sz="2000" dirty="0" smtClean="0"/>
          </a:p>
          <a:p>
            <a:endParaRPr lang="nl-NL" dirty="0"/>
          </a:p>
        </p:txBody>
      </p:sp>
      <p:sp>
        <p:nvSpPr>
          <p:cNvPr id="4" name="Ovaal 3"/>
          <p:cNvSpPr/>
          <p:nvPr/>
        </p:nvSpPr>
        <p:spPr>
          <a:xfrm>
            <a:off x="4932040" y="2682185"/>
            <a:ext cx="2448272" cy="445835"/>
          </a:xfrm>
          <a:prstGeom prst="ellipse">
            <a:avLst/>
          </a:prstGeom>
          <a:noFill/>
          <a:ln>
            <a:solidFill>
              <a:srgbClr val="CC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7" name="Ovaal 6"/>
          <p:cNvSpPr/>
          <p:nvPr/>
        </p:nvSpPr>
        <p:spPr>
          <a:xfrm>
            <a:off x="971600" y="4279309"/>
            <a:ext cx="2448272" cy="445835"/>
          </a:xfrm>
          <a:prstGeom prst="ellipse">
            <a:avLst/>
          </a:prstGeom>
          <a:noFill/>
          <a:ln>
            <a:solidFill>
              <a:srgbClr val="CC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8" name="Ovaal 7"/>
          <p:cNvSpPr/>
          <p:nvPr/>
        </p:nvSpPr>
        <p:spPr>
          <a:xfrm>
            <a:off x="1979712" y="4653136"/>
            <a:ext cx="2448272" cy="445835"/>
          </a:xfrm>
          <a:prstGeom prst="ellipse">
            <a:avLst/>
          </a:prstGeom>
          <a:noFill/>
          <a:ln>
            <a:solidFill>
              <a:srgbClr val="CC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0742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Osaka"/>
        <a:cs typeface="Osaka"/>
      </a:majorFont>
      <a:minorFont>
        <a:latin typeface="Arial"/>
        <a:ea typeface="Osaka"/>
        <a:cs typeface="Osak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Geneva"/>
            <a:cs typeface="Genev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Geneva"/>
            <a:cs typeface="Geneva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 dijk:Applications:Microsoft Office 2004:Templates:Presentations:Designs:Blank Presentation</Template>
  <TotalTime>2650</TotalTime>
  <Words>1035</Words>
  <Application>Microsoft Office PowerPoint</Application>
  <PresentationFormat>Diavoorstelling (4:3)</PresentationFormat>
  <Paragraphs>226</Paragraphs>
  <Slides>27</Slides>
  <Notes>17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27</vt:i4>
      </vt:variant>
    </vt:vector>
  </HeadingPairs>
  <TitlesOfParts>
    <vt:vector size="28" baseType="lpstr">
      <vt:lpstr>Blank Presentation</vt:lpstr>
      <vt:lpstr>Wisselwerking tussen concepten en contexten</vt:lpstr>
      <vt:lpstr>Co-co: what's in a name?</vt:lpstr>
      <vt:lpstr>Overzicht</vt:lpstr>
      <vt:lpstr>Waarom CoCo?</vt:lpstr>
      <vt:lpstr>Waarom CoCo?</vt:lpstr>
      <vt:lpstr>Curriculair spinnenweb</vt:lpstr>
      <vt:lpstr>Waartoe leren zij?</vt:lpstr>
      <vt:lpstr>Wat leren zij - eindtermen</vt:lpstr>
      <vt:lpstr>Hoe leren zij?</vt:lpstr>
      <vt:lpstr>Hoe: betekenisvol onderwijs</vt:lpstr>
      <vt:lpstr>Concepten en contexten</vt:lpstr>
      <vt:lpstr>Concept</vt:lpstr>
      <vt:lpstr>Concepten → kernconcepten</vt:lpstr>
      <vt:lpstr>Kern-concepten</vt:lpstr>
      <vt:lpstr>Context</vt:lpstr>
      <vt:lpstr>Relaties tussen concepten &amp; contexten </vt:lpstr>
      <vt:lpstr>CoCo in perspectief</vt:lpstr>
      <vt:lpstr>Context Based Science Education</vt:lpstr>
      <vt:lpstr>(Inter)nationale ervaringen CB(S)E</vt:lpstr>
      <vt:lpstr>Betavakvernieuwing, Nina en coco</vt:lpstr>
      <vt:lpstr>Aanleiding vakvernieuwing</vt:lpstr>
      <vt:lpstr>Contexten en concepten in eindtermen</vt:lpstr>
      <vt:lpstr>Contexten in NiNa eindtermen</vt:lpstr>
      <vt:lpstr>Coco in de les(materialen)</vt:lpstr>
      <vt:lpstr>Coco-model</vt:lpstr>
      <vt:lpstr>PowerPoint-presentatie</vt:lpstr>
      <vt:lpstr>Vier modaliteiten</vt:lpstr>
    </vt:vector>
  </TitlesOfParts>
  <Company>axis media ontwerpers bv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Leerkracht en onderwijs in Nederland</dc:title>
  <dc:creator>eric van der wal</dc:creator>
  <cp:lastModifiedBy>Berenice Michels</cp:lastModifiedBy>
  <cp:revision>145</cp:revision>
  <dcterms:created xsi:type="dcterms:W3CDTF">2006-08-31T13:33:30Z</dcterms:created>
  <dcterms:modified xsi:type="dcterms:W3CDTF">2010-12-09T11:24:09Z</dcterms:modified>
</cp:coreProperties>
</file>