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82" r:id="rId4"/>
    <p:sldId id="312" r:id="rId5"/>
    <p:sldId id="311" r:id="rId6"/>
    <p:sldId id="314" r:id="rId7"/>
    <p:sldId id="305" r:id="rId8"/>
    <p:sldId id="313" r:id="rId9"/>
    <p:sldId id="301" r:id="rId10"/>
    <p:sldId id="306" r:id="rId11"/>
    <p:sldId id="307" r:id="rId12"/>
    <p:sldId id="300" r:id="rId13"/>
    <p:sldId id="309" r:id="rId14"/>
    <p:sldId id="277" r:id="rId15"/>
    <p:sldId id="316" r:id="rId16"/>
    <p:sldId id="317" r:id="rId17"/>
    <p:sldId id="318" r:id="rId18"/>
    <p:sldId id="319" r:id="rId19"/>
    <p:sldId id="320" r:id="rId20"/>
    <p:sldId id="321" r:id="rId21"/>
    <p:sldId id="322" r:id="rId22"/>
    <p:sldId id="323" r:id="rId23"/>
    <p:sldId id="329" r:id="rId24"/>
    <p:sldId id="330" r:id="rId25"/>
    <p:sldId id="327" r:id="rId26"/>
    <p:sldId id="328" r:id="rId27"/>
    <p:sldId id="326" r:id="rId28"/>
    <p:sldId id="325" r:id="rId29"/>
    <p:sldId id="333" r:id="rId30"/>
    <p:sldId id="332" r:id="rId31"/>
    <p:sldId id="331" r:id="rId32"/>
    <p:sldId id="334" r:id="rId33"/>
    <p:sldId id="340"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A3E7FF"/>
    <a:srgbClr val="33CCFF"/>
    <a:srgbClr val="E5FFFF"/>
    <a:srgbClr val="BDFFFF"/>
    <a:srgbClr val="E1FFE1"/>
    <a:srgbClr val="BDFFBD"/>
    <a:srgbClr val="FFD9FF"/>
    <a:srgbClr val="FCA2F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114" d="100"/>
          <a:sy n="114" d="100"/>
        </p:scale>
        <p:origin x="48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7D9B7-D6BF-654D-A8BF-1B1DD0675DE4}" type="doc">
      <dgm:prSet loTypeId="urn:microsoft.com/office/officeart/2005/8/layout/process3" loCatId="" qsTypeId="urn:microsoft.com/office/officeart/2005/8/quickstyle/simple4" qsCatId="simple" csTypeId="urn:microsoft.com/office/officeart/2005/8/colors/colorful1#1" csCatId="colorful" phldr="1"/>
      <dgm:spPr/>
    </dgm:pt>
    <dgm:pt modelId="{ED00429E-D573-3D4C-A393-F16BB6C06732}">
      <dgm:prSet phldrT="[Texto]"/>
      <dgm:spPr>
        <a:solidFill>
          <a:srgbClr val="FCA2F1"/>
        </a:solidFill>
      </dgm:spPr>
      <dgm:t>
        <a:bodyPr/>
        <a:lstStyle/>
        <a:p>
          <a:r>
            <a:rPr lang="en-US" dirty="0">
              <a:solidFill>
                <a:schemeClr val="tx1"/>
              </a:solidFill>
            </a:rPr>
            <a:t>Introduction to the topic of the forest</a:t>
          </a:r>
          <a:endParaRPr lang="es-ES_tradnl" dirty="0">
            <a:solidFill>
              <a:schemeClr val="tx1"/>
            </a:solidFill>
          </a:endParaRPr>
        </a:p>
      </dgm:t>
    </dgm:pt>
    <dgm:pt modelId="{A4A04679-6457-554C-BFA5-50837F3B134F}" type="parTrans" cxnId="{370F5B38-1860-5149-9F81-E377EF02243D}">
      <dgm:prSet/>
      <dgm:spPr/>
      <dgm:t>
        <a:bodyPr/>
        <a:lstStyle/>
        <a:p>
          <a:endParaRPr lang="es-ES_tradnl"/>
        </a:p>
      </dgm:t>
    </dgm:pt>
    <dgm:pt modelId="{C33A864B-1910-8D40-B55D-08885EA2668B}" type="sibTrans" cxnId="{370F5B38-1860-5149-9F81-E377EF02243D}">
      <dgm:prSet/>
      <dgm:spPr>
        <a:solidFill>
          <a:srgbClr val="FCA2F1"/>
        </a:solidFill>
      </dgm:spPr>
      <dgm:t>
        <a:bodyPr/>
        <a:lstStyle/>
        <a:p>
          <a:endParaRPr lang="es-ES_tradnl"/>
        </a:p>
      </dgm:t>
    </dgm:pt>
    <dgm:pt modelId="{F83EE8CF-E3D2-6941-A0FB-6F9D01EB15A9}">
      <dgm:prSet phldrT="[Texto]"/>
      <dgm:spPr>
        <a:solidFill>
          <a:srgbClr val="BDFFBD"/>
        </a:solidFill>
      </dgm:spPr>
      <dgm:t>
        <a:bodyPr/>
        <a:lstStyle/>
        <a:p>
          <a:r>
            <a:rPr lang="en-US" dirty="0">
              <a:solidFill>
                <a:schemeClr val="tx1"/>
              </a:solidFill>
            </a:rPr>
            <a:t>Introducing of scaffolding using the example of the SSI forest</a:t>
          </a:r>
          <a:endParaRPr lang="es-ES_tradnl" dirty="0">
            <a:solidFill>
              <a:schemeClr val="tx1"/>
            </a:solidFill>
          </a:endParaRPr>
        </a:p>
      </dgm:t>
    </dgm:pt>
    <dgm:pt modelId="{0601F047-4A54-AA46-8E2E-4F746D191EC9}" type="parTrans" cxnId="{EC04C89E-184D-C94B-9A4C-D44EA1F6F80D}">
      <dgm:prSet/>
      <dgm:spPr/>
      <dgm:t>
        <a:bodyPr/>
        <a:lstStyle/>
        <a:p>
          <a:endParaRPr lang="es-ES_tradnl"/>
        </a:p>
      </dgm:t>
    </dgm:pt>
    <dgm:pt modelId="{B4924780-2F61-EB4D-898C-48301BED4C14}" type="sibTrans" cxnId="{EC04C89E-184D-C94B-9A4C-D44EA1F6F80D}">
      <dgm:prSet/>
      <dgm:spPr>
        <a:solidFill>
          <a:srgbClr val="BDFFBD"/>
        </a:solidFill>
      </dgm:spPr>
      <dgm:t>
        <a:bodyPr/>
        <a:lstStyle/>
        <a:p>
          <a:endParaRPr lang="es-ES_tradnl"/>
        </a:p>
      </dgm:t>
    </dgm:pt>
    <dgm:pt modelId="{C4867E9B-B49C-AF48-9B02-080A8AFC3D15}">
      <dgm:prSet phldrT="[Texto]"/>
      <dgm:spPr>
        <a:solidFill>
          <a:srgbClr val="BDFFFF"/>
        </a:solidFill>
      </dgm:spPr>
      <dgm:t>
        <a:bodyPr/>
        <a:lstStyle/>
        <a:p>
          <a:r>
            <a:rPr lang="de-DE" dirty="0">
              <a:solidFill>
                <a:schemeClr val="tx1"/>
              </a:solidFill>
            </a:rPr>
            <a:t>Implementation </a:t>
          </a:r>
          <a:r>
            <a:rPr lang="de-DE" dirty="0" err="1">
              <a:solidFill>
                <a:schemeClr val="tx1"/>
              </a:solidFill>
            </a:rPr>
            <a:t>of</a:t>
          </a:r>
          <a:r>
            <a:rPr lang="de-DE" dirty="0">
              <a:solidFill>
                <a:schemeClr val="tx1"/>
              </a:solidFill>
            </a:rPr>
            <a:t> </a:t>
          </a:r>
          <a:r>
            <a:rPr lang="de-DE" dirty="0" err="1">
              <a:solidFill>
                <a:schemeClr val="tx1"/>
              </a:solidFill>
            </a:rPr>
            <a:t>scaffolding</a:t>
          </a:r>
          <a:r>
            <a:rPr lang="de-DE" dirty="0">
              <a:solidFill>
                <a:schemeClr val="tx1"/>
              </a:solidFill>
            </a:rPr>
            <a:t> and </a:t>
          </a:r>
          <a:r>
            <a:rPr lang="de-DE" dirty="0" err="1">
              <a:solidFill>
                <a:schemeClr val="tx1"/>
              </a:solidFill>
            </a:rPr>
            <a:t>forest</a:t>
          </a:r>
          <a:r>
            <a:rPr lang="de-DE" dirty="0">
              <a:solidFill>
                <a:schemeClr val="tx1"/>
              </a:solidFill>
            </a:rPr>
            <a:t> </a:t>
          </a:r>
          <a:r>
            <a:rPr lang="de-DE" dirty="0" err="1">
              <a:solidFill>
                <a:schemeClr val="tx1"/>
              </a:solidFill>
            </a:rPr>
            <a:t>related</a:t>
          </a:r>
          <a:r>
            <a:rPr lang="de-DE" dirty="0">
              <a:solidFill>
                <a:schemeClr val="tx1"/>
              </a:solidFill>
            </a:rPr>
            <a:t> SSI in </a:t>
          </a:r>
          <a:r>
            <a:rPr lang="de-DE" dirty="0" err="1">
              <a:solidFill>
                <a:schemeClr val="tx1"/>
              </a:solidFill>
            </a:rPr>
            <a:t>classroom</a:t>
          </a:r>
          <a:endParaRPr lang="es-ES_tradnl" dirty="0">
            <a:solidFill>
              <a:schemeClr val="tx1"/>
            </a:solidFill>
          </a:endParaRPr>
        </a:p>
      </dgm:t>
    </dgm:pt>
    <dgm:pt modelId="{20BA5D2F-5109-B241-931B-B24829963811}" type="parTrans" cxnId="{BABB32E9-F9DA-9845-971D-FB8992966BBB}">
      <dgm:prSet/>
      <dgm:spPr/>
      <dgm:t>
        <a:bodyPr/>
        <a:lstStyle/>
        <a:p>
          <a:endParaRPr lang="es-ES_tradnl"/>
        </a:p>
      </dgm:t>
    </dgm:pt>
    <dgm:pt modelId="{3EBB6F71-3BAA-6248-81AA-66D61DDAE1B3}" type="sibTrans" cxnId="{BABB32E9-F9DA-9845-971D-FB8992966BBB}">
      <dgm:prSet/>
      <dgm:spPr/>
      <dgm:t>
        <a:bodyPr/>
        <a:lstStyle/>
        <a:p>
          <a:endParaRPr lang="es-ES_tradnl"/>
        </a:p>
      </dgm:t>
    </dgm:pt>
    <dgm:pt modelId="{EE6F5C0C-B73E-4B4F-ADDE-099A9D1FB3EF}">
      <dgm:prSet phldrT="[Texto]"/>
      <dgm:spPr/>
      <dgm:t>
        <a:bodyPr/>
        <a:lstStyle/>
        <a:p>
          <a:r>
            <a:rPr lang="es-ES_tradnl" dirty="0"/>
            <a:t>Activity</a:t>
          </a:r>
          <a:r>
            <a:rPr lang="es-ES_tradnl" baseline="0" dirty="0"/>
            <a:t> 1.1 Pictures </a:t>
          </a:r>
          <a:r>
            <a:rPr lang="es-ES_tradnl" baseline="0" dirty="0" err="1"/>
            <a:t>of</a:t>
          </a:r>
          <a:r>
            <a:rPr lang="es-ES_tradnl" baseline="0" dirty="0"/>
            <a:t> </a:t>
          </a:r>
          <a:r>
            <a:rPr lang="es-ES_tradnl" baseline="0" dirty="0" err="1"/>
            <a:t>forests</a:t>
          </a:r>
          <a:r>
            <a:rPr lang="es-ES_tradnl" baseline="0" dirty="0"/>
            <a:t>/</a:t>
          </a:r>
          <a:r>
            <a:rPr lang="es-ES_tradnl" baseline="0" dirty="0" err="1"/>
            <a:t>forest</a:t>
          </a:r>
          <a:r>
            <a:rPr lang="es-ES_tradnl" baseline="0" dirty="0"/>
            <a:t> quiz</a:t>
          </a:r>
          <a:endParaRPr lang="es-ES_tradnl" dirty="0"/>
        </a:p>
      </dgm:t>
    </dgm:pt>
    <dgm:pt modelId="{972CD1AB-7453-034E-8542-EBED52191FBC}" type="parTrans" cxnId="{6550C88F-226E-2B4E-B7A0-498ADB979EDA}">
      <dgm:prSet/>
      <dgm:spPr/>
      <dgm:t>
        <a:bodyPr/>
        <a:lstStyle/>
        <a:p>
          <a:endParaRPr lang="es-ES_tradnl"/>
        </a:p>
      </dgm:t>
    </dgm:pt>
    <dgm:pt modelId="{D743FFBA-3FCB-6C49-AB8D-B642B2B3D218}" type="sibTrans" cxnId="{6550C88F-226E-2B4E-B7A0-498ADB979EDA}">
      <dgm:prSet/>
      <dgm:spPr/>
      <dgm:t>
        <a:bodyPr/>
        <a:lstStyle/>
        <a:p>
          <a:endParaRPr lang="es-ES_tradnl"/>
        </a:p>
      </dgm:t>
    </dgm:pt>
    <dgm:pt modelId="{5EB164DB-985D-F143-BF60-31B915698E28}">
      <dgm:prSet phldrT="[Texto]"/>
      <dgm:spPr/>
      <dgm:t>
        <a:bodyPr/>
        <a:lstStyle/>
        <a:p>
          <a:r>
            <a:rPr lang="es-ES_tradnl" dirty="0"/>
            <a:t>Activity</a:t>
          </a:r>
          <a:r>
            <a:rPr lang="es-ES_tradnl" baseline="0" dirty="0"/>
            <a:t> 2.1: Forest and site</a:t>
          </a:r>
          <a:endParaRPr lang="es-ES_tradnl" dirty="0"/>
        </a:p>
      </dgm:t>
    </dgm:pt>
    <dgm:pt modelId="{EE569041-D67A-F044-B043-05D6AF09E719}" type="parTrans" cxnId="{710D4E67-9321-0642-88C6-E48F20AED9CF}">
      <dgm:prSet/>
      <dgm:spPr/>
      <dgm:t>
        <a:bodyPr/>
        <a:lstStyle/>
        <a:p>
          <a:endParaRPr lang="es-ES_tradnl"/>
        </a:p>
      </dgm:t>
    </dgm:pt>
    <dgm:pt modelId="{EEB2E338-F323-F541-A541-F88C74FFB6F6}" type="sibTrans" cxnId="{710D4E67-9321-0642-88C6-E48F20AED9CF}">
      <dgm:prSet/>
      <dgm:spPr/>
      <dgm:t>
        <a:bodyPr/>
        <a:lstStyle/>
        <a:p>
          <a:endParaRPr lang="es-ES_tradnl"/>
        </a:p>
      </dgm:t>
    </dgm:pt>
    <dgm:pt modelId="{A47FC71E-A515-BA41-9626-763D8F14E2EA}">
      <dgm:prSet phldrT="[Texto]"/>
      <dgm:spPr/>
      <dgm:t>
        <a:bodyPr/>
        <a:lstStyle/>
        <a:p>
          <a:r>
            <a:rPr lang="es-ES_tradnl" dirty="0"/>
            <a:t>Activity 2.3: Forest and climate change</a:t>
          </a:r>
        </a:p>
      </dgm:t>
    </dgm:pt>
    <dgm:pt modelId="{BF04F446-FA39-5D4A-A4D5-5FE2CC79A9AC}" type="parTrans" cxnId="{7DD4AC17-CB0F-9A46-BEFB-72C562673FA0}">
      <dgm:prSet/>
      <dgm:spPr/>
      <dgm:t>
        <a:bodyPr/>
        <a:lstStyle/>
        <a:p>
          <a:endParaRPr lang="es-ES_tradnl"/>
        </a:p>
      </dgm:t>
    </dgm:pt>
    <dgm:pt modelId="{E061A2F6-402E-8A4E-967C-53D8BF9D7367}" type="sibTrans" cxnId="{7DD4AC17-CB0F-9A46-BEFB-72C562673FA0}">
      <dgm:prSet/>
      <dgm:spPr/>
      <dgm:t>
        <a:bodyPr/>
        <a:lstStyle/>
        <a:p>
          <a:endParaRPr lang="es-ES_tradnl"/>
        </a:p>
      </dgm:t>
    </dgm:pt>
    <dgm:pt modelId="{7365DBE4-C8D8-0D44-B0B9-6F34383AD3F1}">
      <dgm:prSet phldrT="[Texto]"/>
      <dgm:spPr/>
      <dgm:t>
        <a:bodyPr/>
        <a:lstStyle/>
        <a:p>
          <a:r>
            <a:rPr lang="es-ES_tradnl" dirty="0"/>
            <a:t>Activity 3.1: Analysis of forest lessons</a:t>
          </a:r>
        </a:p>
      </dgm:t>
    </dgm:pt>
    <dgm:pt modelId="{B0A11FC9-A3B9-9A46-B8ED-D394108FA97B}" type="parTrans" cxnId="{985FCB40-B37B-9D49-8202-BA2E44DAF9E0}">
      <dgm:prSet/>
      <dgm:spPr/>
      <dgm:t>
        <a:bodyPr/>
        <a:lstStyle/>
        <a:p>
          <a:endParaRPr lang="es-ES_tradnl"/>
        </a:p>
      </dgm:t>
    </dgm:pt>
    <dgm:pt modelId="{1B10E6DE-C324-8B46-9848-A8D22D33F252}" type="sibTrans" cxnId="{985FCB40-B37B-9D49-8202-BA2E44DAF9E0}">
      <dgm:prSet/>
      <dgm:spPr/>
      <dgm:t>
        <a:bodyPr/>
        <a:lstStyle/>
        <a:p>
          <a:endParaRPr lang="es-ES_tradnl"/>
        </a:p>
      </dgm:t>
    </dgm:pt>
    <dgm:pt modelId="{7959DE55-9E38-4396-8916-1EE38A606DA5}">
      <dgm:prSet phldrT="[Texto]"/>
      <dgm:spPr/>
      <dgm:t>
        <a:bodyPr/>
        <a:lstStyle/>
        <a:p>
          <a:r>
            <a:rPr lang="es-ES_tradnl" dirty="0"/>
            <a:t>Activity</a:t>
          </a:r>
          <a:r>
            <a:rPr lang="es-ES_tradnl" baseline="0" dirty="0"/>
            <a:t> 2.2: Forests in change</a:t>
          </a:r>
          <a:endParaRPr lang="es-ES_tradnl" dirty="0"/>
        </a:p>
      </dgm:t>
    </dgm:pt>
    <dgm:pt modelId="{ECA8C730-5EE8-4A8E-85C8-89AA08C870E5}" type="parTrans" cxnId="{76193B35-3E58-49FF-9F5D-1DAC6C17E4F4}">
      <dgm:prSet/>
      <dgm:spPr/>
      <dgm:t>
        <a:bodyPr/>
        <a:lstStyle/>
        <a:p>
          <a:endParaRPr lang="de-DE"/>
        </a:p>
      </dgm:t>
    </dgm:pt>
    <dgm:pt modelId="{ECBD243B-6A82-4AD5-8B26-3E9F8CB0D2AF}" type="sibTrans" cxnId="{76193B35-3E58-49FF-9F5D-1DAC6C17E4F4}">
      <dgm:prSet/>
      <dgm:spPr/>
      <dgm:t>
        <a:bodyPr/>
        <a:lstStyle/>
        <a:p>
          <a:endParaRPr lang="de-DE"/>
        </a:p>
      </dgm:t>
    </dgm:pt>
    <dgm:pt modelId="{FAF8574B-9FBE-4057-B014-DD702F28D446}">
      <dgm:prSet phldrT="[Texto]"/>
      <dgm:spPr/>
      <dgm:t>
        <a:bodyPr/>
        <a:lstStyle/>
        <a:p>
          <a:r>
            <a:rPr lang="es-ES_tradnl" dirty="0"/>
            <a:t>Activity 3.2: Development of SSI lessons based on forest issues</a:t>
          </a:r>
        </a:p>
      </dgm:t>
    </dgm:pt>
    <dgm:pt modelId="{7B98E107-0AD8-4402-B4F8-E3CE65062CE8}" type="parTrans" cxnId="{FAB0CCDB-FDC2-42D2-972C-EF7263935538}">
      <dgm:prSet/>
      <dgm:spPr/>
      <dgm:t>
        <a:bodyPr/>
        <a:lstStyle/>
        <a:p>
          <a:endParaRPr lang="de-DE"/>
        </a:p>
      </dgm:t>
    </dgm:pt>
    <dgm:pt modelId="{04DE9443-4058-4889-9230-11C826951490}" type="sibTrans" cxnId="{FAB0CCDB-FDC2-42D2-972C-EF7263935538}">
      <dgm:prSet/>
      <dgm:spPr/>
      <dgm:t>
        <a:bodyPr/>
        <a:lstStyle/>
        <a:p>
          <a:endParaRPr lang="de-DE"/>
        </a:p>
      </dgm:t>
    </dgm:pt>
    <dgm:pt modelId="{0365034D-445B-44AB-BBC5-6750570B9B20}">
      <dgm:prSet phldrT="[Texto]"/>
      <dgm:spPr/>
      <dgm:t>
        <a:bodyPr/>
        <a:lstStyle/>
        <a:p>
          <a:endParaRPr lang="es-ES_tradnl" dirty="0"/>
        </a:p>
      </dgm:t>
    </dgm:pt>
    <dgm:pt modelId="{1186C2F6-61D8-40E5-8E2A-664F740D94BD}" type="parTrans" cxnId="{6BF9C658-7469-4AB7-8180-A3D4822AC31E}">
      <dgm:prSet/>
      <dgm:spPr/>
      <dgm:t>
        <a:bodyPr/>
        <a:lstStyle/>
        <a:p>
          <a:endParaRPr lang="de-DE"/>
        </a:p>
      </dgm:t>
    </dgm:pt>
    <dgm:pt modelId="{6944B0BB-0717-419C-B4EA-E55704E7C327}" type="sibTrans" cxnId="{6BF9C658-7469-4AB7-8180-A3D4822AC31E}">
      <dgm:prSet/>
      <dgm:spPr/>
      <dgm:t>
        <a:bodyPr/>
        <a:lstStyle/>
        <a:p>
          <a:endParaRPr lang="de-DE"/>
        </a:p>
      </dgm:t>
    </dgm:pt>
    <dgm:pt modelId="{09D4136E-BDDC-44A3-BB34-A2ABB8AC42B8}">
      <dgm:prSet phldrT="[Texto]"/>
      <dgm:spPr/>
      <dgm:t>
        <a:bodyPr/>
        <a:lstStyle/>
        <a:p>
          <a:endParaRPr lang="es-ES_tradnl" dirty="0"/>
        </a:p>
      </dgm:t>
    </dgm:pt>
    <dgm:pt modelId="{FD2E3D50-F7BF-4948-884A-7409FDE1EDED}" type="parTrans" cxnId="{2CDF8F0F-2652-426D-9630-0AB7AEAB2432}">
      <dgm:prSet/>
      <dgm:spPr/>
      <dgm:t>
        <a:bodyPr/>
        <a:lstStyle/>
        <a:p>
          <a:endParaRPr lang="de-DE"/>
        </a:p>
      </dgm:t>
    </dgm:pt>
    <dgm:pt modelId="{73959AE9-D63F-46EC-9AA5-A751B73272B0}" type="sibTrans" cxnId="{2CDF8F0F-2652-426D-9630-0AB7AEAB2432}">
      <dgm:prSet/>
      <dgm:spPr/>
      <dgm:t>
        <a:bodyPr/>
        <a:lstStyle/>
        <a:p>
          <a:endParaRPr lang="de-DE"/>
        </a:p>
      </dgm:t>
    </dgm:pt>
    <dgm:pt modelId="{70E5A92B-9021-4024-A277-F5C511A33062}">
      <dgm:prSet phldrT="[Texto]"/>
      <dgm:spPr/>
      <dgm:t>
        <a:bodyPr/>
        <a:lstStyle/>
        <a:p>
          <a:r>
            <a:rPr lang="es-ES_tradnl" dirty="0"/>
            <a:t>Activity 1.2 Mapping Fields </a:t>
          </a:r>
          <a:r>
            <a:rPr lang="es-ES_tradnl" dirty="0" err="1"/>
            <a:t>of</a:t>
          </a:r>
          <a:r>
            <a:rPr lang="es-ES_tradnl" dirty="0"/>
            <a:t> </a:t>
          </a:r>
          <a:r>
            <a:rPr lang="es-ES_tradnl" dirty="0" err="1"/>
            <a:t>interest</a:t>
          </a:r>
          <a:endParaRPr lang="es-ES_tradnl" dirty="0"/>
        </a:p>
      </dgm:t>
    </dgm:pt>
    <dgm:pt modelId="{B8032C76-A769-4016-9A40-02E347A2C860}" type="parTrans" cxnId="{2B0891EC-90B3-4082-828F-7235A6763085}">
      <dgm:prSet/>
      <dgm:spPr/>
      <dgm:t>
        <a:bodyPr/>
        <a:lstStyle/>
        <a:p>
          <a:endParaRPr lang="en-GB"/>
        </a:p>
      </dgm:t>
    </dgm:pt>
    <dgm:pt modelId="{FC63899C-BA6D-45A3-824C-3071C74968C3}" type="sibTrans" cxnId="{2B0891EC-90B3-4082-828F-7235A6763085}">
      <dgm:prSet/>
      <dgm:spPr/>
      <dgm:t>
        <a:bodyPr/>
        <a:lstStyle/>
        <a:p>
          <a:endParaRPr lang="en-GB"/>
        </a:p>
      </dgm:t>
    </dgm:pt>
    <dgm:pt modelId="{BEAEBAA9-7C96-40B2-B72C-E54F90301A7D}">
      <dgm:prSet phldrT="[Texto]"/>
      <dgm:spPr/>
      <dgm:t>
        <a:bodyPr/>
        <a:lstStyle/>
        <a:p>
          <a:r>
            <a:rPr lang="es-ES_tradnl" dirty="0"/>
            <a:t>Activity 1.3 Connecting forests to curricula</a:t>
          </a:r>
        </a:p>
      </dgm:t>
    </dgm:pt>
    <dgm:pt modelId="{E0D215A8-BBA0-4498-ABC1-1A63595A2D9C}" type="parTrans" cxnId="{8F7FE98C-A281-4563-A493-3CB62391D686}">
      <dgm:prSet/>
      <dgm:spPr/>
      <dgm:t>
        <a:bodyPr/>
        <a:lstStyle/>
        <a:p>
          <a:endParaRPr lang="en-GB"/>
        </a:p>
      </dgm:t>
    </dgm:pt>
    <dgm:pt modelId="{EF255408-CC9C-411F-82D0-3A8ED8BDAE81}" type="sibTrans" cxnId="{8F7FE98C-A281-4563-A493-3CB62391D686}">
      <dgm:prSet/>
      <dgm:spPr/>
      <dgm:t>
        <a:bodyPr/>
        <a:lstStyle/>
        <a:p>
          <a:endParaRPr lang="en-GB"/>
        </a:p>
      </dgm:t>
    </dgm:pt>
    <dgm:pt modelId="{AA0AA0DE-3673-C44E-9972-4195BEB88055}" type="pres">
      <dgm:prSet presAssocID="{46F7D9B7-D6BF-654D-A8BF-1B1DD0675DE4}" presName="linearFlow" presStyleCnt="0">
        <dgm:presLayoutVars>
          <dgm:dir/>
          <dgm:animLvl val="lvl"/>
          <dgm:resizeHandles val="exact"/>
        </dgm:presLayoutVars>
      </dgm:prSet>
      <dgm:spPr/>
    </dgm:pt>
    <dgm:pt modelId="{08093443-58C9-3C46-B8FD-42E9ABCD73F9}" type="pres">
      <dgm:prSet presAssocID="{ED00429E-D573-3D4C-A393-F16BB6C06732}" presName="composite" presStyleCnt="0"/>
      <dgm:spPr/>
    </dgm:pt>
    <dgm:pt modelId="{7355A700-8B0F-624B-A245-53F69DFC29F2}" type="pres">
      <dgm:prSet presAssocID="{ED00429E-D573-3D4C-A393-F16BB6C06732}" presName="parTx" presStyleLbl="node1" presStyleIdx="0" presStyleCnt="3">
        <dgm:presLayoutVars>
          <dgm:chMax val="0"/>
          <dgm:chPref val="0"/>
          <dgm:bulletEnabled val="1"/>
        </dgm:presLayoutVars>
      </dgm:prSet>
      <dgm:spPr/>
    </dgm:pt>
    <dgm:pt modelId="{96B2F31D-29AF-F548-A4B9-AEEBCBC304D9}" type="pres">
      <dgm:prSet presAssocID="{ED00429E-D573-3D4C-A393-F16BB6C06732}" presName="parSh" presStyleLbl="node1" presStyleIdx="0" presStyleCnt="3"/>
      <dgm:spPr/>
    </dgm:pt>
    <dgm:pt modelId="{83ACBC8C-797A-894F-B9CB-5F30355571B6}" type="pres">
      <dgm:prSet presAssocID="{ED00429E-D573-3D4C-A393-F16BB6C06732}" presName="desTx" presStyleLbl="fgAcc1" presStyleIdx="0" presStyleCnt="3">
        <dgm:presLayoutVars>
          <dgm:bulletEnabled val="1"/>
        </dgm:presLayoutVars>
      </dgm:prSet>
      <dgm:spPr/>
    </dgm:pt>
    <dgm:pt modelId="{F4FD505C-A103-1441-B6FE-55D5FC967648}" type="pres">
      <dgm:prSet presAssocID="{C33A864B-1910-8D40-B55D-08885EA2668B}" presName="sibTrans" presStyleLbl="sibTrans2D1" presStyleIdx="0" presStyleCnt="2" custLinFactNeighborX="2772" custLinFactNeighborY="42946"/>
      <dgm:spPr/>
    </dgm:pt>
    <dgm:pt modelId="{955A7FEE-D461-5E4E-B99E-4A7F31FDCECA}" type="pres">
      <dgm:prSet presAssocID="{C33A864B-1910-8D40-B55D-08885EA2668B}" presName="connTx" presStyleLbl="sibTrans2D1" presStyleIdx="0" presStyleCnt="2"/>
      <dgm:spPr/>
    </dgm:pt>
    <dgm:pt modelId="{06A1A7BB-7801-5E45-8302-64A1437D12FF}" type="pres">
      <dgm:prSet presAssocID="{F83EE8CF-E3D2-6941-A0FB-6F9D01EB15A9}" presName="composite" presStyleCnt="0"/>
      <dgm:spPr/>
    </dgm:pt>
    <dgm:pt modelId="{432959AB-64D5-B346-99B2-0479D6ACDEF1}" type="pres">
      <dgm:prSet presAssocID="{F83EE8CF-E3D2-6941-A0FB-6F9D01EB15A9}" presName="parTx" presStyleLbl="node1" presStyleIdx="0" presStyleCnt="3">
        <dgm:presLayoutVars>
          <dgm:chMax val="0"/>
          <dgm:chPref val="0"/>
          <dgm:bulletEnabled val="1"/>
        </dgm:presLayoutVars>
      </dgm:prSet>
      <dgm:spPr/>
    </dgm:pt>
    <dgm:pt modelId="{E53753E0-2CC9-CB40-B3D3-26B2E7DAFFC6}" type="pres">
      <dgm:prSet presAssocID="{F83EE8CF-E3D2-6941-A0FB-6F9D01EB15A9}" presName="parSh" presStyleLbl="node1" presStyleIdx="1" presStyleCnt="3"/>
      <dgm:spPr/>
    </dgm:pt>
    <dgm:pt modelId="{21BD1623-0929-3246-8303-E86F8C31CC91}" type="pres">
      <dgm:prSet presAssocID="{F83EE8CF-E3D2-6941-A0FB-6F9D01EB15A9}" presName="desTx" presStyleLbl="fgAcc1" presStyleIdx="1" presStyleCnt="3">
        <dgm:presLayoutVars>
          <dgm:bulletEnabled val="1"/>
        </dgm:presLayoutVars>
      </dgm:prSet>
      <dgm:spPr/>
    </dgm:pt>
    <dgm:pt modelId="{397EA1DC-13C8-174D-BF42-B1D0E2768F18}" type="pres">
      <dgm:prSet presAssocID="{B4924780-2F61-EB4D-898C-48301BED4C14}" presName="sibTrans" presStyleLbl="sibTrans2D1" presStyleIdx="1" presStyleCnt="2"/>
      <dgm:spPr/>
    </dgm:pt>
    <dgm:pt modelId="{0B2EDA55-F8B0-D844-A9D3-3B6F1B918731}" type="pres">
      <dgm:prSet presAssocID="{B4924780-2F61-EB4D-898C-48301BED4C14}" presName="connTx" presStyleLbl="sibTrans2D1" presStyleIdx="1" presStyleCnt="2"/>
      <dgm:spPr/>
    </dgm:pt>
    <dgm:pt modelId="{4074FA0D-2D8C-544C-890F-EE699D54CB78}" type="pres">
      <dgm:prSet presAssocID="{C4867E9B-B49C-AF48-9B02-080A8AFC3D15}" presName="composite" presStyleCnt="0"/>
      <dgm:spPr/>
    </dgm:pt>
    <dgm:pt modelId="{79255BD0-1095-A64E-8F47-96AFB7E19DA2}" type="pres">
      <dgm:prSet presAssocID="{C4867E9B-B49C-AF48-9B02-080A8AFC3D15}" presName="parTx" presStyleLbl="node1" presStyleIdx="1" presStyleCnt="3">
        <dgm:presLayoutVars>
          <dgm:chMax val="0"/>
          <dgm:chPref val="0"/>
          <dgm:bulletEnabled val="1"/>
        </dgm:presLayoutVars>
      </dgm:prSet>
      <dgm:spPr/>
    </dgm:pt>
    <dgm:pt modelId="{5402A160-3B9B-DB4B-8B38-B729AA0D51F6}" type="pres">
      <dgm:prSet presAssocID="{C4867E9B-B49C-AF48-9B02-080A8AFC3D15}" presName="parSh" presStyleLbl="node1" presStyleIdx="2" presStyleCnt="3"/>
      <dgm:spPr/>
    </dgm:pt>
    <dgm:pt modelId="{CF3AEF30-7F6D-B74B-AC4A-D124DC710184}" type="pres">
      <dgm:prSet presAssocID="{C4867E9B-B49C-AF48-9B02-080A8AFC3D15}" presName="desTx" presStyleLbl="fgAcc1" presStyleIdx="2" presStyleCnt="3" custScaleY="95778" custLinFactNeighborX="-4685" custLinFactNeighborY="-1870">
        <dgm:presLayoutVars>
          <dgm:bulletEnabled val="1"/>
        </dgm:presLayoutVars>
      </dgm:prSet>
      <dgm:spPr/>
    </dgm:pt>
  </dgm:ptLst>
  <dgm:cxnLst>
    <dgm:cxn modelId="{2CDF8F0F-2652-426D-9630-0AB7AEAB2432}" srcId="{ED00429E-D573-3D4C-A393-F16BB6C06732}" destId="{09D4136E-BDDC-44A3-BB34-A2ABB8AC42B8}" srcOrd="3" destOrd="0" parTransId="{FD2E3D50-F7BF-4948-884A-7409FDE1EDED}" sibTransId="{73959AE9-D63F-46EC-9AA5-A751B73272B0}"/>
    <dgm:cxn modelId="{7DD4AC17-CB0F-9A46-BEFB-72C562673FA0}" srcId="{F83EE8CF-E3D2-6941-A0FB-6F9D01EB15A9}" destId="{A47FC71E-A515-BA41-9626-763D8F14E2EA}" srcOrd="2" destOrd="0" parTransId="{BF04F446-FA39-5D4A-A4D5-5FE2CC79A9AC}" sibTransId="{E061A2F6-402E-8A4E-967C-53D8BF9D7367}"/>
    <dgm:cxn modelId="{C87BD82C-FE7D-4C10-9A5F-7DC2A66BFC69}" type="presOf" srcId="{B4924780-2F61-EB4D-898C-48301BED4C14}" destId="{397EA1DC-13C8-174D-BF42-B1D0E2768F18}" srcOrd="0" destOrd="0" presId="urn:microsoft.com/office/officeart/2005/8/layout/process3"/>
    <dgm:cxn modelId="{2AF14A31-635E-47BA-ADC0-A4E6AAADEB94}" type="presOf" srcId="{ED00429E-D573-3D4C-A393-F16BB6C06732}" destId="{7355A700-8B0F-624B-A245-53F69DFC29F2}" srcOrd="0" destOrd="0" presId="urn:microsoft.com/office/officeart/2005/8/layout/process3"/>
    <dgm:cxn modelId="{76193B35-3E58-49FF-9F5D-1DAC6C17E4F4}" srcId="{F83EE8CF-E3D2-6941-A0FB-6F9D01EB15A9}" destId="{7959DE55-9E38-4396-8916-1EE38A606DA5}" srcOrd="1" destOrd="0" parTransId="{ECA8C730-5EE8-4A8E-85C8-89AA08C870E5}" sibTransId="{ECBD243B-6A82-4AD5-8B26-3E9F8CB0D2AF}"/>
    <dgm:cxn modelId="{B06FC335-B220-4462-962E-A2E42E7248F5}" type="presOf" srcId="{F83EE8CF-E3D2-6941-A0FB-6F9D01EB15A9}" destId="{E53753E0-2CC9-CB40-B3D3-26B2E7DAFFC6}" srcOrd="1" destOrd="0" presId="urn:microsoft.com/office/officeart/2005/8/layout/process3"/>
    <dgm:cxn modelId="{70628F37-0F30-436E-A39B-712DF615E533}" type="presOf" srcId="{ED00429E-D573-3D4C-A393-F16BB6C06732}" destId="{96B2F31D-29AF-F548-A4B9-AEEBCBC304D9}" srcOrd="1" destOrd="0" presId="urn:microsoft.com/office/officeart/2005/8/layout/process3"/>
    <dgm:cxn modelId="{370F5B38-1860-5149-9F81-E377EF02243D}" srcId="{46F7D9B7-D6BF-654D-A8BF-1B1DD0675DE4}" destId="{ED00429E-D573-3D4C-A393-F16BB6C06732}" srcOrd="0" destOrd="0" parTransId="{A4A04679-6457-554C-BFA5-50837F3B134F}" sibTransId="{C33A864B-1910-8D40-B55D-08885EA2668B}"/>
    <dgm:cxn modelId="{985FCB40-B37B-9D49-8202-BA2E44DAF9E0}" srcId="{C4867E9B-B49C-AF48-9B02-080A8AFC3D15}" destId="{7365DBE4-C8D8-0D44-B0B9-6F34383AD3F1}" srcOrd="0" destOrd="0" parTransId="{B0A11FC9-A3B9-9A46-B8ED-D394108FA97B}" sibTransId="{1B10E6DE-C324-8B46-9848-A8D22D33F252}"/>
    <dgm:cxn modelId="{9A8E695B-891C-40E2-86AD-FCDFB9544CED}" type="presOf" srcId="{7959DE55-9E38-4396-8916-1EE38A606DA5}" destId="{21BD1623-0929-3246-8303-E86F8C31CC91}" srcOrd="0" destOrd="1" presId="urn:microsoft.com/office/officeart/2005/8/layout/process3"/>
    <dgm:cxn modelId="{710D4E67-9321-0642-88C6-E48F20AED9CF}" srcId="{F83EE8CF-E3D2-6941-A0FB-6F9D01EB15A9}" destId="{5EB164DB-985D-F143-BF60-31B915698E28}" srcOrd="0" destOrd="0" parTransId="{EE569041-D67A-F044-B043-05D6AF09E719}" sibTransId="{EEB2E338-F323-F541-A541-F88C74FFB6F6}"/>
    <dgm:cxn modelId="{70307467-CEC5-49EA-B671-04AC29BAB504}" type="presOf" srcId="{EE6F5C0C-B73E-4B4F-ADDE-099A9D1FB3EF}" destId="{83ACBC8C-797A-894F-B9CB-5F30355571B6}" srcOrd="0" destOrd="0" presId="urn:microsoft.com/office/officeart/2005/8/layout/process3"/>
    <dgm:cxn modelId="{FB4D4550-5110-4AE6-9448-E25D7B2F6137}" type="presOf" srcId="{C33A864B-1910-8D40-B55D-08885EA2668B}" destId="{955A7FEE-D461-5E4E-B99E-4A7F31FDCECA}" srcOrd="1" destOrd="0" presId="urn:microsoft.com/office/officeart/2005/8/layout/process3"/>
    <dgm:cxn modelId="{56586575-03BD-45D1-B7E8-DDEB490EA2DE}" type="presOf" srcId="{C33A864B-1910-8D40-B55D-08885EA2668B}" destId="{F4FD505C-A103-1441-B6FE-55D5FC967648}" srcOrd="0" destOrd="0" presId="urn:microsoft.com/office/officeart/2005/8/layout/process3"/>
    <dgm:cxn modelId="{A68E9878-0E83-4F51-88A2-45F601AAEE16}" type="presOf" srcId="{BEAEBAA9-7C96-40B2-B72C-E54F90301A7D}" destId="{83ACBC8C-797A-894F-B9CB-5F30355571B6}" srcOrd="0" destOrd="2" presId="urn:microsoft.com/office/officeart/2005/8/layout/process3"/>
    <dgm:cxn modelId="{559AB458-D180-4502-AF37-56D7D3C1B7D5}" type="presOf" srcId="{5EB164DB-985D-F143-BF60-31B915698E28}" destId="{21BD1623-0929-3246-8303-E86F8C31CC91}" srcOrd="0" destOrd="0" presId="urn:microsoft.com/office/officeart/2005/8/layout/process3"/>
    <dgm:cxn modelId="{6BF9C658-7469-4AB7-8180-A3D4822AC31E}" srcId="{F83EE8CF-E3D2-6941-A0FB-6F9D01EB15A9}" destId="{0365034D-445B-44AB-BBC5-6750570B9B20}" srcOrd="3" destOrd="0" parTransId="{1186C2F6-61D8-40E5-8E2A-664F740D94BD}" sibTransId="{6944B0BB-0717-419C-B4EA-E55704E7C327}"/>
    <dgm:cxn modelId="{C3266085-EEB0-480F-BA63-B484E40A730A}" type="presOf" srcId="{7365DBE4-C8D8-0D44-B0B9-6F34383AD3F1}" destId="{CF3AEF30-7F6D-B74B-AC4A-D124DC710184}" srcOrd="0" destOrd="0" presId="urn:microsoft.com/office/officeart/2005/8/layout/process3"/>
    <dgm:cxn modelId="{4B7E5B88-A925-4B55-A061-BECC568EC496}" type="presOf" srcId="{46F7D9B7-D6BF-654D-A8BF-1B1DD0675DE4}" destId="{AA0AA0DE-3673-C44E-9972-4195BEB88055}" srcOrd="0" destOrd="0" presId="urn:microsoft.com/office/officeart/2005/8/layout/process3"/>
    <dgm:cxn modelId="{EDF78688-A853-407D-B7CC-CD6C18738FA0}" type="presOf" srcId="{B4924780-2F61-EB4D-898C-48301BED4C14}" destId="{0B2EDA55-F8B0-D844-A9D3-3B6F1B918731}" srcOrd="1" destOrd="0" presId="urn:microsoft.com/office/officeart/2005/8/layout/process3"/>
    <dgm:cxn modelId="{E644E78C-C193-4CFD-95DE-BED6E9FAF0E1}" type="presOf" srcId="{F83EE8CF-E3D2-6941-A0FB-6F9D01EB15A9}" destId="{432959AB-64D5-B346-99B2-0479D6ACDEF1}" srcOrd="0" destOrd="0" presId="urn:microsoft.com/office/officeart/2005/8/layout/process3"/>
    <dgm:cxn modelId="{8F7FE98C-A281-4563-A493-3CB62391D686}" srcId="{ED00429E-D573-3D4C-A393-F16BB6C06732}" destId="{BEAEBAA9-7C96-40B2-B72C-E54F90301A7D}" srcOrd="2" destOrd="0" parTransId="{E0D215A8-BBA0-4498-ABC1-1A63595A2D9C}" sibTransId="{EF255408-CC9C-411F-82D0-3A8ED8BDAE81}"/>
    <dgm:cxn modelId="{6550C88F-226E-2B4E-B7A0-498ADB979EDA}" srcId="{ED00429E-D573-3D4C-A393-F16BB6C06732}" destId="{EE6F5C0C-B73E-4B4F-ADDE-099A9D1FB3EF}" srcOrd="0" destOrd="0" parTransId="{972CD1AB-7453-034E-8542-EBED52191FBC}" sibTransId="{D743FFBA-3FCB-6C49-AB8D-B642B2B3D218}"/>
    <dgm:cxn modelId="{CFAD599E-6446-4126-A8D8-100297793602}" type="presOf" srcId="{FAF8574B-9FBE-4057-B014-DD702F28D446}" destId="{CF3AEF30-7F6D-B74B-AC4A-D124DC710184}" srcOrd="0" destOrd="1" presId="urn:microsoft.com/office/officeart/2005/8/layout/process3"/>
    <dgm:cxn modelId="{EC04C89E-184D-C94B-9A4C-D44EA1F6F80D}" srcId="{46F7D9B7-D6BF-654D-A8BF-1B1DD0675DE4}" destId="{F83EE8CF-E3D2-6941-A0FB-6F9D01EB15A9}" srcOrd="1" destOrd="0" parTransId="{0601F047-4A54-AA46-8E2E-4F746D191EC9}" sibTransId="{B4924780-2F61-EB4D-898C-48301BED4C14}"/>
    <dgm:cxn modelId="{0C98F3A5-BA40-4577-89D4-6050D965ED3C}" type="presOf" srcId="{09D4136E-BDDC-44A3-BB34-A2ABB8AC42B8}" destId="{83ACBC8C-797A-894F-B9CB-5F30355571B6}" srcOrd="0" destOrd="3" presId="urn:microsoft.com/office/officeart/2005/8/layout/process3"/>
    <dgm:cxn modelId="{71A979D2-B219-46CA-B41E-746250C5A223}" type="presOf" srcId="{70E5A92B-9021-4024-A277-F5C511A33062}" destId="{83ACBC8C-797A-894F-B9CB-5F30355571B6}" srcOrd="0" destOrd="1" presId="urn:microsoft.com/office/officeart/2005/8/layout/process3"/>
    <dgm:cxn modelId="{FAB0CCDB-FDC2-42D2-972C-EF7263935538}" srcId="{C4867E9B-B49C-AF48-9B02-080A8AFC3D15}" destId="{FAF8574B-9FBE-4057-B014-DD702F28D446}" srcOrd="1" destOrd="0" parTransId="{7B98E107-0AD8-4402-B4F8-E3CE65062CE8}" sibTransId="{04DE9443-4058-4889-9230-11C826951490}"/>
    <dgm:cxn modelId="{15ADA0E3-37EE-4739-BACD-CBFFD08BF6EF}" type="presOf" srcId="{0365034D-445B-44AB-BBC5-6750570B9B20}" destId="{21BD1623-0929-3246-8303-E86F8C31CC91}" srcOrd="0" destOrd="3" presId="urn:microsoft.com/office/officeart/2005/8/layout/process3"/>
    <dgm:cxn modelId="{7BF67BE4-1B0D-4718-9648-0339F6E5ACF5}" type="presOf" srcId="{C4867E9B-B49C-AF48-9B02-080A8AFC3D15}" destId="{5402A160-3B9B-DB4B-8B38-B729AA0D51F6}" srcOrd="1" destOrd="0" presId="urn:microsoft.com/office/officeart/2005/8/layout/process3"/>
    <dgm:cxn modelId="{BABB32E9-F9DA-9845-971D-FB8992966BBB}" srcId="{46F7D9B7-D6BF-654D-A8BF-1B1DD0675DE4}" destId="{C4867E9B-B49C-AF48-9B02-080A8AFC3D15}" srcOrd="2" destOrd="0" parTransId="{20BA5D2F-5109-B241-931B-B24829963811}" sibTransId="{3EBB6F71-3BAA-6248-81AA-66D61DDAE1B3}"/>
    <dgm:cxn modelId="{2B0891EC-90B3-4082-828F-7235A6763085}" srcId="{ED00429E-D573-3D4C-A393-F16BB6C06732}" destId="{70E5A92B-9021-4024-A277-F5C511A33062}" srcOrd="1" destOrd="0" parTransId="{B8032C76-A769-4016-9A40-02E347A2C860}" sibTransId="{FC63899C-BA6D-45A3-824C-3071C74968C3}"/>
    <dgm:cxn modelId="{34C050EE-91FC-44F2-855F-7D95D8EE9A98}" type="presOf" srcId="{A47FC71E-A515-BA41-9626-763D8F14E2EA}" destId="{21BD1623-0929-3246-8303-E86F8C31CC91}" srcOrd="0" destOrd="2" presId="urn:microsoft.com/office/officeart/2005/8/layout/process3"/>
    <dgm:cxn modelId="{E6976AFB-9383-4DF5-ACB5-412768B497E9}" type="presOf" srcId="{C4867E9B-B49C-AF48-9B02-080A8AFC3D15}" destId="{79255BD0-1095-A64E-8F47-96AFB7E19DA2}" srcOrd="0" destOrd="0" presId="urn:microsoft.com/office/officeart/2005/8/layout/process3"/>
    <dgm:cxn modelId="{D5C4AF84-2A14-47F9-A4D2-9AAAB65CB886}" type="presParOf" srcId="{AA0AA0DE-3673-C44E-9972-4195BEB88055}" destId="{08093443-58C9-3C46-B8FD-42E9ABCD73F9}" srcOrd="0" destOrd="0" presId="urn:microsoft.com/office/officeart/2005/8/layout/process3"/>
    <dgm:cxn modelId="{3199688B-386E-4604-9834-20590E57E1A8}" type="presParOf" srcId="{08093443-58C9-3C46-B8FD-42E9ABCD73F9}" destId="{7355A700-8B0F-624B-A245-53F69DFC29F2}" srcOrd="0" destOrd="0" presId="urn:microsoft.com/office/officeart/2005/8/layout/process3"/>
    <dgm:cxn modelId="{3FA1FC86-279C-46E4-82B5-0FF566E9A1F1}" type="presParOf" srcId="{08093443-58C9-3C46-B8FD-42E9ABCD73F9}" destId="{96B2F31D-29AF-F548-A4B9-AEEBCBC304D9}" srcOrd="1" destOrd="0" presId="urn:microsoft.com/office/officeart/2005/8/layout/process3"/>
    <dgm:cxn modelId="{67F7E04F-CE87-4D51-8C9D-B4F99A724C18}" type="presParOf" srcId="{08093443-58C9-3C46-B8FD-42E9ABCD73F9}" destId="{83ACBC8C-797A-894F-B9CB-5F30355571B6}" srcOrd="2" destOrd="0" presId="urn:microsoft.com/office/officeart/2005/8/layout/process3"/>
    <dgm:cxn modelId="{EEF905C4-C78C-4D8D-9B3E-9A4C9A493BC4}" type="presParOf" srcId="{AA0AA0DE-3673-C44E-9972-4195BEB88055}" destId="{F4FD505C-A103-1441-B6FE-55D5FC967648}" srcOrd="1" destOrd="0" presId="urn:microsoft.com/office/officeart/2005/8/layout/process3"/>
    <dgm:cxn modelId="{7338E838-7535-4B6A-9707-8E1E5CB53796}" type="presParOf" srcId="{F4FD505C-A103-1441-B6FE-55D5FC967648}" destId="{955A7FEE-D461-5E4E-B99E-4A7F31FDCECA}" srcOrd="0" destOrd="0" presId="urn:microsoft.com/office/officeart/2005/8/layout/process3"/>
    <dgm:cxn modelId="{F4AEACCE-94F7-4434-BD63-3EB3254209C8}" type="presParOf" srcId="{AA0AA0DE-3673-C44E-9972-4195BEB88055}" destId="{06A1A7BB-7801-5E45-8302-64A1437D12FF}" srcOrd="2" destOrd="0" presId="urn:microsoft.com/office/officeart/2005/8/layout/process3"/>
    <dgm:cxn modelId="{136AC59E-4EF8-4AA8-AFA7-5F9825DBA701}" type="presParOf" srcId="{06A1A7BB-7801-5E45-8302-64A1437D12FF}" destId="{432959AB-64D5-B346-99B2-0479D6ACDEF1}" srcOrd="0" destOrd="0" presId="urn:microsoft.com/office/officeart/2005/8/layout/process3"/>
    <dgm:cxn modelId="{672C65DE-E36F-4FAE-8A41-1007AABE7625}" type="presParOf" srcId="{06A1A7BB-7801-5E45-8302-64A1437D12FF}" destId="{E53753E0-2CC9-CB40-B3D3-26B2E7DAFFC6}" srcOrd="1" destOrd="0" presId="urn:microsoft.com/office/officeart/2005/8/layout/process3"/>
    <dgm:cxn modelId="{01DB668F-267C-4A5E-92C2-ECCC0CF5C9FC}" type="presParOf" srcId="{06A1A7BB-7801-5E45-8302-64A1437D12FF}" destId="{21BD1623-0929-3246-8303-E86F8C31CC91}" srcOrd="2" destOrd="0" presId="urn:microsoft.com/office/officeart/2005/8/layout/process3"/>
    <dgm:cxn modelId="{D51288DE-0F45-4248-BCD6-A65029E269E1}" type="presParOf" srcId="{AA0AA0DE-3673-C44E-9972-4195BEB88055}" destId="{397EA1DC-13C8-174D-BF42-B1D0E2768F18}" srcOrd="3" destOrd="0" presId="urn:microsoft.com/office/officeart/2005/8/layout/process3"/>
    <dgm:cxn modelId="{7583B5A8-9D66-4EA0-9196-5F3EEE9983EC}" type="presParOf" srcId="{397EA1DC-13C8-174D-BF42-B1D0E2768F18}" destId="{0B2EDA55-F8B0-D844-A9D3-3B6F1B918731}" srcOrd="0" destOrd="0" presId="urn:microsoft.com/office/officeart/2005/8/layout/process3"/>
    <dgm:cxn modelId="{5AF7EA39-BDD5-49A2-B31D-60ACEA499424}" type="presParOf" srcId="{AA0AA0DE-3673-C44E-9972-4195BEB88055}" destId="{4074FA0D-2D8C-544C-890F-EE699D54CB78}" srcOrd="4" destOrd="0" presId="urn:microsoft.com/office/officeart/2005/8/layout/process3"/>
    <dgm:cxn modelId="{5D70BA53-34B3-4C36-8AD3-22C48D52C014}" type="presParOf" srcId="{4074FA0D-2D8C-544C-890F-EE699D54CB78}" destId="{79255BD0-1095-A64E-8F47-96AFB7E19DA2}" srcOrd="0" destOrd="0" presId="urn:microsoft.com/office/officeart/2005/8/layout/process3"/>
    <dgm:cxn modelId="{657087F6-811B-477D-9417-E2303145C1BF}" type="presParOf" srcId="{4074FA0D-2D8C-544C-890F-EE699D54CB78}" destId="{5402A160-3B9B-DB4B-8B38-B729AA0D51F6}" srcOrd="1" destOrd="0" presId="urn:microsoft.com/office/officeart/2005/8/layout/process3"/>
    <dgm:cxn modelId="{513ED911-C782-46A9-8927-B935A388FFEE}" type="presParOf" srcId="{4074FA0D-2D8C-544C-890F-EE699D54CB78}" destId="{CF3AEF30-7F6D-B74B-AC4A-D124DC710184}"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2F31D-29AF-F548-A4B9-AEEBCBC304D9}">
      <dsp:nvSpPr>
        <dsp:cNvPr id="0" name=""/>
        <dsp:cNvSpPr/>
      </dsp:nvSpPr>
      <dsp:spPr>
        <a:xfrm>
          <a:off x="4702" y="588673"/>
          <a:ext cx="2137974" cy="1195997"/>
        </a:xfrm>
        <a:prstGeom prst="roundRect">
          <a:avLst>
            <a:gd name="adj" fmla="val 10000"/>
          </a:avLst>
        </a:prstGeom>
        <a:solidFill>
          <a:srgbClr val="FCA2F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Introduction to the topic of the forest</a:t>
          </a:r>
          <a:endParaRPr lang="es-ES_tradnl" sz="1500" kern="1200" dirty="0">
            <a:solidFill>
              <a:schemeClr val="tx1"/>
            </a:solidFill>
          </a:endParaRPr>
        </a:p>
      </dsp:txBody>
      <dsp:txXfrm>
        <a:off x="4702" y="588673"/>
        <a:ext cx="2137974" cy="797331"/>
      </dsp:txXfrm>
    </dsp:sp>
    <dsp:sp modelId="{83ACBC8C-797A-894F-B9CB-5F30355571B6}">
      <dsp:nvSpPr>
        <dsp:cNvPr id="0" name=""/>
        <dsp:cNvSpPr/>
      </dsp:nvSpPr>
      <dsp:spPr>
        <a:xfrm>
          <a:off x="442600" y="1386005"/>
          <a:ext cx="2137974" cy="216000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s-ES_tradnl" sz="1500" kern="1200" dirty="0"/>
            <a:t>Activity</a:t>
          </a:r>
          <a:r>
            <a:rPr lang="es-ES_tradnl" sz="1500" kern="1200" baseline="0" dirty="0"/>
            <a:t> 1.1 Pictures </a:t>
          </a:r>
          <a:r>
            <a:rPr lang="es-ES_tradnl" sz="1500" kern="1200" baseline="0" dirty="0" err="1"/>
            <a:t>of</a:t>
          </a:r>
          <a:r>
            <a:rPr lang="es-ES_tradnl" sz="1500" kern="1200" baseline="0" dirty="0"/>
            <a:t> </a:t>
          </a:r>
          <a:r>
            <a:rPr lang="es-ES_tradnl" sz="1500" kern="1200" baseline="0" dirty="0" err="1"/>
            <a:t>forests</a:t>
          </a:r>
          <a:r>
            <a:rPr lang="es-ES_tradnl" sz="1500" kern="1200" baseline="0" dirty="0"/>
            <a:t>/</a:t>
          </a:r>
          <a:r>
            <a:rPr lang="es-ES_tradnl" sz="1500" kern="1200" baseline="0" dirty="0" err="1"/>
            <a:t>forest</a:t>
          </a:r>
          <a:r>
            <a:rPr lang="es-ES_tradnl" sz="1500" kern="1200" baseline="0" dirty="0"/>
            <a:t> quiz</a:t>
          </a:r>
          <a:endParaRPr lang="es-ES_tradnl" sz="1500" kern="1200" dirty="0"/>
        </a:p>
        <a:p>
          <a:pPr marL="114300" lvl="1" indent="-114300" algn="l" defTabSz="666750">
            <a:lnSpc>
              <a:spcPct val="90000"/>
            </a:lnSpc>
            <a:spcBef>
              <a:spcPct val="0"/>
            </a:spcBef>
            <a:spcAft>
              <a:spcPct val="15000"/>
            </a:spcAft>
            <a:buChar char="•"/>
          </a:pPr>
          <a:r>
            <a:rPr lang="es-ES_tradnl" sz="1500" kern="1200" dirty="0"/>
            <a:t>Activity 1.2 Mapping Fields </a:t>
          </a:r>
          <a:r>
            <a:rPr lang="es-ES_tradnl" sz="1500" kern="1200" dirty="0" err="1"/>
            <a:t>of</a:t>
          </a:r>
          <a:r>
            <a:rPr lang="es-ES_tradnl" sz="1500" kern="1200" dirty="0"/>
            <a:t> </a:t>
          </a:r>
          <a:r>
            <a:rPr lang="es-ES_tradnl" sz="1500" kern="1200" dirty="0" err="1"/>
            <a:t>interest</a:t>
          </a:r>
          <a:endParaRPr lang="es-ES_tradnl" sz="1500" kern="1200" dirty="0"/>
        </a:p>
        <a:p>
          <a:pPr marL="114300" lvl="1" indent="-114300" algn="l" defTabSz="666750">
            <a:lnSpc>
              <a:spcPct val="90000"/>
            </a:lnSpc>
            <a:spcBef>
              <a:spcPct val="0"/>
            </a:spcBef>
            <a:spcAft>
              <a:spcPct val="15000"/>
            </a:spcAft>
            <a:buChar char="•"/>
          </a:pPr>
          <a:r>
            <a:rPr lang="es-ES_tradnl" sz="1500" kern="1200" dirty="0"/>
            <a:t>Activity 1.3 Connecting forests to curricula</a:t>
          </a:r>
        </a:p>
        <a:p>
          <a:pPr marL="114300" lvl="1" indent="-114300" algn="l" defTabSz="666750">
            <a:lnSpc>
              <a:spcPct val="90000"/>
            </a:lnSpc>
            <a:spcBef>
              <a:spcPct val="0"/>
            </a:spcBef>
            <a:spcAft>
              <a:spcPct val="15000"/>
            </a:spcAft>
            <a:buChar char="•"/>
          </a:pPr>
          <a:endParaRPr lang="es-ES_tradnl" sz="1500" kern="1200" dirty="0"/>
        </a:p>
      </dsp:txBody>
      <dsp:txXfrm>
        <a:off x="505219" y="1448624"/>
        <a:ext cx="2012736" cy="2034762"/>
      </dsp:txXfrm>
    </dsp:sp>
    <dsp:sp modelId="{F4FD505C-A103-1441-B6FE-55D5FC967648}">
      <dsp:nvSpPr>
        <dsp:cNvPr id="0" name=""/>
        <dsp:cNvSpPr/>
      </dsp:nvSpPr>
      <dsp:spPr>
        <a:xfrm>
          <a:off x="2485832" y="949791"/>
          <a:ext cx="687111" cy="532293"/>
        </a:xfrm>
        <a:prstGeom prst="rightArrow">
          <a:avLst>
            <a:gd name="adj1" fmla="val 60000"/>
            <a:gd name="adj2" fmla="val 50000"/>
          </a:avLst>
        </a:prstGeom>
        <a:solidFill>
          <a:srgbClr val="FCA2F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p>
      </dsp:txBody>
      <dsp:txXfrm>
        <a:off x="2485832" y="1056250"/>
        <a:ext cx="527423" cy="319375"/>
      </dsp:txXfrm>
    </dsp:sp>
    <dsp:sp modelId="{E53753E0-2CC9-CB40-B3D3-26B2E7DAFFC6}">
      <dsp:nvSpPr>
        <dsp:cNvPr id="0" name=""/>
        <dsp:cNvSpPr/>
      </dsp:nvSpPr>
      <dsp:spPr>
        <a:xfrm>
          <a:off x="3439113" y="588673"/>
          <a:ext cx="2137974" cy="1195997"/>
        </a:xfrm>
        <a:prstGeom prst="roundRect">
          <a:avLst>
            <a:gd name="adj" fmla="val 10000"/>
          </a:avLst>
        </a:prstGeom>
        <a:solidFill>
          <a:srgbClr val="BDFFB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Introducing of scaffolding using the example of the SSI forest</a:t>
          </a:r>
          <a:endParaRPr lang="es-ES_tradnl" sz="1500" kern="1200" dirty="0">
            <a:solidFill>
              <a:schemeClr val="tx1"/>
            </a:solidFill>
          </a:endParaRPr>
        </a:p>
      </dsp:txBody>
      <dsp:txXfrm>
        <a:off x="3439113" y="588673"/>
        <a:ext cx="2137974" cy="797331"/>
      </dsp:txXfrm>
    </dsp:sp>
    <dsp:sp modelId="{21BD1623-0929-3246-8303-E86F8C31CC91}">
      <dsp:nvSpPr>
        <dsp:cNvPr id="0" name=""/>
        <dsp:cNvSpPr/>
      </dsp:nvSpPr>
      <dsp:spPr>
        <a:xfrm>
          <a:off x="3877012" y="1386005"/>
          <a:ext cx="2137974" cy="216000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s-ES_tradnl" sz="1500" kern="1200" dirty="0"/>
            <a:t>Activity</a:t>
          </a:r>
          <a:r>
            <a:rPr lang="es-ES_tradnl" sz="1500" kern="1200" baseline="0" dirty="0"/>
            <a:t> 2.1: Forest and site</a:t>
          </a:r>
          <a:endParaRPr lang="es-ES_tradnl" sz="1500" kern="1200" dirty="0"/>
        </a:p>
        <a:p>
          <a:pPr marL="114300" lvl="1" indent="-114300" algn="l" defTabSz="666750">
            <a:lnSpc>
              <a:spcPct val="90000"/>
            </a:lnSpc>
            <a:spcBef>
              <a:spcPct val="0"/>
            </a:spcBef>
            <a:spcAft>
              <a:spcPct val="15000"/>
            </a:spcAft>
            <a:buChar char="•"/>
          </a:pPr>
          <a:r>
            <a:rPr lang="es-ES_tradnl" sz="1500" kern="1200" dirty="0"/>
            <a:t>Activity</a:t>
          </a:r>
          <a:r>
            <a:rPr lang="es-ES_tradnl" sz="1500" kern="1200" baseline="0" dirty="0"/>
            <a:t> 2.2: Forests in change</a:t>
          </a:r>
          <a:endParaRPr lang="es-ES_tradnl" sz="1500" kern="1200" dirty="0"/>
        </a:p>
        <a:p>
          <a:pPr marL="114300" lvl="1" indent="-114300" algn="l" defTabSz="666750">
            <a:lnSpc>
              <a:spcPct val="90000"/>
            </a:lnSpc>
            <a:spcBef>
              <a:spcPct val="0"/>
            </a:spcBef>
            <a:spcAft>
              <a:spcPct val="15000"/>
            </a:spcAft>
            <a:buChar char="•"/>
          </a:pPr>
          <a:r>
            <a:rPr lang="es-ES_tradnl" sz="1500" kern="1200" dirty="0"/>
            <a:t>Activity 2.3: Forest and climate change</a:t>
          </a:r>
        </a:p>
        <a:p>
          <a:pPr marL="114300" lvl="1" indent="-114300" algn="l" defTabSz="666750">
            <a:lnSpc>
              <a:spcPct val="90000"/>
            </a:lnSpc>
            <a:spcBef>
              <a:spcPct val="0"/>
            </a:spcBef>
            <a:spcAft>
              <a:spcPct val="15000"/>
            </a:spcAft>
            <a:buChar char="•"/>
          </a:pPr>
          <a:endParaRPr lang="es-ES_tradnl" sz="1500" kern="1200" dirty="0"/>
        </a:p>
      </dsp:txBody>
      <dsp:txXfrm>
        <a:off x="3939631" y="1448624"/>
        <a:ext cx="2012736" cy="2034762"/>
      </dsp:txXfrm>
    </dsp:sp>
    <dsp:sp modelId="{397EA1DC-13C8-174D-BF42-B1D0E2768F18}">
      <dsp:nvSpPr>
        <dsp:cNvPr id="0" name=""/>
        <dsp:cNvSpPr/>
      </dsp:nvSpPr>
      <dsp:spPr>
        <a:xfrm rot="22821">
          <a:off x="5901190" y="732721"/>
          <a:ext cx="687126" cy="532293"/>
        </a:xfrm>
        <a:prstGeom prst="rightArrow">
          <a:avLst>
            <a:gd name="adj1" fmla="val 60000"/>
            <a:gd name="adj2" fmla="val 50000"/>
          </a:avLst>
        </a:prstGeom>
        <a:solidFill>
          <a:srgbClr val="BDFFB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p>
      </dsp:txBody>
      <dsp:txXfrm>
        <a:off x="5901192" y="838650"/>
        <a:ext cx="527438" cy="319375"/>
      </dsp:txXfrm>
    </dsp:sp>
    <dsp:sp modelId="{5402A160-3B9B-DB4B-8B38-B729AA0D51F6}">
      <dsp:nvSpPr>
        <dsp:cNvPr id="0" name=""/>
        <dsp:cNvSpPr/>
      </dsp:nvSpPr>
      <dsp:spPr>
        <a:xfrm>
          <a:off x="6873525" y="611472"/>
          <a:ext cx="2137974" cy="1195997"/>
        </a:xfrm>
        <a:prstGeom prst="roundRect">
          <a:avLst>
            <a:gd name="adj" fmla="val 10000"/>
          </a:avLst>
        </a:prstGeom>
        <a:solidFill>
          <a:srgbClr val="BDFF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de-DE" sz="1500" kern="1200" dirty="0">
              <a:solidFill>
                <a:schemeClr val="tx1"/>
              </a:solidFill>
            </a:rPr>
            <a:t>Implementation </a:t>
          </a:r>
          <a:r>
            <a:rPr lang="de-DE" sz="1500" kern="1200" dirty="0" err="1">
              <a:solidFill>
                <a:schemeClr val="tx1"/>
              </a:solidFill>
            </a:rPr>
            <a:t>of</a:t>
          </a:r>
          <a:r>
            <a:rPr lang="de-DE" sz="1500" kern="1200" dirty="0">
              <a:solidFill>
                <a:schemeClr val="tx1"/>
              </a:solidFill>
            </a:rPr>
            <a:t> </a:t>
          </a:r>
          <a:r>
            <a:rPr lang="de-DE" sz="1500" kern="1200" dirty="0" err="1">
              <a:solidFill>
                <a:schemeClr val="tx1"/>
              </a:solidFill>
            </a:rPr>
            <a:t>scaffolding</a:t>
          </a:r>
          <a:r>
            <a:rPr lang="de-DE" sz="1500" kern="1200" dirty="0">
              <a:solidFill>
                <a:schemeClr val="tx1"/>
              </a:solidFill>
            </a:rPr>
            <a:t> and </a:t>
          </a:r>
          <a:r>
            <a:rPr lang="de-DE" sz="1500" kern="1200" dirty="0" err="1">
              <a:solidFill>
                <a:schemeClr val="tx1"/>
              </a:solidFill>
            </a:rPr>
            <a:t>forest</a:t>
          </a:r>
          <a:r>
            <a:rPr lang="de-DE" sz="1500" kern="1200" dirty="0">
              <a:solidFill>
                <a:schemeClr val="tx1"/>
              </a:solidFill>
            </a:rPr>
            <a:t> </a:t>
          </a:r>
          <a:r>
            <a:rPr lang="de-DE" sz="1500" kern="1200" dirty="0" err="1">
              <a:solidFill>
                <a:schemeClr val="tx1"/>
              </a:solidFill>
            </a:rPr>
            <a:t>related</a:t>
          </a:r>
          <a:r>
            <a:rPr lang="de-DE" sz="1500" kern="1200" dirty="0">
              <a:solidFill>
                <a:schemeClr val="tx1"/>
              </a:solidFill>
            </a:rPr>
            <a:t> SSI in </a:t>
          </a:r>
          <a:r>
            <a:rPr lang="de-DE" sz="1500" kern="1200" dirty="0" err="1">
              <a:solidFill>
                <a:schemeClr val="tx1"/>
              </a:solidFill>
            </a:rPr>
            <a:t>classroom</a:t>
          </a:r>
          <a:endParaRPr lang="es-ES_tradnl" sz="1500" kern="1200" dirty="0">
            <a:solidFill>
              <a:schemeClr val="tx1"/>
            </a:solidFill>
          </a:endParaRPr>
        </a:p>
      </dsp:txBody>
      <dsp:txXfrm>
        <a:off x="6873525" y="611472"/>
        <a:ext cx="2137974" cy="797331"/>
      </dsp:txXfrm>
    </dsp:sp>
    <dsp:sp modelId="{CF3AEF30-7F6D-B74B-AC4A-D124DC710184}">
      <dsp:nvSpPr>
        <dsp:cNvPr id="0" name=""/>
        <dsp:cNvSpPr/>
      </dsp:nvSpPr>
      <dsp:spPr>
        <a:xfrm>
          <a:off x="7211259" y="1414009"/>
          <a:ext cx="2137974" cy="2068804"/>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s-ES_tradnl" sz="1500" kern="1200" dirty="0"/>
            <a:t>Activity 3.1: Analysis of forest lessons</a:t>
          </a:r>
        </a:p>
        <a:p>
          <a:pPr marL="114300" lvl="1" indent="-114300" algn="l" defTabSz="666750">
            <a:lnSpc>
              <a:spcPct val="90000"/>
            </a:lnSpc>
            <a:spcBef>
              <a:spcPct val="0"/>
            </a:spcBef>
            <a:spcAft>
              <a:spcPct val="15000"/>
            </a:spcAft>
            <a:buChar char="•"/>
          </a:pPr>
          <a:r>
            <a:rPr lang="es-ES_tradnl" sz="1500" kern="1200" dirty="0"/>
            <a:t>Activity 3.2: Development of SSI lessons based on forest issues</a:t>
          </a:r>
        </a:p>
      </dsp:txBody>
      <dsp:txXfrm>
        <a:off x="7271852" y="1474602"/>
        <a:ext cx="2016788" cy="19476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0F81C-A67C-4C8C-96B7-446DB6E3C7FF}" type="datetimeFigureOut">
              <a:rPr lang="de-AT" smtClean="0"/>
              <a:pPr/>
              <a:t>19.07.2022</a:t>
            </a:fld>
            <a:endParaRPr lang="de-AT"/>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A1D9B1-F8C3-42C6-AD01-C6D78A6BFE23}" type="slidenum">
              <a:rPr lang="de-AT" smtClean="0"/>
              <a:pPr/>
              <a:t>‹Nr.›</a:t>
            </a:fld>
            <a:endParaRPr lang="de-AT"/>
          </a:p>
        </p:txBody>
      </p:sp>
    </p:spTree>
    <p:extLst>
      <p:ext uri="{BB962C8B-B14F-4D97-AF65-F5344CB8AC3E}">
        <p14:creationId xmlns:p14="http://schemas.microsoft.com/office/powerpoint/2010/main" val="250320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9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50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44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24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994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1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809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384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735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84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1366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6306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405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25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95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639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75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C10F5-9FB5-4549-9BB9-F1CA576CABA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0D5F530C-5D88-4B56-AD3E-F608E517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9812B1DC-5D22-4883-B549-39825270EC68}"/>
              </a:ext>
            </a:extLst>
          </p:cNvPr>
          <p:cNvSpPr>
            <a:spLocks noGrp="1"/>
          </p:cNvSpPr>
          <p:nvPr>
            <p:ph type="dt" sz="half" idx="10"/>
          </p:nvPr>
        </p:nvSpPr>
        <p:spPr>
          <a:xfrm>
            <a:off x="519223" y="6386550"/>
            <a:ext cx="2743200" cy="365125"/>
          </a:xfrm>
        </p:spPr>
        <p:txBody>
          <a:bodyPr/>
          <a:lstStyle/>
          <a:p>
            <a:fld id="{E7B20D8F-25C2-4024-BC43-D3F82762D348}" type="datetimeFigureOut">
              <a:rPr lang="en-GB" smtClean="0"/>
              <a:pPr/>
              <a:t>19/07/2022</a:t>
            </a:fld>
            <a:endParaRPr lang="en-GB"/>
          </a:p>
        </p:txBody>
      </p:sp>
      <p:sp>
        <p:nvSpPr>
          <p:cNvPr id="5" name="Fußzeilenplatzhalter 4">
            <a:extLst>
              <a:ext uri="{FF2B5EF4-FFF2-40B4-BE49-F238E27FC236}">
                <a16:creationId xmlns:a16="http://schemas.microsoft.com/office/drawing/2014/main" id="{266AFE6F-69D4-42C3-985B-E605F0E553BD}"/>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3EE7371F-3167-4CAA-833B-D71BCB55FB3C}"/>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2975440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ABA6C-B353-486B-A1EA-FCD933092186}"/>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4007C3BF-0891-45C6-A091-A6ACFCE5E3A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65A945DC-A9F5-46BA-AA8B-67E401547508}"/>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5" name="Fußzeilenplatzhalter 4">
            <a:extLst>
              <a:ext uri="{FF2B5EF4-FFF2-40B4-BE49-F238E27FC236}">
                <a16:creationId xmlns:a16="http://schemas.microsoft.com/office/drawing/2014/main" id="{B4E455C5-8712-4CA7-A83C-2E4E01B8B15F}"/>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A1F68F3C-FB56-49DD-9618-D159140A072C}"/>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400556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CA3390B-A942-49D0-B522-C39F2480E89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9017700B-6EB0-4DBF-AA35-0B2F0E73B23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3C36720-0D34-4140-9965-7CB03F9D9AA4}"/>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5" name="Fußzeilenplatzhalter 4">
            <a:extLst>
              <a:ext uri="{FF2B5EF4-FFF2-40B4-BE49-F238E27FC236}">
                <a16:creationId xmlns:a16="http://schemas.microsoft.com/office/drawing/2014/main" id="{E28B39BE-B03C-4F69-B67F-F9EC4BBD4A7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93CE7A5-84D7-4CEC-A69E-F7122271F0C4}"/>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40790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normAutofit/>
          </a:bodyPr>
          <a:lstStyle>
            <a:lvl1pPr algn="ctr">
              <a:defRPr sz="4267" b="1">
                <a:solidFill>
                  <a:srgbClr val="4C5F7E"/>
                </a:solidFill>
              </a:defRPr>
            </a:lvl1pPr>
          </a:lstStyle>
          <a:p>
            <a:r>
              <a:rPr lang="en-AU" noProof="0" dirty="0"/>
              <a:t>MASTERTITELFORMAT BEARBEITEN</a:t>
            </a:r>
          </a:p>
        </p:txBody>
      </p:sp>
      <p:sp>
        <p:nvSpPr>
          <p:cNvPr id="5" name="Rechteck 10"/>
          <p:cNvSpPr/>
          <p:nvPr userDrawn="1"/>
        </p:nvSpPr>
        <p:spPr>
          <a:xfrm flipV="1">
            <a:off x="982133" y="3674747"/>
            <a:ext cx="1024944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2400">
              <a:effectLst/>
            </a:endParaRPr>
          </a:p>
        </p:txBody>
      </p:sp>
      <p:sp>
        <p:nvSpPr>
          <p:cNvPr id="3" name="Untertitel 2"/>
          <p:cNvSpPr>
            <a:spLocks noGrp="1"/>
          </p:cNvSpPr>
          <p:nvPr>
            <p:ph type="subTitle" idx="1"/>
          </p:nvPr>
        </p:nvSpPr>
        <p:spPr>
          <a:xfrm>
            <a:off x="1828800" y="3886200"/>
            <a:ext cx="8534400" cy="1752600"/>
          </a:xfrm>
        </p:spPr>
        <p:txBody>
          <a:bodyPr>
            <a:normAutofit/>
          </a:bodyPr>
          <a:lstStyle>
            <a:lvl1pPr marL="0" indent="0" algn="ctr">
              <a:buNone/>
              <a:defRPr sz="3200" b="1">
                <a:solidFill>
                  <a:srgbClr val="A0B05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noProof="0" dirty="0"/>
              <a:t>Master-</a:t>
            </a:r>
            <a:r>
              <a:rPr lang="en-AU" noProof="0" dirty="0" err="1"/>
              <a:t>Untertitelformat</a:t>
            </a:r>
            <a:r>
              <a:rPr lang="en-AU" noProof="0" dirty="0"/>
              <a:t> </a:t>
            </a:r>
            <a:r>
              <a:rPr lang="en-AU" noProof="0" dirty="0" err="1"/>
              <a:t>bearbeiten</a:t>
            </a:r>
            <a:endParaRPr lang="en-AU" noProof="0" dirty="0"/>
          </a:p>
        </p:txBody>
      </p:sp>
    </p:spTree>
    <p:extLst>
      <p:ext uri="{BB962C8B-B14F-4D97-AF65-F5344CB8AC3E}">
        <p14:creationId xmlns:p14="http://schemas.microsoft.com/office/powerpoint/2010/main" val="2582438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35833" y="556269"/>
            <a:ext cx="10363200" cy="1470025"/>
          </a:xfrm>
        </p:spPr>
        <p:txBody>
          <a:bodyPr>
            <a:normAutofit/>
          </a:bodyPr>
          <a:lstStyle>
            <a:lvl1pPr algn="ctr">
              <a:defRPr sz="4267" b="1">
                <a:solidFill>
                  <a:srgbClr val="4C5F7E"/>
                </a:solidFill>
              </a:defRPr>
            </a:lvl1pPr>
          </a:lstStyle>
          <a:p>
            <a:r>
              <a:rPr lang="en-AU" noProof="0" dirty="0"/>
              <a:t>MASTERTITELFORMAT BEARBEITEN</a:t>
            </a:r>
          </a:p>
        </p:txBody>
      </p:sp>
      <p:sp>
        <p:nvSpPr>
          <p:cNvPr id="5" name="Rechteck 10"/>
          <p:cNvSpPr/>
          <p:nvPr userDrawn="1"/>
        </p:nvSpPr>
        <p:spPr>
          <a:xfrm flipV="1">
            <a:off x="966700" y="2251062"/>
            <a:ext cx="1024944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2400">
              <a:effectLst/>
            </a:endParaRPr>
          </a:p>
        </p:txBody>
      </p:sp>
      <p:sp>
        <p:nvSpPr>
          <p:cNvPr id="3" name="Untertitel 2"/>
          <p:cNvSpPr>
            <a:spLocks noGrp="1"/>
          </p:cNvSpPr>
          <p:nvPr>
            <p:ph type="subTitle" idx="1"/>
          </p:nvPr>
        </p:nvSpPr>
        <p:spPr>
          <a:xfrm>
            <a:off x="1828800" y="2546429"/>
            <a:ext cx="8534400" cy="3092371"/>
          </a:xfrm>
        </p:spPr>
        <p:txBody>
          <a:bodyPr>
            <a:normAutofit/>
          </a:bodyPr>
          <a:lstStyle>
            <a:lvl1pPr marL="0" indent="0" algn="ctr">
              <a:buNone/>
              <a:defRPr sz="3200" b="1">
                <a:solidFill>
                  <a:srgbClr val="A0B05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noProof="0" dirty="0"/>
              <a:t>Master-</a:t>
            </a:r>
            <a:r>
              <a:rPr lang="en-AU" noProof="0" dirty="0" err="1"/>
              <a:t>Untertitelformat</a:t>
            </a:r>
            <a:r>
              <a:rPr lang="en-AU" noProof="0" dirty="0"/>
              <a:t> </a:t>
            </a:r>
            <a:r>
              <a:rPr lang="en-AU" noProof="0" dirty="0" err="1"/>
              <a:t>bearbeiten</a:t>
            </a:r>
            <a:endParaRPr lang="en-AU" noProof="0" dirty="0"/>
          </a:p>
        </p:txBody>
      </p:sp>
    </p:spTree>
    <p:extLst>
      <p:ext uri="{BB962C8B-B14F-4D97-AF65-F5344CB8AC3E}">
        <p14:creationId xmlns:p14="http://schemas.microsoft.com/office/powerpoint/2010/main" val="3597063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ection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800005"/>
            <a:ext cx="10972800" cy="647795"/>
          </a:xfrm>
        </p:spPr>
        <p:txBody>
          <a:bodyPr>
            <a:normAutofit/>
          </a:bodyPr>
          <a:lstStyle>
            <a:lvl1pPr>
              <a:defRPr sz="3733"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a:defRPr>
                <a:latin typeface="+mn-lt"/>
                <a:ea typeface="Avenir Book" charset="0"/>
                <a:cs typeface="Avenir Book" charset="0"/>
              </a:defRPr>
            </a:lvl1pPr>
            <a:lvl2pPr>
              <a:defRPr>
                <a:latin typeface="+mn-lt"/>
                <a:ea typeface="Avenir Book" charset="0"/>
                <a:cs typeface="Avenir Book" charset="0"/>
              </a:defRPr>
            </a:lvl2pPr>
            <a:lvl3pPr>
              <a:defRPr>
                <a:latin typeface="+mn-lt"/>
                <a:ea typeface="Avenir Book" charset="0"/>
                <a:cs typeface="Avenir Book" charset="0"/>
              </a:defRPr>
            </a:lvl3pPr>
            <a:lvl4pPr>
              <a:defRPr>
                <a:latin typeface="+mn-lt"/>
                <a:ea typeface="Avenir Book" charset="0"/>
                <a:cs typeface="Avenir Book" charset="0"/>
              </a:defRPr>
            </a:lvl4pPr>
            <a:lvl5pPr>
              <a:defRPr>
                <a:latin typeface="+mn-lt"/>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a:xfrm>
            <a:off x="7696202" y="78468"/>
            <a:ext cx="3530601" cy="365125"/>
          </a:xfrm>
        </p:spPr>
        <p:txBody>
          <a:bodyPr/>
          <a:lstStyle/>
          <a:p>
            <a:r>
              <a:rPr lang="es-ES">
                <a:solidFill>
                  <a:srgbClr val="CC023B"/>
                </a:solidFill>
              </a:rPr>
              <a:t>INTRODUCTION TO CULTURE AND DIVERSITY</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796942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ection and Text without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800005"/>
            <a:ext cx="10972800" cy="647795"/>
          </a:xfrm>
        </p:spPr>
        <p:txBody>
          <a:bodyPr>
            <a:normAutofit/>
          </a:bodyPr>
          <a:lstStyle>
            <a:lvl1pPr>
              <a:defRPr sz="3733"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marL="0" indent="0" algn="just">
              <a:buNone/>
              <a:defRPr>
                <a:latin typeface="Avenir Book" charset="0"/>
                <a:ea typeface="Avenir Book" charset="0"/>
                <a:cs typeface="Avenir Book" charset="0"/>
              </a:defRPr>
            </a:lvl1pPr>
            <a:lvl2pPr marL="609585" indent="0">
              <a:buNone/>
              <a:defRPr>
                <a:latin typeface="Avenir Book" charset="0"/>
                <a:ea typeface="Avenir Book" charset="0"/>
                <a:cs typeface="Avenir Book" charset="0"/>
              </a:defRPr>
            </a:lvl2pPr>
            <a:lvl3pPr marL="1219170" indent="0">
              <a:buNone/>
              <a:defRPr>
                <a:latin typeface="Avenir Book" charset="0"/>
                <a:ea typeface="Avenir Book" charset="0"/>
                <a:cs typeface="Avenir Book" charset="0"/>
              </a:defRPr>
            </a:lvl3pPr>
            <a:lvl4pPr marL="1828754" indent="0">
              <a:buNone/>
              <a:defRPr>
                <a:latin typeface="Avenir Book" charset="0"/>
                <a:ea typeface="Avenir Book" charset="0"/>
                <a:cs typeface="Avenir Book" charset="0"/>
              </a:defRPr>
            </a:lvl4pPr>
            <a:lvl5pPr marL="2438339" indent="0">
              <a:buNone/>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endParaRPr lang="en-US" noProof="0" dirty="0"/>
          </a:p>
        </p:txBody>
      </p:sp>
      <p:sp>
        <p:nvSpPr>
          <p:cNvPr id="18" name="Marcador de pie de página 17"/>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256344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ctivities/Example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800005"/>
            <a:ext cx="10972800" cy="647795"/>
          </a:xfrm>
        </p:spPr>
        <p:txBody>
          <a:bodyPr>
            <a:normAutofit/>
          </a:bodyPr>
          <a:lstStyle>
            <a:lvl1pPr algn="just">
              <a:defRPr sz="3733" b="1" baseline="0">
                <a:solidFill>
                  <a:srgbClr val="4C5F7E"/>
                </a:solidFill>
                <a:latin typeface="Avenir Book" charset="0"/>
                <a:ea typeface="Avenir Book" charset="0"/>
                <a:cs typeface="Avenir Book" charset="0"/>
              </a:defRPr>
            </a:lvl1pPr>
          </a:lstStyle>
          <a:p>
            <a:r>
              <a:rPr lang="en-US" noProof="0" dirty="0"/>
              <a:t>Activity/Example number: Title of  Activity/Example</a:t>
            </a:r>
          </a:p>
        </p:txBody>
      </p:sp>
      <p:sp>
        <p:nvSpPr>
          <p:cNvPr id="3" name="Inhaltsplatzhalter 2"/>
          <p:cNvSpPr>
            <a:spLocks noGrp="1"/>
          </p:cNvSpPr>
          <p:nvPr>
            <p:ph idx="1" hasCustomPrompt="1"/>
          </p:nvPr>
        </p:nvSpPr>
        <p:spPr>
          <a:xfrm>
            <a:off x="609600" y="1714506"/>
            <a:ext cx="10972800" cy="4357684"/>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530941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733" b="1"/>
            </a:lvl1pPr>
          </a:lstStyle>
          <a:p>
            <a:r>
              <a:rPr lang="de-DE" dirty="0"/>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Marcador de pie de página 10"/>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2" name="Marcador de número de diapositiva 11"/>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11433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733"/>
            </a:lvl1pPr>
          </a:lstStyle>
          <a:p>
            <a:r>
              <a:rPr lang="de-DE" dirty="0"/>
              <a:t>Mastertitelformat bearbeiten</a:t>
            </a:r>
          </a:p>
        </p:txBody>
      </p:sp>
      <p:sp>
        <p:nvSpPr>
          <p:cNvPr id="3" name="Textplatzhalter 2"/>
          <p:cNvSpPr>
            <a:spLocks noGrp="1"/>
          </p:cNvSpPr>
          <p:nvPr>
            <p:ph type="body" idx="1"/>
          </p:nvPr>
        </p:nvSpPr>
        <p:spPr>
          <a:xfrm>
            <a:off x="609600" y="1535113"/>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dirty="0"/>
              <a:t>Mastertextformat bearbeiten</a:t>
            </a:r>
          </a:p>
        </p:txBody>
      </p:sp>
      <p:sp>
        <p:nvSpPr>
          <p:cNvPr id="4" name="Inhaltsplatzhalter 3"/>
          <p:cNvSpPr>
            <a:spLocks noGrp="1"/>
          </p:cNvSpPr>
          <p:nvPr>
            <p:ph sz="half" idx="2"/>
          </p:nvPr>
        </p:nvSpPr>
        <p:spPr>
          <a:xfrm>
            <a:off x="609600" y="2174874"/>
            <a:ext cx="5386917" cy="385445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dirty="0"/>
              <a:t>Mastertextformat bearbeiten</a:t>
            </a:r>
          </a:p>
        </p:txBody>
      </p:sp>
      <p:sp>
        <p:nvSpPr>
          <p:cNvPr id="6" name="Inhaltsplatzhalter 5"/>
          <p:cNvSpPr>
            <a:spLocks noGrp="1"/>
          </p:cNvSpPr>
          <p:nvPr>
            <p:ph sz="quarter" idx="4"/>
          </p:nvPr>
        </p:nvSpPr>
        <p:spPr>
          <a:xfrm>
            <a:off x="6193369" y="2174874"/>
            <a:ext cx="5389033" cy="385445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Marcador de pie de página 11"/>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3" name="Marcador de número de diapositiva 12"/>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3233461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2" y="751437"/>
            <a:ext cx="4011084" cy="1162051"/>
          </a:xfrm>
        </p:spPr>
        <p:txBody>
          <a:bodyPr anchor="b">
            <a:normAutofit/>
          </a:bodyPr>
          <a:lstStyle>
            <a:lvl1pPr algn="l">
              <a:defRPr sz="2133" b="1"/>
            </a:lvl1pPr>
          </a:lstStyle>
          <a:p>
            <a:r>
              <a:rPr lang="de-DE" dirty="0"/>
              <a:t>Mastertitelformat bearbeiten</a:t>
            </a:r>
          </a:p>
        </p:txBody>
      </p:sp>
      <p:sp>
        <p:nvSpPr>
          <p:cNvPr id="3" name="Inhaltsplatzhalter 2"/>
          <p:cNvSpPr>
            <a:spLocks noGrp="1"/>
          </p:cNvSpPr>
          <p:nvPr>
            <p:ph idx="1"/>
          </p:nvPr>
        </p:nvSpPr>
        <p:spPr>
          <a:xfrm>
            <a:off x="4766733" y="751439"/>
            <a:ext cx="6815667" cy="5374725"/>
          </a:xfrm>
        </p:spPr>
        <p:txBody>
          <a:bodyPr/>
          <a:lstStyle>
            <a:lvl1pPr>
              <a:defRPr sz="3733"/>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609602" y="2018923"/>
            <a:ext cx="4011084" cy="410724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dirty="0"/>
              <a:t>Mastertextformat bearbeiten</a:t>
            </a:r>
          </a:p>
        </p:txBody>
      </p:sp>
      <p:sp>
        <p:nvSpPr>
          <p:cNvPr id="10" name="Marcador de pie de página 9"/>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46242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F479A-6A3F-48EF-9015-C0DBEDBD58B9}"/>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7DAAA962-7A38-47AB-A29A-3610F8C8EE0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3BF6A30-33FF-4DB2-8BFA-ED3BFD8745B3}"/>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5" name="Fußzeilenplatzhalter 4">
            <a:extLst>
              <a:ext uri="{FF2B5EF4-FFF2-40B4-BE49-F238E27FC236}">
                <a16:creationId xmlns:a16="http://schemas.microsoft.com/office/drawing/2014/main" id="{137BF7A3-3CF8-4070-8D6E-B3C39BDCD385}"/>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2E38B528-6945-4155-B1B5-B7A74F1561C9}"/>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1351666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667" b="1"/>
            </a:lvl1pPr>
          </a:lstStyle>
          <a:p>
            <a:r>
              <a:rPr lang="de-DE" dirty="0"/>
              <a:t>Mastertitelformat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de-DE"/>
          </a:p>
        </p:txBody>
      </p:sp>
      <p:sp>
        <p:nvSpPr>
          <p:cNvPr id="4" name="Textplatzhalter 3"/>
          <p:cNvSpPr>
            <a:spLocks noGrp="1"/>
          </p:cNvSpPr>
          <p:nvPr>
            <p:ph type="body" sz="half" idx="2"/>
          </p:nvPr>
        </p:nvSpPr>
        <p:spPr>
          <a:xfrm>
            <a:off x="2389717" y="5367339"/>
            <a:ext cx="7315200" cy="45243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a:t>Mastertextformat bearbeiten</a:t>
            </a:r>
          </a:p>
        </p:txBody>
      </p:sp>
      <p:sp>
        <p:nvSpPr>
          <p:cNvPr id="10" name="Marcador de pie de página 9"/>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481965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D9F1CA-956D-41AA-899E-F28BD216553F}"/>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3" name="Fußzeilenplatzhalter 2">
            <a:extLst>
              <a:ext uri="{FF2B5EF4-FFF2-40B4-BE49-F238E27FC236}">
                <a16:creationId xmlns:a16="http://schemas.microsoft.com/office/drawing/2014/main" id="{884F9A6F-7FF2-4CF7-B5C6-BF55E705F6F2}"/>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DBDB2088-0AAC-4440-9AA6-D3D02027E95F}"/>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45500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BFA90-82F4-4D0A-AE9C-7B16E3B119B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0A4031EC-98A5-453C-8DAF-4D7E18CA1D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48A1F14-B9DC-41C3-A200-7A2F4BE990D5}"/>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5" name="Fußzeilenplatzhalter 4">
            <a:extLst>
              <a:ext uri="{FF2B5EF4-FFF2-40B4-BE49-F238E27FC236}">
                <a16:creationId xmlns:a16="http://schemas.microsoft.com/office/drawing/2014/main" id="{5CA27BCB-0B30-4A5A-9A67-75A80160708A}"/>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5BB480B6-5678-4C38-9DD7-F76C7858E91B}"/>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312433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D4C9E6-D34F-4534-A59E-72C98C2E47A6}"/>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2C0D9337-F577-45C9-9F2F-7EB3F360A29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47B57B70-6756-47B6-B412-77DD4A5A14A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2F5CC140-EF75-4987-AEB2-89D827E70294}"/>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6" name="Fußzeilenplatzhalter 5">
            <a:extLst>
              <a:ext uri="{FF2B5EF4-FFF2-40B4-BE49-F238E27FC236}">
                <a16:creationId xmlns:a16="http://schemas.microsoft.com/office/drawing/2014/main" id="{98C21C05-D624-4A3E-AEA8-5A99B62402B0}"/>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E62ADA3F-96AD-44F9-AC76-6BE1D89E2DC4}"/>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301432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4C2880-56E7-4453-B2E8-8E3557B219A3}"/>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69D65728-03C1-48C2-8755-86120CF60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5456199-41FC-424D-9B94-6D13B7DCB6C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B85E1A43-5C68-48BB-BB20-7F444B13F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18C87DF-0473-4DFA-8F85-5ED3A7CBF85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43DBA552-0949-4CC9-9BB2-04D1D458C016}"/>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8" name="Fußzeilenplatzhalter 7">
            <a:extLst>
              <a:ext uri="{FF2B5EF4-FFF2-40B4-BE49-F238E27FC236}">
                <a16:creationId xmlns:a16="http://schemas.microsoft.com/office/drawing/2014/main" id="{809FF8B8-7498-4A19-BDF7-CEBC137BECAB}"/>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FDF0955C-EC60-43CC-BE5D-AA651E4F3710}"/>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152147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87045-3AB1-429A-A259-2F7C049C7F87}"/>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696CBC57-0AA2-473A-A261-A14FB8A9EB8C}"/>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4" name="Fußzeilenplatzhalter 3">
            <a:extLst>
              <a:ext uri="{FF2B5EF4-FFF2-40B4-BE49-F238E27FC236}">
                <a16:creationId xmlns:a16="http://schemas.microsoft.com/office/drawing/2014/main" id="{2AC7C649-3890-4FCB-AFFB-87A871366B14}"/>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CC4FDB07-7935-47E5-9D9B-BBAAD2D87755}"/>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26823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D9F1CA-956D-41AA-899E-F28BD216553F}"/>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3" name="Fußzeilenplatzhalter 2">
            <a:extLst>
              <a:ext uri="{FF2B5EF4-FFF2-40B4-BE49-F238E27FC236}">
                <a16:creationId xmlns:a16="http://schemas.microsoft.com/office/drawing/2014/main" id="{884F9A6F-7FF2-4CF7-B5C6-BF55E705F6F2}"/>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DBDB2088-0AAC-4440-9AA6-D3D02027E95F}"/>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2762360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074DA-DC5B-48F8-A7AF-4A4FF2E62E2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0570F3CA-E01E-4653-AF07-41470B299E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19EE9548-D647-4FEA-9A75-05B089F924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646DAA0-C3B1-42AD-A3AA-164E1EE1264A}"/>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6" name="Fußzeilenplatzhalter 5">
            <a:extLst>
              <a:ext uri="{FF2B5EF4-FFF2-40B4-BE49-F238E27FC236}">
                <a16:creationId xmlns:a16="http://schemas.microsoft.com/office/drawing/2014/main" id="{9C597D33-089B-48AA-A054-2AC83163FDE6}"/>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39F6E2D2-9092-4CBC-9BF3-CCD06390E57E}"/>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360498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75F91-129F-47C8-B2B4-6E8D94295BC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07DC90F8-D2A1-45E8-B9D4-58E126A77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9F2EA8A2-44F5-4D4A-9FA9-6D8EF426E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5DE15C4-1B4E-48E3-89FA-F052AA19B8DE}"/>
              </a:ext>
            </a:extLst>
          </p:cNvPr>
          <p:cNvSpPr>
            <a:spLocks noGrp="1"/>
          </p:cNvSpPr>
          <p:nvPr>
            <p:ph type="dt" sz="half" idx="10"/>
          </p:nvPr>
        </p:nvSpPr>
        <p:spPr/>
        <p:txBody>
          <a:bodyPr/>
          <a:lstStyle/>
          <a:p>
            <a:fld id="{E7B20D8F-25C2-4024-BC43-D3F82762D348}" type="datetimeFigureOut">
              <a:rPr lang="en-GB" smtClean="0"/>
              <a:pPr/>
              <a:t>19/07/2022</a:t>
            </a:fld>
            <a:endParaRPr lang="en-GB"/>
          </a:p>
        </p:txBody>
      </p:sp>
      <p:sp>
        <p:nvSpPr>
          <p:cNvPr id="6" name="Fußzeilenplatzhalter 5">
            <a:extLst>
              <a:ext uri="{FF2B5EF4-FFF2-40B4-BE49-F238E27FC236}">
                <a16:creationId xmlns:a16="http://schemas.microsoft.com/office/drawing/2014/main" id="{FE0176FA-C14A-45DB-AA06-903556A7E7B4}"/>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34A25C76-5A43-4293-BA22-8FAD9DFA72B2}"/>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355516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9CF809D-EE53-46F8-B8F5-86E0B9CE9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55A0BAA7-FAE6-4ED4-BB6F-C70E48F11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828FE1E2-4E1D-4C6D-ABB6-B6FE6999D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20D8F-25C2-4024-BC43-D3F82762D348}" type="datetimeFigureOut">
              <a:rPr lang="en-GB" smtClean="0"/>
              <a:pPr/>
              <a:t>19/07/2022</a:t>
            </a:fld>
            <a:endParaRPr lang="en-GB"/>
          </a:p>
        </p:txBody>
      </p:sp>
      <p:sp>
        <p:nvSpPr>
          <p:cNvPr id="5" name="Fußzeilenplatzhalter 4">
            <a:extLst>
              <a:ext uri="{FF2B5EF4-FFF2-40B4-BE49-F238E27FC236}">
                <a16:creationId xmlns:a16="http://schemas.microsoft.com/office/drawing/2014/main" id="{A9143422-A597-46FE-9C2E-4DA62F675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C09ECDE6-FFF1-47CE-9347-D3A3EB253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5EFB3-323A-41E7-B4E8-CE7BD6965829}" type="slidenum">
              <a:rPr lang="en-GB" smtClean="0"/>
              <a:pPr/>
              <a:t>‹Nr.›</a:t>
            </a:fld>
            <a:endParaRPr lang="en-GB"/>
          </a:p>
        </p:txBody>
      </p:sp>
    </p:spTree>
    <p:extLst>
      <p:ext uri="{BB962C8B-B14F-4D97-AF65-F5344CB8AC3E}">
        <p14:creationId xmlns:p14="http://schemas.microsoft.com/office/powerpoint/2010/main" val="2995454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ICSE_fond.jpg"/>
          <p:cNvPicPr>
            <a:picLocks noChangeAspect="1"/>
          </p:cNvPicPr>
          <p:nvPr userDrawn="1"/>
        </p:nvPicPr>
        <p:blipFill rotWithShape="1">
          <a:blip r:embed="rId12">
            <a:alphaModFix amt="39000"/>
            <a:extLst>
              <a:ext uri="{28A0092B-C50C-407E-A947-70E740481C1C}">
                <a14:useLocalDpi xmlns:a14="http://schemas.microsoft.com/office/drawing/2010/main" val="0"/>
              </a:ext>
            </a:extLst>
          </a:blip>
          <a:srcRect l="9878" b="10531"/>
          <a:stretch/>
        </p:blipFill>
        <p:spPr>
          <a:xfrm>
            <a:off x="-1" y="1417637"/>
            <a:ext cx="6854356" cy="5440363"/>
          </a:xfrm>
          <a:prstGeom prst="rect">
            <a:avLst/>
          </a:prstGeom>
        </p:spPr>
      </p:pic>
      <p:sp>
        <p:nvSpPr>
          <p:cNvPr id="2" name="Titelplatzhalter 1"/>
          <p:cNvSpPr>
            <a:spLocks noGrp="1"/>
          </p:cNvSpPr>
          <p:nvPr>
            <p:ph type="title"/>
          </p:nvPr>
        </p:nvSpPr>
        <p:spPr>
          <a:xfrm>
            <a:off x="609600" y="457200"/>
            <a:ext cx="10972800" cy="1143000"/>
          </a:xfrm>
          <a:prstGeom prst="rect">
            <a:avLst/>
          </a:prstGeom>
        </p:spPr>
        <p:txBody>
          <a:bodyPr vert="horz" lIns="91440" tIns="45720" rIns="91440" bIns="45720" rtlCol="0" anchor="ctr">
            <a:normAutofit/>
          </a:bodyPr>
          <a:lstStyle/>
          <a:p>
            <a:r>
              <a:rPr lang="en-US" noProof="0" dirty="0" err="1"/>
              <a:t>Mastertitelformat</a:t>
            </a:r>
            <a:r>
              <a:rPr lang="en-US" noProof="0" dirty="0"/>
              <a:t> </a:t>
            </a:r>
            <a:r>
              <a:rPr lang="en-US" noProof="0" dirty="0" err="1"/>
              <a:t>bearbeiten</a:t>
            </a:r>
            <a:endParaRPr lang="en-US" noProof="0" dirty="0"/>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pic>
        <p:nvPicPr>
          <p:cNvPr id="8" name="Bild 7"/>
          <p:cNvPicPr>
            <a:picLocks noChangeAspect="1"/>
          </p:cNvPicPr>
          <p:nvPr userDrawn="1"/>
        </p:nvPicPr>
        <p:blipFill>
          <a:blip r:embed="rId13"/>
          <a:stretch>
            <a:fillRect/>
          </a:stretch>
        </p:blipFill>
        <p:spPr>
          <a:xfrm>
            <a:off x="10024539" y="6087873"/>
            <a:ext cx="1460500" cy="633603"/>
          </a:xfrm>
          <a:prstGeom prst="rect">
            <a:avLst/>
          </a:prstGeom>
        </p:spPr>
      </p:pic>
      <p:sp>
        <p:nvSpPr>
          <p:cNvPr id="9" name="Rechteck 8"/>
          <p:cNvSpPr/>
          <p:nvPr userDrawn="1"/>
        </p:nvSpPr>
        <p:spPr>
          <a:xfrm>
            <a:off x="605955" y="6675758"/>
            <a:ext cx="6720000" cy="4571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2400">
              <a:effectLst/>
            </a:endParaRPr>
          </a:p>
        </p:txBody>
      </p:sp>
      <p:sp>
        <p:nvSpPr>
          <p:cNvPr id="11" name="Rechteck 10"/>
          <p:cNvSpPr/>
          <p:nvPr userDrawn="1"/>
        </p:nvSpPr>
        <p:spPr>
          <a:xfrm>
            <a:off x="7368000" y="6675758"/>
            <a:ext cx="254400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2400">
              <a:effectLst/>
            </a:endParaRPr>
          </a:p>
        </p:txBody>
      </p:sp>
      <p:sp>
        <p:nvSpPr>
          <p:cNvPr id="23" name="Marcador de número de diapositiva 22"/>
          <p:cNvSpPr>
            <a:spLocks noGrp="1"/>
          </p:cNvSpPr>
          <p:nvPr>
            <p:ph type="sldNum" sz="quarter" idx="4"/>
          </p:nvPr>
        </p:nvSpPr>
        <p:spPr>
          <a:xfrm>
            <a:off x="10806380" y="55317"/>
            <a:ext cx="784821" cy="365125"/>
          </a:xfrm>
          <a:prstGeom prst="rect">
            <a:avLst/>
          </a:prstGeom>
        </p:spPr>
        <p:txBody>
          <a:bodyPr vert="horz" lIns="91440" tIns="45720" rIns="91440" bIns="45720" rtlCol="0" anchor="ctr"/>
          <a:lstStyle>
            <a:lvl1pPr algn="r">
              <a:defRPr sz="1067" b="1">
                <a:solidFill>
                  <a:srgbClr val="4C5F7E"/>
                </a:solidFill>
                <a:latin typeface="Avenir Book" charset="0"/>
                <a:ea typeface="Avenir Book" charset="0"/>
                <a:cs typeface="Avenir Book" charset="0"/>
              </a:defRPr>
            </a:lvl1pPr>
          </a:lstStyle>
          <a:p>
            <a:r>
              <a:rPr lang="es-ES_tradnl" sz="1600" dirty="0"/>
              <a:t>|  </a:t>
            </a:r>
            <a:fld id="{9DD0088F-7E4A-9C4B-9ED2-72FAF1293163}" type="slidenum">
              <a:rPr lang="es-ES_tradnl" smtClean="0"/>
              <a:pPr/>
              <a:t>‹Nr.›</a:t>
            </a:fld>
            <a:endParaRPr lang="es-ES_tradnl" dirty="0"/>
          </a:p>
        </p:txBody>
      </p:sp>
      <p:sp>
        <p:nvSpPr>
          <p:cNvPr id="24" name="Marcador de pie de página 23"/>
          <p:cNvSpPr>
            <a:spLocks noGrp="1"/>
          </p:cNvSpPr>
          <p:nvPr>
            <p:ph type="ftr" sz="quarter" idx="3"/>
          </p:nvPr>
        </p:nvSpPr>
        <p:spPr>
          <a:xfrm>
            <a:off x="7696202" y="55319"/>
            <a:ext cx="3530601" cy="365125"/>
          </a:xfrm>
          <a:prstGeom prst="rect">
            <a:avLst/>
          </a:prstGeom>
        </p:spPr>
        <p:txBody>
          <a:bodyPr vert="horz" lIns="91440" tIns="45720" rIns="91440" bIns="45720" rtlCol="0" anchor="ctr"/>
          <a:lstStyle>
            <a:lvl1pPr algn="ctr">
              <a:defRPr sz="1067" b="1">
                <a:solidFill>
                  <a:schemeClr val="tx1">
                    <a:tint val="75000"/>
                  </a:schemeClr>
                </a:solidFill>
                <a:latin typeface="Avenir Book" charset="0"/>
                <a:ea typeface="Avenir Book" charset="0"/>
                <a:cs typeface="Avenir Book" charset="0"/>
              </a:defRPr>
            </a:lvl1pPr>
          </a:lstStyle>
          <a:p>
            <a:r>
              <a:rPr lang="en-US" dirty="0">
                <a:solidFill>
                  <a:srgbClr val="CC023B"/>
                </a:solidFill>
              </a:rPr>
              <a:t>Title</a:t>
            </a:r>
          </a:p>
        </p:txBody>
      </p:sp>
      <p:pic>
        <p:nvPicPr>
          <p:cNvPr id="29" name="Bild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18800" y="6374369"/>
            <a:ext cx="2410533" cy="193903"/>
          </a:xfrm>
          <a:prstGeom prst="rect">
            <a:avLst/>
          </a:prstGeom>
        </p:spPr>
      </p:pic>
      <p:pic>
        <p:nvPicPr>
          <p:cNvPr id="1026" name="Picture 2" descr="Y:\Gruppen\ICSE\____ICSE\_Corporate Design_(Werbe)Materialien_Vorlagen\Corporate Design_VORLAGEN_Infos\Logos_ICSE und Projekte\ENSITE\ICSE-ENSITE_Logo_noSub.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05957" y="6201626"/>
            <a:ext cx="1344764" cy="57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0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p:txStyles>
    <p:titleStyle>
      <a:lvl1pPr algn="l" defTabSz="609585" rtl="0" eaLnBrk="1" latinLnBrk="0" hangingPunct="1">
        <a:spcBef>
          <a:spcPct val="0"/>
        </a:spcBef>
        <a:buNone/>
        <a:defRPr sz="4267" b="1" kern="1200">
          <a:solidFill>
            <a:srgbClr val="4C5F7E"/>
          </a:solidFill>
          <a:latin typeface="Avenir Book" charset="0"/>
          <a:ea typeface="Avenir Book" charset="0"/>
          <a:cs typeface="Avenir Book" charset="0"/>
        </a:defRPr>
      </a:lvl1pPr>
    </p:titleStyle>
    <p:bodyStyle>
      <a:lvl1pPr marL="457189" indent="-457189" algn="l" defTabSz="609585" rtl="0" eaLnBrk="1" latinLnBrk="0" hangingPunct="1">
        <a:spcBef>
          <a:spcPct val="20000"/>
        </a:spcBef>
        <a:buClr>
          <a:srgbClr val="BE002D"/>
        </a:buClr>
        <a:buFont typeface="Arial"/>
        <a:buChar char="•"/>
        <a:defRPr sz="3733" kern="1200">
          <a:solidFill>
            <a:schemeClr val="tx1"/>
          </a:solidFill>
          <a:latin typeface="+mn-lt"/>
          <a:ea typeface="Avenir Book" charset="0"/>
          <a:cs typeface="Avenir Book" charset="0"/>
        </a:defRPr>
      </a:lvl1pPr>
      <a:lvl2pPr marL="990575" indent="-380990" algn="l" defTabSz="609585" rtl="0" eaLnBrk="1" latinLnBrk="0" hangingPunct="1">
        <a:spcBef>
          <a:spcPct val="20000"/>
        </a:spcBef>
        <a:buClr>
          <a:srgbClr val="B4CB4D"/>
        </a:buClr>
        <a:buFont typeface="Arial"/>
        <a:buChar char="•"/>
        <a:defRPr sz="3200" kern="1200">
          <a:solidFill>
            <a:schemeClr val="tx1"/>
          </a:solidFill>
          <a:latin typeface="+mn-lt"/>
          <a:ea typeface="Avenir Book" charset="0"/>
          <a:cs typeface="Avenir Book" charset="0"/>
        </a:defRPr>
      </a:lvl2pPr>
      <a:lvl3pPr marL="1523962" indent="-304792" algn="l" defTabSz="609585" rtl="0" eaLnBrk="1" latinLnBrk="0" hangingPunct="1">
        <a:spcBef>
          <a:spcPct val="20000"/>
        </a:spcBef>
        <a:buClr>
          <a:srgbClr val="001470"/>
        </a:buClr>
        <a:buFont typeface="Arial"/>
        <a:buChar char="•"/>
        <a:defRPr sz="2667" kern="1200">
          <a:solidFill>
            <a:schemeClr val="tx1"/>
          </a:solidFill>
          <a:latin typeface="+mn-lt"/>
          <a:ea typeface="Avenir Book" charset="0"/>
          <a:cs typeface="Avenir Book" charset="0"/>
        </a:defRPr>
      </a:lvl3pPr>
      <a:lvl4pPr marL="2133547" indent="-304792" algn="l" defTabSz="609585" rtl="0" eaLnBrk="1" latinLnBrk="0" hangingPunct="1">
        <a:spcBef>
          <a:spcPct val="20000"/>
        </a:spcBef>
        <a:buSzPct val="75000"/>
        <a:buFont typeface="Wingdings" charset="2"/>
        <a:buChar char="§"/>
        <a:defRPr sz="2667" kern="1200">
          <a:solidFill>
            <a:schemeClr val="tx1"/>
          </a:solidFill>
          <a:latin typeface="+mn-lt"/>
          <a:ea typeface="Avenir Book" charset="0"/>
          <a:cs typeface="Avenir Book" charset="0"/>
        </a:defRPr>
      </a:lvl4pPr>
      <a:lvl5pPr marL="2743131" indent="-304792" algn="l" defTabSz="609585" rtl="0" eaLnBrk="1" latinLnBrk="0" hangingPunct="1">
        <a:spcBef>
          <a:spcPct val="20000"/>
        </a:spcBef>
        <a:buSzPct val="80000"/>
        <a:buFont typeface="Lucida Grande"/>
        <a:buChar char="-"/>
        <a:defRPr sz="2667" kern="1200">
          <a:solidFill>
            <a:schemeClr val="tx1"/>
          </a:solidFill>
          <a:latin typeface="+mn-lt"/>
          <a:ea typeface="Avenir Book" charset="0"/>
          <a:cs typeface="Avenir Book"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9AE84-237C-4E28-A8C2-722051DD03A3}"/>
              </a:ext>
            </a:extLst>
          </p:cNvPr>
          <p:cNvSpPr>
            <a:spLocks noGrp="1"/>
          </p:cNvSpPr>
          <p:nvPr>
            <p:ph type="ctrTitle"/>
          </p:nvPr>
        </p:nvSpPr>
        <p:spPr>
          <a:xfrm>
            <a:off x="1571625" y="1390333"/>
            <a:ext cx="9144000" cy="1895792"/>
          </a:xfrm>
        </p:spPr>
        <p:txBody>
          <a:bodyPr>
            <a:normAutofit/>
          </a:bodyPr>
          <a:lstStyle/>
          <a:p>
            <a:r>
              <a:rPr lang="en-US" sz="4000" b="1" dirty="0">
                <a:solidFill>
                  <a:srgbClr val="25487B"/>
                </a:solidFill>
              </a:rPr>
              <a:t>IO11 Scaffolding</a:t>
            </a:r>
            <a:endParaRPr lang="en-GB" sz="4000" b="1" dirty="0">
              <a:solidFill>
                <a:srgbClr val="25487B"/>
              </a:solidFill>
            </a:endParaRPr>
          </a:p>
        </p:txBody>
      </p:sp>
      <p:sp>
        <p:nvSpPr>
          <p:cNvPr id="3" name="Untertitel 2">
            <a:extLst>
              <a:ext uri="{FF2B5EF4-FFF2-40B4-BE49-F238E27FC236}">
                <a16:creationId xmlns:a16="http://schemas.microsoft.com/office/drawing/2014/main" id="{6E6C1545-9FDF-44B8-80F0-67CF2BF4E1F2}"/>
              </a:ext>
            </a:extLst>
          </p:cNvPr>
          <p:cNvSpPr>
            <a:spLocks noGrp="1"/>
          </p:cNvSpPr>
          <p:nvPr>
            <p:ph type="subTitle" idx="1"/>
          </p:nvPr>
        </p:nvSpPr>
        <p:spPr>
          <a:xfrm>
            <a:off x="1524000" y="3988118"/>
            <a:ext cx="9144000" cy="902859"/>
          </a:xfrm>
        </p:spPr>
        <p:txBody>
          <a:bodyPr/>
          <a:lstStyle/>
          <a:p>
            <a:r>
              <a:rPr lang="en-GB" sz="1800" dirty="0"/>
              <a:t>Christina Pichler-Koban, Klagenfurt University</a:t>
            </a:r>
          </a:p>
        </p:txBody>
      </p:sp>
      <p:sp>
        <p:nvSpPr>
          <p:cNvPr id="10" name="Rechteck 9">
            <a:extLst>
              <a:ext uri="{FF2B5EF4-FFF2-40B4-BE49-F238E27FC236}">
                <a16:creationId xmlns:a16="http://schemas.microsoft.com/office/drawing/2014/main" id="{D6A7C5FD-FCE0-4CFC-8A80-057116D2AF16}"/>
              </a:ext>
            </a:extLst>
          </p:cNvPr>
          <p:cNvSpPr/>
          <p:nvPr/>
        </p:nvSpPr>
        <p:spPr>
          <a:xfrm>
            <a:off x="1057910" y="3561080"/>
            <a:ext cx="10076180" cy="60960"/>
          </a:xfrm>
          <a:prstGeom prst="rect">
            <a:avLst/>
          </a:prstGeom>
          <a:solidFill>
            <a:srgbClr val="2548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6">
                  <a:lumMod val="75000"/>
                </a:schemeClr>
              </a:solidFill>
            </a:endParaRPr>
          </a:p>
        </p:txBody>
      </p:sp>
    </p:spTree>
    <p:extLst>
      <p:ext uri="{BB962C8B-B14F-4D97-AF65-F5344CB8AC3E}">
        <p14:creationId xmlns:p14="http://schemas.microsoft.com/office/powerpoint/2010/main" val="162606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910535536"/>
              </p:ext>
            </p:extLst>
          </p:nvPr>
        </p:nvGraphicFramePr>
        <p:xfrm>
          <a:off x="648195" y="642710"/>
          <a:ext cx="10515600" cy="319420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5574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venir Book"/>
                          <a:ea typeface="BatangChe"/>
                          <a:cs typeface="Courier New"/>
                        </a:rPr>
                        <a:t>2</a:t>
                      </a:r>
                      <a:r>
                        <a:rPr lang="en-US" dirty="0">
                          <a:solidFill>
                            <a:srgbClr val="000000"/>
                          </a:solidFill>
                          <a:latin typeface="Arial" pitchFamily="34" charset="0"/>
                          <a:ea typeface="BatangChe"/>
                          <a:cs typeface="Arial" pitchFamily="34" charset="0"/>
                        </a:rPr>
                        <a:t>. </a:t>
                      </a:r>
                      <a:r>
                        <a:rPr lang="en-US" dirty="0">
                          <a:solidFill>
                            <a:schemeClr val="tx1"/>
                          </a:solidFill>
                        </a:rPr>
                        <a:t>Introduction of scaffolding using the example of the SSI forest</a:t>
                      </a: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BD"/>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dirty="0"/>
                        <a:t>Activity 2.3: Forests and climate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FE1"/>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Duration:</a:t>
                      </a:r>
                      <a:r>
                        <a:rPr lang="de-DE" baseline="0" dirty="0"/>
                        <a:t> 230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GB" sz="1800" kern="1200" dirty="0">
                          <a:solidFill>
                            <a:schemeClr val="dk1"/>
                          </a:solidFill>
                          <a:effectLst/>
                          <a:latin typeface="+mn-lt"/>
                          <a:ea typeface="+mn-ea"/>
                          <a:cs typeface="+mn-cs"/>
                        </a:rPr>
                        <a:t>This activity consists of six exercises. First the trainer gives a short input on the influence of the forest on the regional climate, the students explore this by measuring temperature and humidity at different sites.</a:t>
                      </a:r>
                    </a:p>
                    <a:p>
                      <a:r>
                        <a:rPr lang="en-GB" sz="1800" kern="1200" dirty="0">
                          <a:solidFill>
                            <a:schemeClr val="dk1"/>
                          </a:solidFill>
                          <a:effectLst/>
                          <a:latin typeface="+mn-lt"/>
                          <a:ea typeface="+mn-ea"/>
                          <a:cs typeface="+mn-cs"/>
                        </a:rPr>
                        <a:t>The students receive data on a site and have to make a choice on the appropriate tree species. The following exercises add economical, legal, environmental and social dimensions, </a:t>
                      </a:r>
                      <a:r>
                        <a:rPr lang="en-US" sz="1800" kern="1200" dirty="0">
                          <a:solidFill>
                            <a:schemeClr val="dk1"/>
                          </a:solidFill>
                          <a:effectLst/>
                          <a:latin typeface="+mn-lt"/>
                          <a:ea typeface="+mn-ea"/>
                          <a:cs typeface="+mn-cs"/>
                        </a:rPr>
                        <a:t>that play a role in such decisions using different techniques like group work, role play, discussion</a:t>
                      </a:r>
                      <a:r>
                        <a:rPr lang="en-GB" sz="1800" kern="1200" dirty="0">
                          <a:solidFill>
                            <a:schemeClr val="dk1"/>
                          </a:solidFill>
                          <a:effectLst/>
                          <a:latin typeface="+mn-lt"/>
                          <a:ea typeface="+mn-ea"/>
                          <a:cs typeface="+mn-cs"/>
                        </a:rPr>
                        <a:t>s.</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9" name="Bild 7">
            <a:extLst>
              <a:ext uri="{FF2B5EF4-FFF2-40B4-BE49-F238E27FC236}">
                <a16:creationId xmlns:a16="http://schemas.microsoft.com/office/drawing/2014/main" id="{72D6F30D-E224-4774-9D57-ECD80377F322}"/>
              </a:ext>
            </a:extLst>
          </p:cNvPr>
          <p:cNvPicPr/>
          <p:nvPr/>
        </p:nvPicPr>
        <p:blipFill>
          <a:blip r:embed="rId2" cstate="print"/>
          <a:stretch>
            <a:fillRect/>
          </a:stretch>
        </p:blipFill>
        <p:spPr bwMode="auto">
          <a:xfrm>
            <a:off x="6845417" y="1988191"/>
            <a:ext cx="366126" cy="377125"/>
          </a:xfrm>
          <a:prstGeom prst="rect">
            <a:avLst/>
          </a:prstGeom>
          <a:noFill/>
          <a:ln w="9525">
            <a:noFill/>
            <a:miter lim="800000"/>
            <a:headEnd/>
            <a:tailEnd/>
          </a:ln>
        </p:spPr>
      </p:pic>
      <p:pic>
        <p:nvPicPr>
          <p:cNvPr id="6" name="Bild 4">
            <a:extLst>
              <a:ext uri="{FF2B5EF4-FFF2-40B4-BE49-F238E27FC236}">
                <a16:creationId xmlns:a16="http://schemas.microsoft.com/office/drawing/2014/main" id="{CB62FDDE-398F-4984-A5F4-4E2039731E22}"/>
              </a:ext>
            </a:extLst>
          </p:cNvPr>
          <p:cNvPicPr/>
          <p:nvPr/>
        </p:nvPicPr>
        <p:blipFill>
          <a:blip r:embed="rId3" cstate="print"/>
          <a:srcRect/>
          <a:stretch>
            <a:fillRect/>
          </a:stretch>
        </p:blipFill>
        <p:spPr bwMode="auto">
          <a:xfrm>
            <a:off x="662177" y="1830331"/>
            <a:ext cx="455930" cy="453390"/>
          </a:xfrm>
          <a:prstGeom prst="rect">
            <a:avLst/>
          </a:prstGeom>
          <a:noFill/>
          <a:ln w="9525">
            <a:noFill/>
            <a:miter lim="800000"/>
            <a:headEnd/>
            <a:tailEnd/>
          </a:ln>
        </p:spPr>
      </p:pic>
      <p:pic>
        <p:nvPicPr>
          <p:cNvPr id="10" name="Bild 27">
            <a:extLst>
              <a:ext uri="{FF2B5EF4-FFF2-40B4-BE49-F238E27FC236}">
                <a16:creationId xmlns:a16="http://schemas.microsoft.com/office/drawing/2014/main" id="{CD9E37C2-B8B3-4C50-BB7B-42357B8EA3B2}"/>
              </a:ext>
            </a:extLst>
          </p:cNvPr>
          <p:cNvPicPr/>
          <p:nvPr/>
        </p:nvPicPr>
        <p:blipFill>
          <a:blip r:embed="rId4" cstate="print"/>
          <a:stretch>
            <a:fillRect/>
          </a:stretch>
        </p:blipFill>
        <p:spPr bwMode="auto">
          <a:xfrm flipH="1">
            <a:off x="1118107" y="1843348"/>
            <a:ext cx="429895" cy="427355"/>
          </a:xfrm>
          <a:prstGeom prst="rect">
            <a:avLst/>
          </a:prstGeom>
          <a:noFill/>
          <a:ln w="9525">
            <a:noFill/>
            <a:miter lim="800000"/>
            <a:headEnd/>
            <a:tailEnd/>
          </a:ln>
        </p:spPr>
      </p:pic>
      <p:pic>
        <p:nvPicPr>
          <p:cNvPr id="11" name="Bild 10">
            <a:extLst>
              <a:ext uri="{FF2B5EF4-FFF2-40B4-BE49-F238E27FC236}">
                <a16:creationId xmlns:a16="http://schemas.microsoft.com/office/drawing/2014/main" id="{44AC327B-B1BE-4CFD-82C9-28FD52217F44}"/>
              </a:ext>
            </a:extLst>
          </p:cNvPr>
          <p:cNvPicPr/>
          <p:nvPr/>
        </p:nvPicPr>
        <p:blipFill>
          <a:blip r:embed="rId5" cstate="print"/>
          <a:srcRect/>
          <a:stretch>
            <a:fillRect/>
          </a:stretch>
        </p:blipFill>
        <p:spPr bwMode="auto">
          <a:xfrm>
            <a:off x="1566417" y="1843348"/>
            <a:ext cx="437515" cy="434975"/>
          </a:xfrm>
          <a:prstGeom prst="rect">
            <a:avLst/>
          </a:prstGeom>
          <a:noFill/>
          <a:ln w="9525">
            <a:noFill/>
            <a:miter lim="800000"/>
            <a:headEnd/>
            <a:tailEnd/>
          </a:ln>
        </p:spPr>
      </p:pic>
      <p:pic>
        <p:nvPicPr>
          <p:cNvPr id="12" name="Bild 13">
            <a:extLst>
              <a:ext uri="{FF2B5EF4-FFF2-40B4-BE49-F238E27FC236}">
                <a16:creationId xmlns:a16="http://schemas.microsoft.com/office/drawing/2014/main" id="{2CA33409-6E15-417B-B5BA-6D3532F827C3}"/>
              </a:ext>
            </a:extLst>
          </p:cNvPr>
          <p:cNvPicPr/>
          <p:nvPr/>
        </p:nvPicPr>
        <p:blipFill>
          <a:blip r:embed="rId6" cstate="print"/>
          <a:srcRect/>
          <a:stretch>
            <a:fillRect/>
          </a:stretch>
        </p:blipFill>
        <p:spPr bwMode="auto">
          <a:xfrm>
            <a:off x="2022761" y="1849640"/>
            <a:ext cx="468630" cy="465455"/>
          </a:xfrm>
          <a:prstGeom prst="rect">
            <a:avLst/>
          </a:prstGeom>
          <a:noFill/>
          <a:ln w="9525">
            <a:noFill/>
            <a:miter lim="800000"/>
            <a:headEnd/>
            <a:tailEnd/>
          </a:ln>
        </p:spPr>
      </p:pic>
      <p:pic>
        <p:nvPicPr>
          <p:cNvPr id="13" name="Bild 24">
            <a:extLst>
              <a:ext uri="{FF2B5EF4-FFF2-40B4-BE49-F238E27FC236}">
                <a16:creationId xmlns:a16="http://schemas.microsoft.com/office/drawing/2014/main" id="{94541626-77CD-4D97-84A8-20CFA834A32B}"/>
              </a:ext>
            </a:extLst>
          </p:cNvPr>
          <p:cNvPicPr/>
          <p:nvPr/>
        </p:nvPicPr>
        <p:blipFill>
          <a:blip r:embed="rId7" cstate="print"/>
          <a:srcRect/>
          <a:stretch>
            <a:fillRect/>
          </a:stretch>
        </p:blipFill>
        <p:spPr bwMode="auto">
          <a:xfrm>
            <a:off x="2524202" y="1842993"/>
            <a:ext cx="468630" cy="478790"/>
          </a:xfrm>
          <a:prstGeom prst="rect">
            <a:avLst/>
          </a:prstGeom>
          <a:noFill/>
          <a:ln w="9525">
            <a:noFill/>
            <a:miter lim="800000"/>
            <a:headEnd/>
            <a:tailEnd/>
          </a:ln>
        </p:spPr>
      </p:pic>
      <p:pic>
        <p:nvPicPr>
          <p:cNvPr id="14" name="Bild 27">
            <a:extLst>
              <a:ext uri="{FF2B5EF4-FFF2-40B4-BE49-F238E27FC236}">
                <a16:creationId xmlns:a16="http://schemas.microsoft.com/office/drawing/2014/main" id="{343D13E9-0E29-46DF-87F3-39A7AF48CF93}"/>
              </a:ext>
            </a:extLst>
          </p:cNvPr>
          <p:cNvPicPr/>
          <p:nvPr/>
        </p:nvPicPr>
        <p:blipFill>
          <a:blip r:embed="rId8" cstate="print"/>
          <a:srcRect/>
          <a:stretch>
            <a:fillRect/>
          </a:stretch>
        </p:blipFill>
        <p:spPr bwMode="auto">
          <a:xfrm flipH="1">
            <a:off x="3017785" y="1864583"/>
            <a:ext cx="476885" cy="457200"/>
          </a:xfrm>
          <a:prstGeom prst="rect">
            <a:avLst/>
          </a:prstGeom>
          <a:noFill/>
          <a:ln w="9525">
            <a:noFill/>
            <a:miter lim="800000"/>
            <a:headEnd/>
            <a:tailEnd/>
          </a:ln>
        </p:spPr>
      </p:pic>
      <p:pic>
        <p:nvPicPr>
          <p:cNvPr id="15" name="Bild 27">
            <a:extLst>
              <a:ext uri="{FF2B5EF4-FFF2-40B4-BE49-F238E27FC236}">
                <a16:creationId xmlns:a16="http://schemas.microsoft.com/office/drawing/2014/main" id="{8CB57E43-68F2-41BE-9173-07E678083027}"/>
              </a:ext>
            </a:extLst>
          </p:cNvPr>
          <p:cNvPicPr/>
          <p:nvPr/>
        </p:nvPicPr>
        <p:blipFill>
          <a:blip r:embed="rId9" cstate="print"/>
          <a:stretch>
            <a:fillRect/>
          </a:stretch>
        </p:blipFill>
        <p:spPr bwMode="auto">
          <a:xfrm flipH="1">
            <a:off x="3513102" y="1859482"/>
            <a:ext cx="448945" cy="445770"/>
          </a:xfrm>
          <a:prstGeom prst="rect">
            <a:avLst/>
          </a:prstGeom>
          <a:noFill/>
          <a:ln w="9525">
            <a:noFill/>
            <a:miter lim="800000"/>
            <a:headEnd/>
            <a:tailEnd/>
          </a:ln>
        </p:spPr>
      </p:pic>
      <p:pic>
        <p:nvPicPr>
          <p:cNvPr id="18" name="Bild 7">
            <a:extLst>
              <a:ext uri="{FF2B5EF4-FFF2-40B4-BE49-F238E27FC236}">
                <a16:creationId xmlns:a16="http://schemas.microsoft.com/office/drawing/2014/main" id="{1625685E-9CD3-44BD-8935-B25399E14E05}"/>
              </a:ext>
            </a:extLst>
          </p:cNvPr>
          <p:cNvPicPr/>
          <p:nvPr/>
        </p:nvPicPr>
        <p:blipFill>
          <a:blip r:embed="rId10" cstate="print"/>
          <a:stretch>
            <a:fillRect/>
          </a:stretch>
        </p:blipFill>
        <p:spPr bwMode="auto">
          <a:xfrm>
            <a:off x="5918702" y="1996580"/>
            <a:ext cx="396540" cy="368737"/>
          </a:xfrm>
          <a:prstGeom prst="rect">
            <a:avLst/>
          </a:prstGeom>
          <a:noFill/>
          <a:ln w="9525">
            <a:noFill/>
            <a:miter lim="800000"/>
            <a:headEnd/>
            <a:tailEnd/>
          </a:ln>
        </p:spPr>
      </p:pic>
      <p:pic>
        <p:nvPicPr>
          <p:cNvPr id="19" name="Bild 7">
            <a:extLst>
              <a:ext uri="{FF2B5EF4-FFF2-40B4-BE49-F238E27FC236}">
                <a16:creationId xmlns:a16="http://schemas.microsoft.com/office/drawing/2014/main" id="{106E87A3-D455-44A5-8EEE-406C4A82C680}"/>
              </a:ext>
            </a:extLst>
          </p:cNvPr>
          <p:cNvPicPr/>
          <p:nvPr/>
        </p:nvPicPr>
        <p:blipFill>
          <a:blip r:embed="rId10" cstate="print"/>
          <a:stretch>
            <a:fillRect/>
          </a:stretch>
        </p:blipFill>
        <p:spPr bwMode="auto">
          <a:xfrm>
            <a:off x="6222270" y="2003249"/>
            <a:ext cx="396540" cy="368737"/>
          </a:xfrm>
          <a:prstGeom prst="rect">
            <a:avLst/>
          </a:prstGeom>
          <a:noFill/>
          <a:ln w="9525">
            <a:noFill/>
            <a:miter lim="800000"/>
            <a:headEnd/>
            <a:tailEnd/>
          </a:ln>
        </p:spPr>
      </p:pic>
      <p:pic>
        <p:nvPicPr>
          <p:cNvPr id="20" name="Bild 7">
            <a:extLst>
              <a:ext uri="{FF2B5EF4-FFF2-40B4-BE49-F238E27FC236}">
                <a16:creationId xmlns:a16="http://schemas.microsoft.com/office/drawing/2014/main" id="{4528395B-ABD8-426E-B9E1-E5896A69FF83}"/>
              </a:ext>
            </a:extLst>
          </p:cNvPr>
          <p:cNvPicPr/>
          <p:nvPr/>
        </p:nvPicPr>
        <p:blipFill>
          <a:blip r:embed="rId10" cstate="print"/>
          <a:stretch>
            <a:fillRect/>
          </a:stretch>
        </p:blipFill>
        <p:spPr bwMode="auto">
          <a:xfrm>
            <a:off x="6525838" y="1988191"/>
            <a:ext cx="396540" cy="36873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1079829290"/>
              </p:ext>
            </p:extLst>
          </p:nvPr>
        </p:nvGraphicFramePr>
        <p:xfrm>
          <a:off x="648195" y="642710"/>
          <a:ext cx="10515600" cy="291988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de-DE" dirty="0">
                          <a:solidFill>
                            <a:schemeClr val="tx1"/>
                          </a:solidFill>
                        </a:rPr>
                        <a:t>Implementation </a:t>
                      </a:r>
                      <a:r>
                        <a:rPr lang="de-DE" dirty="0" err="1">
                          <a:solidFill>
                            <a:schemeClr val="tx1"/>
                          </a:solidFill>
                        </a:rPr>
                        <a:t>of</a:t>
                      </a:r>
                      <a:r>
                        <a:rPr lang="de-DE" dirty="0">
                          <a:solidFill>
                            <a:schemeClr val="tx1"/>
                          </a:solidFill>
                        </a:rPr>
                        <a:t> </a:t>
                      </a:r>
                      <a:r>
                        <a:rPr lang="de-DE" dirty="0" err="1">
                          <a:solidFill>
                            <a:schemeClr val="tx1"/>
                          </a:solidFill>
                        </a:rPr>
                        <a:t>scaffolding</a:t>
                      </a:r>
                      <a:r>
                        <a:rPr lang="de-DE" dirty="0">
                          <a:solidFill>
                            <a:schemeClr val="tx1"/>
                          </a:solidFill>
                        </a:rPr>
                        <a:t> and </a:t>
                      </a:r>
                      <a:r>
                        <a:rPr lang="de-DE" dirty="0" err="1">
                          <a:solidFill>
                            <a:schemeClr val="tx1"/>
                          </a:solidFill>
                        </a:rPr>
                        <a:t>forest</a:t>
                      </a:r>
                      <a:r>
                        <a:rPr lang="de-DE" dirty="0">
                          <a:solidFill>
                            <a:schemeClr val="tx1"/>
                          </a:solidFill>
                        </a:rPr>
                        <a:t> </a:t>
                      </a:r>
                      <a:r>
                        <a:rPr lang="de-DE" dirty="0" err="1">
                          <a:solidFill>
                            <a:schemeClr val="tx1"/>
                          </a:solidFill>
                        </a:rPr>
                        <a:t>related</a:t>
                      </a:r>
                      <a:r>
                        <a:rPr lang="de-DE" dirty="0">
                          <a:solidFill>
                            <a:schemeClr val="tx1"/>
                          </a:solidFill>
                        </a:rPr>
                        <a:t> SSIs in </a:t>
                      </a:r>
                      <a:r>
                        <a:rPr lang="de-DE" dirty="0" err="1">
                          <a:solidFill>
                            <a:schemeClr val="tx1"/>
                          </a:solidFill>
                        </a:rPr>
                        <a:t>classroom</a:t>
                      </a:r>
                      <a:endParaRPr lang="es-ES_tradnl">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FF"/>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sz="1800" dirty="0"/>
                        <a:t>Activity 3.1: Analysis of forest and climate change lesson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Duration:</a:t>
                      </a:r>
                      <a:r>
                        <a:rPr lang="de-DE" baseline="0" dirty="0"/>
                        <a:t> 45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US" dirty="0"/>
                        <a:t>The Teacher Trainer introduces a range of scaffolding techniques to the students. The students </a:t>
                      </a:r>
                      <a:r>
                        <a:rPr lang="en-US" dirty="0" err="1"/>
                        <a:t>analyse</a:t>
                      </a:r>
                      <a:r>
                        <a:rPr lang="en-US" dirty="0"/>
                        <a:t> the previous lessons on the topic of the forest and try to identify the scaffolding elements.</a:t>
                      </a:r>
                    </a:p>
                    <a:p>
                      <a:endParaRPr lang="en-US"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5" name="Bild 27">
            <a:extLst>
              <a:ext uri="{FF2B5EF4-FFF2-40B4-BE49-F238E27FC236}">
                <a16:creationId xmlns:a16="http://schemas.microsoft.com/office/drawing/2014/main" id="{E6A2BC10-381A-44AE-8DC8-365662C4F6FE}"/>
              </a:ext>
            </a:extLst>
          </p:cNvPr>
          <p:cNvPicPr/>
          <p:nvPr/>
        </p:nvPicPr>
        <p:blipFill>
          <a:blip r:embed="rId2" cstate="print"/>
          <a:stretch>
            <a:fillRect/>
          </a:stretch>
        </p:blipFill>
        <p:spPr bwMode="auto">
          <a:xfrm flipH="1">
            <a:off x="789445" y="1858428"/>
            <a:ext cx="477520" cy="474345"/>
          </a:xfrm>
          <a:prstGeom prst="rect">
            <a:avLst/>
          </a:prstGeom>
          <a:noFill/>
          <a:ln w="9525">
            <a:noFill/>
            <a:miter lim="800000"/>
            <a:headEnd/>
            <a:tailEnd/>
          </a:ln>
        </p:spPr>
      </p:pic>
      <p:pic>
        <p:nvPicPr>
          <p:cNvPr id="8" name="Imagen 60">
            <a:extLst>
              <a:ext uri="{FF2B5EF4-FFF2-40B4-BE49-F238E27FC236}">
                <a16:creationId xmlns:a16="http://schemas.microsoft.com/office/drawing/2014/main" id="{2BF62020-5BEC-4066-90C6-903CDD76AA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0804" y="1843372"/>
            <a:ext cx="467995" cy="467995"/>
          </a:xfrm>
          <a:prstGeom prst="rect">
            <a:avLst/>
          </a:prstGeom>
          <a:noFill/>
          <a:ln>
            <a:noFill/>
          </a:ln>
        </p:spPr>
      </p:pic>
      <p:pic>
        <p:nvPicPr>
          <p:cNvPr id="9" name="Bild 24">
            <a:extLst>
              <a:ext uri="{FF2B5EF4-FFF2-40B4-BE49-F238E27FC236}">
                <a16:creationId xmlns:a16="http://schemas.microsoft.com/office/drawing/2014/main" id="{6DEE6361-8165-4D17-8443-ECD5E234CC27}"/>
              </a:ext>
            </a:extLst>
          </p:cNvPr>
          <p:cNvPicPr/>
          <p:nvPr/>
        </p:nvPicPr>
        <p:blipFill>
          <a:blip r:embed="rId4" cstate="print"/>
          <a:srcRect/>
          <a:stretch>
            <a:fillRect/>
          </a:stretch>
        </p:blipFill>
        <p:spPr bwMode="auto">
          <a:xfrm>
            <a:off x="1982638" y="1843372"/>
            <a:ext cx="448945" cy="463550"/>
          </a:xfrm>
          <a:prstGeom prst="rect">
            <a:avLst/>
          </a:prstGeom>
          <a:noFill/>
          <a:ln w="9525">
            <a:noFill/>
            <a:miter lim="800000"/>
            <a:headEnd/>
            <a:tailEnd/>
          </a:ln>
        </p:spPr>
      </p:pic>
      <p:pic>
        <p:nvPicPr>
          <p:cNvPr id="10" name="Imagen 55">
            <a:extLst>
              <a:ext uri="{FF2B5EF4-FFF2-40B4-BE49-F238E27FC236}">
                <a16:creationId xmlns:a16="http://schemas.microsoft.com/office/drawing/2014/main" id="{C1BE3ED0-3092-4155-B37B-534C331A8FD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3301" y="1828334"/>
            <a:ext cx="467995" cy="4679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444379322"/>
              </p:ext>
            </p:extLst>
          </p:nvPr>
        </p:nvGraphicFramePr>
        <p:xfrm>
          <a:off x="648195" y="642710"/>
          <a:ext cx="10515600" cy="4754880"/>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de-DE" dirty="0">
                          <a:solidFill>
                            <a:schemeClr val="tx1"/>
                          </a:solidFill>
                        </a:rPr>
                        <a:t>Implementation </a:t>
                      </a:r>
                      <a:r>
                        <a:rPr lang="de-DE" dirty="0" err="1">
                          <a:solidFill>
                            <a:schemeClr val="tx1"/>
                          </a:solidFill>
                        </a:rPr>
                        <a:t>of</a:t>
                      </a:r>
                      <a:r>
                        <a:rPr lang="de-DE" dirty="0">
                          <a:solidFill>
                            <a:schemeClr val="tx1"/>
                          </a:solidFill>
                        </a:rPr>
                        <a:t> </a:t>
                      </a:r>
                      <a:r>
                        <a:rPr lang="de-DE" dirty="0" err="1">
                          <a:solidFill>
                            <a:schemeClr val="tx1"/>
                          </a:solidFill>
                        </a:rPr>
                        <a:t>scaffolding</a:t>
                      </a:r>
                      <a:r>
                        <a:rPr lang="de-DE" dirty="0">
                          <a:solidFill>
                            <a:schemeClr val="tx1"/>
                          </a:solidFill>
                        </a:rPr>
                        <a:t> and </a:t>
                      </a:r>
                      <a:r>
                        <a:rPr lang="de-DE" dirty="0" err="1">
                          <a:solidFill>
                            <a:schemeClr val="tx1"/>
                          </a:solidFill>
                        </a:rPr>
                        <a:t>forest</a:t>
                      </a:r>
                      <a:r>
                        <a:rPr lang="de-DE" dirty="0">
                          <a:solidFill>
                            <a:schemeClr val="tx1"/>
                          </a:solidFill>
                        </a:rPr>
                        <a:t> </a:t>
                      </a:r>
                      <a:r>
                        <a:rPr lang="de-DE" dirty="0" err="1">
                          <a:solidFill>
                            <a:schemeClr val="tx1"/>
                          </a:solidFill>
                        </a:rPr>
                        <a:t>related</a:t>
                      </a:r>
                      <a:r>
                        <a:rPr lang="de-DE" dirty="0">
                          <a:solidFill>
                            <a:schemeClr val="tx1"/>
                          </a:solidFill>
                        </a:rPr>
                        <a:t> SSIs in </a:t>
                      </a:r>
                      <a:r>
                        <a:rPr lang="de-DE" dirty="0" err="1">
                          <a:solidFill>
                            <a:schemeClr val="tx1"/>
                          </a:solidFill>
                        </a:rPr>
                        <a:t>classroom</a:t>
                      </a: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FF"/>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3.2: Development of SSI lessons based on forest issues</a:t>
                      </a:r>
                    </a:p>
                    <a:p>
                      <a:pPr lvl="0"/>
                      <a:endParaRPr lang="es-ES_tradnl"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Duration:</a:t>
                      </a:r>
                      <a:r>
                        <a:rPr lang="de-DE" baseline="0" dirty="0"/>
                        <a:t> 180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US" dirty="0"/>
                        <a:t>The teacher students choose a topic from the topic pool resulting from Activity 1.2 and give a vote for their preferred topic. For the topic that gets the most votes, the students should work out a scaffold in groups of two. First, they need to consider where suitable data material for the content to be taught could be found. The research and preparation of the data material should be done by the students as homework.</a:t>
                      </a:r>
                    </a:p>
                    <a:p>
                      <a:r>
                        <a:rPr lang="en-US" dirty="0"/>
                        <a:t>The teacher trainer selects three curriculum objectives that match the content. He presents them to the students in the following practice session. Each group chooses a curriculum objective and thinks about how the chosen topic and the curriculum objective can be linked and how the scaffold should be built up. Using the data material prepared in the homework assignment, the students now plan their lesson. Each group tests the lesson setting of another group and provides feedback.</a:t>
                      </a: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6" name="Grafik 5" descr="C:\Users\Sophia\AppData\Local\Microsoft\Windows\Temporary Internet Files\Content.Word\4-2_pair_work_.png.png"/>
          <p:cNvPicPr/>
          <p:nvPr/>
        </p:nvPicPr>
        <p:blipFill>
          <a:blip r:embed="rId2" cstate="print"/>
          <a:srcRect/>
          <a:stretch>
            <a:fillRect/>
          </a:stretch>
        </p:blipFill>
        <p:spPr bwMode="auto">
          <a:xfrm>
            <a:off x="1353907" y="1997868"/>
            <a:ext cx="492760" cy="490538"/>
          </a:xfrm>
          <a:prstGeom prst="rect">
            <a:avLst/>
          </a:prstGeom>
          <a:noFill/>
          <a:ln w="9525">
            <a:noFill/>
            <a:miter lim="800000"/>
            <a:headEnd/>
            <a:tailEnd/>
          </a:ln>
        </p:spPr>
      </p:pic>
      <p:pic>
        <p:nvPicPr>
          <p:cNvPr id="10" name="Bild 27">
            <a:extLst>
              <a:ext uri="{FF2B5EF4-FFF2-40B4-BE49-F238E27FC236}">
                <a16:creationId xmlns:a16="http://schemas.microsoft.com/office/drawing/2014/main" id="{46CE91FF-F08D-4CCE-83A8-6516544D772E}"/>
              </a:ext>
            </a:extLst>
          </p:cNvPr>
          <p:cNvPicPr/>
          <p:nvPr/>
        </p:nvPicPr>
        <p:blipFill>
          <a:blip r:embed="rId3" cstate="print"/>
          <a:stretch>
            <a:fillRect/>
          </a:stretch>
        </p:blipFill>
        <p:spPr bwMode="auto">
          <a:xfrm flipH="1">
            <a:off x="769459" y="1998653"/>
            <a:ext cx="514350" cy="511175"/>
          </a:xfrm>
          <a:prstGeom prst="rect">
            <a:avLst/>
          </a:prstGeom>
          <a:noFill/>
          <a:ln w="9525">
            <a:noFill/>
            <a:miter lim="800000"/>
            <a:headEnd/>
            <a:tailEnd/>
          </a:ln>
        </p:spPr>
      </p:pic>
      <p:pic>
        <p:nvPicPr>
          <p:cNvPr id="11" name="Bild 27">
            <a:extLst>
              <a:ext uri="{FF2B5EF4-FFF2-40B4-BE49-F238E27FC236}">
                <a16:creationId xmlns:a16="http://schemas.microsoft.com/office/drawing/2014/main" id="{E2BED1A6-29E2-41A4-BF0B-A68F0CD7C23C}"/>
              </a:ext>
            </a:extLst>
          </p:cNvPr>
          <p:cNvPicPr/>
          <p:nvPr/>
        </p:nvPicPr>
        <p:blipFill>
          <a:blip r:embed="rId4" cstate="print"/>
          <a:stretch>
            <a:fillRect/>
          </a:stretch>
        </p:blipFill>
        <p:spPr bwMode="auto">
          <a:xfrm flipH="1">
            <a:off x="1916765" y="1998653"/>
            <a:ext cx="514350" cy="511175"/>
          </a:xfrm>
          <a:prstGeom prst="rect">
            <a:avLst/>
          </a:prstGeom>
          <a:noFill/>
          <a:ln w="9525">
            <a:noFill/>
            <a:miter lim="800000"/>
            <a:headEnd/>
            <a:tailEnd/>
          </a:ln>
        </p:spPr>
      </p:pic>
      <p:pic>
        <p:nvPicPr>
          <p:cNvPr id="12" name="Bild 4">
            <a:extLst>
              <a:ext uri="{FF2B5EF4-FFF2-40B4-BE49-F238E27FC236}">
                <a16:creationId xmlns:a16="http://schemas.microsoft.com/office/drawing/2014/main" id="{D8B0DF50-4143-4A29-8497-693B3FA04643}"/>
              </a:ext>
            </a:extLst>
          </p:cNvPr>
          <p:cNvPicPr/>
          <p:nvPr/>
        </p:nvPicPr>
        <p:blipFill>
          <a:blip r:embed="rId5" cstate="print"/>
          <a:srcRect/>
          <a:stretch>
            <a:fillRect/>
          </a:stretch>
        </p:blipFill>
        <p:spPr bwMode="auto">
          <a:xfrm>
            <a:off x="2479623" y="2013334"/>
            <a:ext cx="514350" cy="511175"/>
          </a:xfrm>
          <a:prstGeom prst="rect">
            <a:avLst/>
          </a:prstGeom>
          <a:noFill/>
          <a:ln w="9525">
            <a:noFill/>
            <a:miter lim="800000"/>
            <a:headEnd/>
            <a:tailEnd/>
          </a:ln>
        </p:spPr>
      </p:pic>
      <p:pic>
        <p:nvPicPr>
          <p:cNvPr id="13" name="Bild 7">
            <a:extLst>
              <a:ext uri="{FF2B5EF4-FFF2-40B4-BE49-F238E27FC236}">
                <a16:creationId xmlns:a16="http://schemas.microsoft.com/office/drawing/2014/main" id="{40274DC9-0E64-448C-A709-F3B4AA550A2C}"/>
              </a:ext>
            </a:extLst>
          </p:cNvPr>
          <p:cNvPicPr/>
          <p:nvPr/>
        </p:nvPicPr>
        <p:blipFill>
          <a:blip r:embed="rId6" cstate="print"/>
          <a:stretch>
            <a:fillRect/>
          </a:stretch>
        </p:blipFill>
        <p:spPr bwMode="auto">
          <a:xfrm>
            <a:off x="5972342" y="2037716"/>
            <a:ext cx="481330" cy="478790"/>
          </a:xfrm>
          <a:prstGeom prst="rect">
            <a:avLst/>
          </a:prstGeom>
          <a:noFill/>
          <a:ln w="9525">
            <a:noFill/>
            <a:miter lim="800000"/>
            <a:headEnd/>
            <a:tailEnd/>
          </a:ln>
        </p:spPr>
      </p:pic>
      <p:pic>
        <p:nvPicPr>
          <p:cNvPr id="14" name="Bild 7">
            <a:extLst>
              <a:ext uri="{FF2B5EF4-FFF2-40B4-BE49-F238E27FC236}">
                <a16:creationId xmlns:a16="http://schemas.microsoft.com/office/drawing/2014/main" id="{14A26474-D270-4FD4-B321-E998D959D342}"/>
              </a:ext>
            </a:extLst>
          </p:cNvPr>
          <p:cNvPicPr/>
          <p:nvPr/>
        </p:nvPicPr>
        <p:blipFill>
          <a:blip r:embed="rId6" cstate="print"/>
          <a:stretch>
            <a:fillRect/>
          </a:stretch>
        </p:blipFill>
        <p:spPr bwMode="auto">
          <a:xfrm>
            <a:off x="6492382" y="2031038"/>
            <a:ext cx="481330" cy="478790"/>
          </a:xfrm>
          <a:prstGeom prst="rect">
            <a:avLst/>
          </a:prstGeom>
          <a:noFill/>
          <a:ln w="9525">
            <a:noFill/>
            <a:miter lim="800000"/>
            <a:headEnd/>
            <a:tailEnd/>
          </a:ln>
        </p:spPr>
      </p:pic>
      <p:pic>
        <p:nvPicPr>
          <p:cNvPr id="15" name="Bild 7">
            <a:extLst>
              <a:ext uri="{FF2B5EF4-FFF2-40B4-BE49-F238E27FC236}">
                <a16:creationId xmlns:a16="http://schemas.microsoft.com/office/drawing/2014/main" id="{2FF60FCA-0C05-4CEE-9405-665D9EE23E28}"/>
              </a:ext>
            </a:extLst>
          </p:cNvPr>
          <p:cNvPicPr/>
          <p:nvPr/>
        </p:nvPicPr>
        <p:blipFill>
          <a:blip r:embed="rId6" cstate="print"/>
          <a:stretch>
            <a:fillRect/>
          </a:stretch>
        </p:blipFill>
        <p:spPr bwMode="auto">
          <a:xfrm>
            <a:off x="7012422" y="2037716"/>
            <a:ext cx="481330" cy="47879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1.1: Pictures of forests </a:t>
            </a:r>
          </a:p>
        </p:txBody>
      </p:sp>
      <p:sp>
        <p:nvSpPr>
          <p:cNvPr id="3" name="Marcador de contenido 2"/>
          <p:cNvSpPr>
            <a:spLocks noGrp="1"/>
          </p:cNvSpPr>
          <p:nvPr>
            <p:ph idx="1"/>
          </p:nvPr>
        </p:nvSpPr>
        <p:spPr>
          <a:xfrm>
            <a:off x="2282003" y="5696125"/>
            <a:ext cx="8391649" cy="310392"/>
          </a:xfrm>
        </p:spPr>
        <p:txBody>
          <a:bodyPr>
            <a:normAutofit fontScale="92500" lnSpcReduction="20000"/>
          </a:bodyPr>
          <a:lstStyle/>
          <a:p>
            <a:pPr marL="0" indent="0">
              <a:spcAft>
                <a:spcPts val="800"/>
              </a:spcAft>
              <a:buNone/>
            </a:pPr>
            <a:r>
              <a:rPr lang="en-US" sz="1800" dirty="0"/>
              <a:t>European beech forest (Photo: </a:t>
            </a:r>
            <a:r>
              <a:rPr lang="en-US" sz="1800" dirty="0" err="1"/>
              <a:t>Hanns</a:t>
            </a:r>
            <a:r>
              <a:rPr lang="en-US" sz="1800" dirty="0"/>
              <a:t>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13</a:t>
            </a:fld>
            <a:endParaRPr lang="es-ES_tradnl" dirty="0"/>
          </a:p>
        </p:txBody>
      </p:sp>
      <p:pic>
        <p:nvPicPr>
          <p:cNvPr id="8" name="Picture 4" descr="webu_111113_KIR_jasmund_16_15_02">
            <a:extLst>
              <a:ext uri="{FF2B5EF4-FFF2-40B4-BE49-F238E27FC236}">
                <a16:creationId xmlns:a16="http://schemas.microsoft.com/office/drawing/2014/main" id="{648659A0-669A-4521-B1C6-2947494E7750}"/>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610" y="1107348"/>
            <a:ext cx="6409275" cy="4521666"/>
          </a:xfrm>
          <a:prstGeom prst="rect">
            <a:avLst/>
          </a:prstGeom>
          <a:noFill/>
          <a:ln w="9525">
            <a:noFill/>
            <a:miter lim="800000"/>
            <a:headEnd/>
            <a:tailEnd/>
          </a:ln>
        </p:spPr>
      </p:pic>
    </p:spTree>
    <p:extLst>
      <p:ext uri="{BB962C8B-B14F-4D97-AF65-F5344CB8AC3E}">
        <p14:creationId xmlns:p14="http://schemas.microsoft.com/office/powerpoint/2010/main" val="165218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1.1: Pictures of forests </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Coniferous forest (Photo: Michael Huber)</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14</a:t>
            </a:fld>
            <a:endParaRPr lang="es-ES_tradnl" dirty="0"/>
          </a:p>
        </p:txBody>
      </p:sp>
      <p:pic>
        <p:nvPicPr>
          <p:cNvPr id="6" name="Grafik 5" descr="25_Yellowstone_yellowstone2 386">
            <a:extLst>
              <a:ext uri="{FF2B5EF4-FFF2-40B4-BE49-F238E27FC236}">
                <a16:creationId xmlns:a16="http://schemas.microsoft.com/office/drawing/2014/main" id="{4C98C585-70A2-4F22-A227-5DAD0463BF12}"/>
              </a:ext>
            </a:extLst>
          </p:cNvPr>
          <p:cNvPicPr/>
          <p:nvPr/>
        </p:nvPicPr>
        <p:blipFill>
          <a:blip r:embed="rId3" cstate="print">
            <a:lum/>
            <a:extLst>
              <a:ext uri="{28A0092B-C50C-407E-A947-70E740481C1C}">
                <a14:useLocalDpi xmlns:a14="http://schemas.microsoft.com/office/drawing/2010/main"/>
              </a:ext>
            </a:extLst>
          </a:blip>
          <a:stretch>
            <a:fillRect/>
          </a:stretch>
        </p:blipFill>
        <p:spPr>
          <a:xfrm>
            <a:off x="2282003" y="1154228"/>
            <a:ext cx="6375436" cy="4449618"/>
          </a:xfrm>
          <a:prstGeom prst="rect">
            <a:avLst/>
          </a:prstGeom>
          <a:noFill/>
          <a:ln>
            <a:noFill/>
          </a:ln>
        </p:spPr>
      </p:pic>
    </p:spTree>
    <p:extLst>
      <p:ext uri="{BB962C8B-B14F-4D97-AF65-F5344CB8AC3E}">
        <p14:creationId xmlns:p14="http://schemas.microsoft.com/office/powerpoint/2010/main" val="141545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1.1: Pictures of forests </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Cloud forest, Uganda (Photo: </a:t>
            </a:r>
            <a:r>
              <a:rPr lang="en-US" sz="1800" dirty="0" err="1"/>
              <a:t>Hanns</a:t>
            </a:r>
            <a:r>
              <a:rPr lang="en-US" sz="1800" dirty="0"/>
              <a:t>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15</a:t>
            </a:fld>
            <a:endParaRPr lang="es-ES_tradnl" dirty="0"/>
          </a:p>
        </p:txBody>
      </p:sp>
      <p:pic>
        <p:nvPicPr>
          <p:cNvPr id="7" name="Grafik 6">
            <a:extLst>
              <a:ext uri="{FF2B5EF4-FFF2-40B4-BE49-F238E27FC236}">
                <a16:creationId xmlns:a16="http://schemas.microsoft.com/office/drawing/2014/main" id="{1C4583C3-ACC5-40E1-A7CD-25FE8DA83191}"/>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231668" y="1078990"/>
            <a:ext cx="7231113" cy="4508078"/>
          </a:xfrm>
          <a:prstGeom prst="rect">
            <a:avLst/>
          </a:prstGeom>
          <a:noFill/>
          <a:ln>
            <a:noFill/>
          </a:ln>
        </p:spPr>
      </p:pic>
    </p:spTree>
    <p:extLst>
      <p:ext uri="{BB962C8B-B14F-4D97-AF65-F5344CB8AC3E}">
        <p14:creationId xmlns:p14="http://schemas.microsoft.com/office/powerpoint/2010/main" val="157270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1.1: Pictures of forests </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s-ES" sz="1800" dirty="0"/>
              <a:t>Mangroves, La Mancha/Mexico (Photo: Michael Huber)</a:t>
            </a:r>
            <a:endParaRPr lang="en-US" sz="1800" dirty="0"/>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16</a:t>
            </a:fld>
            <a:endParaRPr lang="es-ES_tradnl" dirty="0"/>
          </a:p>
        </p:txBody>
      </p:sp>
      <p:pic>
        <p:nvPicPr>
          <p:cNvPr id="6" name="Grafik 5">
            <a:extLst>
              <a:ext uri="{FF2B5EF4-FFF2-40B4-BE49-F238E27FC236}">
                <a16:creationId xmlns:a16="http://schemas.microsoft.com/office/drawing/2014/main" id="{25D26B50-5667-4568-BC81-732251AE78A4}"/>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231669" y="1004564"/>
            <a:ext cx="6224434" cy="4691561"/>
          </a:xfrm>
          <a:prstGeom prst="rect">
            <a:avLst/>
          </a:prstGeom>
          <a:noFill/>
          <a:ln>
            <a:noFill/>
          </a:ln>
        </p:spPr>
      </p:pic>
    </p:spTree>
    <p:extLst>
      <p:ext uri="{BB962C8B-B14F-4D97-AF65-F5344CB8AC3E}">
        <p14:creationId xmlns:p14="http://schemas.microsoft.com/office/powerpoint/2010/main" val="372717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1.1: Pictures of forests </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err="1"/>
              <a:t>Eukalyptus</a:t>
            </a:r>
            <a:r>
              <a:rPr lang="en-US" sz="1800" dirty="0"/>
              <a:t> plantation, South Africa (Photo: </a:t>
            </a:r>
            <a:r>
              <a:rPr lang="en-US" sz="1800" dirty="0" err="1"/>
              <a:t>Hanns</a:t>
            </a:r>
            <a:r>
              <a:rPr lang="en-US" sz="1800" dirty="0"/>
              <a:t>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17</a:t>
            </a:fld>
            <a:endParaRPr lang="es-ES_tradnl" dirty="0"/>
          </a:p>
        </p:txBody>
      </p:sp>
      <p:pic>
        <p:nvPicPr>
          <p:cNvPr id="7" name="Grafik 6">
            <a:extLst>
              <a:ext uri="{FF2B5EF4-FFF2-40B4-BE49-F238E27FC236}">
                <a16:creationId xmlns:a16="http://schemas.microsoft.com/office/drawing/2014/main" id="{70D60A10-4B0A-4559-AA53-BF39E6EE939F}"/>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164273" y="1004564"/>
            <a:ext cx="6736446" cy="4565726"/>
          </a:xfrm>
          <a:prstGeom prst="rect">
            <a:avLst/>
          </a:prstGeom>
          <a:noFill/>
          <a:ln>
            <a:noFill/>
          </a:ln>
        </p:spPr>
      </p:pic>
    </p:spTree>
    <p:extLst>
      <p:ext uri="{BB962C8B-B14F-4D97-AF65-F5344CB8AC3E}">
        <p14:creationId xmlns:p14="http://schemas.microsoft.com/office/powerpoint/2010/main" val="22250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1.1: Pictures of forests </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Oil palms (Photo: Hanna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18</a:t>
            </a:fld>
            <a:endParaRPr lang="es-ES_tradnl" dirty="0"/>
          </a:p>
        </p:txBody>
      </p:sp>
      <p:pic>
        <p:nvPicPr>
          <p:cNvPr id="6" name="Inhaltsplatzhalter 3">
            <a:extLst>
              <a:ext uri="{FF2B5EF4-FFF2-40B4-BE49-F238E27FC236}">
                <a16:creationId xmlns:a16="http://schemas.microsoft.com/office/drawing/2014/main" id="{DEDC5656-7D5A-43DF-A327-501EAE7ABC77}"/>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2231668" y="1131771"/>
            <a:ext cx="6350269" cy="4404963"/>
          </a:xfrm>
          <a:prstGeom prst="rect">
            <a:avLst/>
          </a:prstGeom>
          <a:noFill/>
          <a:ln>
            <a:noFill/>
          </a:ln>
          <a:effectLst/>
        </p:spPr>
      </p:pic>
    </p:spTree>
    <p:extLst>
      <p:ext uri="{BB962C8B-B14F-4D97-AF65-F5344CB8AC3E}">
        <p14:creationId xmlns:p14="http://schemas.microsoft.com/office/powerpoint/2010/main" val="374161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1.1: Pictures of forests </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Timber transport, Ghana (Photo: Hanna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19</a:t>
            </a:fld>
            <a:endParaRPr lang="es-ES_tradnl" dirty="0"/>
          </a:p>
        </p:txBody>
      </p:sp>
      <p:pic>
        <p:nvPicPr>
          <p:cNvPr id="7" name="Inhaltsplatzhalter 3">
            <a:extLst>
              <a:ext uri="{FF2B5EF4-FFF2-40B4-BE49-F238E27FC236}">
                <a16:creationId xmlns:a16="http://schemas.microsoft.com/office/drawing/2014/main" id="{981D0621-50E7-4AE9-9754-A1CE88CCD69D}"/>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2231669" y="1081000"/>
            <a:ext cx="6786496" cy="4472512"/>
          </a:xfrm>
          <a:prstGeom prst="rect">
            <a:avLst/>
          </a:prstGeom>
          <a:noFill/>
          <a:ln>
            <a:noFill/>
          </a:ln>
          <a:effectLst/>
        </p:spPr>
      </p:pic>
    </p:spTree>
    <p:extLst>
      <p:ext uri="{BB962C8B-B14F-4D97-AF65-F5344CB8AC3E}">
        <p14:creationId xmlns:p14="http://schemas.microsoft.com/office/powerpoint/2010/main" val="29005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es-ES_tradnl" b="1" dirty="0"/>
            </a:br>
            <a:r>
              <a:rPr lang="es-ES_tradnl" b="1" dirty="0"/>
              <a:t>		General overview and aim</a:t>
            </a:r>
            <a:br>
              <a:rPr lang="de-DE" b="1" dirty="0"/>
            </a:br>
            <a:endParaRPr lang="de-DE" dirty="0"/>
          </a:p>
        </p:txBody>
      </p:sp>
      <p:sp>
        <p:nvSpPr>
          <p:cNvPr id="3" name="Inhaltsplatzhalter 2"/>
          <p:cNvSpPr>
            <a:spLocks noGrp="1"/>
          </p:cNvSpPr>
          <p:nvPr>
            <p:ph idx="1"/>
          </p:nvPr>
        </p:nvSpPr>
        <p:spPr>
          <a:xfrm>
            <a:off x="838200" y="1825625"/>
            <a:ext cx="10515600" cy="3422650"/>
          </a:xfrm>
        </p:spPr>
        <p:txBody>
          <a:bodyPr>
            <a:normAutofit/>
          </a:bodyPr>
          <a:lstStyle/>
          <a:p>
            <a:r>
              <a:rPr lang="en-US" sz="1900" dirty="0"/>
              <a:t>In this module future teachers in initial teacher education are introduced to support their students in dealing with complex environmental socio-scientific issues (SSI) by providing a scaffolding framework. Educational research has shown that students often struggle with open problems. Meta-knowledge about the process to be followed can support students in dealing with these tasks and in deciding which step they should perform next. </a:t>
            </a:r>
            <a:endParaRPr lang="de-DE" sz="1900" dirty="0"/>
          </a:p>
          <a:p>
            <a:r>
              <a:rPr lang="en-US" sz="1900" dirty="0"/>
              <a:t>The intention of this module is to strengthen future teachers’ competences in how to use scaffolding and meta-knowledge frameworks to deal with environmental SSI and to develop a deeper understanding of the benefits for their students through meta-knowledge approaches.</a:t>
            </a:r>
          </a:p>
          <a:p>
            <a:r>
              <a:rPr lang="en-US" sz="1900" dirty="0"/>
              <a:t>Teacher students learn about scaffolding frameworks by using the topics “forests” and “climate change” as examples of an SSIs with multiple references to life experiences of future science teachers and their future students at school. </a:t>
            </a:r>
            <a:endParaRPr lang="de-DE" sz="1900" dirty="0"/>
          </a:p>
        </p:txBody>
      </p:sp>
      <p:pic>
        <p:nvPicPr>
          <p:cNvPr id="4" name="Imagen 142" descr="IncluSMe%20icons%202/Icons%20as%20JPEG/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2525" y="623250"/>
            <a:ext cx="929325" cy="881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1.1: Pictures of forests </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Wildfire (Photo: Michael Huber)</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20</a:t>
            </a:fld>
            <a:endParaRPr lang="es-ES_tradnl" dirty="0"/>
          </a:p>
        </p:txBody>
      </p:sp>
      <p:pic>
        <p:nvPicPr>
          <p:cNvPr id="6" name="Grafik 5" descr="27_yosemiteNP_FireEcology_IMG_4589">
            <a:extLst>
              <a:ext uri="{FF2B5EF4-FFF2-40B4-BE49-F238E27FC236}">
                <a16:creationId xmlns:a16="http://schemas.microsoft.com/office/drawing/2014/main" id="{B7C1B16F-07B3-4954-94A9-329C0F8EF547}"/>
              </a:ext>
            </a:extLst>
          </p:cNvPr>
          <p:cNvPicPr/>
          <p:nvPr/>
        </p:nvPicPr>
        <p:blipFill rotWithShape="1">
          <a:blip r:embed="rId3" cstate="print">
            <a:lum/>
            <a:extLst>
              <a:ext uri="{28A0092B-C50C-407E-A947-70E740481C1C}">
                <a14:useLocalDpi xmlns:a14="http://schemas.microsoft.com/office/drawing/2010/main"/>
              </a:ext>
            </a:extLst>
          </a:blip>
          <a:srcRect/>
          <a:stretch/>
        </p:blipFill>
        <p:spPr bwMode="auto">
          <a:xfrm>
            <a:off x="2166657" y="1077810"/>
            <a:ext cx="6398503" cy="45260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537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2.1: Forest and site – plant growth</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21</a:t>
            </a:fld>
            <a:endParaRPr lang="es-ES_tradnl" dirty="0"/>
          </a:p>
        </p:txBody>
      </p:sp>
      <p:pic>
        <p:nvPicPr>
          <p:cNvPr id="7" name="Grafik 6">
            <a:extLst>
              <a:ext uri="{FF2B5EF4-FFF2-40B4-BE49-F238E27FC236}">
                <a16:creationId xmlns:a16="http://schemas.microsoft.com/office/drawing/2014/main" id="{3CC90CBC-307F-450C-94B9-0BA4F88CA8D5}"/>
              </a:ext>
            </a:extLst>
          </p:cNvPr>
          <p:cNvPicPr/>
          <p:nvPr/>
        </p:nvPicPr>
        <p:blipFill rotWithShape="1">
          <a:blip r:embed="rId3"/>
          <a:srcRect b="5335"/>
          <a:stretch/>
        </p:blipFill>
        <p:spPr>
          <a:xfrm>
            <a:off x="2797659" y="1158977"/>
            <a:ext cx="5623560" cy="5057266"/>
          </a:xfrm>
          <a:prstGeom prst="rect">
            <a:avLst/>
          </a:prstGeom>
        </p:spPr>
      </p:pic>
    </p:spTree>
    <p:extLst>
      <p:ext uri="{BB962C8B-B14F-4D97-AF65-F5344CB8AC3E}">
        <p14:creationId xmlns:p14="http://schemas.microsoft.com/office/powerpoint/2010/main" val="559342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2.1: Forest and site – forests on earth</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22</a:t>
            </a:fld>
            <a:endParaRPr lang="es-ES_tradnl" dirty="0"/>
          </a:p>
        </p:txBody>
      </p:sp>
      <p:pic>
        <p:nvPicPr>
          <p:cNvPr id="7" name="Inhaltsplatzhalter 3">
            <a:extLst>
              <a:ext uri="{FF2B5EF4-FFF2-40B4-BE49-F238E27FC236}">
                <a16:creationId xmlns:a16="http://schemas.microsoft.com/office/drawing/2014/main" id="{C123D21A-5FFE-4CBC-AA81-2D1DF0D2CCE2}"/>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1522531" y="1143419"/>
            <a:ext cx="8101759" cy="4675490"/>
          </a:xfrm>
          <a:prstGeom prst="rect">
            <a:avLst/>
          </a:prstGeom>
          <a:noFill/>
          <a:ln w="9525">
            <a:noFill/>
            <a:miter lim="800000"/>
            <a:headEnd/>
            <a:tailEnd/>
          </a:ln>
        </p:spPr>
      </p:pic>
    </p:spTree>
    <p:extLst>
      <p:ext uri="{BB962C8B-B14F-4D97-AF65-F5344CB8AC3E}">
        <p14:creationId xmlns:p14="http://schemas.microsoft.com/office/powerpoint/2010/main" val="2229545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2.1: Forest and site – forests on earth</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23</a:t>
            </a:fld>
            <a:endParaRPr lang="es-ES_tradnl" dirty="0"/>
          </a:p>
        </p:txBody>
      </p:sp>
      <p:pic>
        <p:nvPicPr>
          <p:cNvPr id="6" name="Grafik 5" descr="Ein Bild, das Gras, draußen, Natur, stehend enthält.&#10;&#10;Automatisch generierte Beschreibung">
            <a:extLst>
              <a:ext uri="{FF2B5EF4-FFF2-40B4-BE49-F238E27FC236}">
                <a16:creationId xmlns:a16="http://schemas.microsoft.com/office/drawing/2014/main" id="{79E6B7B3-97CE-4A9C-9FF2-E08ABC5D5015}"/>
              </a:ext>
            </a:extLst>
          </p:cNvPr>
          <p:cNvPicPr/>
          <p:nvPr/>
        </p:nvPicPr>
        <p:blipFill>
          <a:blip r:embed="rId3" cstate="print">
            <a:extLst>
              <a:ext uri="{28A0092B-C50C-407E-A947-70E740481C1C}">
                <a14:useLocalDpi xmlns:a14="http://schemas.microsoft.com/office/drawing/2010/main"/>
              </a:ext>
            </a:extLst>
          </a:blip>
          <a:stretch>
            <a:fillRect/>
          </a:stretch>
        </p:blipFill>
        <p:spPr>
          <a:xfrm>
            <a:off x="1258999" y="1194262"/>
            <a:ext cx="8762456" cy="4809374"/>
          </a:xfrm>
          <a:prstGeom prst="rect">
            <a:avLst/>
          </a:prstGeom>
        </p:spPr>
      </p:pic>
    </p:spTree>
    <p:extLst>
      <p:ext uri="{BB962C8B-B14F-4D97-AF65-F5344CB8AC3E}">
        <p14:creationId xmlns:p14="http://schemas.microsoft.com/office/powerpoint/2010/main" val="2560056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5941040-F257-4C1F-A97F-F0BD69DF8427}"/>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730375" y="1631376"/>
            <a:ext cx="2843213" cy="4356100"/>
          </a:xfrm>
          <a:prstGeom prst="rect">
            <a:avLst/>
          </a:prstGeom>
        </p:spPr>
      </p:pic>
      <p:pic>
        <p:nvPicPr>
          <p:cNvPr id="8" name="Inhaltsplatzhalter 3">
            <a:extLst>
              <a:ext uri="{FF2B5EF4-FFF2-40B4-BE49-F238E27FC236}">
                <a16:creationId xmlns:a16="http://schemas.microsoft.com/office/drawing/2014/main" id="{91555DF4-7EC5-4B79-B95B-24220C162A43}"/>
              </a:ext>
            </a:extLst>
          </p:cNvPr>
          <p:cNvPicPr/>
          <p:nvPr/>
        </p:nvPicPr>
        <p:blipFill>
          <a:blip r:embed="rId4" cstate="screen">
            <a:extLst>
              <a:ext uri="{28A0092B-C50C-407E-A947-70E740481C1C}">
                <a14:useLocalDpi xmlns:a14="http://schemas.microsoft.com/office/drawing/2010/main"/>
              </a:ext>
            </a:extLst>
          </a:blip>
          <a:stretch>
            <a:fillRect/>
          </a:stretch>
        </p:blipFill>
        <p:spPr bwMode="auto">
          <a:xfrm>
            <a:off x="4633913" y="1631376"/>
            <a:ext cx="5829300" cy="4356100"/>
          </a:xfrm>
          <a:prstGeom prst="rect">
            <a:avLst/>
          </a:prstGeom>
        </p:spPr>
      </p:pic>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a:t>Activity 2.1: Forest and site – forests on earth</a:t>
            </a: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a:t>|  </a:t>
            </a:r>
            <a:fld id="{9DD0088F-7E4A-9C4B-9ED2-72FAF1293163}" type="slidenum">
              <a:rPr lang="es-ES_tradnl" sz="1600"/>
              <a:pPr defTabSz="609585">
                <a:spcAft>
                  <a:spcPts val="600"/>
                </a:spcAft>
              </a:pPr>
              <a:t>24</a:t>
            </a:fld>
            <a:endParaRPr lang="es-ES_tradnl" sz="1600"/>
          </a:p>
        </p:txBody>
      </p:sp>
    </p:spTree>
    <p:extLst>
      <p:ext uri="{BB962C8B-B14F-4D97-AF65-F5344CB8AC3E}">
        <p14:creationId xmlns:p14="http://schemas.microsoft.com/office/powerpoint/2010/main" val="1745575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a:t>Activity 2.1: Forest and site – forests on earth</a:t>
            </a: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a:t>|  </a:t>
            </a:r>
            <a:fld id="{9DD0088F-7E4A-9C4B-9ED2-72FAF1293163}" type="slidenum">
              <a:rPr lang="es-ES_tradnl" sz="1600"/>
              <a:pPr defTabSz="609585">
                <a:spcAft>
                  <a:spcPts val="600"/>
                </a:spcAft>
              </a:pPr>
              <a:t>25</a:t>
            </a:fld>
            <a:endParaRPr lang="es-ES_tradnl" sz="1600"/>
          </a:p>
        </p:txBody>
      </p:sp>
      <p:pic>
        <p:nvPicPr>
          <p:cNvPr id="6" name="Grafik 5">
            <a:extLst>
              <a:ext uri="{FF2B5EF4-FFF2-40B4-BE49-F238E27FC236}">
                <a16:creationId xmlns:a16="http://schemas.microsoft.com/office/drawing/2014/main" id="{AAEC904C-9D19-4030-89C8-39C01065E4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736804" y="2090850"/>
            <a:ext cx="4217671" cy="2931571"/>
          </a:xfrm>
          <a:prstGeom prst="rect">
            <a:avLst/>
          </a:prstGeom>
          <a:noFill/>
          <a:ln>
            <a:noFill/>
          </a:ln>
        </p:spPr>
      </p:pic>
      <p:pic>
        <p:nvPicPr>
          <p:cNvPr id="9" name="Grafik 8">
            <a:extLst>
              <a:ext uri="{FF2B5EF4-FFF2-40B4-BE49-F238E27FC236}">
                <a16:creationId xmlns:a16="http://schemas.microsoft.com/office/drawing/2014/main" id="{C352EEB3-D2F5-4035-AAE5-0A83D020D71A}"/>
              </a:ext>
            </a:extLst>
          </p:cNvPr>
          <p:cNvPicPr/>
          <p:nvPr/>
        </p:nvPicPr>
        <p:blipFill rotWithShape="1">
          <a:blip r:embed="rId4">
            <a:extLst>
              <a:ext uri="{96DAC541-7B7A-43D3-8B79-37D633B846F1}">
                <asvg:svgBlip xmlns:asvg="http://schemas.microsoft.com/office/drawing/2016/SVG/main" r:embed="rId5"/>
              </a:ext>
            </a:extLst>
          </a:blip>
          <a:srcRect t="6624" b="5341"/>
          <a:stretch/>
        </p:blipFill>
        <p:spPr>
          <a:xfrm>
            <a:off x="1219200" y="1447799"/>
            <a:ext cx="6068291" cy="4217671"/>
          </a:xfrm>
          <a:prstGeom prst="rect">
            <a:avLst/>
          </a:prstGeom>
        </p:spPr>
      </p:pic>
    </p:spTree>
    <p:extLst>
      <p:ext uri="{BB962C8B-B14F-4D97-AF65-F5344CB8AC3E}">
        <p14:creationId xmlns:p14="http://schemas.microsoft.com/office/powerpoint/2010/main" val="1740403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Activity 2.1: Forest and site – forests on earth</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26</a:t>
            </a:fld>
            <a:endParaRPr lang="es-ES_tradnl" dirty="0"/>
          </a:p>
        </p:txBody>
      </p:sp>
      <p:pic>
        <p:nvPicPr>
          <p:cNvPr id="6" name="Grafik 5">
            <a:extLst>
              <a:ext uri="{FF2B5EF4-FFF2-40B4-BE49-F238E27FC236}">
                <a16:creationId xmlns:a16="http://schemas.microsoft.com/office/drawing/2014/main" id="{CB247773-8A84-49CC-983C-D6A61218E454}"/>
              </a:ext>
            </a:extLst>
          </p:cNvPr>
          <p:cNvPicPr/>
          <p:nvPr/>
        </p:nvPicPr>
        <p:blipFill>
          <a:blip r:embed="rId3" cstate="print">
            <a:extLst>
              <a:ext uri="{28A0092B-C50C-407E-A947-70E740481C1C}">
                <a14:useLocalDpi xmlns:a14="http://schemas.microsoft.com/office/drawing/2010/main"/>
              </a:ext>
            </a:extLst>
          </a:blip>
          <a:stretch>
            <a:fillRect/>
          </a:stretch>
        </p:blipFill>
        <p:spPr>
          <a:xfrm>
            <a:off x="1740645" y="1109228"/>
            <a:ext cx="7730525" cy="4628842"/>
          </a:xfrm>
          <a:prstGeom prst="rect">
            <a:avLst/>
          </a:prstGeom>
        </p:spPr>
      </p:pic>
    </p:spTree>
    <p:extLst>
      <p:ext uri="{BB962C8B-B14F-4D97-AF65-F5344CB8AC3E}">
        <p14:creationId xmlns:p14="http://schemas.microsoft.com/office/powerpoint/2010/main" val="1873816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3">
            <a:extLst>
              <a:ext uri="{FF2B5EF4-FFF2-40B4-BE49-F238E27FC236}">
                <a16:creationId xmlns:a16="http://schemas.microsoft.com/office/drawing/2014/main" id="{7FC8138E-E3CC-4BBD-94EF-CC1CA6D40EF6}"/>
              </a:ext>
            </a:extLst>
          </p:cNvPr>
          <p:cNvPicPr/>
          <p:nvPr/>
        </p:nvPicPr>
        <p:blipFill rotWithShape="1">
          <a:blip r:embed="rId3" cstate="print">
            <a:extLst>
              <a:ext uri="{28A0092B-C50C-407E-A947-70E740481C1C}">
                <a14:useLocalDpi xmlns:a14="http://schemas.microsoft.com/office/drawing/2010/main"/>
              </a:ext>
            </a:extLst>
          </a:blip>
          <a:srcRect l="4253" r="19306" b="1"/>
          <a:stretch/>
        </p:blipFill>
        <p:spPr bwMode="auto">
          <a:xfrm>
            <a:off x="658813" y="1600200"/>
            <a:ext cx="5399088" cy="4525963"/>
          </a:xfrm>
          <a:prstGeom prst="rect">
            <a:avLst/>
          </a:prstGeom>
        </p:spPr>
      </p:pic>
      <p:pic>
        <p:nvPicPr>
          <p:cNvPr id="8" name="Inhaltsplatzhalter 3">
            <a:extLst>
              <a:ext uri="{FF2B5EF4-FFF2-40B4-BE49-F238E27FC236}">
                <a16:creationId xmlns:a16="http://schemas.microsoft.com/office/drawing/2014/main" id="{98A1D828-92DC-4346-B170-FA9969CCA321}"/>
              </a:ext>
            </a:extLst>
          </p:cNvPr>
          <p:cNvPicPr/>
          <p:nvPr/>
        </p:nvPicPr>
        <p:blipFill rotWithShape="1">
          <a:blip r:embed="rId4" cstate="print">
            <a:extLst>
              <a:ext uri="{28A0092B-C50C-407E-A947-70E740481C1C}">
                <a14:useLocalDpi xmlns:a14="http://schemas.microsoft.com/office/drawing/2010/main"/>
              </a:ext>
            </a:extLst>
          </a:blip>
          <a:srcRect l="6330" r="14253" b="-1"/>
          <a:stretch/>
        </p:blipFill>
        <p:spPr bwMode="auto">
          <a:xfrm>
            <a:off x="6132513" y="1600200"/>
            <a:ext cx="5399088" cy="4525963"/>
          </a:xfrm>
          <a:prstGeom prst="rect">
            <a:avLst/>
          </a:prstGeom>
        </p:spPr>
      </p:pic>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a:t>Activity 2.1: Forest and site – forests on earth</a:t>
            </a:r>
          </a:p>
        </p:txBody>
      </p:sp>
      <p:sp>
        <p:nvSpPr>
          <p:cNvPr id="13" name="Footer Placeholder 4">
            <a:extLst>
              <a:ext uri="{FF2B5EF4-FFF2-40B4-BE49-F238E27FC236}">
                <a16:creationId xmlns:a16="http://schemas.microsoft.com/office/drawing/2014/main" id="{0D2400A5-FE64-4214-8D5E-58C18ED31670}"/>
              </a:ext>
            </a:extLst>
          </p:cNvPr>
          <p:cNvSpPr>
            <a:spLocks noGrp="1"/>
          </p:cNvSpPr>
          <p:nvPr>
            <p:ph type="ftr" sz="quarter" idx="10"/>
          </p:nvPr>
        </p:nvSpPr>
        <p:spPr>
          <a:xfrm>
            <a:off x="7696202" y="78468"/>
            <a:ext cx="3530601" cy="365125"/>
          </a:xfrm>
        </p:spPr>
        <p:txBody>
          <a:bodyPr anchor="ctr">
            <a:normAutofit/>
          </a:bodyPr>
          <a:lstStyle/>
          <a:p>
            <a:pPr>
              <a:spcAft>
                <a:spcPts val="600"/>
              </a:spcAft>
            </a:pPr>
            <a:r>
              <a:rPr lang="es-ES">
                <a:solidFill>
                  <a:srgbClr val="CC023B"/>
                </a:solidFill>
              </a:rPr>
              <a:t>INTRODUCTION TO CULTURE AND DIVERSITY</a:t>
            </a:r>
            <a:endParaRPr lang="es-ES_tradnl">
              <a:solidFill>
                <a:srgbClr val="CC023B"/>
              </a:solidFill>
            </a:endParaRP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dirty="0"/>
              <a:t>|  </a:t>
            </a:r>
            <a:fld id="{9DD0088F-7E4A-9C4B-9ED2-72FAF1293163}" type="slidenum">
              <a:rPr lang="es-ES_tradnl" sz="1600"/>
              <a:pPr defTabSz="609585">
                <a:spcAft>
                  <a:spcPts val="600"/>
                </a:spcAft>
              </a:pPr>
              <a:t>27</a:t>
            </a:fld>
            <a:endParaRPr lang="es-ES_tradnl" sz="1600"/>
          </a:p>
        </p:txBody>
      </p:sp>
    </p:spTree>
    <p:extLst>
      <p:ext uri="{BB962C8B-B14F-4D97-AF65-F5344CB8AC3E}">
        <p14:creationId xmlns:p14="http://schemas.microsoft.com/office/powerpoint/2010/main" val="1876293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dirty="0"/>
              <a:t>Activity 2.2: Forests in change</a:t>
            </a: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dirty="0"/>
              <a:t>|  </a:t>
            </a:r>
            <a:fld id="{9DD0088F-7E4A-9C4B-9ED2-72FAF1293163}" type="slidenum">
              <a:rPr lang="es-ES_tradnl" sz="1600"/>
              <a:pPr defTabSz="609585">
                <a:spcAft>
                  <a:spcPts val="600"/>
                </a:spcAft>
              </a:pPr>
              <a:t>28</a:t>
            </a:fld>
            <a:endParaRPr lang="es-ES_tradnl" sz="1600"/>
          </a:p>
        </p:txBody>
      </p:sp>
      <p:grpSp>
        <p:nvGrpSpPr>
          <p:cNvPr id="21" name="Gruppieren 20">
            <a:extLst>
              <a:ext uri="{FF2B5EF4-FFF2-40B4-BE49-F238E27FC236}">
                <a16:creationId xmlns:a16="http://schemas.microsoft.com/office/drawing/2014/main" id="{4A562E43-CBE6-43A8-8C4C-34D5D563992E}"/>
              </a:ext>
            </a:extLst>
          </p:cNvPr>
          <p:cNvGrpSpPr/>
          <p:nvPr/>
        </p:nvGrpSpPr>
        <p:grpSpPr>
          <a:xfrm>
            <a:off x="3137855" y="1600201"/>
            <a:ext cx="5916290" cy="4525963"/>
            <a:chOff x="3137855" y="1600201"/>
            <a:chExt cx="5916290" cy="4525963"/>
          </a:xfrm>
        </p:grpSpPr>
        <p:pic>
          <p:nvPicPr>
            <p:cNvPr id="7" name="Grafik 6">
              <a:extLst>
                <a:ext uri="{FF2B5EF4-FFF2-40B4-BE49-F238E27FC236}">
                  <a16:creationId xmlns:a16="http://schemas.microsoft.com/office/drawing/2014/main" id="{594535E1-BACF-4750-825B-A715864EE436}"/>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3137855" y="1600201"/>
              <a:ext cx="5916290" cy="4525963"/>
            </a:xfrm>
            <a:prstGeom prst="rect">
              <a:avLst/>
            </a:prstGeom>
            <a:noFill/>
            <a:ln>
              <a:noFill/>
            </a:ln>
          </p:spPr>
        </p:pic>
        <p:grpSp>
          <p:nvGrpSpPr>
            <p:cNvPr id="4" name="Gruppieren 3">
              <a:extLst>
                <a:ext uri="{FF2B5EF4-FFF2-40B4-BE49-F238E27FC236}">
                  <a16:creationId xmlns:a16="http://schemas.microsoft.com/office/drawing/2014/main" id="{8E2FE9D4-F201-4103-BAA2-95B59643EABC}"/>
                </a:ext>
              </a:extLst>
            </p:cNvPr>
            <p:cNvGrpSpPr/>
            <p:nvPr/>
          </p:nvGrpSpPr>
          <p:grpSpPr>
            <a:xfrm>
              <a:off x="4311942" y="5154244"/>
              <a:ext cx="1115736" cy="878355"/>
              <a:chOff x="4315714" y="5137466"/>
              <a:chExt cx="1162297" cy="878355"/>
            </a:xfrm>
          </p:grpSpPr>
          <p:sp>
            <p:nvSpPr>
              <p:cNvPr id="3" name="Textfeld 2">
                <a:extLst>
                  <a:ext uri="{FF2B5EF4-FFF2-40B4-BE49-F238E27FC236}">
                    <a16:creationId xmlns:a16="http://schemas.microsoft.com/office/drawing/2014/main" id="{4DBD71EB-A254-4682-BFAC-786D93488356}"/>
                  </a:ext>
                </a:extLst>
              </p:cNvPr>
              <p:cNvSpPr txBox="1"/>
              <p:nvPr/>
            </p:nvSpPr>
            <p:spPr>
              <a:xfrm flipH="1">
                <a:off x="4315714" y="5137466"/>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Inland </a:t>
                </a:r>
                <a:r>
                  <a:rPr lang="de-DE" sz="1000" dirty="0" err="1">
                    <a:cs typeface="Arial" panose="020B0604020202020204" pitchFamily="34" charset="0"/>
                  </a:rPr>
                  <a:t>ice</a:t>
                </a:r>
                <a:endParaRPr lang="de-AT" sz="1000" dirty="0">
                  <a:cs typeface="Arial" panose="020B0604020202020204" pitchFamily="34" charset="0"/>
                </a:endParaRPr>
              </a:p>
            </p:txBody>
          </p:sp>
          <p:sp>
            <p:nvSpPr>
              <p:cNvPr id="6" name="Textfeld 5">
                <a:extLst>
                  <a:ext uri="{FF2B5EF4-FFF2-40B4-BE49-F238E27FC236}">
                    <a16:creationId xmlns:a16="http://schemas.microsoft.com/office/drawing/2014/main" id="{FBC78DCA-CB08-4432-8AD6-225E8542ACF6}"/>
                  </a:ext>
                </a:extLst>
              </p:cNvPr>
              <p:cNvSpPr txBox="1"/>
              <p:nvPr/>
            </p:nvSpPr>
            <p:spPr>
              <a:xfrm flipH="1">
                <a:off x="4315714" y="5357594"/>
                <a:ext cx="1162297" cy="246221"/>
              </a:xfrm>
              <a:prstGeom prst="rect">
                <a:avLst/>
              </a:prstGeom>
              <a:solidFill>
                <a:schemeClr val="bg1"/>
              </a:solidFill>
            </p:spPr>
            <p:txBody>
              <a:bodyPr wrap="square" rtlCol="0">
                <a:spAutoFit/>
              </a:bodyPr>
              <a:lstStyle/>
              <a:p>
                <a:r>
                  <a:rPr lang="de-DE" sz="1000" dirty="0" err="1">
                    <a:cs typeface="Arial" panose="020B0604020202020204" pitchFamily="34" charset="0"/>
                  </a:rPr>
                  <a:t>Coniferous</a:t>
                </a:r>
                <a:r>
                  <a:rPr lang="de-DE" sz="1000" dirty="0">
                    <a:cs typeface="Arial" panose="020B0604020202020204" pitchFamily="34" charset="0"/>
                  </a:rPr>
                  <a:t> </a:t>
                </a:r>
                <a:r>
                  <a:rPr lang="de-DE" sz="1000" dirty="0" err="1">
                    <a:cs typeface="Arial" panose="020B0604020202020204" pitchFamily="34" charset="0"/>
                  </a:rPr>
                  <a:t>forest</a:t>
                </a:r>
                <a:endParaRPr lang="de-AT" sz="1000" dirty="0">
                  <a:cs typeface="Arial" panose="020B0604020202020204" pitchFamily="34" charset="0"/>
                </a:endParaRPr>
              </a:p>
            </p:txBody>
          </p:sp>
          <p:sp>
            <p:nvSpPr>
              <p:cNvPr id="8" name="Textfeld 7">
                <a:extLst>
                  <a:ext uri="{FF2B5EF4-FFF2-40B4-BE49-F238E27FC236}">
                    <a16:creationId xmlns:a16="http://schemas.microsoft.com/office/drawing/2014/main" id="{BD224178-91F6-48C4-97B6-FA2CFA4315E2}"/>
                  </a:ext>
                </a:extLst>
              </p:cNvPr>
              <p:cNvSpPr txBox="1"/>
              <p:nvPr/>
            </p:nvSpPr>
            <p:spPr>
              <a:xfrm flipH="1">
                <a:off x="4315714" y="5562823"/>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Steppe</a:t>
                </a:r>
                <a:endParaRPr lang="de-AT" sz="1000" dirty="0">
                  <a:cs typeface="Arial" panose="020B0604020202020204" pitchFamily="34" charset="0"/>
                </a:endParaRPr>
              </a:p>
            </p:txBody>
          </p:sp>
          <p:sp>
            <p:nvSpPr>
              <p:cNvPr id="9" name="Textfeld 8">
                <a:extLst>
                  <a:ext uri="{FF2B5EF4-FFF2-40B4-BE49-F238E27FC236}">
                    <a16:creationId xmlns:a16="http://schemas.microsoft.com/office/drawing/2014/main" id="{8246A6F7-CCA0-4EC9-B2D5-E5477E135132}"/>
                  </a:ext>
                </a:extLst>
              </p:cNvPr>
              <p:cNvSpPr txBox="1"/>
              <p:nvPr/>
            </p:nvSpPr>
            <p:spPr>
              <a:xfrm flipH="1">
                <a:off x="4315714" y="5769600"/>
                <a:ext cx="1162297" cy="246221"/>
              </a:xfrm>
              <a:prstGeom prst="rect">
                <a:avLst/>
              </a:prstGeom>
              <a:solidFill>
                <a:schemeClr val="bg1"/>
              </a:solidFill>
            </p:spPr>
            <p:txBody>
              <a:bodyPr wrap="square" rtlCol="0">
                <a:spAutoFit/>
              </a:bodyPr>
              <a:lstStyle/>
              <a:p>
                <a:r>
                  <a:rPr lang="de-DE" sz="1000" dirty="0">
                    <a:cs typeface="Arial" panose="020B0604020202020204" pitchFamily="34" charset="0"/>
                  </a:rPr>
                  <a:t>Hard-</a:t>
                </a:r>
                <a:r>
                  <a:rPr lang="de-DE" sz="1000" dirty="0" err="1">
                    <a:cs typeface="Arial" panose="020B0604020202020204" pitchFamily="34" charset="0"/>
                  </a:rPr>
                  <a:t>leaf</a:t>
                </a:r>
                <a:r>
                  <a:rPr lang="de-DE" sz="1000" dirty="0">
                    <a:cs typeface="Arial" panose="020B0604020202020204" pitchFamily="34" charset="0"/>
                  </a:rPr>
                  <a:t> </a:t>
                </a:r>
                <a:r>
                  <a:rPr lang="de-DE" sz="1000" dirty="0" err="1">
                    <a:cs typeface="Arial" panose="020B0604020202020204" pitchFamily="34" charset="0"/>
                  </a:rPr>
                  <a:t>forest</a:t>
                </a:r>
                <a:endParaRPr lang="de-AT" sz="1000" dirty="0">
                  <a:cs typeface="Arial" panose="020B0604020202020204" pitchFamily="34" charset="0"/>
                </a:endParaRPr>
              </a:p>
            </p:txBody>
          </p:sp>
        </p:grpSp>
        <p:grpSp>
          <p:nvGrpSpPr>
            <p:cNvPr id="10" name="Gruppieren 9">
              <a:extLst>
                <a:ext uri="{FF2B5EF4-FFF2-40B4-BE49-F238E27FC236}">
                  <a16:creationId xmlns:a16="http://schemas.microsoft.com/office/drawing/2014/main" id="{6E0DC69E-0EF1-425D-A8FD-BC5C4F22E48B}"/>
                </a:ext>
              </a:extLst>
            </p:cNvPr>
            <p:cNvGrpSpPr/>
            <p:nvPr/>
          </p:nvGrpSpPr>
          <p:grpSpPr>
            <a:xfrm>
              <a:off x="6006517" y="5154244"/>
              <a:ext cx="1029165" cy="878355"/>
              <a:chOff x="4315714" y="5137466"/>
              <a:chExt cx="1162297" cy="878355"/>
            </a:xfrm>
          </p:grpSpPr>
          <p:sp>
            <p:nvSpPr>
              <p:cNvPr id="11" name="Textfeld 10">
                <a:extLst>
                  <a:ext uri="{FF2B5EF4-FFF2-40B4-BE49-F238E27FC236}">
                    <a16:creationId xmlns:a16="http://schemas.microsoft.com/office/drawing/2014/main" id="{9A364BDD-9929-4770-9E59-B04026ABEAA1}"/>
                  </a:ext>
                </a:extLst>
              </p:cNvPr>
              <p:cNvSpPr txBox="1"/>
              <p:nvPr/>
            </p:nvSpPr>
            <p:spPr>
              <a:xfrm flipH="1">
                <a:off x="4315714" y="5137466"/>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Tundra</a:t>
                </a:r>
                <a:endParaRPr lang="de-AT" sz="1000" dirty="0">
                  <a:cs typeface="Arial" panose="020B0604020202020204" pitchFamily="34" charset="0"/>
                </a:endParaRPr>
              </a:p>
            </p:txBody>
          </p:sp>
          <p:sp>
            <p:nvSpPr>
              <p:cNvPr id="12" name="Textfeld 11">
                <a:extLst>
                  <a:ext uri="{FF2B5EF4-FFF2-40B4-BE49-F238E27FC236}">
                    <a16:creationId xmlns:a16="http://schemas.microsoft.com/office/drawing/2014/main" id="{FCA33D39-D902-4C09-B08F-9FC0F32CC4B8}"/>
                  </a:ext>
                </a:extLst>
              </p:cNvPr>
              <p:cNvSpPr txBox="1"/>
              <p:nvPr/>
            </p:nvSpPr>
            <p:spPr>
              <a:xfrm flipH="1">
                <a:off x="4315714" y="5357594"/>
                <a:ext cx="1162297" cy="400110"/>
              </a:xfrm>
              <a:prstGeom prst="rect">
                <a:avLst/>
              </a:prstGeom>
              <a:solidFill>
                <a:schemeClr val="bg1"/>
              </a:solidFill>
            </p:spPr>
            <p:txBody>
              <a:bodyPr wrap="square" rtlCol="0">
                <a:spAutoFit/>
              </a:bodyPr>
              <a:lstStyle/>
              <a:p>
                <a:r>
                  <a:rPr lang="de-DE" sz="1000" dirty="0" err="1">
                    <a:cs typeface="Arial" panose="020B0604020202020204" pitchFamily="34" charset="0"/>
                  </a:rPr>
                  <a:t>Decid</a:t>
                </a:r>
                <a:r>
                  <a:rPr lang="de-DE" sz="1000" dirty="0">
                    <a:cs typeface="Arial" panose="020B0604020202020204" pitchFamily="34" charset="0"/>
                  </a:rPr>
                  <a:t>. </a:t>
                </a:r>
                <a:r>
                  <a:rPr lang="de-DE" sz="1000" dirty="0" err="1">
                    <a:cs typeface="Arial" panose="020B0604020202020204" pitchFamily="34" charset="0"/>
                  </a:rPr>
                  <a:t>forest</a:t>
                </a:r>
                <a:r>
                  <a:rPr lang="de-DE" sz="1000" dirty="0">
                    <a:cs typeface="Arial" panose="020B0604020202020204" pitchFamily="34" charset="0"/>
                  </a:rPr>
                  <a:t> </a:t>
                </a:r>
                <a:r>
                  <a:rPr lang="de-DE" sz="1000" dirty="0" err="1">
                    <a:cs typeface="Arial" panose="020B0604020202020204" pitchFamily="34" charset="0"/>
                  </a:rPr>
                  <a:t>forest</a:t>
                </a:r>
                <a:endParaRPr lang="de-AT" sz="1000" dirty="0">
                  <a:cs typeface="Arial" panose="020B0604020202020204" pitchFamily="34" charset="0"/>
                </a:endParaRPr>
              </a:p>
            </p:txBody>
          </p:sp>
          <p:sp>
            <p:nvSpPr>
              <p:cNvPr id="13" name="Textfeld 12">
                <a:extLst>
                  <a:ext uri="{FF2B5EF4-FFF2-40B4-BE49-F238E27FC236}">
                    <a16:creationId xmlns:a16="http://schemas.microsoft.com/office/drawing/2014/main" id="{6F4B5850-A324-485B-AEE7-BB5F2BEB2F44}"/>
                  </a:ext>
                </a:extLst>
              </p:cNvPr>
              <p:cNvSpPr txBox="1"/>
              <p:nvPr/>
            </p:nvSpPr>
            <p:spPr>
              <a:xfrm flipH="1">
                <a:off x="4315714" y="5562823"/>
                <a:ext cx="960960" cy="246221"/>
              </a:xfrm>
              <a:prstGeom prst="rect">
                <a:avLst/>
              </a:prstGeom>
              <a:solidFill>
                <a:schemeClr val="bg1"/>
              </a:solidFill>
            </p:spPr>
            <p:txBody>
              <a:bodyPr wrap="square" rtlCol="0">
                <a:spAutoFit/>
              </a:bodyPr>
              <a:lstStyle/>
              <a:p>
                <a:r>
                  <a:rPr lang="de-DE" sz="1000" dirty="0" err="1">
                    <a:cs typeface="Arial" panose="020B0604020202020204" pitchFamily="34" charset="0"/>
                  </a:rPr>
                  <a:t>Desert</a:t>
                </a:r>
                <a:endParaRPr lang="de-AT" sz="1000" dirty="0">
                  <a:cs typeface="Arial" panose="020B0604020202020204" pitchFamily="34" charset="0"/>
                </a:endParaRPr>
              </a:p>
            </p:txBody>
          </p:sp>
          <p:sp>
            <p:nvSpPr>
              <p:cNvPr id="14" name="Textfeld 13">
                <a:extLst>
                  <a:ext uri="{FF2B5EF4-FFF2-40B4-BE49-F238E27FC236}">
                    <a16:creationId xmlns:a16="http://schemas.microsoft.com/office/drawing/2014/main" id="{849DF8BA-EF59-4656-9C39-27321197D876}"/>
                  </a:ext>
                </a:extLst>
              </p:cNvPr>
              <p:cNvSpPr txBox="1"/>
              <p:nvPr/>
            </p:nvSpPr>
            <p:spPr>
              <a:xfrm flipH="1">
                <a:off x="4315714" y="5769600"/>
                <a:ext cx="1162297" cy="246221"/>
              </a:xfrm>
              <a:prstGeom prst="rect">
                <a:avLst/>
              </a:prstGeom>
              <a:solidFill>
                <a:schemeClr val="bg1"/>
              </a:solidFill>
            </p:spPr>
            <p:txBody>
              <a:bodyPr wrap="square" rtlCol="0">
                <a:spAutoFit/>
              </a:bodyPr>
              <a:lstStyle/>
              <a:p>
                <a:r>
                  <a:rPr lang="de-DE" sz="1000" dirty="0">
                    <a:cs typeface="Arial" panose="020B0604020202020204" pitchFamily="34" charset="0"/>
                  </a:rPr>
                  <a:t>Dry </a:t>
                </a:r>
                <a:r>
                  <a:rPr lang="de-DE" sz="1000" dirty="0" err="1">
                    <a:cs typeface="Arial" panose="020B0604020202020204" pitchFamily="34" charset="0"/>
                  </a:rPr>
                  <a:t>forest</a:t>
                </a:r>
                <a:endParaRPr lang="de-AT" sz="1000" dirty="0">
                  <a:cs typeface="Arial" panose="020B0604020202020204" pitchFamily="34" charset="0"/>
                </a:endParaRPr>
              </a:p>
            </p:txBody>
          </p:sp>
        </p:grpSp>
        <p:grpSp>
          <p:nvGrpSpPr>
            <p:cNvPr id="15" name="Gruppieren 14">
              <a:extLst>
                <a:ext uri="{FF2B5EF4-FFF2-40B4-BE49-F238E27FC236}">
                  <a16:creationId xmlns:a16="http://schemas.microsoft.com/office/drawing/2014/main" id="{14989CF8-3060-42A9-8E29-C522702E1CAB}"/>
                </a:ext>
              </a:extLst>
            </p:cNvPr>
            <p:cNvGrpSpPr/>
            <p:nvPr/>
          </p:nvGrpSpPr>
          <p:grpSpPr>
            <a:xfrm>
              <a:off x="7575380" y="5154244"/>
              <a:ext cx="1115736" cy="878355"/>
              <a:chOff x="4315714" y="5137466"/>
              <a:chExt cx="1162297" cy="878355"/>
            </a:xfrm>
          </p:grpSpPr>
          <p:sp>
            <p:nvSpPr>
              <p:cNvPr id="16" name="Textfeld 15">
                <a:extLst>
                  <a:ext uri="{FF2B5EF4-FFF2-40B4-BE49-F238E27FC236}">
                    <a16:creationId xmlns:a16="http://schemas.microsoft.com/office/drawing/2014/main" id="{1CF1B18D-C6DC-47D4-8B36-98F163B73A26}"/>
                  </a:ext>
                </a:extLst>
              </p:cNvPr>
              <p:cNvSpPr txBox="1"/>
              <p:nvPr/>
            </p:nvSpPr>
            <p:spPr>
              <a:xfrm flipH="1">
                <a:off x="4315714" y="5137466"/>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Forest </a:t>
                </a:r>
                <a:r>
                  <a:rPr lang="de-DE" sz="1000" dirty="0" err="1">
                    <a:cs typeface="Arial" panose="020B0604020202020204" pitchFamily="34" charset="0"/>
                  </a:rPr>
                  <a:t>tundra</a:t>
                </a:r>
                <a:endParaRPr lang="de-AT" sz="1000" dirty="0">
                  <a:cs typeface="Arial" panose="020B0604020202020204" pitchFamily="34" charset="0"/>
                </a:endParaRPr>
              </a:p>
            </p:txBody>
          </p:sp>
          <p:sp>
            <p:nvSpPr>
              <p:cNvPr id="17" name="Textfeld 16">
                <a:extLst>
                  <a:ext uri="{FF2B5EF4-FFF2-40B4-BE49-F238E27FC236}">
                    <a16:creationId xmlns:a16="http://schemas.microsoft.com/office/drawing/2014/main" id="{1361DD92-981D-4D5A-B76C-BDA3E21447EE}"/>
                  </a:ext>
                </a:extLst>
              </p:cNvPr>
              <p:cNvSpPr txBox="1"/>
              <p:nvPr/>
            </p:nvSpPr>
            <p:spPr>
              <a:xfrm flipH="1">
                <a:off x="4315714" y="5357594"/>
                <a:ext cx="1162297" cy="246221"/>
              </a:xfrm>
              <a:prstGeom prst="rect">
                <a:avLst/>
              </a:prstGeom>
              <a:solidFill>
                <a:schemeClr val="bg1"/>
              </a:solidFill>
            </p:spPr>
            <p:txBody>
              <a:bodyPr wrap="square" rtlCol="0">
                <a:spAutoFit/>
              </a:bodyPr>
              <a:lstStyle/>
              <a:p>
                <a:r>
                  <a:rPr lang="de-DE" sz="1000" dirty="0">
                    <a:cs typeface="Arial" panose="020B0604020202020204" pitchFamily="34" charset="0"/>
                  </a:rPr>
                  <a:t>Forest steppe</a:t>
                </a:r>
                <a:endParaRPr lang="de-AT" sz="1000" dirty="0">
                  <a:cs typeface="Arial" panose="020B0604020202020204" pitchFamily="34" charset="0"/>
                </a:endParaRPr>
              </a:p>
            </p:txBody>
          </p:sp>
          <p:sp>
            <p:nvSpPr>
              <p:cNvPr id="18" name="Textfeld 17">
                <a:extLst>
                  <a:ext uri="{FF2B5EF4-FFF2-40B4-BE49-F238E27FC236}">
                    <a16:creationId xmlns:a16="http://schemas.microsoft.com/office/drawing/2014/main" id="{C6B1031A-CDE3-4091-8D96-F349AEBC6E34}"/>
                  </a:ext>
                </a:extLst>
              </p:cNvPr>
              <p:cNvSpPr txBox="1"/>
              <p:nvPr/>
            </p:nvSpPr>
            <p:spPr>
              <a:xfrm flipH="1">
                <a:off x="4315714" y="5562823"/>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Savannah</a:t>
                </a:r>
                <a:endParaRPr lang="de-AT" sz="1000" dirty="0">
                  <a:cs typeface="Arial" panose="020B0604020202020204" pitchFamily="34" charset="0"/>
                </a:endParaRPr>
              </a:p>
            </p:txBody>
          </p:sp>
          <p:sp>
            <p:nvSpPr>
              <p:cNvPr id="19" name="Textfeld 18">
                <a:extLst>
                  <a:ext uri="{FF2B5EF4-FFF2-40B4-BE49-F238E27FC236}">
                    <a16:creationId xmlns:a16="http://schemas.microsoft.com/office/drawing/2014/main" id="{292BF165-2CC0-4EA1-9E97-027A1BD1413B}"/>
                  </a:ext>
                </a:extLst>
              </p:cNvPr>
              <p:cNvSpPr txBox="1"/>
              <p:nvPr/>
            </p:nvSpPr>
            <p:spPr>
              <a:xfrm flipH="1">
                <a:off x="4315714" y="5769600"/>
                <a:ext cx="1162297" cy="246221"/>
              </a:xfrm>
              <a:prstGeom prst="rect">
                <a:avLst/>
              </a:prstGeom>
              <a:solidFill>
                <a:schemeClr val="bg1"/>
              </a:solidFill>
            </p:spPr>
            <p:txBody>
              <a:bodyPr wrap="square" rtlCol="0">
                <a:spAutoFit/>
              </a:bodyPr>
              <a:lstStyle/>
              <a:p>
                <a:r>
                  <a:rPr lang="de-DE" sz="1000" dirty="0">
                    <a:cs typeface="Arial" panose="020B0604020202020204" pitchFamily="34" charset="0"/>
                  </a:rPr>
                  <a:t>Rain </a:t>
                </a:r>
                <a:r>
                  <a:rPr lang="de-DE" sz="1000" dirty="0" err="1">
                    <a:cs typeface="Arial" panose="020B0604020202020204" pitchFamily="34" charset="0"/>
                  </a:rPr>
                  <a:t>forest</a:t>
                </a:r>
                <a:endParaRPr lang="de-AT" sz="1000" dirty="0">
                  <a:cs typeface="Arial" panose="020B0604020202020204" pitchFamily="34" charset="0"/>
                </a:endParaRPr>
              </a:p>
            </p:txBody>
          </p:sp>
        </p:grpSp>
        <p:sp>
          <p:nvSpPr>
            <p:cNvPr id="20" name="Textfeld 19">
              <a:extLst>
                <a:ext uri="{FF2B5EF4-FFF2-40B4-BE49-F238E27FC236}">
                  <a16:creationId xmlns:a16="http://schemas.microsoft.com/office/drawing/2014/main" id="{11FDFCE7-3330-4D04-9844-0BD758FD84EB}"/>
                </a:ext>
              </a:extLst>
            </p:cNvPr>
            <p:cNvSpPr txBox="1"/>
            <p:nvPr/>
          </p:nvSpPr>
          <p:spPr>
            <a:xfrm>
              <a:off x="3724712" y="4874004"/>
              <a:ext cx="2197915" cy="276999"/>
            </a:xfrm>
            <a:prstGeom prst="rect">
              <a:avLst/>
            </a:prstGeom>
            <a:solidFill>
              <a:schemeClr val="bg1"/>
            </a:solidFill>
          </p:spPr>
          <p:txBody>
            <a:bodyPr wrap="square" rtlCol="0">
              <a:spAutoFit/>
            </a:bodyPr>
            <a:lstStyle/>
            <a:p>
              <a:r>
                <a:rPr lang="de-DE" sz="1200" b="1" dirty="0">
                  <a:latin typeface="+mj-lt"/>
                </a:rPr>
                <a:t>Vegetation </a:t>
              </a:r>
              <a:r>
                <a:rPr lang="de-DE" sz="1200" b="1" dirty="0" err="1">
                  <a:latin typeface="+mj-lt"/>
                </a:rPr>
                <a:t>zones</a:t>
              </a:r>
              <a:r>
                <a:rPr lang="de-DE" sz="1200" b="1" dirty="0">
                  <a:latin typeface="+mj-lt"/>
                </a:rPr>
                <a:t> 18,000 BC</a:t>
              </a:r>
              <a:endParaRPr lang="de-AT" sz="1200" b="1" dirty="0">
                <a:latin typeface="+mj-lt"/>
              </a:endParaRPr>
            </a:p>
          </p:txBody>
        </p:sp>
      </p:grpSp>
    </p:spTree>
    <p:extLst>
      <p:ext uri="{BB962C8B-B14F-4D97-AF65-F5344CB8AC3E}">
        <p14:creationId xmlns:p14="http://schemas.microsoft.com/office/powerpoint/2010/main" val="2420697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3C896DC-D855-438D-AAB8-6C4412643397}"/>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524249" y="1600200"/>
            <a:ext cx="5185641" cy="2843129"/>
          </a:xfrm>
          <a:prstGeom prst="rect">
            <a:avLst/>
          </a:prstGeom>
        </p:spPr>
      </p:pic>
      <p:pic>
        <p:nvPicPr>
          <p:cNvPr id="8" name="Grafik 7">
            <a:extLst>
              <a:ext uri="{FF2B5EF4-FFF2-40B4-BE49-F238E27FC236}">
                <a16:creationId xmlns:a16="http://schemas.microsoft.com/office/drawing/2014/main" id="{03C286E8-60AC-474E-A478-5333B2E0DD10}"/>
              </a:ext>
            </a:extLst>
          </p:cNvPr>
          <p:cNvPicPr/>
          <p:nvPr/>
        </p:nvPicPr>
        <p:blipFill>
          <a:blip r:embed="rId4"/>
          <a:stretch>
            <a:fillRect/>
          </a:stretch>
        </p:blipFill>
        <p:spPr>
          <a:xfrm>
            <a:off x="3524249" y="4427538"/>
            <a:ext cx="5185641" cy="1742353"/>
          </a:xfrm>
          <a:prstGeom prst="rect">
            <a:avLst/>
          </a:prstGeom>
        </p:spPr>
      </p:pic>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dirty="0"/>
              <a:t>Activity 2.2: Forests in change</a:t>
            </a: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dirty="0"/>
              <a:t>|  </a:t>
            </a:r>
            <a:fld id="{9DD0088F-7E4A-9C4B-9ED2-72FAF1293163}" type="slidenum">
              <a:rPr lang="es-ES_tradnl" sz="1600"/>
              <a:pPr defTabSz="609585">
                <a:spcAft>
                  <a:spcPts val="600"/>
                </a:spcAft>
              </a:pPr>
              <a:t>29</a:t>
            </a:fld>
            <a:endParaRPr lang="es-ES_tradnl" sz="1600"/>
          </a:p>
        </p:txBody>
      </p:sp>
    </p:spTree>
    <p:extLst>
      <p:ext uri="{BB962C8B-B14F-4D97-AF65-F5344CB8AC3E}">
        <p14:creationId xmlns:p14="http://schemas.microsoft.com/office/powerpoint/2010/main" val="209194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92"/>
          <p:cNvGraphicFramePr/>
          <p:nvPr>
            <p:extLst>
              <p:ext uri="{D42A27DB-BD31-4B8C-83A1-F6EECF244321}">
                <p14:modId xmlns:p14="http://schemas.microsoft.com/office/powerpoint/2010/main" val="2098708740"/>
              </p:ext>
            </p:extLst>
          </p:nvPr>
        </p:nvGraphicFramePr>
        <p:xfrm>
          <a:off x="1455088" y="1537169"/>
          <a:ext cx="9454101" cy="4134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5" name="Rectangle 1"/>
          <p:cNvSpPr>
            <a:spLocks noChangeArrowheads="1"/>
          </p:cNvSpPr>
          <p:nvPr/>
        </p:nvSpPr>
        <p:spPr bwMode="auto">
          <a:xfrm>
            <a:off x="1242375" y="366074"/>
            <a:ext cx="9344025" cy="1046392"/>
          </a:xfrm>
          <a:prstGeom prst="rect">
            <a:avLst/>
          </a:prstGeom>
          <a:noFill/>
          <a:ln w="9525">
            <a:noFill/>
            <a:miter lim="800000"/>
            <a:headEnd/>
            <a:tailEnd/>
          </a:ln>
          <a:effectLst/>
        </p:spPr>
        <p:txBody>
          <a:bodyPr vert="horz" wrap="square" lIns="91440" tIns="152352"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004571"/>
                </a:solidFill>
                <a:effectLst/>
                <a:latin typeface="+mj-lt"/>
                <a:ea typeface="BatangChe"/>
                <a:cs typeface="Arial" pitchFamily="34" charset="0"/>
              </a:rPr>
              <a:t>		Flowchart and Module plan </a:t>
            </a:r>
            <a:endParaRPr kumimoji="0" lang="en-US" sz="4000" b="1" i="0" u="none" strike="noStrike" cap="none" normalizeH="0" baseline="0" dirty="0">
              <a:ln>
                <a:noFill/>
              </a:ln>
              <a:solidFill>
                <a:srgbClr val="0E4749"/>
              </a:solidFill>
              <a:effectLst/>
              <a:latin typeface="+mj-l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Imagen 19" descr="/Users/antquearm/Desktop/IncluSMe icons/Icons as JPEG/1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2375" y="366074"/>
            <a:ext cx="976950" cy="910275"/>
          </a:xfrm>
          <a:prstGeom prst="rect">
            <a:avLst/>
          </a:prstGeom>
          <a:noFill/>
          <a:ln>
            <a:noFill/>
          </a:ln>
        </p:spPr>
      </p:pic>
    </p:spTree>
    <p:extLst>
      <p:ext uri="{BB962C8B-B14F-4D97-AF65-F5344CB8AC3E}">
        <p14:creationId xmlns:p14="http://schemas.microsoft.com/office/powerpoint/2010/main" val="213691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49623CB2-6F5C-49C4-BCEB-CB7FFDC4D217}"/>
              </a:ext>
            </a:extLst>
          </p:cNvPr>
          <p:cNvGrpSpPr/>
          <p:nvPr/>
        </p:nvGrpSpPr>
        <p:grpSpPr>
          <a:xfrm>
            <a:off x="2658260" y="503341"/>
            <a:ext cx="3591888" cy="5726009"/>
            <a:chOff x="1635854" y="110453"/>
            <a:chExt cx="3640822" cy="5867227"/>
          </a:xfrm>
        </p:grpSpPr>
        <p:sp>
          <p:nvSpPr>
            <p:cNvPr id="12" name="Rechteck: abgerundete Ecken 11">
              <a:extLst>
                <a:ext uri="{FF2B5EF4-FFF2-40B4-BE49-F238E27FC236}">
                  <a16:creationId xmlns:a16="http://schemas.microsoft.com/office/drawing/2014/main" id="{326888C8-DDF0-490A-BD28-A4C1360DF4BB}"/>
                </a:ext>
              </a:extLst>
            </p:cNvPr>
            <p:cNvSpPr/>
            <p:nvPr/>
          </p:nvSpPr>
          <p:spPr>
            <a:xfrm>
              <a:off x="1635854" y="110453"/>
              <a:ext cx="3640822" cy="586722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6C6D5C4E-130F-46DA-AAC2-2501772DF8EF}"/>
                </a:ext>
              </a:extLst>
            </p:cNvPr>
            <p:cNvSpPr txBox="1"/>
            <p:nvPr/>
          </p:nvSpPr>
          <p:spPr>
            <a:xfrm>
              <a:off x="1851400" y="3813069"/>
              <a:ext cx="3243872" cy="1797592"/>
            </a:xfrm>
            <a:prstGeom prst="rect">
              <a:avLst/>
            </a:prstGeom>
            <a:noFill/>
          </p:spPr>
          <p:txBody>
            <a:bodyPr wrap="square">
              <a:spAutoFit/>
            </a:bodyPr>
            <a:lstStyle/>
            <a:p>
              <a:r>
                <a:rPr lang="de-AT" sz="1200" b="1" dirty="0"/>
                <a:t>Distribution</a:t>
              </a:r>
              <a:r>
                <a:rPr lang="de-AT" sz="1200" dirty="0"/>
                <a:t>: in Central Europe 300-1000 m ASL</a:t>
              </a:r>
            </a:p>
            <a:p>
              <a:r>
                <a:rPr lang="de-AT" sz="1200" b="1" dirty="0"/>
                <a:t>Mean annual </a:t>
              </a:r>
              <a:r>
                <a:rPr lang="de-AT" sz="1200" b="1" dirty="0" err="1"/>
                <a:t>temperature</a:t>
              </a:r>
              <a:r>
                <a:rPr lang="de-AT" sz="1200" dirty="0"/>
                <a:t>: 4-12°C</a:t>
              </a:r>
            </a:p>
            <a:p>
              <a:r>
                <a:rPr lang="de-AT" sz="1200" b="1" dirty="0"/>
                <a:t>Annual </a:t>
              </a:r>
              <a:r>
                <a:rPr lang="de-AT" sz="1200" b="1" dirty="0" err="1"/>
                <a:t>precipitation</a:t>
              </a:r>
              <a:r>
                <a:rPr lang="de-AT" sz="1200" dirty="0"/>
                <a:t>: 450-2000 mm/</a:t>
              </a:r>
              <a:r>
                <a:rPr lang="de-AT" sz="1200" dirty="0" err="1"/>
                <a:t>year</a:t>
              </a:r>
              <a:endParaRPr lang="de-AT" sz="1200" dirty="0"/>
            </a:p>
            <a:p>
              <a:r>
                <a:rPr lang="de-AT" sz="1200" b="1" dirty="0" err="1"/>
                <a:t>Soil</a:t>
              </a:r>
              <a:r>
                <a:rPr lang="de-AT" sz="1200" dirty="0"/>
                <a:t>: </a:t>
              </a:r>
              <a:r>
                <a:rPr lang="en-US" sz="1200" dirty="0"/>
                <a:t>nutrient-rich, slightly acidic to calcareous, cohesive sandy to loamy</a:t>
              </a:r>
            </a:p>
            <a:p>
              <a:r>
                <a:rPr lang="en-US" sz="1200" b="1" dirty="0"/>
                <a:t>Soil moisture</a:t>
              </a:r>
              <a:r>
                <a:rPr lang="en-US" sz="1200" dirty="0"/>
                <a:t>: moderate moisture</a:t>
              </a:r>
            </a:p>
            <a:p>
              <a:r>
                <a:rPr lang="en-US" sz="1200" b="1" dirty="0"/>
                <a:t>Special feature</a:t>
              </a:r>
              <a:r>
                <a:rPr lang="en-US" sz="1200" dirty="0"/>
                <a:t>: young trees tolerate shade; old trees are very competitive in the fight for light and therefore often displace other tree species</a:t>
              </a:r>
            </a:p>
          </p:txBody>
        </p:sp>
        <p:pic>
          <p:nvPicPr>
            <p:cNvPr id="11" name="Grafik 10" descr="Ein Bild, das Baum, draußen, Pflanze, Wald enthält.&#10;&#10;Automatisch generierte Beschreibung">
              <a:extLst>
                <a:ext uri="{FF2B5EF4-FFF2-40B4-BE49-F238E27FC236}">
                  <a16:creationId xmlns:a16="http://schemas.microsoft.com/office/drawing/2014/main" id="{3361C215-F46B-4E37-B229-4251E55D58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415" r="10612" b="11693"/>
            <a:stretch/>
          </p:blipFill>
          <p:spPr>
            <a:xfrm rot="16200000">
              <a:off x="1902215" y="877560"/>
              <a:ext cx="3054306" cy="2697777"/>
            </a:xfrm>
            <a:prstGeom prst="rect">
              <a:avLst/>
            </a:prstGeom>
          </p:spPr>
        </p:pic>
        <p:sp>
          <p:nvSpPr>
            <p:cNvPr id="13" name="Textfeld 12">
              <a:extLst>
                <a:ext uri="{FF2B5EF4-FFF2-40B4-BE49-F238E27FC236}">
                  <a16:creationId xmlns:a16="http://schemas.microsoft.com/office/drawing/2014/main" id="{C279E95E-2054-463E-8A9B-0DFE2CAE6205}"/>
                </a:ext>
              </a:extLst>
            </p:cNvPr>
            <p:cNvSpPr txBox="1"/>
            <p:nvPr/>
          </p:nvSpPr>
          <p:spPr>
            <a:xfrm>
              <a:off x="2038525" y="286622"/>
              <a:ext cx="2793533" cy="369332"/>
            </a:xfrm>
            <a:prstGeom prst="rect">
              <a:avLst/>
            </a:prstGeom>
            <a:noFill/>
          </p:spPr>
          <p:txBody>
            <a:bodyPr wrap="square" rtlCol="0">
              <a:spAutoFit/>
            </a:bodyPr>
            <a:lstStyle/>
            <a:p>
              <a:pPr algn="ctr"/>
              <a:r>
                <a:rPr lang="de-AT" sz="1800" b="1" dirty="0" err="1"/>
                <a:t>Beech</a:t>
              </a:r>
              <a:r>
                <a:rPr lang="de-AT" sz="1800" dirty="0"/>
                <a:t> (</a:t>
              </a:r>
              <a:r>
                <a:rPr lang="de-AT" sz="1800" i="1" dirty="0"/>
                <a:t>Fagus sylvatica</a:t>
              </a:r>
              <a:r>
                <a:rPr lang="de-AT" sz="1800" dirty="0"/>
                <a:t>) </a:t>
              </a:r>
            </a:p>
          </p:txBody>
        </p:sp>
      </p:grpSp>
      <p:grpSp>
        <p:nvGrpSpPr>
          <p:cNvPr id="5" name="Gruppieren 4">
            <a:extLst>
              <a:ext uri="{FF2B5EF4-FFF2-40B4-BE49-F238E27FC236}">
                <a16:creationId xmlns:a16="http://schemas.microsoft.com/office/drawing/2014/main" id="{591571C9-978F-4E55-9316-7716CB3AE65F}"/>
              </a:ext>
            </a:extLst>
          </p:cNvPr>
          <p:cNvGrpSpPr/>
          <p:nvPr/>
        </p:nvGrpSpPr>
        <p:grpSpPr>
          <a:xfrm>
            <a:off x="6396003" y="509197"/>
            <a:ext cx="3591888" cy="5726009"/>
            <a:chOff x="6555425" y="85286"/>
            <a:chExt cx="3640822" cy="5867227"/>
          </a:xfrm>
        </p:grpSpPr>
        <p:sp>
          <p:nvSpPr>
            <p:cNvPr id="15" name="Rechteck: abgerundete Ecken 14">
              <a:extLst>
                <a:ext uri="{FF2B5EF4-FFF2-40B4-BE49-F238E27FC236}">
                  <a16:creationId xmlns:a16="http://schemas.microsoft.com/office/drawing/2014/main" id="{A17AD455-4065-4B48-A6ED-413F31BA2145}"/>
                </a:ext>
              </a:extLst>
            </p:cNvPr>
            <p:cNvSpPr/>
            <p:nvPr/>
          </p:nvSpPr>
          <p:spPr>
            <a:xfrm>
              <a:off x="6555425" y="85286"/>
              <a:ext cx="3640822" cy="58672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Textfeld 15">
              <a:extLst>
                <a:ext uri="{FF2B5EF4-FFF2-40B4-BE49-F238E27FC236}">
                  <a16:creationId xmlns:a16="http://schemas.microsoft.com/office/drawing/2014/main" id="{C80BB707-E0A1-40FD-B5B5-98835B34E877}"/>
                </a:ext>
              </a:extLst>
            </p:cNvPr>
            <p:cNvSpPr txBox="1"/>
            <p:nvPr/>
          </p:nvSpPr>
          <p:spPr>
            <a:xfrm>
              <a:off x="7062582" y="3804060"/>
              <a:ext cx="2793534" cy="1986812"/>
            </a:xfrm>
            <a:prstGeom prst="rect">
              <a:avLst/>
            </a:prstGeom>
            <a:noFill/>
          </p:spPr>
          <p:txBody>
            <a:bodyPr wrap="square">
              <a:spAutoFit/>
            </a:bodyPr>
            <a:lstStyle/>
            <a:p>
              <a:r>
                <a:rPr lang="de-AT" sz="1200" b="1" dirty="0"/>
                <a:t>Distribution</a:t>
              </a:r>
              <a:r>
                <a:rPr lang="de-AT" sz="1200" dirty="0"/>
                <a:t>: in Central Europe </a:t>
              </a:r>
              <a:r>
                <a:rPr lang="de-AT" sz="1200" dirty="0" err="1"/>
                <a:t>up</a:t>
              </a:r>
              <a:r>
                <a:rPr lang="de-AT" sz="1200" dirty="0"/>
                <a:t> </a:t>
              </a:r>
              <a:r>
                <a:rPr lang="de-AT" sz="1200" dirty="0" err="1"/>
                <a:t>to</a:t>
              </a:r>
              <a:r>
                <a:rPr lang="de-AT" sz="1200" dirty="0"/>
                <a:t> 2000 m ASL</a:t>
              </a:r>
            </a:p>
            <a:p>
              <a:r>
                <a:rPr lang="de-AT" sz="1200" b="1" dirty="0"/>
                <a:t>Mean </a:t>
              </a:r>
              <a:r>
                <a:rPr lang="de-AT" sz="1200" b="1" dirty="0" err="1"/>
                <a:t>temperature</a:t>
              </a:r>
              <a:r>
                <a:rPr lang="de-AT" sz="1200" dirty="0"/>
                <a:t>: </a:t>
              </a:r>
              <a:r>
                <a:rPr lang="de-AT" sz="1200" dirty="0" err="1"/>
                <a:t>summer</a:t>
              </a:r>
              <a:r>
                <a:rPr lang="de-AT" sz="1200" dirty="0"/>
                <a:t> 9-20°C,</a:t>
              </a:r>
              <a:br>
                <a:rPr lang="de-AT" sz="1200" dirty="0"/>
              </a:br>
              <a:r>
                <a:rPr lang="de-AT" sz="1200" dirty="0" err="1"/>
                <a:t>winter</a:t>
              </a:r>
              <a:r>
                <a:rPr lang="de-AT" sz="1200" dirty="0"/>
                <a:t> -20-0°C</a:t>
              </a:r>
            </a:p>
            <a:p>
              <a:r>
                <a:rPr lang="de-AT" sz="1200" b="1" dirty="0"/>
                <a:t>Annual </a:t>
              </a:r>
              <a:r>
                <a:rPr lang="de-AT" sz="1200" b="1" dirty="0" err="1"/>
                <a:t>precipitation</a:t>
              </a:r>
              <a:r>
                <a:rPr lang="de-AT" sz="1200" dirty="0"/>
                <a:t>: ≥ 400 mm/</a:t>
              </a:r>
              <a:r>
                <a:rPr lang="de-AT" sz="1200" dirty="0" err="1"/>
                <a:t>year</a:t>
              </a:r>
              <a:endParaRPr lang="de-AT" sz="1200" dirty="0"/>
            </a:p>
            <a:p>
              <a:r>
                <a:rPr lang="de-AT" sz="1200" b="1" dirty="0" err="1"/>
                <a:t>Soil</a:t>
              </a:r>
              <a:r>
                <a:rPr lang="de-AT" sz="1200" b="1" dirty="0"/>
                <a:t>:</a:t>
              </a:r>
              <a:r>
                <a:rPr lang="de-AT" sz="1200" dirty="0"/>
                <a:t> </a:t>
              </a:r>
              <a:r>
                <a:rPr lang="en-US" sz="1200" dirty="0"/>
                <a:t>no special demands</a:t>
              </a:r>
            </a:p>
            <a:p>
              <a:r>
                <a:rPr lang="en-US" sz="1200" b="1" dirty="0"/>
                <a:t>Soil moisture</a:t>
              </a:r>
              <a:r>
                <a:rPr lang="en-US" sz="1200" dirty="0"/>
                <a:t>: dry or wet</a:t>
              </a:r>
            </a:p>
            <a:p>
              <a:r>
                <a:rPr lang="en-US" sz="1200" b="1" dirty="0"/>
                <a:t>Special feature</a:t>
              </a:r>
              <a:r>
                <a:rPr lang="en-US" sz="1200" dirty="0"/>
                <a:t>: undemanding tree species, tolerates many soils and climates, weak competition at good sites</a:t>
              </a:r>
            </a:p>
          </p:txBody>
        </p:sp>
        <p:sp>
          <p:nvSpPr>
            <p:cNvPr id="18" name="Textfeld 17">
              <a:extLst>
                <a:ext uri="{FF2B5EF4-FFF2-40B4-BE49-F238E27FC236}">
                  <a16:creationId xmlns:a16="http://schemas.microsoft.com/office/drawing/2014/main" id="{47D1CF98-DFD9-453E-8575-FC3A84682087}"/>
                </a:ext>
              </a:extLst>
            </p:cNvPr>
            <p:cNvSpPr txBox="1"/>
            <p:nvPr/>
          </p:nvSpPr>
          <p:spPr>
            <a:xfrm>
              <a:off x="6915326" y="277406"/>
              <a:ext cx="2793533" cy="378441"/>
            </a:xfrm>
            <a:prstGeom prst="rect">
              <a:avLst/>
            </a:prstGeom>
            <a:noFill/>
          </p:spPr>
          <p:txBody>
            <a:bodyPr wrap="square" rtlCol="0">
              <a:spAutoFit/>
            </a:bodyPr>
            <a:lstStyle/>
            <a:p>
              <a:pPr algn="ctr"/>
              <a:r>
                <a:rPr lang="de-AT" sz="1800" b="1" dirty="0"/>
                <a:t>Pine</a:t>
              </a:r>
              <a:r>
                <a:rPr lang="de-AT" sz="1800" dirty="0"/>
                <a:t> (</a:t>
              </a:r>
              <a:r>
                <a:rPr lang="de-AT" sz="1800" i="1" dirty="0"/>
                <a:t>Pinus </a:t>
              </a:r>
              <a:r>
                <a:rPr lang="de-AT" sz="1800" i="1" dirty="0" err="1"/>
                <a:t>sylvestris</a:t>
              </a:r>
              <a:r>
                <a:rPr lang="de-AT" sz="1800" dirty="0"/>
                <a:t>) </a:t>
              </a:r>
            </a:p>
          </p:txBody>
        </p:sp>
        <p:pic>
          <p:nvPicPr>
            <p:cNvPr id="3" name="Grafik 2" descr="Ein Bild, das Baum, Pflanze enthält.&#10;&#10;Automatisch generierte Beschreibung">
              <a:extLst>
                <a:ext uri="{FF2B5EF4-FFF2-40B4-BE49-F238E27FC236}">
                  <a16:creationId xmlns:a16="http://schemas.microsoft.com/office/drawing/2014/main" id="{99F3EDAF-DA86-43DB-919A-09D565D5E13C}"/>
                </a:ext>
              </a:extLst>
            </p:cNvPr>
            <p:cNvPicPr>
              <a:picLocks noChangeAspect="1"/>
            </p:cNvPicPr>
            <p:nvPr/>
          </p:nvPicPr>
          <p:blipFill rotWithShape="1">
            <a:blip r:embed="rId3">
              <a:extLst>
                <a:ext uri="{28A0092B-C50C-407E-A947-70E740481C1C}">
                  <a14:useLocalDpi xmlns:a14="http://schemas.microsoft.com/office/drawing/2010/main" val="0"/>
                </a:ext>
              </a:extLst>
            </a:blip>
            <a:srcRect t="2795" b="2422"/>
            <a:stretch/>
          </p:blipFill>
          <p:spPr>
            <a:xfrm>
              <a:off x="7139544" y="684278"/>
              <a:ext cx="2472583" cy="3045276"/>
            </a:xfrm>
            <a:prstGeom prst="rect">
              <a:avLst/>
            </a:prstGeom>
          </p:spPr>
        </p:pic>
      </p:grpSp>
      <p:sp>
        <p:nvSpPr>
          <p:cNvPr id="9" name="Rechteck: abgerundete Ecken 8">
            <a:extLst>
              <a:ext uri="{FF2B5EF4-FFF2-40B4-BE49-F238E27FC236}">
                <a16:creationId xmlns:a16="http://schemas.microsoft.com/office/drawing/2014/main" id="{BFA5FD32-AD87-45AE-A83C-F202B801DA87}"/>
              </a:ext>
            </a:extLst>
          </p:cNvPr>
          <p:cNvSpPr/>
          <p:nvPr/>
        </p:nvSpPr>
        <p:spPr>
          <a:xfrm>
            <a:off x="287996" y="2952577"/>
            <a:ext cx="2194444" cy="266000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600" b="1" dirty="0">
                <a:effectLst/>
              </a:rPr>
              <a:t>Site</a:t>
            </a:r>
            <a:endParaRPr lang="de-AT" sz="1600" b="1" dirty="0">
              <a:effectLst/>
            </a:endParaRPr>
          </a:p>
          <a:p>
            <a:pPr algn="l"/>
            <a:r>
              <a:rPr lang="fr-FR" sz="1200" b="1" dirty="0">
                <a:effectLst/>
              </a:rPr>
              <a:t>Zone</a:t>
            </a:r>
            <a:r>
              <a:rPr lang="fr-FR" sz="1200" dirty="0">
                <a:effectLst/>
              </a:rPr>
              <a:t>: Central Europe</a:t>
            </a:r>
            <a:endParaRPr lang="de-AT" sz="1200" dirty="0">
              <a:effectLst/>
            </a:endParaRPr>
          </a:p>
          <a:p>
            <a:pPr algn="l"/>
            <a:r>
              <a:rPr lang="en-US" sz="1200" b="1" dirty="0">
                <a:effectLst/>
              </a:rPr>
              <a:t>Altitude</a:t>
            </a:r>
            <a:r>
              <a:rPr lang="en-US" sz="1200" dirty="0">
                <a:effectLst/>
              </a:rPr>
              <a:t>: 700m ASL</a:t>
            </a:r>
          </a:p>
          <a:p>
            <a:pPr algn="l"/>
            <a:r>
              <a:rPr lang="en-US" sz="1200" b="1" dirty="0">
                <a:effectLst/>
              </a:rPr>
              <a:t>Mean annual temperature</a:t>
            </a:r>
            <a:r>
              <a:rPr lang="en-US" sz="1200" dirty="0">
                <a:effectLst/>
              </a:rPr>
              <a:t>: 7°C</a:t>
            </a:r>
          </a:p>
          <a:p>
            <a:pPr algn="l"/>
            <a:r>
              <a:rPr lang="en-US" sz="1200" b="1" dirty="0">
                <a:effectLst/>
              </a:rPr>
              <a:t>Annual precipitation</a:t>
            </a:r>
            <a:r>
              <a:rPr lang="en-US" sz="1200" dirty="0">
                <a:effectLst/>
              </a:rPr>
              <a:t>: 1100 mm/year</a:t>
            </a:r>
          </a:p>
          <a:p>
            <a:pPr algn="l"/>
            <a:r>
              <a:rPr lang="en-US" sz="1200" b="1" dirty="0">
                <a:effectLst/>
              </a:rPr>
              <a:t>Soil</a:t>
            </a:r>
            <a:r>
              <a:rPr lang="en-US" sz="1200" dirty="0">
                <a:effectLst/>
              </a:rPr>
              <a:t>: gravel materials of mixed sources, medium acidity, sandy loam</a:t>
            </a:r>
          </a:p>
          <a:p>
            <a:pPr algn="l"/>
            <a:r>
              <a:rPr lang="en-US" sz="1200" b="1" dirty="0">
                <a:effectLst/>
              </a:rPr>
              <a:t>Soil moisture</a:t>
            </a:r>
            <a:r>
              <a:rPr lang="en-US" sz="1200" dirty="0">
                <a:effectLst/>
              </a:rPr>
              <a:t>: fresh</a:t>
            </a:r>
            <a:endParaRPr lang="de-AT" sz="1200" dirty="0">
              <a:effectLst/>
            </a:endParaRPr>
          </a:p>
        </p:txBody>
      </p:sp>
      <p:sp>
        <p:nvSpPr>
          <p:cNvPr id="14" name="Rechteck: abgerundete Ecken 13">
            <a:extLst>
              <a:ext uri="{FF2B5EF4-FFF2-40B4-BE49-F238E27FC236}">
                <a16:creationId xmlns:a16="http://schemas.microsoft.com/office/drawing/2014/main" id="{17F6746E-C7D2-4890-A4F5-968388AC3C66}"/>
              </a:ext>
            </a:extLst>
          </p:cNvPr>
          <p:cNvSpPr/>
          <p:nvPr/>
        </p:nvSpPr>
        <p:spPr>
          <a:xfrm>
            <a:off x="287996" y="1786856"/>
            <a:ext cx="2194443" cy="973123"/>
          </a:xfrm>
          <a:prstGeom prst="roundRect">
            <a:avLst/>
          </a:prstGeom>
          <a:solidFill>
            <a:schemeClr val="tx2">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400" dirty="0"/>
              <a:t>Which tree species is better suited for this location? Decide and reason your decision!</a:t>
            </a:r>
            <a:endParaRPr lang="de-AT" sz="1400" dirty="0"/>
          </a:p>
        </p:txBody>
      </p:sp>
      <p:sp>
        <p:nvSpPr>
          <p:cNvPr id="17" name="Título 1">
            <a:extLst>
              <a:ext uri="{FF2B5EF4-FFF2-40B4-BE49-F238E27FC236}">
                <a16:creationId xmlns:a16="http://schemas.microsoft.com/office/drawing/2014/main" id="{CD91B9DB-D884-E270-5EDD-8795482A2DCF}"/>
              </a:ext>
            </a:extLst>
          </p:cNvPr>
          <p:cNvSpPr txBox="1">
            <a:spLocks/>
          </p:cNvSpPr>
          <p:nvPr/>
        </p:nvSpPr>
        <p:spPr>
          <a:xfrm>
            <a:off x="216837" y="442920"/>
            <a:ext cx="2375361" cy="647795"/>
          </a:xfrm>
          <a:prstGeom prst="rect">
            <a:avLst/>
          </a:prstGeom>
        </p:spPr>
        <p:txBody>
          <a:bodyPr anchor="ctr">
            <a:normAutofit fontScale="47500" lnSpcReduction="20000"/>
          </a:bodyPr>
          <a:lstStyle>
            <a:lvl1pPr algn="l" defTabSz="609585" rtl="0" eaLnBrk="1" latinLnBrk="0" hangingPunct="1">
              <a:spcBef>
                <a:spcPct val="0"/>
              </a:spcBef>
              <a:buNone/>
              <a:defRPr sz="4267" b="1" kern="1200">
                <a:solidFill>
                  <a:srgbClr val="4C5F7E"/>
                </a:solidFill>
                <a:latin typeface="Avenir Book" charset="0"/>
                <a:ea typeface="Avenir Book" charset="0"/>
                <a:cs typeface="Avenir Book" charset="0"/>
              </a:defRPr>
            </a:lvl1pPr>
          </a:lstStyle>
          <a:p>
            <a:pPr>
              <a:lnSpc>
                <a:spcPct val="90000"/>
              </a:lnSpc>
            </a:pPr>
            <a:r>
              <a:rPr lang="en-US" dirty="0"/>
              <a:t>Activity 2.3: Forests &amp; climate change</a:t>
            </a:r>
          </a:p>
        </p:txBody>
      </p:sp>
    </p:spTree>
    <p:extLst>
      <p:ext uri="{BB962C8B-B14F-4D97-AF65-F5344CB8AC3E}">
        <p14:creationId xmlns:p14="http://schemas.microsoft.com/office/powerpoint/2010/main" val="3370040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62255C9D-A159-40CB-8E20-532B1C5B295D}"/>
              </a:ext>
            </a:extLst>
          </p:cNvPr>
          <p:cNvSpPr/>
          <p:nvPr/>
        </p:nvSpPr>
        <p:spPr>
          <a:xfrm>
            <a:off x="968818" y="3356635"/>
            <a:ext cx="2716524" cy="146597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600" b="1" dirty="0">
                <a:effectLst/>
              </a:rPr>
              <a:t>Site</a:t>
            </a:r>
            <a:endParaRPr lang="de-AT" sz="1600" b="1" dirty="0">
              <a:effectLst/>
            </a:endParaRPr>
          </a:p>
          <a:p>
            <a:pPr algn="l"/>
            <a:r>
              <a:rPr lang="de-DE" sz="1200" b="1" dirty="0">
                <a:effectLst/>
              </a:rPr>
              <a:t>Alpine </a:t>
            </a:r>
            <a:r>
              <a:rPr lang="de-DE" sz="1200" b="1" dirty="0" err="1">
                <a:effectLst/>
              </a:rPr>
              <a:t>foothills</a:t>
            </a:r>
            <a:r>
              <a:rPr lang="de-DE" sz="1200" b="0" dirty="0">
                <a:effectLst/>
              </a:rPr>
              <a:t>, Burgenland, Austria</a:t>
            </a:r>
            <a:endParaRPr lang="de-AT" sz="1200" b="0" dirty="0">
              <a:effectLst/>
            </a:endParaRPr>
          </a:p>
          <a:p>
            <a:pPr algn="l"/>
            <a:r>
              <a:rPr lang="en-US" sz="1200" b="1" dirty="0">
                <a:effectLst/>
              </a:rPr>
              <a:t>Altitude</a:t>
            </a:r>
            <a:r>
              <a:rPr lang="en-US" sz="1200" dirty="0">
                <a:effectLst/>
              </a:rPr>
              <a:t>: 300m ASL</a:t>
            </a:r>
          </a:p>
          <a:p>
            <a:pPr algn="l"/>
            <a:r>
              <a:rPr lang="en-US" sz="1200" b="1" dirty="0">
                <a:effectLst/>
              </a:rPr>
              <a:t>Mean temperature</a:t>
            </a:r>
            <a:r>
              <a:rPr lang="en-US" sz="1200" dirty="0">
                <a:effectLst/>
              </a:rPr>
              <a:t>: 9°C</a:t>
            </a:r>
          </a:p>
          <a:p>
            <a:pPr algn="l"/>
            <a:r>
              <a:rPr lang="en-US" sz="1200" b="1" dirty="0">
                <a:effectLst/>
              </a:rPr>
              <a:t>Annual precipitation</a:t>
            </a:r>
            <a:r>
              <a:rPr lang="en-US" sz="1200" dirty="0">
                <a:effectLst/>
              </a:rPr>
              <a:t>: 800 mm/year</a:t>
            </a:r>
          </a:p>
          <a:p>
            <a:pPr algn="l"/>
            <a:r>
              <a:rPr lang="en-US" sz="1200" b="1" dirty="0">
                <a:effectLst/>
              </a:rPr>
              <a:t>Soil</a:t>
            </a:r>
            <a:r>
              <a:rPr lang="en-US" sz="1200" dirty="0">
                <a:effectLst/>
              </a:rPr>
              <a:t>: loam</a:t>
            </a:r>
          </a:p>
        </p:txBody>
      </p:sp>
      <p:sp>
        <p:nvSpPr>
          <p:cNvPr id="7" name="Rechteck: abgerundete Ecken 6">
            <a:extLst>
              <a:ext uri="{FF2B5EF4-FFF2-40B4-BE49-F238E27FC236}">
                <a16:creationId xmlns:a16="http://schemas.microsoft.com/office/drawing/2014/main" id="{443B9F57-82B1-4895-ACC1-CC20015A5680}"/>
              </a:ext>
            </a:extLst>
          </p:cNvPr>
          <p:cNvSpPr/>
          <p:nvPr/>
        </p:nvSpPr>
        <p:spPr>
          <a:xfrm>
            <a:off x="961502" y="1741510"/>
            <a:ext cx="2716524" cy="1465975"/>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A forest owner hands over his estate to his daughter, a trained forester. Some areas are to be reforested. Which tree species should she choose for the new plantings?</a:t>
            </a:r>
            <a:endParaRPr lang="de-AT" sz="1400" dirty="0"/>
          </a:p>
        </p:txBody>
      </p:sp>
      <p:grpSp>
        <p:nvGrpSpPr>
          <p:cNvPr id="8" name="Gruppieren 7">
            <a:extLst>
              <a:ext uri="{FF2B5EF4-FFF2-40B4-BE49-F238E27FC236}">
                <a16:creationId xmlns:a16="http://schemas.microsoft.com/office/drawing/2014/main" id="{601D1505-B224-4102-B627-93B0965A78A3}"/>
              </a:ext>
            </a:extLst>
          </p:cNvPr>
          <p:cNvGrpSpPr/>
          <p:nvPr/>
        </p:nvGrpSpPr>
        <p:grpSpPr>
          <a:xfrm>
            <a:off x="7476722" y="776217"/>
            <a:ext cx="3118862" cy="5048075"/>
            <a:chOff x="7271855" y="142613"/>
            <a:chExt cx="3591888" cy="5486401"/>
          </a:xfrm>
        </p:grpSpPr>
        <p:grpSp>
          <p:nvGrpSpPr>
            <p:cNvPr id="9" name="Gruppieren 8">
              <a:extLst>
                <a:ext uri="{FF2B5EF4-FFF2-40B4-BE49-F238E27FC236}">
                  <a16:creationId xmlns:a16="http://schemas.microsoft.com/office/drawing/2014/main" id="{E0DD9CBC-53D2-485B-9F97-7EC86C4C681F}"/>
                </a:ext>
              </a:extLst>
            </p:cNvPr>
            <p:cNvGrpSpPr/>
            <p:nvPr/>
          </p:nvGrpSpPr>
          <p:grpSpPr>
            <a:xfrm>
              <a:off x="7271855" y="142613"/>
              <a:ext cx="3591888" cy="5486401"/>
              <a:chOff x="6555425" y="85286"/>
              <a:chExt cx="3640822" cy="5867227"/>
            </a:xfrm>
          </p:grpSpPr>
          <p:sp>
            <p:nvSpPr>
              <p:cNvPr id="12" name="Rechteck: abgerundete Ecken 11">
                <a:extLst>
                  <a:ext uri="{FF2B5EF4-FFF2-40B4-BE49-F238E27FC236}">
                    <a16:creationId xmlns:a16="http://schemas.microsoft.com/office/drawing/2014/main" id="{B1FEE571-1923-42A5-8478-6ADDFD9D440C}"/>
                  </a:ext>
                </a:extLst>
              </p:cNvPr>
              <p:cNvSpPr/>
              <p:nvPr/>
            </p:nvSpPr>
            <p:spPr>
              <a:xfrm>
                <a:off x="6555425" y="85286"/>
                <a:ext cx="3640822" cy="58672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extLst>
                  <a:ext uri="{FF2B5EF4-FFF2-40B4-BE49-F238E27FC236}">
                    <a16:creationId xmlns:a16="http://schemas.microsoft.com/office/drawing/2014/main" id="{787A3B9C-5E02-4A6E-BF40-28DD186343FC}"/>
                  </a:ext>
                </a:extLst>
              </p:cNvPr>
              <p:cNvSpPr txBox="1"/>
              <p:nvPr/>
            </p:nvSpPr>
            <p:spPr>
              <a:xfrm>
                <a:off x="6915326" y="294598"/>
                <a:ext cx="2793533" cy="378441"/>
              </a:xfrm>
              <a:prstGeom prst="rect">
                <a:avLst/>
              </a:prstGeom>
              <a:noFill/>
            </p:spPr>
            <p:txBody>
              <a:bodyPr wrap="square" rtlCol="0">
                <a:spAutoFit/>
              </a:bodyPr>
              <a:lstStyle/>
              <a:p>
                <a:pPr algn="ctr"/>
                <a:r>
                  <a:rPr lang="de-AT" sz="1800" b="1" dirty="0"/>
                  <a:t>Oak</a:t>
                </a:r>
                <a:r>
                  <a:rPr lang="de-AT" sz="1800" dirty="0"/>
                  <a:t> (</a:t>
                </a:r>
                <a:r>
                  <a:rPr lang="de-AT" sz="1800" i="1" dirty="0"/>
                  <a:t>Quercus </a:t>
                </a:r>
                <a:r>
                  <a:rPr lang="de-AT" sz="1800" i="1" dirty="0" err="1"/>
                  <a:t>petrae</a:t>
                </a:r>
                <a:r>
                  <a:rPr lang="de-AT" sz="1800" dirty="0"/>
                  <a:t>) </a:t>
                </a:r>
              </a:p>
            </p:txBody>
          </p:sp>
        </p:grpSp>
        <p:sp>
          <p:nvSpPr>
            <p:cNvPr id="10" name="Textfeld 9">
              <a:extLst>
                <a:ext uri="{FF2B5EF4-FFF2-40B4-BE49-F238E27FC236}">
                  <a16:creationId xmlns:a16="http://schemas.microsoft.com/office/drawing/2014/main" id="{14FBD3E6-1A14-4E3F-B123-E4B99327B59C}"/>
                </a:ext>
              </a:extLst>
            </p:cNvPr>
            <p:cNvSpPr txBox="1"/>
            <p:nvPr/>
          </p:nvSpPr>
          <p:spPr>
            <a:xfrm>
              <a:off x="7767064" y="4076291"/>
              <a:ext cx="2755987" cy="1200329"/>
            </a:xfrm>
            <a:prstGeom prst="rect">
              <a:avLst/>
            </a:prstGeom>
            <a:noFill/>
          </p:spPr>
          <p:txBody>
            <a:bodyPr wrap="square">
              <a:spAutoFit/>
            </a:bodyPr>
            <a:lstStyle/>
            <a:p>
              <a:r>
                <a:rPr lang="de-AT" sz="1200" b="1" dirty="0" err="1"/>
                <a:t>Yearly</a:t>
              </a:r>
              <a:r>
                <a:rPr lang="de-AT" sz="1200" b="1" dirty="0"/>
                <a:t> </a:t>
              </a:r>
              <a:r>
                <a:rPr lang="de-AT" sz="1200" b="1" dirty="0" err="1"/>
                <a:t>yield</a:t>
              </a:r>
              <a:r>
                <a:rPr lang="de-AT" sz="1200" dirty="0"/>
                <a:t>: 6 m³/ha/</a:t>
              </a:r>
              <a:r>
                <a:rPr lang="de-AT" sz="1200" dirty="0" err="1"/>
                <a:t>year</a:t>
              </a:r>
              <a:endParaRPr lang="de-AT" sz="1200" dirty="0"/>
            </a:p>
            <a:p>
              <a:r>
                <a:rPr lang="de-AT" sz="1200" b="1" dirty="0"/>
                <a:t>Plan </a:t>
              </a:r>
              <a:r>
                <a:rPr lang="de-AT" sz="1200" b="1" dirty="0" err="1"/>
                <a:t>age</a:t>
              </a:r>
              <a:r>
                <a:rPr lang="de-AT" sz="1200" b="1" dirty="0"/>
                <a:t> </a:t>
              </a:r>
              <a:r>
                <a:rPr lang="de-AT" sz="1200" b="1" dirty="0" err="1"/>
                <a:t>for</a:t>
              </a:r>
              <a:r>
                <a:rPr lang="de-AT" sz="1200" b="1" dirty="0"/>
                <a:t> </a:t>
              </a:r>
              <a:r>
                <a:rPr lang="de-AT" sz="1200" b="1" dirty="0" err="1"/>
                <a:t>harvesting</a:t>
              </a:r>
              <a:r>
                <a:rPr lang="de-AT" sz="1200" dirty="0"/>
                <a:t>: 120 </a:t>
              </a:r>
              <a:r>
                <a:rPr lang="de-AT" sz="1200" dirty="0" err="1"/>
                <a:t>years</a:t>
              </a:r>
              <a:endParaRPr lang="de-AT" sz="1200" dirty="0"/>
            </a:p>
            <a:p>
              <a:r>
                <a:rPr lang="de-AT" sz="1200" b="1" dirty="0"/>
                <a:t>Average </a:t>
              </a:r>
              <a:r>
                <a:rPr lang="de-AT" sz="1200" b="1" dirty="0" err="1"/>
                <a:t>price</a:t>
              </a:r>
              <a:r>
                <a:rPr lang="de-AT" sz="1200" b="1" dirty="0"/>
                <a:t> per m³</a:t>
              </a:r>
              <a:r>
                <a:rPr lang="de-AT" sz="1200" dirty="0"/>
                <a:t>: 115 €</a:t>
              </a:r>
            </a:p>
            <a:p>
              <a:r>
                <a:rPr lang="de-AT" sz="1200" b="1" dirty="0"/>
                <a:t>Risk</a:t>
              </a:r>
              <a:r>
                <a:rPr lang="de-AT" sz="1200" dirty="0"/>
                <a:t>: </a:t>
              </a:r>
              <a:r>
                <a:rPr lang="en-US" sz="1200" dirty="0"/>
                <a:t>low risk of windthrow (deep rooting system), low risk of bark beetle, medium risk of other insects</a:t>
              </a:r>
            </a:p>
          </p:txBody>
        </p:sp>
        <p:pic>
          <p:nvPicPr>
            <p:cNvPr id="11" name="Grafik 10">
              <a:extLst>
                <a:ext uri="{FF2B5EF4-FFF2-40B4-BE49-F238E27FC236}">
                  <a16:creationId xmlns:a16="http://schemas.microsoft.com/office/drawing/2014/main" id="{21907926-FC85-4B2D-BFFB-880CC6EC3D73}"/>
                </a:ext>
              </a:extLst>
            </p:cNvPr>
            <p:cNvPicPr>
              <a:picLocks noChangeAspect="1"/>
            </p:cNvPicPr>
            <p:nvPr/>
          </p:nvPicPr>
          <p:blipFill rotWithShape="1">
            <a:blip r:embed="rId2">
              <a:extLst>
                <a:ext uri="{28A0092B-C50C-407E-A947-70E740481C1C}">
                  <a14:useLocalDpi xmlns:a14="http://schemas.microsoft.com/office/drawing/2010/main" val="0"/>
                </a:ext>
              </a:extLst>
            </a:blip>
            <a:srcRect b="14977"/>
            <a:stretch/>
          </p:blipFill>
          <p:spPr>
            <a:xfrm>
              <a:off x="7859343" y="805926"/>
              <a:ext cx="2308114" cy="3210085"/>
            </a:xfrm>
            <a:prstGeom prst="rect">
              <a:avLst/>
            </a:prstGeom>
          </p:spPr>
        </p:pic>
      </p:grpSp>
      <p:grpSp>
        <p:nvGrpSpPr>
          <p:cNvPr id="14" name="Gruppieren 13">
            <a:extLst>
              <a:ext uri="{FF2B5EF4-FFF2-40B4-BE49-F238E27FC236}">
                <a16:creationId xmlns:a16="http://schemas.microsoft.com/office/drawing/2014/main" id="{27BFF73A-D5FD-4C2B-A6A9-123485A3BFBC}"/>
              </a:ext>
            </a:extLst>
          </p:cNvPr>
          <p:cNvGrpSpPr/>
          <p:nvPr/>
        </p:nvGrpSpPr>
        <p:grpSpPr>
          <a:xfrm>
            <a:off x="4026070" y="770101"/>
            <a:ext cx="3118862" cy="5048074"/>
            <a:chOff x="3199130" y="117446"/>
            <a:chExt cx="3591888" cy="5486400"/>
          </a:xfrm>
        </p:grpSpPr>
        <p:grpSp>
          <p:nvGrpSpPr>
            <p:cNvPr id="15" name="Gruppieren 14">
              <a:extLst>
                <a:ext uri="{FF2B5EF4-FFF2-40B4-BE49-F238E27FC236}">
                  <a16:creationId xmlns:a16="http://schemas.microsoft.com/office/drawing/2014/main" id="{98FA3B9A-99F9-4BF7-9A5B-486355051671}"/>
                </a:ext>
              </a:extLst>
            </p:cNvPr>
            <p:cNvGrpSpPr/>
            <p:nvPr/>
          </p:nvGrpSpPr>
          <p:grpSpPr>
            <a:xfrm>
              <a:off x="3199130" y="117446"/>
              <a:ext cx="3591888" cy="5486400"/>
              <a:chOff x="1635854" y="110454"/>
              <a:chExt cx="3640822" cy="5621709"/>
            </a:xfrm>
          </p:grpSpPr>
          <p:sp>
            <p:nvSpPr>
              <p:cNvPr id="17" name="Rechteck: abgerundete Ecken 16">
                <a:extLst>
                  <a:ext uri="{FF2B5EF4-FFF2-40B4-BE49-F238E27FC236}">
                    <a16:creationId xmlns:a16="http://schemas.microsoft.com/office/drawing/2014/main" id="{9B109B95-4D44-4CE3-A248-76224571BA87}"/>
                  </a:ext>
                </a:extLst>
              </p:cNvPr>
              <p:cNvSpPr/>
              <p:nvPr/>
            </p:nvSpPr>
            <p:spPr>
              <a:xfrm>
                <a:off x="1635854" y="110454"/>
                <a:ext cx="3640822" cy="562170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Textfeld 17">
                <a:extLst>
                  <a:ext uri="{FF2B5EF4-FFF2-40B4-BE49-F238E27FC236}">
                    <a16:creationId xmlns:a16="http://schemas.microsoft.com/office/drawing/2014/main" id="{0C452DCB-BA44-43D8-BBC0-32663A9897BA}"/>
                  </a:ext>
                </a:extLst>
              </p:cNvPr>
              <p:cNvSpPr txBox="1"/>
              <p:nvPr/>
            </p:nvSpPr>
            <p:spPr>
              <a:xfrm>
                <a:off x="2123505" y="4165501"/>
                <a:ext cx="2876683" cy="1419153"/>
              </a:xfrm>
              <a:prstGeom prst="rect">
                <a:avLst/>
              </a:prstGeom>
              <a:noFill/>
            </p:spPr>
            <p:txBody>
              <a:bodyPr wrap="square">
                <a:spAutoFit/>
              </a:bodyPr>
              <a:lstStyle/>
              <a:p>
                <a:r>
                  <a:rPr lang="de-AT" sz="1200" b="1" dirty="0" err="1"/>
                  <a:t>Yearly</a:t>
                </a:r>
                <a:r>
                  <a:rPr lang="de-AT" sz="1200" b="1" dirty="0"/>
                  <a:t> </a:t>
                </a:r>
                <a:r>
                  <a:rPr lang="de-AT" sz="1200" b="1" dirty="0" err="1"/>
                  <a:t>yield</a:t>
                </a:r>
                <a:r>
                  <a:rPr lang="de-AT" sz="1200" dirty="0"/>
                  <a:t>: 11 m³/ha/</a:t>
                </a:r>
                <a:r>
                  <a:rPr lang="de-AT" sz="1200" dirty="0" err="1"/>
                  <a:t>year</a:t>
                </a:r>
                <a:endParaRPr lang="de-AT" sz="1200" dirty="0"/>
              </a:p>
              <a:p>
                <a:r>
                  <a:rPr lang="de-AT" sz="1200" b="1" dirty="0"/>
                  <a:t>Plan </a:t>
                </a:r>
                <a:r>
                  <a:rPr lang="de-AT" sz="1200" b="1" dirty="0" err="1"/>
                  <a:t>age</a:t>
                </a:r>
                <a:r>
                  <a:rPr lang="de-AT" sz="1200" b="1" dirty="0"/>
                  <a:t> </a:t>
                </a:r>
                <a:r>
                  <a:rPr lang="de-AT" sz="1200" b="1" dirty="0" err="1"/>
                  <a:t>for</a:t>
                </a:r>
                <a:r>
                  <a:rPr lang="de-AT" sz="1200" b="1" dirty="0"/>
                  <a:t> </a:t>
                </a:r>
                <a:r>
                  <a:rPr lang="de-AT" sz="1200" b="1" dirty="0" err="1"/>
                  <a:t>harvesting</a:t>
                </a:r>
                <a:r>
                  <a:rPr lang="de-AT" sz="1200" dirty="0"/>
                  <a:t>: 80 </a:t>
                </a:r>
                <a:r>
                  <a:rPr lang="de-AT" sz="1200" dirty="0" err="1"/>
                  <a:t>years</a:t>
                </a:r>
                <a:endParaRPr lang="de-AT" sz="1200" dirty="0"/>
              </a:p>
              <a:p>
                <a:r>
                  <a:rPr lang="de-AT" sz="1200" b="1" dirty="0"/>
                  <a:t>Average </a:t>
                </a:r>
                <a:r>
                  <a:rPr lang="de-AT" sz="1200" b="1" dirty="0" err="1"/>
                  <a:t>price</a:t>
                </a:r>
                <a:r>
                  <a:rPr lang="de-AT" sz="1200" b="1" dirty="0"/>
                  <a:t> per m³</a:t>
                </a:r>
                <a:r>
                  <a:rPr lang="de-AT" sz="1200" dirty="0"/>
                  <a:t>: 95 €</a:t>
                </a:r>
              </a:p>
              <a:p>
                <a:r>
                  <a:rPr lang="de-AT" sz="1200" b="1" dirty="0"/>
                  <a:t>Risk</a:t>
                </a:r>
                <a:r>
                  <a:rPr lang="de-AT" sz="1200" dirty="0"/>
                  <a:t>: </a:t>
                </a:r>
                <a:r>
                  <a:rPr lang="en-US" sz="1200" dirty="0"/>
                  <a:t>High risk caused by bark beetle, windthrow (loamy soils with low oxygen content leads to very flat root systems near to surface)</a:t>
                </a:r>
              </a:p>
            </p:txBody>
          </p:sp>
          <p:sp>
            <p:nvSpPr>
              <p:cNvPr id="19" name="Textfeld 18">
                <a:extLst>
                  <a:ext uri="{FF2B5EF4-FFF2-40B4-BE49-F238E27FC236}">
                    <a16:creationId xmlns:a16="http://schemas.microsoft.com/office/drawing/2014/main" id="{C68C8927-7C4E-48DB-8C1B-EAA014FB9DEB}"/>
                  </a:ext>
                </a:extLst>
              </p:cNvPr>
              <p:cNvSpPr txBox="1"/>
              <p:nvPr/>
            </p:nvSpPr>
            <p:spPr>
              <a:xfrm>
                <a:off x="2038525" y="286622"/>
                <a:ext cx="2793533" cy="378441"/>
              </a:xfrm>
              <a:prstGeom prst="rect">
                <a:avLst/>
              </a:prstGeom>
              <a:noFill/>
            </p:spPr>
            <p:txBody>
              <a:bodyPr wrap="square" rtlCol="0">
                <a:spAutoFit/>
              </a:bodyPr>
              <a:lstStyle/>
              <a:p>
                <a:pPr algn="ctr"/>
                <a:r>
                  <a:rPr lang="de-AT" sz="1800" b="1" dirty="0" err="1"/>
                  <a:t>Spruce</a:t>
                </a:r>
                <a:r>
                  <a:rPr lang="de-AT" sz="1800" dirty="0"/>
                  <a:t> (</a:t>
                </a:r>
                <a:r>
                  <a:rPr lang="de-AT" sz="1800" i="1" dirty="0"/>
                  <a:t>Picea </a:t>
                </a:r>
                <a:r>
                  <a:rPr lang="de-AT" sz="1800" i="1" dirty="0" err="1"/>
                  <a:t>Abies</a:t>
                </a:r>
                <a:r>
                  <a:rPr lang="de-AT" sz="1800" dirty="0"/>
                  <a:t>) </a:t>
                </a:r>
              </a:p>
            </p:txBody>
          </p:sp>
        </p:grpSp>
        <p:pic>
          <p:nvPicPr>
            <p:cNvPr id="16" name="Grafik 15" descr="Ein Bild, das Text, Konifere, Pflanze enthält.&#10;&#10;Automatisch generierte Beschreibung">
              <a:extLst>
                <a:ext uri="{FF2B5EF4-FFF2-40B4-BE49-F238E27FC236}">
                  <a16:creationId xmlns:a16="http://schemas.microsoft.com/office/drawing/2014/main" id="{98878E83-D581-4DA9-B087-11F32DB4A758}"/>
                </a:ext>
              </a:extLst>
            </p:cNvPr>
            <p:cNvPicPr>
              <a:picLocks noChangeAspect="1"/>
            </p:cNvPicPr>
            <p:nvPr/>
          </p:nvPicPr>
          <p:blipFill rotWithShape="1">
            <a:blip r:embed="rId3">
              <a:extLst>
                <a:ext uri="{28A0092B-C50C-407E-A947-70E740481C1C}">
                  <a14:useLocalDpi xmlns:a14="http://schemas.microsoft.com/office/drawing/2010/main" val="0"/>
                </a:ext>
              </a:extLst>
            </a:blip>
            <a:srcRect b="14123"/>
            <a:stretch/>
          </p:blipFill>
          <p:spPr>
            <a:xfrm>
              <a:off x="3786688" y="707829"/>
              <a:ext cx="2286941" cy="3339068"/>
            </a:xfrm>
            <a:prstGeom prst="rect">
              <a:avLst/>
            </a:prstGeom>
          </p:spPr>
        </p:pic>
      </p:grpSp>
      <p:sp>
        <p:nvSpPr>
          <p:cNvPr id="20" name="Título 1">
            <a:extLst>
              <a:ext uri="{FF2B5EF4-FFF2-40B4-BE49-F238E27FC236}">
                <a16:creationId xmlns:a16="http://schemas.microsoft.com/office/drawing/2014/main" id="{29D5B944-E20C-1762-653E-1F18D729C4ED}"/>
              </a:ext>
            </a:extLst>
          </p:cNvPr>
          <p:cNvSpPr txBox="1">
            <a:spLocks/>
          </p:cNvSpPr>
          <p:nvPr/>
        </p:nvSpPr>
        <p:spPr>
          <a:xfrm>
            <a:off x="826250" y="695243"/>
            <a:ext cx="2375361" cy="647795"/>
          </a:xfrm>
          <a:prstGeom prst="rect">
            <a:avLst/>
          </a:prstGeom>
        </p:spPr>
        <p:txBody>
          <a:bodyPr anchor="ctr">
            <a:normAutofit fontScale="47500" lnSpcReduction="20000"/>
          </a:bodyPr>
          <a:lstStyle>
            <a:lvl1pPr algn="l" defTabSz="609585" rtl="0" eaLnBrk="1" latinLnBrk="0" hangingPunct="1">
              <a:spcBef>
                <a:spcPct val="0"/>
              </a:spcBef>
              <a:buNone/>
              <a:defRPr sz="4267" b="1" kern="1200">
                <a:solidFill>
                  <a:srgbClr val="4C5F7E"/>
                </a:solidFill>
                <a:latin typeface="Avenir Book" charset="0"/>
                <a:ea typeface="Avenir Book" charset="0"/>
                <a:cs typeface="Avenir Book" charset="0"/>
              </a:defRPr>
            </a:lvl1pPr>
          </a:lstStyle>
          <a:p>
            <a:pPr>
              <a:lnSpc>
                <a:spcPct val="90000"/>
              </a:lnSpc>
            </a:pPr>
            <a:r>
              <a:rPr lang="en-US" dirty="0"/>
              <a:t>Activity 2.3: Forests &amp; climate change</a:t>
            </a:r>
          </a:p>
        </p:txBody>
      </p:sp>
    </p:spTree>
    <p:extLst>
      <p:ext uri="{BB962C8B-B14F-4D97-AF65-F5344CB8AC3E}">
        <p14:creationId xmlns:p14="http://schemas.microsoft.com/office/powerpoint/2010/main" val="2213760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62255C9D-A159-40CB-8E20-532B1C5B295D}"/>
              </a:ext>
            </a:extLst>
          </p:cNvPr>
          <p:cNvSpPr/>
          <p:nvPr/>
        </p:nvSpPr>
        <p:spPr>
          <a:xfrm>
            <a:off x="1410637" y="3353227"/>
            <a:ext cx="2773109" cy="146597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dirty="0" err="1">
                <a:effectLst/>
              </a:rPr>
              <a:t>Discuss</a:t>
            </a:r>
            <a:r>
              <a:rPr lang="de-DE" sz="1600" dirty="0">
                <a:effectLst/>
              </a:rPr>
              <a:t> in </a:t>
            </a:r>
            <a:r>
              <a:rPr lang="de-DE" sz="1600" dirty="0" err="1">
                <a:effectLst/>
              </a:rPr>
              <a:t>groups</a:t>
            </a:r>
            <a:r>
              <a:rPr lang="de-DE" sz="1600" dirty="0">
                <a:effectLst/>
              </a:rPr>
              <a:t> </a:t>
            </a:r>
            <a:r>
              <a:rPr lang="de-DE" sz="1600" dirty="0" err="1">
                <a:effectLst/>
              </a:rPr>
              <a:t>which</a:t>
            </a:r>
            <a:r>
              <a:rPr lang="de-DE" sz="1600" dirty="0">
                <a:effectLst/>
              </a:rPr>
              <a:t> </a:t>
            </a:r>
            <a:r>
              <a:rPr lang="de-DE" sz="1600" dirty="0" err="1">
                <a:effectLst/>
              </a:rPr>
              <a:t>aspects</a:t>
            </a:r>
            <a:r>
              <a:rPr lang="de-DE" sz="1600" dirty="0">
                <a:effectLst/>
              </a:rPr>
              <a:t> </a:t>
            </a:r>
            <a:r>
              <a:rPr lang="de-DE" sz="1600" dirty="0" err="1">
                <a:effectLst/>
              </a:rPr>
              <a:t>you</a:t>
            </a:r>
            <a:r>
              <a:rPr lang="de-DE" sz="1600" dirty="0">
                <a:effectLst/>
              </a:rPr>
              <a:t> </a:t>
            </a:r>
            <a:r>
              <a:rPr lang="de-DE" sz="1600" dirty="0" err="1">
                <a:effectLst/>
              </a:rPr>
              <a:t>need</a:t>
            </a:r>
            <a:r>
              <a:rPr lang="de-DE" sz="1600" dirty="0">
                <a:effectLst/>
              </a:rPr>
              <a:t> </a:t>
            </a:r>
            <a:r>
              <a:rPr lang="de-DE" sz="1600" dirty="0" err="1">
                <a:effectLst/>
              </a:rPr>
              <a:t>to</a:t>
            </a:r>
            <a:r>
              <a:rPr lang="de-DE" sz="1600" dirty="0">
                <a:effectLst/>
              </a:rPr>
              <a:t> </a:t>
            </a:r>
            <a:r>
              <a:rPr lang="de-DE" sz="1600" dirty="0" err="1">
                <a:effectLst/>
              </a:rPr>
              <a:t>consider</a:t>
            </a:r>
            <a:r>
              <a:rPr lang="de-DE" sz="1600" dirty="0">
                <a:effectLst/>
              </a:rPr>
              <a:t> </a:t>
            </a:r>
            <a:r>
              <a:rPr lang="de-DE" sz="1600" dirty="0" err="1">
                <a:effectLst/>
              </a:rPr>
              <a:t>to</a:t>
            </a:r>
            <a:r>
              <a:rPr lang="de-DE" sz="1600" dirty="0">
                <a:effectLst/>
              </a:rPr>
              <a:t> </a:t>
            </a:r>
            <a:r>
              <a:rPr lang="de-DE" sz="1600" dirty="0" err="1">
                <a:effectLst/>
              </a:rPr>
              <a:t>make</a:t>
            </a:r>
            <a:r>
              <a:rPr lang="de-DE" sz="1600" dirty="0">
                <a:effectLst/>
              </a:rPr>
              <a:t> a </a:t>
            </a:r>
            <a:r>
              <a:rPr lang="de-DE" sz="1600" dirty="0" err="1">
                <a:effectLst/>
              </a:rPr>
              <a:t>good</a:t>
            </a:r>
            <a:r>
              <a:rPr lang="de-DE" sz="1600" dirty="0">
                <a:effectLst/>
              </a:rPr>
              <a:t> </a:t>
            </a:r>
            <a:r>
              <a:rPr lang="de-DE" sz="1600" dirty="0" err="1">
                <a:effectLst/>
              </a:rPr>
              <a:t>decision</a:t>
            </a:r>
            <a:r>
              <a:rPr lang="de-DE" sz="1600" dirty="0">
                <a:effectLst/>
              </a:rPr>
              <a:t>: </a:t>
            </a:r>
            <a:r>
              <a:rPr lang="de-DE" sz="1600" dirty="0" err="1">
                <a:effectLst/>
              </a:rPr>
              <a:t>site</a:t>
            </a:r>
            <a:r>
              <a:rPr lang="de-DE" sz="1600" dirty="0">
                <a:effectLst/>
              </a:rPr>
              <a:t> </a:t>
            </a:r>
            <a:r>
              <a:rPr lang="de-DE" sz="1600" dirty="0" err="1">
                <a:effectLst/>
              </a:rPr>
              <a:t>conditions</a:t>
            </a:r>
            <a:r>
              <a:rPr lang="de-DE" sz="1600" dirty="0">
                <a:effectLst/>
              </a:rPr>
              <a:t>, legal and </a:t>
            </a:r>
            <a:r>
              <a:rPr lang="de-DE" sz="1600" dirty="0" err="1">
                <a:effectLst/>
              </a:rPr>
              <a:t>economic</a:t>
            </a:r>
            <a:r>
              <a:rPr lang="de-DE" sz="1600" dirty="0">
                <a:effectLst/>
              </a:rPr>
              <a:t> </a:t>
            </a:r>
            <a:r>
              <a:rPr lang="de-DE" sz="1600" dirty="0" err="1">
                <a:effectLst/>
              </a:rPr>
              <a:t>aspects</a:t>
            </a:r>
            <a:r>
              <a:rPr lang="de-DE" sz="1600" dirty="0">
                <a:effectLst/>
              </a:rPr>
              <a:t> …</a:t>
            </a:r>
            <a:endParaRPr lang="en-US" sz="1200" dirty="0">
              <a:effectLst/>
            </a:endParaRPr>
          </a:p>
        </p:txBody>
      </p:sp>
      <p:sp>
        <p:nvSpPr>
          <p:cNvPr id="7" name="Rechteck: abgerundete Ecken 6">
            <a:extLst>
              <a:ext uri="{FF2B5EF4-FFF2-40B4-BE49-F238E27FC236}">
                <a16:creationId xmlns:a16="http://schemas.microsoft.com/office/drawing/2014/main" id="{443B9F57-82B1-4895-ACC1-CC20015A5680}"/>
              </a:ext>
            </a:extLst>
          </p:cNvPr>
          <p:cNvSpPr/>
          <p:nvPr/>
        </p:nvSpPr>
        <p:spPr>
          <a:xfrm>
            <a:off x="1410637" y="1766677"/>
            <a:ext cx="2773109" cy="146597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A heavy storm knocked down large parts of the forest. Since this is a protective forest, it must be reforested as quickly as possible.</a:t>
            </a:r>
            <a:endParaRPr lang="de-AT" sz="1600" dirty="0"/>
          </a:p>
        </p:txBody>
      </p:sp>
      <p:pic>
        <p:nvPicPr>
          <p:cNvPr id="20" name="Grafik 19" descr="Ein Bild, das draußen, Natur, Schmutz, Pflanze enthält.&#10;&#10;Automatisch generierte Beschreibung">
            <a:extLst>
              <a:ext uri="{FF2B5EF4-FFF2-40B4-BE49-F238E27FC236}">
                <a16:creationId xmlns:a16="http://schemas.microsoft.com/office/drawing/2014/main" id="{90364A81-E32F-F95A-3309-36F2085A2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2961" y="1025974"/>
            <a:ext cx="5623560" cy="3749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Marcador de contenido 2">
            <a:extLst>
              <a:ext uri="{FF2B5EF4-FFF2-40B4-BE49-F238E27FC236}">
                <a16:creationId xmlns:a16="http://schemas.microsoft.com/office/drawing/2014/main" id="{65FF9851-F0D7-5E1F-3D7E-735D0E817F2A}"/>
              </a:ext>
            </a:extLst>
          </p:cNvPr>
          <p:cNvSpPr txBox="1">
            <a:spLocks/>
          </p:cNvSpPr>
          <p:nvPr/>
        </p:nvSpPr>
        <p:spPr>
          <a:xfrm>
            <a:off x="4779562" y="4924338"/>
            <a:ext cx="5770357" cy="31039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en-US" sz="1800" dirty="0" err="1"/>
              <a:t>Kosiak</a:t>
            </a:r>
            <a:r>
              <a:rPr lang="en-US" sz="1800" dirty="0"/>
              <a:t>, Austria (Photo: </a:t>
            </a:r>
            <a:r>
              <a:rPr lang="en-US" sz="1800" dirty="0" err="1"/>
              <a:t>Hanns</a:t>
            </a:r>
            <a:r>
              <a:rPr lang="en-US" sz="1800" dirty="0"/>
              <a:t> </a:t>
            </a:r>
            <a:r>
              <a:rPr lang="en-US" sz="1800" dirty="0" err="1"/>
              <a:t>Kirchmeir</a:t>
            </a:r>
            <a:r>
              <a:rPr lang="en-US" sz="1800" dirty="0"/>
              <a:t>)</a:t>
            </a:r>
          </a:p>
        </p:txBody>
      </p:sp>
      <p:sp>
        <p:nvSpPr>
          <p:cNvPr id="8" name="Título 1">
            <a:extLst>
              <a:ext uri="{FF2B5EF4-FFF2-40B4-BE49-F238E27FC236}">
                <a16:creationId xmlns:a16="http://schemas.microsoft.com/office/drawing/2014/main" id="{B66B016C-CAE0-B69F-4EE9-F9B46807BBD0}"/>
              </a:ext>
            </a:extLst>
          </p:cNvPr>
          <p:cNvSpPr txBox="1">
            <a:spLocks/>
          </p:cNvSpPr>
          <p:nvPr/>
        </p:nvSpPr>
        <p:spPr>
          <a:xfrm>
            <a:off x="1581260" y="854634"/>
            <a:ext cx="2375361" cy="647795"/>
          </a:xfrm>
          <a:prstGeom prst="rect">
            <a:avLst/>
          </a:prstGeom>
        </p:spPr>
        <p:txBody>
          <a:bodyPr anchor="ctr">
            <a:normAutofit fontScale="47500" lnSpcReduction="20000"/>
          </a:bodyPr>
          <a:lstStyle>
            <a:lvl1pPr algn="l" defTabSz="609585" rtl="0" eaLnBrk="1" latinLnBrk="0" hangingPunct="1">
              <a:spcBef>
                <a:spcPct val="0"/>
              </a:spcBef>
              <a:buNone/>
              <a:defRPr sz="4267" b="1" kern="1200">
                <a:solidFill>
                  <a:srgbClr val="4C5F7E"/>
                </a:solidFill>
                <a:latin typeface="Avenir Book" charset="0"/>
                <a:ea typeface="Avenir Book" charset="0"/>
                <a:cs typeface="Avenir Book" charset="0"/>
              </a:defRPr>
            </a:lvl1pPr>
          </a:lstStyle>
          <a:p>
            <a:pPr>
              <a:lnSpc>
                <a:spcPct val="90000"/>
              </a:lnSpc>
            </a:pPr>
            <a:r>
              <a:rPr lang="en-US" dirty="0"/>
              <a:t>Activity 2.3: Forests &amp; climate change</a:t>
            </a:r>
          </a:p>
        </p:txBody>
      </p:sp>
    </p:spTree>
    <p:extLst>
      <p:ext uri="{BB962C8B-B14F-4D97-AF65-F5344CB8AC3E}">
        <p14:creationId xmlns:p14="http://schemas.microsoft.com/office/powerpoint/2010/main" val="38956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3567" y="3191872"/>
            <a:ext cx="2707325" cy="7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866382" y="4260848"/>
            <a:ext cx="3581332" cy="369332"/>
          </a:xfrm>
          <a:prstGeom prst="rect">
            <a:avLst/>
          </a:prstGeom>
          <a:noFill/>
        </p:spPr>
        <p:txBody>
          <a:bodyPr wrap="square" rtlCol="0">
            <a:spAutoFit/>
          </a:bodyPr>
          <a:lstStyle/>
          <a:p>
            <a:r>
              <a:rPr lang="de-AT" dirty="0"/>
              <a:t>Christina.Pichler-Koban@aau.at</a:t>
            </a:r>
          </a:p>
        </p:txBody>
      </p:sp>
    </p:spTree>
    <p:extLst>
      <p:ext uri="{BB962C8B-B14F-4D97-AF65-F5344CB8AC3E}">
        <p14:creationId xmlns:p14="http://schemas.microsoft.com/office/powerpoint/2010/main" val="3756879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400425" y="672584"/>
            <a:ext cx="4972049" cy="707886"/>
          </a:xfrm>
          <a:prstGeom prst="rect">
            <a:avLst/>
          </a:prstGeom>
        </p:spPr>
        <p:txBody>
          <a:bodyPr wrap="square">
            <a:spAutoFit/>
          </a:bodyPr>
          <a:lstStyle/>
          <a:p>
            <a:r>
              <a:rPr lang="en-US" sz="4000" b="1" dirty="0">
                <a:solidFill>
                  <a:srgbClr val="004571"/>
                </a:solidFill>
                <a:latin typeface="+mj-lt"/>
                <a:ea typeface="BatangChe"/>
                <a:cs typeface="Arial" pitchFamily="34" charset="0"/>
              </a:rPr>
              <a:t>Guidelines for Methods</a:t>
            </a:r>
            <a:endParaRPr lang="de-DE" sz="4000" dirty="0">
              <a:latin typeface="+mj-lt"/>
            </a:endParaRPr>
          </a:p>
        </p:txBody>
      </p:sp>
      <p:sp>
        <p:nvSpPr>
          <p:cNvPr id="4" name="Abgerundetes Rechteck 3"/>
          <p:cNvSpPr/>
          <p:nvPr/>
        </p:nvSpPr>
        <p:spPr>
          <a:xfrm>
            <a:off x="819150" y="1447800"/>
            <a:ext cx="10477500" cy="1704975"/>
          </a:xfrm>
          <a:prstGeom prst="roundRect">
            <a:avLst/>
          </a:prstGeom>
          <a:solidFill>
            <a:srgbClr val="A3E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1076325" y="1647825"/>
            <a:ext cx="9896475" cy="1200329"/>
          </a:xfrm>
          <a:prstGeom prst="rect">
            <a:avLst/>
          </a:prstGeom>
          <a:noFill/>
        </p:spPr>
        <p:txBody>
          <a:bodyPr wrap="square" rtlCol="0">
            <a:spAutoFit/>
          </a:bodyPr>
          <a:lstStyle/>
          <a:p>
            <a:r>
              <a:rPr lang="de-DE" b="1" dirty="0" err="1"/>
              <a:t>Immersive</a:t>
            </a:r>
            <a:r>
              <a:rPr lang="de-DE" b="1" dirty="0"/>
              <a:t>:</a:t>
            </a:r>
          </a:p>
          <a:p>
            <a:pPr>
              <a:buFont typeface="Arial" pitchFamily="34" charset="0"/>
              <a:buChar char="•"/>
            </a:pPr>
            <a:r>
              <a:rPr lang="en-US" dirty="0"/>
              <a:t>Emotionally, by linking up with personal experiences, taking on different roles and perspectives</a:t>
            </a:r>
          </a:p>
          <a:p>
            <a:pPr>
              <a:buFont typeface="Arial" pitchFamily="34" charset="0"/>
              <a:buChar char="•"/>
            </a:pPr>
            <a:r>
              <a:rPr lang="en-US" dirty="0"/>
              <a:t>Subject-related, through broad immersion in methods and findings of interdisciplinary multi-perspective mobility research</a:t>
            </a:r>
          </a:p>
        </p:txBody>
      </p:sp>
      <p:sp>
        <p:nvSpPr>
          <p:cNvPr id="6" name="Abgerundetes Rechteck 5"/>
          <p:cNvSpPr/>
          <p:nvPr/>
        </p:nvSpPr>
        <p:spPr>
          <a:xfrm>
            <a:off x="809625" y="3295650"/>
            <a:ext cx="10477500" cy="215265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962025" y="3514725"/>
            <a:ext cx="9867900" cy="3139321"/>
          </a:xfrm>
          <a:prstGeom prst="rect">
            <a:avLst/>
          </a:prstGeom>
          <a:noFill/>
        </p:spPr>
        <p:txBody>
          <a:bodyPr wrap="square" rtlCol="0">
            <a:spAutoFit/>
          </a:bodyPr>
          <a:lstStyle/>
          <a:p>
            <a:r>
              <a:rPr lang="en-US" b="1" dirty="0"/>
              <a:t>Prioritizing students’ active learning</a:t>
            </a:r>
            <a:r>
              <a:rPr lang="en-US" dirty="0"/>
              <a:t>:</a:t>
            </a:r>
          </a:p>
          <a:p>
            <a:pPr>
              <a:buFont typeface="Arial" pitchFamily="34" charset="0"/>
              <a:buChar char="•"/>
            </a:pPr>
            <a:r>
              <a:rPr lang="en-US" dirty="0"/>
              <a:t>As little direct input from the teacher educators as possible</a:t>
            </a:r>
          </a:p>
          <a:p>
            <a:pPr>
              <a:buFont typeface="Arial" pitchFamily="34" charset="0"/>
              <a:buChar char="•"/>
            </a:pPr>
            <a:r>
              <a:rPr lang="en-US" dirty="0"/>
              <a:t>Discursive Formats</a:t>
            </a:r>
          </a:p>
          <a:p>
            <a:pPr>
              <a:buFont typeface="Arial" pitchFamily="34" charset="0"/>
              <a:buChar char="•"/>
            </a:pPr>
            <a:r>
              <a:rPr lang="en-US" dirty="0"/>
              <a:t>Own experience</a:t>
            </a:r>
          </a:p>
          <a:p>
            <a:pPr>
              <a:buFont typeface="Arial" pitchFamily="34" charset="0"/>
              <a:buChar char="•"/>
            </a:pPr>
            <a:r>
              <a:rPr lang="en-US" dirty="0"/>
              <a:t>Creative elements</a:t>
            </a:r>
          </a:p>
          <a:p>
            <a:pPr>
              <a:buFont typeface="Arial" pitchFamily="34" charset="0"/>
              <a:buChar char="•"/>
            </a:pPr>
            <a:r>
              <a:rPr lang="en-US" dirty="0"/>
              <a:t>Reflective practices</a:t>
            </a:r>
          </a:p>
          <a:p>
            <a:endParaRPr lang="en-US" dirty="0"/>
          </a:p>
          <a:p>
            <a:endParaRPr lang="en-US" dirty="0"/>
          </a:p>
          <a:p>
            <a:endParaRPr lang="en-US" dirty="0"/>
          </a:p>
          <a:p>
            <a:endParaRPr lang="en-US" dirty="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58398994"/>
              </p:ext>
            </p:extLst>
          </p:nvPr>
        </p:nvGraphicFramePr>
        <p:xfrm>
          <a:off x="648195" y="642710"/>
          <a:ext cx="10515600" cy="429148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en-US" dirty="0">
                          <a:solidFill>
                            <a:srgbClr val="000000"/>
                          </a:solidFill>
                          <a:latin typeface="+mn-lt"/>
                          <a:ea typeface="BatangChe"/>
                          <a:cs typeface="Courier New"/>
                        </a:rPr>
                        <a:t>1</a:t>
                      </a:r>
                      <a:r>
                        <a:rPr lang="en-US" dirty="0">
                          <a:solidFill>
                            <a:srgbClr val="000000"/>
                          </a:solidFill>
                          <a:latin typeface="+mn-lt"/>
                          <a:ea typeface="BatangChe"/>
                          <a:cs typeface="Arial" pitchFamily="34" charset="0"/>
                        </a:rPr>
                        <a:t>. </a:t>
                      </a:r>
                      <a:r>
                        <a:rPr lang="en-US" dirty="0">
                          <a:solidFill>
                            <a:schemeClr val="tx1"/>
                          </a:solidFill>
                        </a:rPr>
                        <a:t>Introduction to the topic of the forest</a:t>
                      </a: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A2F1"/>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dirty="0" err="1">
                          <a:latin typeface="+mn-lt"/>
                          <a:cs typeface="Arial" pitchFamily="34" charset="0"/>
                        </a:rPr>
                        <a:t>Activity</a:t>
                      </a:r>
                      <a:r>
                        <a:rPr lang="de-DE" sz="1800" dirty="0">
                          <a:latin typeface="+mn-lt"/>
                          <a:cs typeface="Arial" pitchFamily="34" charset="0"/>
                        </a:rPr>
                        <a:t> 1.1 Pictures </a:t>
                      </a:r>
                      <a:r>
                        <a:rPr lang="de-DE" sz="1800" dirty="0" err="1">
                          <a:latin typeface="+mn-lt"/>
                          <a:cs typeface="Arial" pitchFamily="34" charset="0"/>
                        </a:rPr>
                        <a:t>of</a:t>
                      </a:r>
                      <a:r>
                        <a:rPr lang="de-DE" sz="1800" dirty="0">
                          <a:latin typeface="+mn-lt"/>
                          <a:cs typeface="Arial" pitchFamily="34" charset="0"/>
                        </a:rPr>
                        <a:t> </a:t>
                      </a:r>
                      <a:r>
                        <a:rPr lang="de-DE" sz="1800" dirty="0" err="1">
                          <a:latin typeface="+mn-lt"/>
                          <a:cs typeface="Arial" pitchFamily="34" charset="0"/>
                        </a:rPr>
                        <a:t>forests</a:t>
                      </a:r>
                      <a:r>
                        <a:rPr lang="de-DE" sz="1800" dirty="0">
                          <a:latin typeface="+mn-lt"/>
                          <a:cs typeface="Arial" pitchFamily="34" charset="0"/>
                        </a:rPr>
                        <a:t> and </a:t>
                      </a:r>
                      <a:r>
                        <a:rPr lang="de-DE" sz="1800" dirty="0" err="1">
                          <a:latin typeface="+mn-lt"/>
                          <a:cs typeface="Arial" pitchFamily="34" charset="0"/>
                        </a:rPr>
                        <a:t>forest</a:t>
                      </a:r>
                      <a:r>
                        <a:rPr lang="de-DE" sz="1800" dirty="0">
                          <a:latin typeface="+mn-lt"/>
                          <a:cs typeface="Arial" pitchFamily="34" charset="0"/>
                        </a:rPr>
                        <a:t> </a:t>
                      </a:r>
                      <a:r>
                        <a:rPr lang="de-DE" sz="1800" dirty="0" err="1">
                          <a:latin typeface="+mn-lt"/>
                          <a:cs typeface="Arial" pitchFamily="34" charset="0"/>
                        </a:rPr>
                        <a:t>quiz</a:t>
                      </a:r>
                      <a:endParaRPr lang="de-DE"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Duration:</a:t>
                      </a:r>
                      <a:r>
                        <a:rPr lang="de-DE" baseline="0" dirty="0"/>
                        <a:t> 30 min + 30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This is a “warm up” activity. </a:t>
                      </a:r>
                      <a:r>
                        <a:rPr lang="en-GB" sz="1800" kern="1200" dirty="0">
                          <a:solidFill>
                            <a:schemeClr val="dk1"/>
                          </a:solidFill>
                          <a:effectLst/>
                          <a:latin typeface="+mn-lt"/>
                          <a:ea typeface="+mn-ea"/>
                          <a:cs typeface="+mn-cs"/>
                        </a:rPr>
                        <a:t>This activity aims to draw attention to the different dimensions of forest. For example, from the perspective of Education for Sustainable Development, the forest has at least the following dimensions: ecological, economical, societal, cultural.</a:t>
                      </a:r>
                    </a:p>
                    <a:p>
                      <a:r>
                        <a:rPr lang="en-US" sz="1800" kern="1200" dirty="0">
                          <a:solidFill>
                            <a:schemeClr val="dk1"/>
                          </a:solidFill>
                          <a:latin typeface="+mn-lt"/>
                          <a:ea typeface="+mn-ea"/>
                          <a:cs typeface="+mn-cs"/>
                        </a:rPr>
                        <a:t>The trainer shows a selection of pictures with different forests. Each participant chooses a picture of their </a:t>
                      </a:r>
                      <a:r>
                        <a:rPr lang="en-GB" sz="1800" kern="1200" noProof="0" dirty="0">
                          <a:solidFill>
                            <a:schemeClr val="dk1"/>
                          </a:solidFill>
                          <a:latin typeface="+mn-lt"/>
                          <a:ea typeface="+mn-ea"/>
                          <a:cs typeface="+mn-cs"/>
                        </a:rPr>
                        <a:t>favourite</a:t>
                      </a:r>
                      <a:r>
                        <a:rPr lang="en-US" sz="1800" kern="1200" dirty="0">
                          <a:solidFill>
                            <a:schemeClr val="dk1"/>
                          </a:solidFill>
                          <a:latin typeface="+mn-lt"/>
                          <a:ea typeface="+mn-ea"/>
                          <a:cs typeface="+mn-cs"/>
                        </a:rPr>
                        <a:t> forest and tells a story about it. </a:t>
                      </a:r>
                      <a:r>
                        <a:rPr lang="en-US" sz="1800" kern="1200" dirty="0">
                          <a:solidFill>
                            <a:schemeClr val="dk1"/>
                          </a:solidFill>
                          <a:effectLst/>
                          <a:latin typeface="+mn-lt"/>
                          <a:ea typeface="+mn-ea"/>
                          <a:cs typeface="+mn-cs"/>
                        </a:rPr>
                        <a:t>The intention is to explore students’ previous knowledge, beliefs, experiences, and attitudes related to the topic</a:t>
                      </a:r>
                      <a:r>
                        <a:rPr lang="en-GB" sz="1800" kern="1200" dirty="0">
                          <a:solidFill>
                            <a:schemeClr val="dk1"/>
                          </a:solidFill>
                          <a:effectLst/>
                          <a:latin typeface="+mn-lt"/>
                          <a:ea typeface="+mn-ea"/>
                          <a:cs typeface="+mn-cs"/>
                        </a:rPr>
                        <a:t>. </a:t>
                      </a:r>
                      <a:endParaRPr lang="en-US" sz="1800" kern="1200" dirty="0">
                        <a:solidFill>
                          <a:schemeClr val="dk1"/>
                        </a:solidFill>
                        <a:latin typeface="+mn-lt"/>
                        <a:ea typeface="+mn-ea"/>
                        <a:cs typeface="+mn-cs"/>
                      </a:endParaRPr>
                    </a:p>
                    <a:p>
                      <a:r>
                        <a:rPr lang="en-US" sz="1800" kern="1200" dirty="0">
                          <a:solidFill>
                            <a:schemeClr val="dk1"/>
                          </a:solidFill>
                          <a:latin typeface="+mn-lt"/>
                          <a:ea typeface="+mn-ea"/>
                          <a:cs typeface="+mn-cs"/>
                        </a:rPr>
                        <a:t>If the trainer wants to draw more attention on the forest dimensions, he/she can include the optional activity “forest quiz”, where students must guess terms relating to forest.</a:t>
                      </a:r>
                    </a:p>
                    <a:p>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10" name="Bild 7">
            <a:extLst>
              <a:ext uri="{FF2B5EF4-FFF2-40B4-BE49-F238E27FC236}">
                <a16:creationId xmlns:a16="http://schemas.microsoft.com/office/drawing/2014/main" id="{6EDD69FB-5D16-4DAD-BFB6-1285ABF8CA4D}"/>
              </a:ext>
            </a:extLst>
          </p:cNvPr>
          <p:cNvPicPr/>
          <p:nvPr/>
        </p:nvPicPr>
        <p:blipFill>
          <a:blip r:embed="rId2" cstate="print"/>
          <a:stretch>
            <a:fillRect/>
          </a:stretch>
        </p:blipFill>
        <p:spPr bwMode="auto">
          <a:xfrm>
            <a:off x="6096000" y="1812131"/>
            <a:ext cx="481330" cy="478790"/>
          </a:xfrm>
          <a:prstGeom prst="rect">
            <a:avLst/>
          </a:prstGeom>
          <a:noFill/>
          <a:ln w="9525">
            <a:noFill/>
            <a:miter lim="800000"/>
            <a:headEnd/>
            <a:tailEnd/>
          </a:ln>
        </p:spPr>
      </p:pic>
      <p:pic>
        <p:nvPicPr>
          <p:cNvPr id="11" name="Bild 10">
            <a:extLst>
              <a:ext uri="{FF2B5EF4-FFF2-40B4-BE49-F238E27FC236}">
                <a16:creationId xmlns:a16="http://schemas.microsoft.com/office/drawing/2014/main" id="{4D42935B-66F0-4CBF-9D54-6B2FF2E01947}"/>
              </a:ext>
            </a:extLst>
          </p:cNvPr>
          <p:cNvPicPr/>
          <p:nvPr/>
        </p:nvPicPr>
        <p:blipFill>
          <a:blip r:embed="rId3" cstate="print"/>
          <a:srcRect/>
          <a:stretch>
            <a:fillRect/>
          </a:stretch>
        </p:blipFill>
        <p:spPr bwMode="auto">
          <a:xfrm>
            <a:off x="1444872" y="1797800"/>
            <a:ext cx="492125" cy="488950"/>
          </a:xfrm>
          <a:prstGeom prst="rect">
            <a:avLst/>
          </a:prstGeom>
          <a:noFill/>
          <a:ln w="9525">
            <a:noFill/>
            <a:miter lim="800000"/>
            <a:headEnd/>
            <a:tailEnd/>
          </a:ln>
        </p:spPr>
      </p:pic>
      <p:pic>
        <p:nvPicPr>
          <p:cNvPr id="7" name="Bild 27">
            <a:extLst>
              <a:ext uri="{FF2B5EF4-FFF2-40B4-BE49-F238E27FC236}">
                <a16:creationId xmlns:a16="http://schemas.microsoft.com/office/drawing/2014/main" id="{19C8AA10-B586-4D98-94CC-CD2677662E0B}"/>
              </a:ext>
            </a:extLst>
          </p:cNvPr>
          <p:cNvPicPr/>
          <p:nvPr/>
        </p:nvPicPr>
        <p:blipFill>
          <a:blip r:embed="rId4" cstate="print"/>
          <a:stretch>
            <a:fillRect/>
          </a:stretch>
        </p:blipFill>
        <p:spPr bwMode="auto">
          <a:xfrm flipH="1">
            <a:off x="772020" y="1775575"/>
            <a:ext cx="514350" cy="511175"/>
          </a:xfrm>
          <a:prstGeom prst="rect">
            <a:avLst/>
          </a:prstGeom>
          <a:noFill/>
          <a:ln w="9525">
            <a:noFill/>
            <a:miter lim="800000"/>
            <a:headEnd/>
            <a:tailEnd/>
          </a:ln>
        </p:spPr>
      </p:pic>
      <p:pic>
        <p:nvPicPr>
          <p:cNvPr id="8" name="Grafik 7">
            <a:extLst>
              <a:ext uri="{FF2B5EF4-FFF2-40B4-BE49-F238E27FC236}">
                <a16:creationId xmlns:a16="http://schemas.microsoft.com/office/drawing/2014/main" id="{A8C245E4-803D-4E0B-AF2C-2C5A5283EE4F}"/>
              </a:ext>
            </a:extLst>
          </p:cNvPr>
          <p:cNvPicPr/>
          <p:nvPr/>
        </p:nvPicPr>
        <p:blipFill>
          <a:blip r:embed="rId5"/>
          <a:stretch/>
        </p:blipFill>
        <p:spPr bwMode="auto">
          <a:xfrm>
            <a:off x="2084704" y="1797800"/>
            <a:ext cx="492125" cy="488950"/>
          </a:xfrm>
          <a:prstGeom prst="rect">
            <a:avLst/>
          </a:prstGeom>
          <a:noFill/>
        </p:spPr>
      </p:pic>
      <p:pic>
        <p:nvPicPr>
          <p:cNvPr id="9" name="Bild 7">
            <a:extLst>
              <a:ext uri="{FF2B5EF4-FFF2-40B4-BE49-F238E27FC236}">
                <a16:creationId xmlns:a16="http://schemas.microsoft.com/office/drawing/2014/main" id="{056C8C13-96C0-4699-845D-73A49AF57E96}"/>
              </a:ext>
            </a:extLst>
          </p:cNvPr>
          <p:cNvPicPr/>
          <p:nvPr/>
        </p:nvPicPr>
        <p:blipFill>
          <a:blip r:embed="rId2" cstate="print"/>
          <a:stretch>
            <a:fillRect/>
          </a:stretch>
        </p:blipFill>
        <p:spPr bwMode="auto">
          <a:xfrm>
            <a:off x="6629647" y="1802880"/>
            <a:ext cx="481330" cy="478790"/>
          </a:xfrm>
          <a:prstGeom prst="rect">
            <a:avLst/>
          </a:prstGeom>
          <a:noFill/>
          <a:ln w="9525">
            <a:noFill/>
            <a:miter lim="800000"/>
            <a:headEnd/>
            <a:tailEnd/>
          </a:ln>
        </p:spPr>
      </p:pic>
    </p:spTree>
    <p:extLst>
      <p:ext uri="{BB962C8B-B14F-4D97-AF65-F5344CB8AC3E}">
        <p14:creationId xmlns:p14="http://schemas.microsoft.com/office/powerpoint/2010/main" val="20253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613543620"/>
              </p:ext>
            </p:extLst>
          </p:nvPr>
        </p:nvGraphicFramePr>
        <p:xfrm>
          <a:off x="648195" y="642710"/>
          <a:ext cx="10515600" cy="484012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en-US" dirty="0">
                          <a:solidFill>
                            <a:srgbClr val="000000"/>
                          </a:solidFill>
                          <a:latin typeface="+mn-lt"/>
                          <a:ea typeface="BatangChe"/>
                          <a:cs typeface="Courier New"/>
                        </a:rPr>
                        <a:t>1</a:t>
                      </a:r>
                      <a:r>
                        <a:rPr lang="en-US" dirty="0">
                          <a:solidFill>
                            <a:srgbClr val="000000"/>
                          </a:solidFill>
                          <a:latin typeface="+mn-lt"/>
                          <a:ea typeface="BatangChe"/>
                          <a:cs typeface="Arial" pitchFamily="34" charset="0"/>
                        </a:rPr>
                        <a:t>. </a:t>
                      </a:r>
                      <a:r>
                        <a:rPr lang="en-US" dirty="0">
                          <a:solidFill>
                            <a:schemeClr val="tx1"/>
                          </a:solidFill>
                        </a:rPr>
                        <a:t>Introduction to the topic of the forest</a:t>
                      </a: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A2F1"/>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dirty="0"/>
                        <a:t>Activity 1.2: Mapping fields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Duration:</a:t>
                      </a:r>
                      <a:r>
                        <a:rPr lang="de-DE" baseline="0" dirty="0"/>
                        <a:t> 30 min + 60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US" dirty="0"/>
                        <a:t>These activities intend to give students an idea of the wide range of topics that are related to forests in the broadest sense.</a:t>
                      </a:r>
                    </a:p>
                    <a:p>
                      <a:r>
                        <a:rPr lang="en-US" b="1" dirty="0"/>
                        <a:t>Who knows about forest? </a:t>
                      </a:r>
                      <a:r>
                        <a:rPr lang="en-US" dirty="0"/>
                        <a:t>Students try to give correct definitions for terms related to forest.</a:t>
                      </a:r>
                    </a:p>
                    <a:p>
                      <a:r>
                        <a:rPr lang="en-US" b="1" dirty="0"/>
                        <a:t>Forest tales: </a:t>
                      </a:r>
                      <a:r>
                        <a:rPr lang="en-US" dirty="0"/>
                        <a:t>The students are given the task of collecting information on the topic of forests (newspaper articles, photos, headlines, studies). In small groups they discuss what was decisive for them to choose articles, which of the materials seem credible, which seem interesting for teaching.</a:t>
                      </a:r>
                    </a:p>
                    <a:p>
                      <a:r>
                        <a:rPr lang="en-US" dirty="0"/>
                        <a:t>The topics addressed are collected and topic clusters are formed to form a pool for further tasks.</a:t>
                      </a:r>
                      <a:endParaRPr lang="en-US" baseline="0" dirty="0"/>
                    </a:p>
                    <a:p>
                      <a:r>
                        <a:rPr lang="en-US" baseline="0" dirty="0"/>
                        <a:t> </a:t>
                      </a:r>
                    </a:p>
                    <a:p>
                      <a:endParaRPr lang="de-DE" baseline="0" dirty="0"/>
                    </a:p>
                    <a:p>
                      <a:endParaRPr lang="de-DE" baseline="0"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9" name="Grafik 8" descr="C:\Users\Sophia\AppData\Local\Microsoft\Windows\Temporary Internet Files\Content.Word\3-1_5min_.png.png"/>
          <p:cNvPicPr/>
          <p:nvPr/>
        </p:nvPicPr>
        <p:blipFill>
          <a:blip r:embed="rId2" cstate="print"/>
          <a:stretch>
            <a:fillRect/>
          </a:stretch>
        </p:blipFill>
        <p:spPr bwMode="auto">
          <a:xfrm>
            <a:off x="6453908" y="1850231"/>
            <a:ext cx="481013" cy="481012"/>
          </a:xfrm>
          <a:prstGeom prst="rect">
            <a:avLst/>
          </a:prstGeom>
          <a:noFill/>
          <a:ln w="9525">
            <a:noFill/>
            <a:miter lim="800000"/>
            <a:headEnd/>
            <a:tailEnd/>
          </a:ln>
        </p:spPr>
      </p:pic>
      <p:pic>
        <p:nvPicPr>
          <p:cNvPr id="10" name="Bild 24">
            <a:extLst>
              <a:ext uri="{FF2B5EF4-FFF2-40B4-BE49-F238E27FC236}">
                <a16:creationId xmlns:a16="http://schemas.microsoft.com/office/drawing/2014/main" id="{2754ECCF-7E9D-429C-9466-A60A7CDDD6D9}"/>
              </a:ext>
            </a:extLst>
          </p:cNvPr>
          <p:cNvPicPr/>
          <p:nvPr/>
        </p:nvPicPr>
        <p:blipFill>
          <a:blip r:embed="rId3" cstate="print"/>
          <a:srcRect/>
          <a:stretch>
            <a:fillRect/>
          </a:stretch>
        </p:blipFill>
        <p:spPr bwMode="auto">
          <a:xfrm>
            <a:off x="1264980" y="1834379"/>
            <a:ext cx="448945" cy="463550"/>
          </a:xfrm>
          <a:prstGeom prst="rect">
            <a:avLst/>
          </a:prstGeom>
          <a:noFill/>
          <a:ln w="9525">
            <a:noFill/>
            <a:miter lim="800000"/>
            <a:headEnd/>
            <a:tailEnd/>
          </a:ln>
        </p:spPr>
      </p:pic>
      <p:pic>
        <p:nvPicPr>
          <p:cNvPr id="11" name="Bild 7">
            <a:extLst>
              <a:ext uri="{FF2B5EF4-FFF2-40B4-BE49-F238E27FC236}">
                <a16:creationId xmlns:a16="http://schemas.microsoft.com/office/drawing/2014/main" id="{560A5B1F-D500-46AD-82AC-D76E05B9BD82}"/>
              </a:ext>
            </a:extLst>
          </p:cNvPr>
          <p:cNvPicPr/>
          <p:nvPr/>
        </p:nvPicPr>
        <p:blipFill>
          <a:blip r:embed="rId4" cstate="print"/>
          <a:stretch>
            <a:fillRect/>
          </a:stretch>
        </p:blipFill>
        <p:spPr bwMode="auto">
          <a:xfrm>
            <a:off x="5953004" y="1834991"/>
            <a:ext cx="481330" cy="478790"/>
          </a:xfrm>
          <a:prstGeom prst="rect">
            <a:avLst/>
          </a:prstGeom>
          <a:noFill/>
          <a:ln w="9525">
            <a:noFill/>
            <a:miter lim="800000"/>
            <a:headEnd/>
            <a:tailEnd/>
          </a:ln>
        </p:spPr>
      </p:pic>
      <p:pic>
        <p:nvPicPr>
          <p:cNvPr id="12" name="Bild 27">
            <a:extLst>
              <a:ext uri="{FF2B5EF4-FFF2-40B4-BE49-F238E27FC236}">
                <a16:creationId xmlns:a16="http://schemas.microsoft.com/office/drawing/2014/main" id="{41EA9A74-A026-4277-8A4B-D5C8E9513A25}"/>
              </a:ext>
            </a:extLst>
          </p:cNvPr>
          <p:cNvPicPr/>
          <p:nvPr/>
        </p:nvPicPr>
        <p:blipFill>
          <a:blip r:embed="rId5" cstate="print"/>
          <a:stretch>
            <a:fillRect/>
          </a:stretch>
        </p:blipFill>
        <p:spPr bwMode="auto">
          <a:xfrm flipH="1">
            <a:off x="722590" y="1834991"/>
            <a:ext cx="467995" cy="46482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2502257150"/>
              </p:ext>
            </p:extLst>
          </p:nvPr>
        </p:nvGraphicFramePr>
        <p:xfrm>
          <a:off x="648195" y="642710"/>
          <a:ext cx="10515600" cy="429148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en-US" dirty="0">
                          <a:solidFill>
                            <a:srgbClr val="000000"/>
                          </a:solidFill>
                          <a:latin typeface="+mn-lt"/>
                          <a:ea typeface="BatangChe"/>
                          <a:cs typeface="Courier New"/>
                        </a:rPr>
                        <a:t>1</a:t>
                      </a:r>
                      <a:r>
                        <a:rPr lang="en-US" dirty="0">
                          <a:solidFill>
                            <a:srgbClr val="000000"/>
                          </a:solidFill>
                          <a:latin typeface="+mn-lt"/>
                          <a:ea typeface="BatangChe"/>
                          <a:cs typeface="Arial" pitchFamily="34" charset="0"/>
                        </a:rPr>
                        <a:t>. </a:t>
                      </a:r>
                      <a:r>
                        <a:rPr lang="en-US" dirty="0">
                          <a:solidFill>
                            <a:schemeClr val="tx1"/>
                          </a:solidFill>
                        </a:rPr>
                        <a:t>Introduction to the topic of the forest</a:t>
                      </a: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A2F1"/>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dirty="0"/>
                        <a:t>Activity 1.3: Connecting forests to curricula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Duration:</a:t>
                      </a:r>
                      <a:r>
                        <a:rPr lang="de-DE" baseline="0" dirty="0"/>
                        <a:t> 30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US" dirty="0"/>
                        <a:t>The teacher trainer gives an example how to identify aspects in forest topics that relate to </a:t>
                      </a:r>
                      <a:r>
                        <a:rPr lang="en-US" dirty="0" err="1"/>
                        <a:t>maths</a:t>
                      </a:r>
                      <a:r>
                        <a:rPr lang="en-US" dirty="0"/>
                        <a:t> and science education. The example given in the outline refers to Austrian curriculum.</a:t>
                      </a:r>
                    </a:p>
                    <a:p>
                      <a:r>
                        <a:rPr lang="en-US" dirty="0"/>
                        <a:t>Following this example groups of two teacher students identify aspects in forest topics that relate to </a:t>
                      </a:r>
                      <a:r>
                        <a:rPr lang="en-US" dirty="0" err="1"/>
                        <a:t>maths</a:t>
                      </a:r>
                      <a:r>
                        <a:rPr lang="en-US" dirty="0"/>
                        <a:t> and science education according to their national curricula for one subject and grade on their own.</a:t>
                      </a:r>
                    </a:p>
                    <a:p>
                      <a:endParaRPr lang="en-US" baseline="0" dirty="0"/>
                    </a:p>
                    <a:p>
                      <a:r>
                        <a:rPr lang="en-US" baseline="0" dirty="0"/>
                        <a:t> </a:t>
                      </a:r>
                    </a:p>
                    <a:p>
                      <a:endParaRPr lang="de-DE" baseline="0" dirty="0"/>
                    </a:p>
                    <a:p>
                      <a:endParaRPr lang="de-DE" baseline="0"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11" name="Bild 7">
            <a:extLst>
              <a:ext uri="{FF2B5EF4-FFF2-40B4-BE49-F238E27FC236}">
                <a16:creationId xmlns:a16="http://schemas.microsoft.com/office/drawing/2014/main" id="{315B90C4-B178-4C93-BE75-623964C31D21}"/>
              </a:ext>
            </a:extLst>
          </p:cNvPr>
          <p:cNvPicPr/>
          <p:nvPr/>
        </p:nvPicPr>
        <p:blipFill>
          <a:blip r:embed="rId2" cstate="print"/>
          <a:stretch>
            <a:fillRect/>
          </a:stretch>
        </p:blipFill>
        <p:spPr bwMode="auto">
          <a:xfrm>
            <a:off x="6216062" y="1856104"/>
            <a:ext cx="481330" cy="478790"/>
          </a:xfrm>
          <a:prstGeom prst="rect">
            <a:avLst/>
          </a:prstGeom>
          <a:noFill/>
          <a:ln w="9525">
            <a:noFill/>
            <a:miter lim="800000"/>
            <a:headEnd/>
            <a:tailEnd/>
          </a:ln>
        </p:spPr>
      </p:pic>
      <p:pic>
        <p:nvPicPr>
          <p:cNvPr id="5" name="Bild 27">
            <a:extLst>
              <a:ext uri="{FF2B5EF4-FFF2-40B4-BE49-F238E27FC236}">
                <a16:creationId xmlns:a16="http://schemas.microsoft.com/office/drawing/2014/main" id="{F0FBE794-5F44-4AAF-A0A5-105DA8516A52}"/>
              </a:ext>
            </a:extLst>
          </p:cNvPr>
          <p:cNvPicPr/>
          <p:nvPr/>
        </p:nvPicPr>
        <p:blipFill>
          <a:blip r:embed="rId3" cstate="print"/>
          <a:stretch>
            <a:fillRect/>
          </a:stretch>
        </p:blipFill>
        <p:spPr bwMode="auto">
          <a:xfrm flipH="1">
            <a:off x="771030" y="1823719"/>
            <a:ext cx="514350" cy="511175"/>
          </a:xfrm>
          <a:prstGeom prst="rect">
            <a:avLst/>
          </a:prstGeom>
          <a:noFill/>
          <a:ln w="9525">
            <a:noFill/>
            <a:miter lim="800000"/>
            <a:headEnd/>
            <a:tailEnd/>
          </a:ln>
        </p:spPr>
      </p:pic>
      <p:pic>
        <p:nvPicPr>
          <p:cNvPr id="6" name="Bild 13">
            <a:extLst>
              <a:ext uri="{FF2B5EF4-FFF2-40B4-BE49-F238E27FC236}">
                <a16:creationId xmlns:a16="http://schemas.microsoft.com/office/drawing/2014/main" id="{C8682D35-1E5A-46FB-8EDF-85D42FA3568F}"/>
              </a:ext>
            </a:extLst>
          </p:cNvPr>
          <p:cNvPicPr/>
          <p:nvPr/>
        </p:nvPicPr>
        <p:blipFill>
          <a:blip r:embed="rId4" cstate="print"/>
          <a:srcRect/>
          <a:stretch>
            <a:fillRect/>
          </a:stretch>
        </p:blipFill>
        <p:spPr bwMode="auto">
          <a:xfrm>
            <a:off x="1408215" y="1804844"/>
            <a:ext cx="492760" cy="489585"/>
          </a:xfrm>
          <a:prstGeom prst="rect">
            <a:avLst/>
          </a:prstGeom>
          <a:noFill/>
          <a:ln w="9525">
            <a:noFill/>
            <a:miter lim="800000"/>
            <a:headEnd/>
            <a:tailEnd/>
          </a:ln>
        </p:spPr>
      </p:pic>
    </p:spTree>
    <p:extLst>
      <p:ext uri="{BB962C8B-B14F-4D97-AF65-F5344CB8AC3E}">
        <p14:creationId xmlns:p14="http://schemas.microsoft.com/office/powerpoint/2010/main" val="1376397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2124500452"/>
              </p:ext>
            </p:extLst>
          </p:nvPr>
        </p:nvGraphicFramePr>
        <p:xfrm>
          <a:off x="666750" y="484524"/>
          <a:ext cx="10175967" cy="4903298"/>
        </p:xfrm>
        <a:graphic>
          <a:graphicData uri="http://schemas.openxmlformats.org/drawingml/2006/table">
            <a:tbl>
              <a:tblPr firstRow="1" bandRow="1">
                <a:tableStyleId>{5C22544A-7EE6-4342-B048-85BDC9FD1C3A}</a:tableStyleId>
              </a:tblPr>
              <a:tblGrid>
                <a:gridCol w="5095644">
                  <a:extLst>
                    <a:ext uri="{9D8B030D-6E8A-4147-A177-3AD203B41FA5}">
                      <a16:colId xmlns:a16="http://schemas.microsoft.com/office/drawing/2014/main" val="20000"/>
                    </a:ext>
                  </a:extLst>
                </a:gridCol>
                <a:gridCol w="5080323">
                  <a:extLst>
                    <a:ext uri="{9D8B030D-6E8A-4147-A177-3AD203B41FA5}">
                      <a16:colId xmlns:a16="http://schemas.microsoft.com/office/drawing/2014/main" val="20001"/>
                    </a:ext>
                  </a:extLst>
                </a:gridCol>
              </a:tblGrid>
              <a:tr h="69373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venir Book"/>
                          <a:ea typeface="BatangChe"/>
                          <a:cs typeface="Courier New"/>
                        </a:rPr>
                        <a:t>2</a:t>
                      </a:r>
                      <a:r>
                        <a:rPr lang="en-US" dirty="0">
                          <a:solidFill>
                            <a:srgbClr val="000000"/>
                          </a:solidFill>
                          <a:latin typeface="Arial" pitchFamily="34" charset="0"/>
                          <a:ea typeface="BatangChe"/>
                          <a:cs typeface="Arial" pitchFamily="34" charset="0"/>
                        </a:rPr>
                        <a:t>. </a:t>
                      </a:r>
                      <a:r>
                        <a:rPr lang="en-US" dirty="0">
                          <a:solidFill>
                            <a:schemeClr val="tx1"/>
                          </a:solidFill>
                        </a:rPr>
                        <a:t>Introduction of scaffolding using the example of the SSI forest</a:t>
                      </a:r>
                      <a:endParaRPr lang="es-ES_tradnl"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BD"/>
                    </a:solidFill>
                  </a:tcPr>
                </a:tc>
                <a:tc hMerge="1">
                  <a:txBody>
                    <a:bodyPr/>
                    <a:lstStyle/>
                    <a:p>
                      <a:endParaRPr lang="de-DE" dirty="0"/>
                    </a:p>
                  </a:txBody>
                  <a:tcPr/>
                </a:tc>
                <a:extLst>
                  <a:ext uri="{0D108BD9-81ED-4DB2-BD59-A6C34878D82A}">
                    <a16:rowId xmlns:a16="http://schemas.microsoft.com/office/drawing/2014/main" val="10000"/>
                  </a:ext>
                </a:extLst>
              </a:tr>
              <a:tr h="277494">
                <a:tc gridSpan="2">
                  <a:txBody>
                    <a:bodyPr/>
                    <a:lstStyle/>
                    <a:p>
                      <a:pPr lvl="0"/>
                      <a:r>
                        <a:rPr lang="es-ES_tradnl" sz="1800" dirty="0">
                          <a:latin typeface="+mn-lt"/>
                        </a:rPr>
                        <a:t>Activity</a:t>
                      </a:r>
                      <a:r>
                        <a:rPr lang="es-ES_tradnl" sz="1800" baseline="0" dirty="0">
                          <a:latin typeface="+mn-lt"/>
                        </a:rPr>
                        <a:t> 2.1: Forest and site</a:t>
                      </a:r>
                      <a:endParaRPr lang="es-ES_tradnl"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FE1"/>
                    </a:solidFill>
                  </a:tcPr>
                </a:tc>
                <a:tc hMerge="1">
                  <a:txBody>
                    <a:bodyPr/>
                    <a:lstStyle/>
                    <a:p>
                      <a:endParaRPr lang="de-DE" dirty="0"/>
                    </a:p>
                  </a:txBody>
                  <a:tcPr/>
                </a:tc>
                <a:extLst>
                  <a:ext uri="{0D108BD9-81ED-4DB2-BD59-A6C34878D82A}">
                    <a16:rowId xmlns:a16="http://schemas.microsoft.com/office/drawing/2014/main" val="10001"/>
                  </a:ext>
                </a:extLst>
              </a:tr>
              <a:tr h="485614">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Duration:</a:t>
                      </a:r>
                      <a:r>
                        <a:rPr lang="de-DE" baseline="0" dirty="0"/>
                        <a:t> 60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83058">
                <a:tc gridSpan="2">
                  <a:txBody>
                    <a:bodyPr/>
                    <a:lstStyle/>
                    <a:p>
                      <a:r>
                        <a:rPr lang="en-US" dirty="0"/>
                        <a:t>What does a forest need to grow, and which elements determine its appearance? The intention of this activity is to work out the connection between forest and site.</a:t>
                      </a:r>
                    </a:p>
                    <a:p>
                      <a:r>
                        <a:rPr lang="en-US" dirty="0"/>
                        <a:t>A forest tree is first used to work out what it needs for its growth. In a next step, the class looks into the question of how different plant species cope with different offers of light, water and nutrients and which species thrive where.</a:t>
                      </a:r>
                    </a:p>
                    <a:p>
                      <a:r>
                        <a:rPr lang="en-GB" sz="1800" kern="1200" dirty="0">
                          <a:solidFill>
                            <a:schemeClr val="dk1"/>
                          </a:solidFill>
                          <a:effectLst/>
                          <a:latin typeface="+mn-lt"/>
                          <a:ea typeface="+mn-ea"/>
                          <a:cs typeface="+mn-cs"/>
                        </a:rPr>
                        <a:t>In pairs, students create social media profiles of different forest trees. </a:t>
                      </a:r>
                      <a:endParaRPr lang="en-US" dirty="0"/>
                    </a:p>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7" name="Bild 27">
            <a:extLst>
              <a:ext uri="{FF2B5EF4-FFF2-40B4-BE49-F238E27FC236}">
                <a16:creationId xmlns:a16="http://schemas.microsoft.com/office/drawing/2014/main" id="{B69BBB48-B71F-4857-868C-B0ADC2302DDF}"/>
              </a:ext>
            </a:extLst>
          </p:cNvPr>
          <p:cNvPicPr/>
          <p:nvPr/>
        </p:nvPicPr>
        <p:blipFill>
          <a:blip r:embed="rId2" cstate="print"/>
          <a:stretch>
            <a:fillRect/>
          </a:stretch>
        </p:blipFill>
        <p:spPr bwMode="auto">
          <a:xfrm flipH="1">
            <a:off x="781547" y="1866581"/>
            <a:ext cx="514350" cy="511175"/>
          </a:xfrm>
          <a:prstGeom prst="rect">
            <a:avLst/>
          </a:prstGeom>
          <a:noFill/>
          <a:ln w="9525">
            <a:noFill/>
            <a:miter lim="800000"/>
            <a:headEnd/>
            <a:tailEnd/>
          </a:ln>
        </p:spPr>
      </p:pic>
      <p:pic>
        <p:nvPicPr>
          <p:cNvPr id="9" name="Bild 27">
            <a:extLst>
              <a:ext uri="{FF2B5EF4-FFF2-40B4-BE49-F238E27FC236}">
                <a16:creationId xmlns:a16="http://schemas.microsoft.com/office/drawing/2014/main" id="{E02E3688-94D9-49BD-81EB-1F7C31137D79}"/>
              </a:ext>
            </a:extLst>
          </p:cNvPr>
          <p:cNvPicPr/>
          <p:nvPr/>
        </p:nvPicPr>
        <p:blipFill>
          <a:blip r:embed="rId3" cstate="print"/>
          <a:stretch>
            <a:fillRect/>
          </a:stretch>
        </p:blipFill>
        <p:spPr bwMode="auto">
          <a:xfrm flipH="1">
            <a:off x="1349283" y="1866580"/>
            <a:ext cx="514350" cy="511175"/>
          </a:xfrm>
          <a:prstGeom prst="rect">
            <a:avLst/>
          </a:prstGeom>
          <a:noFill/>
          <a:ln w="9525">
            <a:noFill/>
            <a:miter lim="800000"/>
            <a:headEnd/>
            <a:tailEnd/>
          </a:ln>
        </p:spPr>
      </p:pic>
      <p:pic>
        <p:nvPicPr>
          <p:cNvPr id="10" name="Bild 13">
            <a:extLst>
              <a:ext uri="{FF2B5EF4-FFF2-40B4-BE49-F238E27FC236}">
                <a16:creationId xmlns:a16="http://schemas.microsoft.com/office/drawing/2014/main" id="{49B0DAC6-52E6-437D-B2D4-54483A6CBBCC}"/>
              </a:ext>
            </a:extLst>
          </p:cNvPr>
          <p:cNvPicPr/>
          <p:nvPr/>
        </p:nvPicPr>
        <p:blipFill>
          <a:blip r:embed="rId4" cstate="print"/>
          <a:srcRect/>
          <a:stretch>
            <a:fillRect/>
          </a:stretch>
        </p:blipFill>
        <p:spPr bwMode="auto">
          <a:xfrm>
            <a:off x="1918997" y="1857055"/>
            <a:ext cx="492760" cy="489585"/>
          </a:xfrm>
          <a:prstGeom prst="rect">
            <a:avLst/>
          </a:prstGeom>
          <a:noFill/>
          <a:ln w="9525">
            <a:noFill/>
            <a:miter lim="800000"/>
            <a:headEnd/>
            <a:tailEnd/>
          </a:ln>
        </p:spPr>
      </p:pic>
      <p:pic>
        <p:nvPicPr>
          <p:cNvPr id="11" name="Bild 27">
            <a:extLst>
              <a:ext uri="{FF2B5EF4-FFF2-40B4-BE49-F238E27FC236}">
                <a16:creationId xmlns:a16="http://schemas.microsoft.com/office/drawing/2014/main" id="{38AEFBE1-F620-4A57-98EE-5EF13EA79E4D}"/>
              </a:ext>
            </a:extLst>
          </p:cNvPr>
          <p:cNvPicPr/>
          <p:nvPr/>
        </p:nvPicPr>
        <p:blipFill>
          <a:blip r:embed="rId5" cstate="print"/>
          <a:srcRect/>
          <a:stretch>
            <a:fillRect/>
          </a:stretch>
        </p:blipFill>
        <p:spPr bwMode="auto">
          <a:xfrm flipH="1">
            <a:off x="3017638" y="1861817"/>
            <a:ext cx="489585" cy="469265"/>
          </a:xfrm>
          <a:prstGeom prst="rect">
            <a:avLst/>
          </a:prstGeom>
          <a:noFill/>
          <a:ln w="9525">
            <a:noFill/>
            <a:miter lim="800000"/>
            <a:headEnd/>
            <a:tailEnd/>
          </a:ln>
        </p:spPr>
      </p:pic>
      <p:pic>
        <p:nvPicPr>
          <p:cNvPr id="12" name="Bild 7">
            <a:extLst>
              <a:ext uri="{FF2B5EF4-FFF2-40B4-BE49-F238E27FC236}">
                <a16:creationId xmlns:a16="http://schemas.microsoft.com/office/drawing/2014/main" id="{C5049EAA-29DC-40F5-8FC4-2A34486EF058}"/>
              </a:ext>
            </a:extLst>
          </p:cNvPr>
          <p:cNvPicPr/>
          <p:nvPr/>
        </p:nvPicPr>
        <p:blipFill>
          <a:blip r:embed="rId6" cstate="print"/>
          <a:stretch>
            <a:fillRect/>
          </a:stretch>
        </p:blipFill>
        <p:spPr bwMode="auto">
          <a:xfrm>
            <a:off x="5828642" y="1857055"/>
            <a:ext cx="481330" cy="478790"/>
          </a:xfrm>
          <a:prstGeom prst="rect">
            <a:avLst/>
          </a:prstGeom>
          <a:noFill/>
          <a:ln w="9525">
            <a:noFill/>
            <a:miter lim="800000"/>
            <a:headEnd/>
            <a:tailEnd/>
          </a:ln>
        </p:spPr>
      </p:pic>
      <p:pic>
        <p:nvPicPr>
          <p:cNvPr id="13" name="Bild 27">
            <a:extLst>
              <a:ext uri="{FF2B5EF4-FFF2-40B4-BE49-F238E27FC236}">
                <a16:creationId xmlns:a16="http://schemas.microsoft.com/office/drawing/2014/main" id="{93BA4B4A-BC20-41A8-A9F4-15C21346BDF3}"/>
              </a:ext>
            </a:extLst>
          </p:cNvPr>
          <p:cNvPicPr/>
          <p:nvPr/>
        </p:nvPicPr>
        <p:blipFill>
          <a:blip r:embed="rId7" cstate="print"/>
          <a:stretch>
            <a:fillRect/>
          </a:stretch>
        </p:blipFill>
        <p:spPr bwMode="auto">
          <a:xfrm flipH="1">
            <a:off x="2467121" y="1865196"/>
            <a:ext cx="514350" cy="5111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543386347"/>
              </p:ext>
            </p:extLst>
          </p:nvPr>
        </p:nvGraphicFramePr>
        <p:xfrm>
          <a:off x="677902" y="592376"/>
          <a:ext cx="10515600" cy="511444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5574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venir Book"/>
                          <a:ea typeface="BatangChe"/>
                          <a:cs typeface="Courier New"/>
                        </a:rPr>
                        <a:t>2</a:t>
                      </a:r>
                      <a:r>
                        <a:rPr lang="en-US" dirty="0">
                          <a:solidFill>
                            <a:srgbClr val="000000"/>
                          </a:solidFill>
                          <a:latin typeface="Arial" pitchFamily="34" charset="0"/>
                          <a:ea typeface="BatangChe"/>
                          <a:cs typeface="Arial" pitchFamily="34" charset="0"/>
                        </a:rPr>
                        <a:t>. </a:t>
                      </a:r>
                      <a:r>
                        <a:rPr lang="en-US" dirty="0">
                          <a:solidFill>
                            <a:schemeClr val="tx1"/>
                          </a:solidFill>
                        </a:rPr>
                        <a:t>Introduction of scaffolding using the example of the SSI forest</a:t>
                      </a:r>
                      <a:endParaRPr lang="es-ES_tradnl"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BD"/>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dirty="0"/>
                        <a:t>Activity</a:t>
                      </a:r>
                      <a:r>
                        <a:rPr lang="es-ES_tradnl" baseline="0" dirty="0"/>
                        <a:t> 2.2: Forests in change</a:t>
                      </a: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FE1"/>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Duration:</a:t>
                      </a:r>
                      <a:r>
                        <a:rPr lang="de-DE" baseline="0" dirty="0"/>
                        <a:t> 90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57063">
                <a:tc gridSpan="2">
                  <a:txBody>
                    <a:bodyPr/>
                    <a:lstStyle/>
                    <a:p>
                      <a:r>
                        <a:rPr lang="en-US" dirty="0"/>
                        <a:t>The students compare distributions of forests at different times in earth history using maps and tables.</a:t>
                      </a:r>
                    </a:p>
                    <a:p>
                      <a:r>
                        <a:rPr lang="en-US" dirty="0"/>
                        <a:t>They calculate changes in forest areas during the last century, they discuss causes and consequences of these changes.</a:t>
                      </a:r>
                    </a:p>
                    <a:p>
                      <a:endParaRPr lang="en-US" dirty="0"/>
                    </a:p>
                    <a:p>
                      <a:endParaRPr lang="en-US" dirty="0"/>
                    </a:p>
                    <a:p>
                      <a:endParaRPr lang="de-DE" dirty="0"/>
                    </a:p>
                    <a:p>
                      <a:endParaRPr lang="de-DE" dirty="0"/>
                    </a:p>
                    <a:p>
                      <a:endParaRPr lang="de-DE" dirty="0"/>
                    </a:p>
                    <a:p>
                      <a:endParaRPr lang="de-DE" dirty="0"/>
                    </a:p>
                    <a:p>
                      <a:endParaRPr lang="de-DE" dirty="0"/>
                    </a:p>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8" name="Grafik 7" descr="C:\Users\Sophia\AppData\Local\Microsoft\Windows\Temporary Internet Files\Content.Word\4-4_group_work_.png.png"/>
          <p:cNvPicPr/>
          <p:nvPr/>
        </p:nvPicPr>
        <p:blipFill>
          <a:blip r:embed="rId2" cstate="print"/>
          <a:stretch>
            <a:fillRect/>
          </a:stretch>
        </p:blipFill>
        <p:spPr bwMode="auto">
          <a:xfrm flipH="1">
            <a:off x="3175780" y="1806257"/>
            <a:ext cx="471508" cy="494189"/>
          </a:xfrm>
          <a:prstGeom prst="rect">
            <a:avLst/>
          </a:prstGeom>
          <a:noFill/>
          <a:ln w="9525">
            <a:noFill/>
            <a:miter lim="800000"/>
            <a:headEnd/>
            <a:tailEnd/>
          </a:ln>
        </p:spPr>
      </p:pic>
      <p:pic>
        <p:nvPicPr>
          <p:cNvPr id="10" name="Bild 7">
            <a:extLst>
              <a:ext uri="{FF2B5EF4-FFF2-40B4-BE49-F238E27FC236}">
                <a16:creationId xmlns:a16="http://schemas.microsoft.com/office/drawing/2014/main" id="{514FA38C-8E3D-4849-9A2E-7EF6D34D8167}"/>
              </a:ext>
            </a:extLst>
          </p:cNvPr>
          <p:cNvPicPr/>
          <p:nvPr/>
        </p:nvPicPr>
        <p:blipFill>
          <a:blip r:embed="rId3" cstate="print"/>
          <a:stretch>
            <a:fillRect/>
          </a:stretch>
        </p:blipFill>
        <p:spPr bwMode="auto">
          <a:xfrm>
            <a:off x="6049719" y="1821656"/>
            <a:ext cx="481330" cy="478790"/>
          </a:xfrm>
          <a:prstGeom prst="rect">
            <a:avLst/>
          </a:prstGeom>
          <a:noFill/>
          <a:ln w="9525">
            <a:noFill/>
            <a:miter lim="800000"/>
            <a:headEnd/>
            <a:tailEnd/>
          </a:ln>
        </p:spPr>
      </p:pic>
      <p:pic>
        <p:nvPicPr>
          <p:cNvPr id="11" name="Bild 7">
            <a:extLst>
              <a:ext uri="{FF2B5EF4-FFF2-40B4-BE49-F238E27FC236}">
                <a16:creationId xmlns:a16="http://schemas.microsoft.com/office/drawing/2014/main" id="{DBFE268A-C5AF-40AE-BB07-873AECCC1F03}"/>
              </a:ext>
            </a:extLst>
          </p:cNvPr>
          <p:cNvPicPr/>
          <p:nvPr/>
        </p:nvPicPr>
        <p:blipFill>
          <a:blip r:embed="rId4" cstate="print"/>
          <a:stretch>
            <a:fillRect/>
          </a:stretch>
        </p:blipFill>
        <p:spPr bwMode="auto">
          <a:xfrm>
            <a:off x="6586467" y="1821656"/>
            <a:ext cx="481330" cy="478790"/>
          </a:xfrm>
          <a:prstGeom prst="rect">
            <a:avLst/>
          </a:prstGeom>
          <a:noFill/>
          <a:ln w="9525">
            <a:noFill/>
            <a:miter lim="800000"/>
            <a:headEnd/>
            <a:tailEnd/>
          </a:ln>
        </p:spPr>
      </p:pic>
      <p:pic>
        <p:nvPicPr>
          <p:cNvPr id="12" name="Bild 27">
            <a:extLst>
              <a:ext uri="{FF2B5EF4-FFF2-40B4-BE49-F238E27FC236}">
                <a16:creationId xmlns:a16="http://schemas.microsoft.com/office/drawing/2014/main" id="{77FE39F9-2765-4442-A4F7-33AFE79F98F8}"/>
              </a:ext>
            </a:extLst>
          </p:cNvPr>
          <p:cNvPicPr/>
          <p:nvPr/>
        </p:nvPicPr>
        <p:blipFill>
          <a:blip r:embed="rId5" cstate="print"/>
          <a:stretch>
            <a:fillRect/>
          </a:stretch>
        </p:blipFill>
        <p:spPr bwMode="auto">
          <a:xfrm flipH="1">
            <a:off x="1685447" y="1830891"/>
            <a:ext cx="440690" cy="437515"/>
          </a:xfrm>
          <a:prstGeom prst="rect">
            <a:avLst/>
          </a:prstGeom>
          <a:noFill/>
          <a:ln w="9525">
            <a:noFill/>
            <a:miter lim="800000"/>
            <a:headEnd/>
            <a:tailEnd/>
          </a:ln>
        </p:spPr>
      </p:pic>
      <p:pic>
        <p:nvPicPr>
          <p:cNvPr id="13" name="Bild 27">
            <a:extLst>
              <a:ext uri="{FF2B5EF4-FFF2-40B4-BE49-F238E27FC236}">
                <a16:creationId xmlns:a16="http://schemas.microsoft.com/office/drawing/2014/main" id="{A0EC3C47-FA22-4C47-AF24-2BF1C741EDF2}"/>
              </a:ext>
            </a:extLst>
          </p:cNvPr>
          <p:cNvPicPr/>
          <p:nvPr/>
        </p:nvPicPr>
        <p:blipFill>
          <a:blip r:embed="rId6" cstate="print"/>
          <a:stretch>
            <a:fillRect/>
          </a:stretch>
        </p:blipFill>
        <p:spPr bwMode="auto">
          <a:xfrm flipH="1">
            <a:off x="694336" y="1821656"/>
            <a:ext cx="448310" cy="445135"/>
          </a:xfrm>
          <a:prstGeom prst="rect">
            <a:avLst/>
          </a:prstGeom>
          <a:noFill/>
          <a:ln w="9525">
            <a:noFill/>
            <a:miter lim="800000"/>
            <a:headEnd/>
            <a:tailEnd/>
          </a:ln>
        </p:spPr>
      </p:pic>
      <p:pic>
        <p:nvPicPr>
          <p:cNvPr id="14" name="Bild 27">
            <a:extLst>
              <a:ext uri="{FF2B5EF4-FFF2-40B4-BE49-F238E27FC236}">
                <a16:creationId xmlns:a16="http://schemas.microsoft.com/office/drawing/2014/main" id="{B303A8DA-A0EE-4EB8-B261-0E85FC79BFC6}"/>
              </a:ext>
            </a:extLst>
          </p:cNvPr>
          <p:cNvPicPr/>
          <p:nvPr/>
        </p:nvPicPr>
        <p:blipFill>
          <a:blip r:embed="rId7" cstate="print"/>
          <a:stretch>
            <a:fillRect/>
          </a:stretch>
        </p:blipFill>
        <p:spPr bwMode="auto">
          <a:xfrm flipH="1">
            <a:off x="1176911" y="1818939"/>
            <a:ext cx="448310" cy="445135"/>
          </a:xfrm>
          <a:prstGeom prst="rect">
            <a:avLst/>
          </a:prstGeom>
          <a:noFill/>
          <a:ln w="9525">
            <a:noFill/>
            <a:miter lim="800000"/>
            <a:headEnd/>
            <a:tailEnd/>
          </a:ln>
        </p:spPr>
      </p:pic>
      <p:pic>
        <p:nvPicPr>
          <p:cNvPr id="15" name="Bild 10">
            <a:extLst>
              <a:ext uri="{FF2B5EF4-FFF2-40B4-BE49-F238E27FC236}">
                <a16:creationId xmlns:a16="http://schemas.microsoft.com/office/drawing/2014/main" id="{D4F7EFE3-964D-4F70-8548-0883063AEED4}"/>
              </a:ext>
            </a:extLst>
          </p:cNvPr>
          <p:cNvPicPr/>
          <p:nvPr/>
        </p:nvPicPr>
        <p:blipFill>
          <a:blip r:embed="rId8" cstate="print"/>
          <a:srcRect/>
          <a:stretch>
            <a:fillRect/>
          </a:stretch>
        </p:blipFill>
        <p:spPr bwMode="auto">
          <a:xfrm>
            <a:off x="2172830" y="1818939"/>
            <a:ext cx="440690" cy="437515"/>
          </a:xfrm>
          <a:prstGeom prst="rect">
            <a:avLst/>
          </a:prstGeom>
          <a:noFill/>
          <a:ln w="9525">
            <a:noFill/>
            <a:miter lim="800000"/>
            <a:headEnd/>
            <a:tailEnd/>
          </a:ln>
        </p:spPr>
      </p:pic>
      <p:pic>
        <p:nvPicPr>
          <p:cNvPr id="16" name="Bild 27">
            <a:extLst>
              <a:ext uri="{FF2B5EF4-FFF2-40B4-BE49-F238E27FC236}">
                <a16:creationId xmlns:a16="http://schemas.microsoft.com/office/drawing/2014/main" id="{9162CB1B-D613-4B7F-A02F-199A181806AC}"/>
              </a:ext>
            </a:extLst>
          </p:cNvPr>
          <p:cNvPicPr/>
          <p:nvPr/>
        </p:nvPicPr>
        <p:blipFill>
          <a:blip r:embed="rId9" cstate="print"/>
          <a:srcRect/>
          <a:stretch>
            <a:fillRect/>
          </a:stretch>
        </p:blipFill>
        <p:spPr bwMode="auto">
          <a:xfrm flipH="1">
            <a:off x="2663797" y="1818938"/>
            <a:ext cx="456565" cy="437515"/>
          </a:xfrm>
          <a:prstGeom prst="rect">
            <a:avLst/>
          </a:prstGeom>
          <a:noFill/>
          <a:ln w="9525">
            <a:noFill/>
            <a:miter lim="800000"/>
            <a:headEnd/>
            <a:tailEnd/>
          </a:ln>
        </p:spPr>
      </p:pic>
      <p:pic>
        <p:nvPicPr>
          <p:cNvPr id="3" name="Grafik 2">
            <a:extLst>
              <a:ext uri="{FF2B5EF4-FFF2-40B4-BE49-F238E27FC236}">
                <a16:creationId xmlns:a16="http://schemas.microsoft.com/office/drawing/2014/main" id="{C435F6EB-190C-427F-AD43-7A31BBB841CE}"/>
              </a:ext>
            </a:extLst>
          </p:cNvPr>
          <p:cNvPicPr>
            <a:picLocks noChangeAspect="1"/>
          </p:cNvPicPr>
          <p:nvPr/>
        </p:nvPicPr>
        <p:blipFill rotWithShape="1">
          <a:blip r:embed="rId10"/>
          <a:srcRect b="21948"/>
          <a:stretch/>
        </p:blipFill>
        <p:spPr>
          <a:xfrm>
            <a:off x="3853821" y="3039791"/>
            <a:ext cx="4391795" cy="2522110"/>
          </a:xfrm>
          <a:prstGeom prst="rect">
            <a:avLst/>
          </a:prstGeom>
        </p:spPr>
      </p:pic>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2163</Words>
  <Application>Microsoft Office PowerPoint</Application>
  <PresentationFormat>Breitbild</PresentationFormat>
  <Paragraphs>230</Paragraphs>
  <Slides>33</Slides>
  <Notes>17</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33</vt:i4>
      </vt:variant>
    </vt:vector>
  </HeadingPairs>
  <TitlesOfParts>
    <vt:vector size="41" baseType="lpstr">
      <vt:lpstr>Arial</vt:lpstr>
      <vt:lpstr>Avenir Book</vt:lpstr>
      <vt:lpstr>Calibri</vt:lpstr>
      <vt:lpstr>Calibri Light</vt:lpstr>
      <vt:lpstr>Lucida Grande</vt:lpstr>
      <vt:lpstr>Wingdings</vt:lpstr>
      <vt:lpstr>Office</vt:lpstr>
      <vt:lpstr>Office-Design</vt:lpstr>
      <vt:lpstr>IO11 Scaffolding</vt:lpstr>
      <vt:lpstr>   General overview and aim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Activity 1.1: Pictures of forests </vt:lpstr>
      <vt:lpstr>Activity 1.1: Pictures of forests </vt:lpstr>
      <vt:lpstr>Activity 1.1: Pictures of forests </vt:lpstr>
      <vt:lpstr>Activity 1.1: Pictures of forests </vt:lpstr>
      <vt:lpstr>Activity 1.1: Pictures of forests </vt:lpstr>
      <vt:lpstr>Activity 1.1: Pictures of forests </vt:lpstr>
      <vt:lpstr>Activity 1.1: Pictures of forests </vt:lpstr>
      <vt:lpstr>Activity 1.1: Pictures of forests </vt:lpstr>
      <vt:lpstr>Activity 2.1: Forest and site – plant growth</vt:lpstr>
      <vt:lpstr>Activity 2.1: Forest and site – forests on earth</vt:lpstr>
      <vt:lpstr>Activity 2.1: Forest and site – forests on earth</vt:lpstr>
      <vt:lpstr>Activity 2.1: Forest and site – forests on earth</vt:lpstr>
      <vt:lpstr>Activity 2.1: Forest and site – forests on earth</vt:lpstr>
      <vt:lpstr>Activity 2.1: Forest and site – forests on earth</vt:lpstr>
      <vt:lpstr>Activity 2.1: Forest and site – forests on earth</vt:lpstr>
      <vt:lpstr>Activity 2.2: Forests in change</vt:lpstr>
      <vt:lpstr>Activity 2.2: Forests in change</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Natascha Bakx</dc:creator>
  <cp:lastModifiedBy>Christina Pichler-Koban</cp:lastModifiedBy>
  <cp:revision>219</cp:revision>
  <dcterms:created xsi:type="dcterms:W3CDTF">2019-12-13T14:12:48Z</dcterms:created>
  <dcterms:modified xsi:type="dcterms:W3CDTF">2022-07-19T08:46:06Z</dcterms:modified>
</cp:coreProperties>
</file>