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81" r:id="rId6"/>
    <p:sldId id="282" r:id="rId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6">
          <p15:clr>
            <a:srgbClr val="A4A3A4"/>
          </p15:clr>
        </p15:guide>
        <p15:guide id="3" orient="horz" pos="22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B051"/>
    <a:srgbClr val="BE002D"/>
    <a:srgbClr val="CC023B"/>
    <a:srgbClr val="C1D260"/>
    <a:srgbClr val="4C5F7E"/>
    <a:srgbClr val="3B4C6A"/>
    <a:srgbClr val="002369"/>
    <a:srgbClr val="001470"/>
    <a:srgbClr val="B4C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E27061-9BE3-4867-9A85-E8C77F3E29BB}" v="1" dt="2021-11-05T14:47:52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 autoAdjust="0"/>
    <p:restoredTop sz="90935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824" y="102"/>
      </p:cViewPr>
      <p:guideLst>
        <p:guide orient="horz" pos="2205"/>
        <p:guide pos="2886"/>
        <p:guide orient="horz" pos="22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orman, L.M. (Michiel)" userId="d87655e7-2ef4-4e00-a548-f6f9236a5a9f" providerId="ADAL" clId="{69E27061-9BE3-4867-9A85-E8C77F3E29BB}"/>
    <pc:docChg chg="modSld">
      <pc:chgData name="Doorman, L.M. (Michiel)" userId="d87655e7-2ef4-4e00-a548-f6f9236a5a9f" providerId="ADAL" clId="{69E27061-9BE3-4867-9A85-E8C77F3E29BB}" dt="2021-11-05T14:47:52.761" v="0" actId="20577"/>
      <pc:docMkLst>
        <pc:docMk/>
      </pc:docMkLst>
      <pc:sldChg chg="modSp">
        <pc:chgData name="Doorman, L.M. (Michiel)" userId="d87655e7-2ef4-4e00-a548-f6f9236a5a9f" providerId="ADAL" clId="{69E27061-9BE3-4867-9A85-E8C77F3E29BB}" dt="2021-11-05T14:47:52.761" v="0" actId="20577"/>
        <pc:sldMkLst>
          <pc:docMk/>
          <pc:sldMk cId="3916156411" sldId="282"/>
        </pc:sldMkLst>
        <pc:graphicFrameChg chg="modGraphic">
          <ac:chgData name="Doorman, L.M. (Michiel)" userId="d87655e7-2ef4-4e00-a548-f6f9236a5a9f" providerId="ADAL" clId="{69E27061-9BE3-4867-9A85-E8C77F3E29BB}" dt="2021-11-05T14:47:52.761" v="0" actId="20577"/>
          <ac:graphicFrameMkLst>
            <pc:docMk/>
            <pc:sldMk cId="3916156411" sldId="282"/>
            <ac:graphicFrameMk id="6" creationId="{714D060C-2749-4096-AE12-EAF15E2016C2}"/>
          </ac:graphicFrameMkLst>
        </pc:graphicFrameChg>
      </pc:sldChg>
    </pc:docChg>
  </pc:docChgLst>
  <pc:docChgLst>
    <pc:chgData name="Doorman, L.M. (Michiel)" userId="d87655e7-2ef4-4e00-a548-f6f9236a5a9f" providerId="ADAL" clId="{F0D8EA97-15BC-49A1-AB6D-C15E7FBB9635}"/>
    <pc:docChg chg="custSel delSld modSld">
      <pc:chgData name="Doorman, L.M. (Michiel)" userId="d87655e7-2ef4-4e00-a548-f6f9236a5a9f" providerId="ADAL" clId="{F0D8EA97-15BC-49A1-AB6D-C15E7FBB9635}" dt="2021-09-24T09:54:19.217" v="9" actId="478"/>
      <pc:docMkLst>
        <pc:docMk/>
      </pc:docMkLst>
      <pc:sldChg chg="delSp delAnim">
        <pc:chgData name="Doorman, L.M. (Michiel)" userId="d87655e7-2ef4-4e00-a548-f6f9236a5a9f" providerId="ADAL" clId="{F0D8EA97-15BC-49A1-AB6D-C15E7FBB9635}" dt="2021-09-24T09:54:19.217" v="9" actId="478"/>
        <pc:sldMkLst>
          <pc:docMk/>
          <pc:sldMk cId="3916156411" sldId="282"/>
        </pc:sldMkLst>
        <pc:spChg chg="del">
          <ac:chgData name="Doorman, L.M. (Michiel)" userId="d87655e7-2ef4-4e00-a548-f6f9236a5a9f" providerId="ADAL" clId="{F0D8EA97-15BC-49A1-AB6D-C15E7FBB9635}" dt="2021-09-24T09:54:19.217" v="9" actId="478"/>
          <ac:spMkLst>
            <pc:docMk/>
            <pc:sldMk cId="3916156411" sldId="282"/>
            <ac:spMk id="7" creationId="{6B7136B2-180C-4958-987E-22D1F2F8B281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12E3-6E8D-B74B-A314-4616D5A79846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FC96-1CB5-7641-9934-75B343D839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9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5981-0A6E-DC4F-9DC9-F24078E0FA09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BD4E-16D0-5348-910F-B34FEBD0AA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47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alignment with IO1 (we didn’t exchange anything earlier).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76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3469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ABD4E-16D0-5348-910F-B34FEBD0AA0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42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36600" y="3674746"/>
            <a:ext cx="768708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867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01875" y="556268"/>
            <a:ext cx="7772400" cy="1470025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25025" y="2251060"/>
            <a:ext cx="768708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46430"/>
            <a:ext cx="6400800" cy="309237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43836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  <a:ea typeface="Avenir Book" charset="0"/>
                <a:cs typeface="Avenir Book" charset="0"/>
              </a:defRPr>
            </a:lvl1pPr>
            <a:lvl2pPr>
              <a:defRPr>
                <a:latin typeface="+mn-lt"/>
                <a:ea typeface="Avenir Book" charset="0"/>
                <a:cs typeface="Avenir Book" charset="0"/>
              </a:defRPr>
            </a:lvl2pPr>
            <a:lvl3pPr>
              <a:defRPr>
                <a:latin typeface="+mn-lt"/>
                <a:ea typeface="Avenir Book" charset="0"/>
                <a:cs typeface="Avenir Book" charset="0"/>
              </a:defRPr>
            </a:lvl3pPr>
            <a:lvl4pPr>
              <a:defRPr>
                <a:latin typeface="+mn-lt"/>
                <a:ea typeface="Avenir Book" charset="0"/>
                <a:cs typeface="Avenir Book" charset="0"/>
              </a:defRPr>
            </a:lvl4pPr>
            <a:lvl5pPr>
              <a:defRPr>
                <a:latin typeface="+mn-lt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>
          <a:xfrm>
            <a:off x="5772150" y="78468"/>
            <a:ext cx="264795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 err="1">
                <a:solidFill>
                  <a:srgbClr val="CC023B"/>
                </a:solidFill>
              </a:rPr>
              <a:t>Measurement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138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and Text withou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just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748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/Example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800006"/>
            <a:ext cx="8229600" cy="647794"/>
          </a:xfrm>
        </p:spPr>
        <p:txBody>
          <a:bodyPr>
            <a:normAutofit/>
          </a:bodyPr>
          <a:lstStyle>
            <a:lvl1pPr algn="just"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Activity/Example number: Title of  Activity/Example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714505"/>
            <a:ext cx="8229600" cy="4357684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84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010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8544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922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51438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751438"/>
            <a:ext cx="5111750" cy="537472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018923"/>
            <a:ext cx="3008313" cy="41072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481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524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35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CSE_fond.jpg"/>
          <p:cNvPicPr>
            <a:picLocks noChangeAspect="1"/>
          </p:cNvPicPr>
          <p:nvPr userDrawn="1"/>
        </p:nvPicPr>
        <p:blipFill rotWithShape="1">
          <a:blip r:embed="rId11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b="10531"/>
          <a:stretch/>
        </p:blipFill>
        <p:spPr>
          <a:xfrm>
            <a:off x="-1" y="1417638"/>
            <a:ext cx="5140767" cy="544036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487771" y="6087873"/>
            <a:ext cx="1227604" cy="63360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454466" y="6675756"/>
            <a:ext cx="5040000" cy="45719"/>
          </a:xfrm>
          <a:prstGeom prst="rect">
            <a:avLst/>
          </a:prstGeom>
          <a:solidFill>
            <a:srgbClr val="B4CB4D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26000" y="6675756"/>
            <a:ext cx="1908000" cy="4571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04785" y="55317"/>
            <a:ext cx="588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24" name="Marcador de pie de página 23"/>
          <p:cNvSpPr>
            <a:spLocks noGrp="1"/>
          </p:cNvSpPr>
          <p:nvPr>
            <p:ph type="ftr" sz="quarter" idx="3"/>
          </p:nvPr>
        </p:nvSpPr>
        <p:spPr>
          <a:xfrm>
            <a:off x="5772150" y="55318"/>
            <a:ext cx="2647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>
                <a:solidFill>
                  <a:srgbClr val="CC023B"/>
                </a:solidFill>
              </a:rPr>
              <a:t>INTRODUCTION TO CULTURE AND DIVERSITY</a:t>
            </a:r>
          </a:p>
        </p:txBody>
      </p:sp>
      <p:pic>
        <p:nvPicPr>
          <p:cNvPr id="29" name="Bild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0" y="6374367"/>
            <a:ext cx="1807900" cy="193903"/>
          </a:xfrm>
          <a:prstGeom prst="rect">
            <a:avLst/>
          </a:prstGeom>
        </p:spPr>
      </p:pic>
      <p:pic>
        <p:nvPicPr>
          <p:cNvPr id="12" name="Bild 5" descr="eu_flag_co_funded_pos_[rgb]_left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556" y="6400800"/>
            <a:ext cx="781909" cy="18034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446535" y="6038117"/>
            <a:ext cx="1432141" cy="63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6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50" r:id="rId4"/>
    <p:sldLayoutId id="2147483661" r:id="rId5"/>
    <p:sldLayoutId id="2147483652" r:id="rId6"/>
    <p:sldLayoutId id="2147483653" r:id="rId7"/>
    <p:sldLayoutId id="2147483656" r:id="rId8"/>
    <p:sldLayoutId id="2147483657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C5F7E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002D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4CB4D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147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3pPr>
      <a:lvl4pPr marL="16002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95325" y="3126658"/>
            <a:ext cx="7772400" cy="1199536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>
                <a:solidFill>
                  <a:srgbClr val="002369"/>
                </a:solidFill>
              </a:rPr>
              <a:t>IO3 Measurement (Mathematics)</a:t>
            </a:r>
            <a:br>
              <a:rPr lang="en-US" sz="3600" dirty="0">
                <a:solidFill>
                  <a:srgbClr val="002369"/>
                </a:solidFill>
              </a:rPr>
            </a:br>
            <a:r>
              <a:rPr lang="en-US" sz="1800" dirty="0">
                <a:solidFill>
                  <a:srgbClr val="002369"/>
                </a:solidFill>
              </a:rPr>
              <a:t>Michiel Doorman, Monica Wijers &amp; Vincent Jonker</a:t>
            </a:r>
            <a:br>
              <a:rPr lang="en-US" sz="1800" dirty="0">
                <a:solidFill>
                  <a:srgbClr val="002369"/>
                </a:solidFill>
              </a:rPr>
            </a:br>
            <a:r>
              <a:rPr lang="en-US" sz="1800" dirty="0">
                <a:solidFill>
                  <a:srgbClr val="002369"/>
                </a:solidFill>
              </a:rPr>
              <a:t>Utrecht University – Netherlands</a:t>
            </a:r>
            <a:endParaRPr lang="en-US" sz="1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513006"/>
            <a:ext cx="6400800" cy="1125794"/>
          </a:xfrm>
        </p:spPr>
        <p:txBody>
          <a:bodyPr>
            <a:normAutofit fontScale="92500" lnSpcReduction="10000"/>
          </a:bodyPr>
          <a:lstStyle/>
          <a:p>
            <a:r>
              <a:rPr lang="en-US" i="1" dirty="0"/>
              <a:t>Key competences for measurement </a:t>
            </a:r>
            <a:br>
              <a:rPr lang="en-US" i="1" dirty="0"/>
            </a:br>
            <a:r>
              <a:rPr lang="en-US" i="1" dirty="0"/>
              <a:t>&amp;</a:t>
            </a:r>
          </a:p>
          <a:p>
            <a:r>
              <a:rPr lang="en-US" i="1" dirty="0"/>
              <a:t>The innovative role of IT measurement skills</a:t>
            </a:r>
          </a:p>
        </p:txBody>
      </p:sp>
      <p:pic>
        <p:nvPicPr>
          <p:cNvPr id="4" name="Picture 2" descr="Measuring Instruments, For Measurement, Rs 250 /ownwards Tools Unlimited |  ID: 5017612188">
            <a:extLst>
              <a:ext uri="{FF2B5EF4-FFF2-40B4-BE49-F238E27FC236}">
                <a16:creationId xmlns:a16="http://schemas.microsoft.com/office/drawing/2014/main" id="{A7A7A39B-18D7-48EE-86B7-5E53DFFC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9239" cy="192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82B181-F73A-452D-BEFB-60455B853C1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237"/>
          <a:stretch/>
        </p:blipFill>
        <p:spPr>
          <a:xfrm>
            <a:off x="7163964" y="-3816"/>
            <a:ext cx="1980036" cy="2625213"/>
          </a:xfrm>
          <a:prstGeom prst="rect">
            <a:avLst/>
          </a:prstGeom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445ED2EF-8E9F-4117-884D-506DDEF560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325163"/>
              </p:ext>
            </p:extLst>
          </p:nvPr>
        </p:nvGraphicFramePr>
        <p:xfrm>
          <a:off x="4694256" y="9553"/>
          <a:ext cx="2347452" cy="167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afbeelding" r:id="rId6" imgW="2704762" imgH="1933333" progId="Paint.Picture">
                  <p:embed/>
                </p:oleObj>
              </mc:Choice>
              <mc:Fallback>
                <p:oleObj name="Bitmapafbeelding" r:id="rId6" imgW="2704762" imgH="1933333" progId="Paint.Picture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445ED2EF-8E9F-4117-884D-506DDEF560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56" y="9553"/>
                        <a:ext cx="2347452" cy="167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4" name="Picture 2" descr="Muzikale projectie' siert maandenlang de Domtoren | De Utrechtse Internet  Courant">
            <a:extLst>
              <a:ext uri="{FF2B5EF4-FFF2-40B4-BE49-F238E27FC236}">
                <a16:creationId xmlns:a16="http://schemas.microsoft.com/office/drawing/2014/main" id="{3F5872C2-6C0A-4082-940C-400499906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/>
          <a:stretch/>
        </p:blipFill>
        <p:spPr bwMode="auto">
          <a:xfrm>
            <a:off x="2551729" y="142617"/>
            <a:ext cx="1980036" cy="163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157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91661"/>
            <a:ext cx="8229600" cy="647794"/>
          </a:xfrm>
        </p:spPr>
        <p:txBody>
          <a:bodyPr>
            <a:noAutofit/>
          </a:bodyPr>
          <a:lstStyle/>
          <a:p>
            <a:r>
              <a:rPr lang="en-US" dirty="0"/>
              <a:t>     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competences for measurement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88962"/>
            <a:ext cx="6584508" cy="47372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Initial ideas about measurement competences (knowledge, skills &amp; attitude)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Generating and using (personal) reference points for measurement </a:t>
            </a:r>
          </a:p>
          <a:p>
            <a:pPr marL="457200" indent="-457200">
              <a:buAutoNum type="arabicPeriod" startAt="2"/>
            </a:pPr>
            <a:r>
              <a:rPr lang="en-US" sz="2200" dirty="0"/>
              <a:t>Schematizing situations (visualizing relations between units of measurement for the same quantity as well as between quantities)</a:t>
            </a:r>
            <a:br>
              <a:rPr lang="en-US" sz="2200" dirty="0"/>
            </a:br>
            <a:r>
              <a:rPr lang="en-US" sz="2200" dirty="0">
                <a:solidFill>
                  <a:srgbClr val="A0B051"/>
                </a:solidFill>
              </a:rPr>
              <a:t>[in contrast with staircase representations to memorize adding/subtracting zeros – one of the learning boundaries/obstacles for this domain]</a:t>
            </a:r>
          </a:p>
          <a:p>
            <a:pPr marL="457200" indent="-457200">
              <a:buAutoNum type="arabicPeriod" startAt="2"/>
            </a:pPr>
            <a:r>
              <a:rPr lang="en-US" sz="2200" dirty="0"/>
              <a:t>Measuring (selection of relevant quantity &amp; appropriate measuring tool, reading &amp; interpreting results)</a:t>
            </a:r>
          </a:p>
          <a:p>
            <a:pPr marL="457200" indent="-457200">
              <a:buAutoNum type="arabicPeriod" startAt="2"/>
            </a:pPr>
            <a:r>
              <a:rPr lang="en-US" sz="2200" dirty="0"/>
              <a:t>Using appropriate language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5772150" y="78468"/>
            <a:ext cx="2647951" cy="365125"/>
          </a:xfrm>
        </p:spPr>
        <p:txBody>
          <a:bodyPr/>
          <a:lstStyle/>
          <a:p>
            <a:pPr algn="r"/>
            <a:r>
              <a:rPr lang="es-ES" dirty="0">
                <a:solidFill>
                  <a:srgbClr val="CC023B"/>
                </a:solidFill>
              </a:rPr>
              <a:t>IO3 </a:t>
            </a:r>
            <a:r>
              <a:rPr lang="es-ES" dirty="0" err="1">
                <a:solidFill>
                  <a:srgbClr val="CC023B"/>
                </a:solidFill>
              </a:rPr>
              <a:t>Measurement</a:t>
            </a:r>
            <a:r>
              <a:rPr lang="es-ES" dirty="0">
                <a:solidFill>
                  <a:srgbClr val="CC023B"/>
                </a:solidFill>
              </a:rPr>
              <a:t>  (Mathematics)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2</a:t>
            </a:fld>
            <a:endParaRPr lang="es-ES_tradnl" dirty="0"/>
          </a:p>
        </p:txBody>
      </p:sp>
      <p:pic>
        <p:nvPicPr>
          <p:cNvPr id="6" name="Picture 2" descr="Measuring Instruments, For Measurement, Rs 250 /ownwards Tools Unlimited |  ID: 5017612188">
            <a:extLst>
              <a:ext uri="{FF2B5EF4-FFF2-40B4-BE49-F238E27FC236}">
                <a16:creationId xmlns:a16="http://schemas.microsoft.com/office/drawing/2014/main" id="{EFBEE878-C092-4560-BD22-32300E54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964" y="4070555"/>
            <a:ext cx="1980036" cy="159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7">
            <a:extLst>
              <a:ext uri="{FF2B5EF4-FFF2-40B4-BE49-F238E27FC236}">
                <a16:creationId xmlns:a16="http://schemas.microsoft.com/office/drawing/2014/main" id="{D9C7A2E7-05A3-4A8E-9077-9FB6A63DC6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210736"/>
              </p:ext>
            </p:extLst>
          </p:nvPr>
        </p:nvGraphicFramePr>
        <p:xfrm>
          <a:off x="7163964" y="2379292"/>
          <a:ext cx="1980036" cy="14149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afbeelding" r:id="rId5" imgW="2704762" imgH="1933333" progId="Paint.Picture">
                  <p:embed/>
                </p:oleObj>
              </mc:Choice>
              <mc:Fallback>
                <p:oleObj name="Bitmapafbeelding" r:id="rId5" imgW="2704762" imgH="1933333" progId="Paint.Picture">
                  <p:embed/>
                  <p:pic>
                    <p:nvPicPr>
                      <p:cNvPr id="7" name="Object 7">
                        <a:extLst>
                          <a:ext uri="{FF2B5EF4-FFF2-40B4-BE49-F238E27FC236}">
                            <a16:creationId xmlns:a16="http://schemas.microsoft.com/office/drawing/2014/main" id="{D9C7A2E7-05A3-4A8E-9077-9FB6A63DC6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964" y="2379292"/>
                        <a:ext cx="1980036" cy="14149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Muzikale projectie' siert maandenlang de Domtoren | De Utrechtse Internet  Courant">
            <a:extLst>
              <a:ext uri="{FF2B5EF4-FFF2-40B4-BE49-F238E27FC236}">
                <a16:creationId xmlns:a16="http://schemas.microsoft.com/office/drawing/2014/main" id="{0099CE8F-5CFB-45AF-AA53-A65CE5DC0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7"/>
          <a:stretch/>
        </p:blipFill>
        <p:spPr bwMode="auto">
          <a:xfrm>
            <a:off x="7163964" y="591661"/>
            <a:ext cx="1980036" cy="163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250411-60D4-4376-8273-60FD814A38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389"/>
          <a:stretch/>
        </p:blipFill>
        <p:spPr>
          <a:xfrm>
            <a:off x="516192" y="640821"/>
            <a:ext cx="511278" cy="45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88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91661"/>
            <a:ext cx="8229600" cy="647794"/>
          </a:xfrm>
        </p:spPr>
        <p:txBody>
          <a:bodyPr>
            <a:normAutofit/>
          </a:bodyPr>
          <a:lstStyle/>
          <a:p>
            <a:r>
              <a:rPr lang="en-US" dirty="0"/>
              <a:t>Structure of our module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388962"/>
            <a:ext cx="8229600" cy="4737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Describing the dimensions of each competence</a:t>
            </a:r>
          </a:p>
          <a:p>
            <a:pPr marL="0" indent="0">
              <a:buNone/>
            </a:pPr>
            <a:r>
              <a:rPr lang="en-US" sz="2400" dirty="0"/>
              <a:t>Activities – own competence &amp; teaching the competence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0"/>
          </p:nvPr>
        </p:nvSpPr>
        <p:spPr>
          <a:xfrm>
            <a:off x="5772150" y="78468"/>
            <a:ext cx="2647951" cy="365125"/>
          </a:xfrm>
        </p:spPr>
        <p:txBody>
          <a:bodyPr/>
          <a:lstStyle/>
          <a:p>
            <a:pPr algn="r"/>
            <a:r>
              <a:rPr lang="es-ES" dirty="0">
                <a:solidFill>
                  <a:srgbClr val="CC023B"/>
                </a:solidFill>
              </a:rPr>
              <a:t>IO3 </a:t>
            </a:r>
            <a:r>
              <a:rPr lang="es-ES" dirty="0" err="1">
                <a:solidFill>
                  <a:srgbClr val="CC023B"/>
                </a:solidFill>
              </a:rPr>
              <a:t>Measurement</a:t>
            </a:r>
            <a:r>
              <a:rPr lang="es-ES" dirty="0">
                <a:solidFill>
                  <a:srgbClr val="CC023B"/>
                </a:solidFill>
              </a:rPr>
              <a:t>  (Mathematics)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14D060C-2749-4096-AE12-EAF15E2016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7829377"/>
              </p:ext>
            </p:extLst>
          </p:nvPr>
        </p:nvGraphicFramePr>
        <p:xfrm>
          <a:off x="1229032" y="2322051"/>
          <a:ext cx="6096000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4140257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How many floor tiles?</a:t>
                      </a:r>
                    </a:p>
                    <a:p>
                      <a:r>
                        <a:rPr lang="en-US" sz="1800" dirty="0"/>
                        <a:t>The floor area of your room is 4 x 5m. You want to cover it with tiles of 30 x 60cm. </a:t>
                      </a:r>
                      <a:endParaRPr lang="nl-NL" sz="1800" dirty="0"/>
                    </a:p>
                    <a:p>
                      <a:pPr marL="0" indent="0">
                        <a:buNone/>
                      </a:pPr>
                      <a:r>
                        <a:rPr lang="en-US" sz="1800" dirty="0"/>
                        <a:t> </a:t>
                      </a:r>
                      <a:endParaRPr lang="nl-NL" sz="1800" dirty="0"/>
                    </a:p>
                    <a:p>
                      <a:r>
                        <a:rPr lang="en-US" sz="1800" dirty="0">
                          <a:solidFill>
                            <a:srgbClr val="FFC000"/>
                          </a:solidFill>
                        </a:rPr>
                        <a:t>(own competence) </a:t>
                      </a:r>
                      <a:r>
                        <a:rPr lang="en-US" sz="1800" dirty="0"/>
                        <a:t>How many tiles do you need to order? </a:t>
                      </a:r>
                    </a:p>
                    <a:p>
                      <a:r>
                        <a:rPr lang="en-US" sz="1800" dirty="0"/>
                        <a:t>Find at least two strategies to solve the problem.</a:t>
                      </a:r>
                    </a:p>
                    <a:p>
                      <a:endParaRPr lang="nl-NL" sz="1800" dirty="0"/>
                    </a:p>
                    <a:p>
                      <a:r>
                        <a:rPr lang="en-US" sz="1800">
                          <a:solidFill>
                            <a:srgbClr val="FFC000"/>
                          </a:solidFill>
                        </a:rPr>
                        <a:t>(teaching </a:t>
                      </a:r>
                      <a:r>
                        <a:rPr lang="en-US" sz="1800" dirty="0">
                          <a:solidFill>
                            <a:srgbClr val="FFC000"/>
                          </a:solidFill>
                        </a:rPr>
                        <a:t>the competence) </a:t>
                      </a:r>
                      <a:r>
                        <a:rPr lang="en-US" sz="1800" dirty="0"/>
                        <a:t>How can this problem be used to promote students’ understanding and reasoning about area?</a:t>
                      </a:r>
                      <a:endParaRPr lang="nl-NL" sz="1800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6737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156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686270FBDAF74CAC143E7999D61CAA" ma:contentTypeVersion="14" ma:contentTypeDescription="Create a new document." ma:contentTypeScope="" ma:versionID="990f61969513541f4cea0319a00dd561">
  <xsd:schema xmlns:xsd="http://www.w3.org/2001/XMLSchema" xmlns:xs="http://www.w3.org/2001/XMLSchema" xmlns:p="http://schemas.microsoft.com/office/2006/metadata/properties" xmlns:ns3="d9a2b4d3-8700-46c8-9d66-e6fef39f4aea" xmlns:ns4="bccefa30-b502-4c18-b418-a4583fc1ecaf" targetNamespace="http://schemas.microsoft.com/office/2006/metadata/properties" ma:root="true" ma:fieldsID="a0ba2c9376d97ec1394a69701fda7bba" ns3:_="" ns4:_="">
    <xsd:import namespace="d9a2b4d3-8700-46c8-9d66-e6fef39f4aea"/>
    <xsd:import namespace="bccefa30-b502-4c18-b418-a4583fc1ec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a2b4d3-8700-46c8-9d66-e6fef39f4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cefa30-b502-4c18-b418-a4583fc1ec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7CB33B-B53A-42F6-B972-E48A7C7086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a2b4d3-8700-46c8-9d66-e6fef39f4aea"/>
    <ds:schemaRef ds:uri="bccefa30-b502-4c18-b418-a4583fc1ec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970BD8-D0AF-4A33-8FD0-06E64EFB03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B18C7F-0B74-4ED0-9EA5-2DB3BF88FCC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bccefa30-b502-4c18-b418-a4583fc1ecaf"/>
    <ds:schemaRef ds:uri="d9a2b4d3-8700-46c8-9d66-e6fef39f4aea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</Words>
  <Application>Microsoft Office PowerPoint</Application>
  <PresentationFormat>On-screen Show (4:3)</PresentationFormat>
  <Paragraphs>27</Paragraphs>
  <Slides>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Avenir Book</vt:lpstr>
      <vt:lpstr>Calibri</vt:lpstr>
      <vt:lpstr>Lucida Grande</vt:lpstr>
      <vt:lpstr>Wingdings</vt:lpstr>
      <vt:lpstr>Office-Design</vt:lpstr>
      <vt:lpstr>Bitmapafbeelding</vt:lpstr>
      <vt:lpstr>IO3 Measurement (Mathematics) Michiel Doorman, Monica Wijers &amp; Vincent Jonker Utrecht University – Netherlands</vt:lpstr>
      <vt:lpstr>      competences for measurement</vt:lpstr>
      <vt:lpstr>Structure of our module</vt:lpstr>
    </vt:vector>
  </TitlesOfParts>
  <Company>Pädagogische Hochschule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Birtel</dc:creator>
  <cp:lastModifiedBy>Doorman, L.M. (Michiel)</cp:lastModifiedBy>
  <cp:revision>116</cp:revision>
  <dcterms:created xsi:type="dcterms:W3CDTF">2017-02-28T10:46:16Z</dcterms:created>
  <dcterms:modified xsi:type="dcterms:W3CDTF">2021-11-05T14:47:59Z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0x01010004686270FBDAF74CAC143E7999D61CAA</vt:lpwstr>
  </property>
</Properties>
</file>