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7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2"/>
    <p:restoredTop sz="82449"/>
  </p:normalViewPr>
  <p:slideViewPr>
    <p:cSldViewPr snapToGrid="0">
      <p:cViewPr varScale="1">
        <p:scale>
          <a:sx n="104" d="100"/>
          <a:sy n="104" d="100"/>
        </p:scale>
        <p:origin x="8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6F29-1CED-D443-A81A-A55A67354BFB}" type="datetimeFigureOut">
              <a:t>01-03-2023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1865E-80E3-0E4C-8F78-0A8CD267E5C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14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Diverse filmpjes van schooltv over afval</a:t>
            </a:r>
          </a:p>
          <a:p>
            <a:endParaRPr lang="nl-NL"/>
          </a:p>
          <a:p>
            <a:r>
              <a:rPr lang="nl-NL"/>
              <a:t>https://schooltv.nl/video/het-klokhuis-huishoudelijk-afval/</a:t>
            </a:r>
          </a:p>
          <a:p>
            <a:r>
              <a:rPr lang="nl-NL"/>
              <a:t>https://schooltv.nl/video/afval-scheiden-van-schillenboer-tot-milieustraat/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1865E-80E3-0E4C-8F78-0A8CD267E5C9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00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48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11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95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68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51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7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60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17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04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99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13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50AC6-20DC-4CAF-9FA7-F5FECB6782A3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54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hyperlink" Target="https://schooltv.nl/video/afval-scheiden-van-schillenboer-tot-milieustra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71264" y="1722268"/>
            <a:ext cx="5371492" cy="3502875"/>
          </a:xfrm>
        </p:spPr>
        <p:txBody>
          <a:bodyPr anchor="t">
            <a:normAutofit/>
          </a:bodyPr>
          <a:lstStyle/>
          <a:p>
            <a:r>
              <a:rPr lang="nl-NL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Afvalparade</a:t>
            </a:r>
            <a:br>
              <a:rPr lang="nl-NL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Grote </a:t>
            </a:r>
            <a:r>
              <a:rPr lang="nl-NL" sz="20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Rekendag</a:t>
            </a:r>
            <a:r>
              <a:rPr lang="nl-NL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2023</a:t>
            </a:r>
            <a:br>
              <a:rPr lang="nl-NL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groep 7 en 8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743E5D-3191-3840-377F-D79D238ED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764" y="314416"/>
            <a:ext cx="15639026" cy="546718"/>
          </a:xfrm>
          <a:prstGeom prst="rect">
            <a:avLst/>
          </a:prstGeom>
        </p:spPr>
      </p:pic>
      <p:pic>
        <p:nvPicPr>
          <p:cNvPr id="5" name="Afbeelding 4" descr="Afbeelding met tekst, automaat&#10;&#10;Automatisch gegenereerde beschrijving">
            <a:extLst>
              <a:ext uri="{FF2B5EF4-FFF2-40B4-BE49-F238E27FC236}">
                <a16:creationId xmlns:a16="http://schemas.microsoft.com/office/drawing/2014/main" id="{46BED751-DB3B-8E88-13FD-57475D991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451863"/>
            <a:ext cx="484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7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0A4B6DB-348B-DEB7-6D23-A15DCD69A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50" y="0"/>
            <a:ext cx="15639026" cy="54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B6BB16-CA62-5C98-D2FC-EA6FD1472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24" y="820178"/>
            <a:ext cx="8481884" cy="581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8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C8DA039-505A-CF72-D9FD-EEB8BB49E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50" y="0"/>
            <a:ext cx="15639026" cy="54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4FCE561-DF0D-3C42-AC5A-7D77B03CE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69" y="884710"/>
            <a:ext cx="7708557" cy="55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08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54CD1D2-E5AD-919C-7D5E-56E7959FC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50" y="0"/>
            <a:ext cx="15639026" cy="54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207782A-53E9-CF57-E001-C01371942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837"/>
            <a:ext cx="7157995" cy="446192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B56D632-7239-2532-3BEC-1A0450512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0" y="2767742"/>
            <a:ext cx="53975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8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9318775-998D-EEC8-1999-48824034D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50" y="0"/>
            <a:ext cx="15639026" cy="54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2E63824-18D4-DDDF-FFEC-93E052DF9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662" y="801473"/>
            <a:ext cx="7992607" cy="55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2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958B68B-258C-6DB9-44A9-AAF5F6CB6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40" y="868405"/>
            <a:ext cx="4394200" cy="2946400"/>
          </a:xfrm>
          <a:prstGeom prst="rect">
            <a:avLst/>
          </a:prstGeom>
        </p:spPr>
      </p:pic>
      <p:pic>
        <p:nvPicPr>
          <p:cNvPr id="3" name="Afbeelding 2">
            <a:hlinkClick r:id="rId4"/>
            <a:extLst>
              <a:ext uri="{FF2B5EF4-FFF2-40B4-BE49-F238E27FC236}">
                <a16:creationId xmlns:a16="http://schemas.microsoft.com/office/drawing/2014/main" id="{95F57CAC-940D-AEE5-FAAA-0F60BEF15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614" y="868405"/>
            <a:ext cx="4406900" cy="28575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B8BBA16-2F3A-3844-ED70-04DDCA3C1E24}"/>
              </a:ext>
            </a:extLst>
          </p:cNvPr>
          <p:cNvSpPr txBox="1"/>
          <p:nvPr/>
        </p:nvSpPr>
        <p:spPr>
          <a:xfrm>
            <a:off x="1217870" y="5313406"/>
            <a:ext cx="7467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/>
              <a:t>Introductie - 3 minuten van eén van deze filmpjes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1ECEFC3-4DF9-6E1D-48C5-046D07AC93FE}"/>
              </a:ext>
            </a:extLst>
          </p:cNvPr>
          <p:cNvSpPr txBox="1"/>
          <p:nvPr/>
        </p:nvSpPr>
        <p:spPr>
          <a:xfrm>
            <a:off x="7784733" y="381480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/>
              <a:t>3.09 min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0D007F2-660C-89FE-2AEB-B814A5AE525D}"/>
              </a:ext>
            </a:extLst>
          </p:cNvPr>
          <p:cNvSpPr txBox="1"/>
          <p:nvPr/>
        </p:nvSpPr>
        <p:spPr>
          <a:xfrm>
            <a:off x="2094091" y="3814805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/>
              <a:t>15.00 min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D8DE59C-1E64-19E2-207F-5F438636B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450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0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71004C9-F5FC-BB1E-15E0-0BCA72486D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tekst, automaat&#10;&#10;Automatisch gegenereerde beschrijving">
            <a:extLst>
              <a:ext uri="{FF2B5EF4-FFF2-40B4-BE49-F238E27FC236}">
                <a16:creationId xmlns:a16="http://schemas.microsoft.com/office/drawing/2014/main" id="{32472A28-583B-5F1B-5BB0-248EA1FBA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" y="273359"/>
            <a:ext cx="484509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CAB714C-7BA6-1F1E-01D2-73D8E39D9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450" y="0"/>
            <a:ext cx="15639026" cy="5467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D59BE7F-5E75-FFAF-ABBB-C84EBFE1DE07}"/>
              </a:ext>
            </a:extLst>
          </p:cNvPr>
          <p:cNvSpPr txBox="1"/>
          <p:nvPr/>
        </p:nvSpPr>
        <p:spPr>
          <a:xfrm>
            <a:off x="5793907" y="1182231"/>
            <a:ext cx="55996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/>
              <a:t>Onderzoek:</a:t>
            </a:r>
          </a:p>
          <a:p>
            <a:endParaRPr lang="nl-NL" sz="2800"/>
          </a:p>
          <a:p>
            <a:r>
              <a:rPr lang="nl-NL" sz="2800"/>
              <a:t>Hoe zit het met het afval in en rond</a:t>
            </a:r>
          </a:p>
          <a:p>
            <a:r>
              <a:rPr lang="nl-NL" sz="2800"/>
              <a:t>de school en wat kunnen we daaraan</a:t>
            </a:r>
          </a:p>
          <a:p>
            <a:r>
              <a:rPr lang="nl-NL" sz="2800"/>
              <a:t>verbeteren?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D68BD9C-B8C5-6260-3B26-086ECE91DB64}"/>
              </a:ext>
            </a:extLst>
          </p:cNvPr>
          <p:cNvSpPr txBox="1"/>
          <p:nvPr/>
        </p:nvSpPr>
        <p:spPr>
          <a:xfrm>
            <a:off x="6194920" y="4600785"/>
            <a:ext cx="4514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/>
              <a:t>En wat heeft dat met rekenen</a:t>
            </a:r>
          </a:p>
          <a:p>
            <a:r>
              <a:rPr lang="nl-NL" sz="2800"/>
              <a:t>te maken?</a:t>
            </a:r>
          </a:p>
        </p:txBody>
      </p:sp>
    </p:spTree>
    <p:extLst>
      <p:ext uri="{BB962C8B-B14F-4D97-AF65-F5344CB8AC3E}">
        <p14:creationId xmlns:p14="http://schemas.microsoft.com/office/powerpoint/2010/main" val="206217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38DD4256-0CF0-A0C4-8EC7-ED755B611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629254"/>
              </p:ext>
            </p:extLst>
          </p:nvPr>
        </p:nvGraphicFramePr>
        <p:xfrm>
          <a:off x="1023780" y="1971507"/>
          <a:ext cx="9837810" cy="3799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115">
                  <a:extLst>
                    <a:ext uri="{9D8B030D-6E8A-4147-A177-3AD203B41FA5}">
                      <a16:colId xmlns:a16="http://schemas.microsoft.com/office/drawing/2014/main" val="2288222773"/>
                    </a:ext>
                  </a:extLst>
                </a:gridCol>
                <a:gridCol w="4003990">
                  <a:extLst>
                    <a:ext uri="{9D8B030D-6E8A-4147-A177-3AD203B41FA5}">
                      <a16:colId xmlns:a16="http://schemas.microsoft.com/office/drawing/2014/main" val="846042380"/>
                    </a:ext>
                  </a:extLst>
                </a:gridCol>
                <a:gridCol w="2868705">
                  <a:extLst>
                    <a:ext uri="{9D8B030D-6E8A-4147-A177-3AD203B41FA5}">
                      <a16:colId xmlns:a16="http://schemas.microsoft.com/office/drawing/2014/main" val="1279889098"/>
                    </a:ext>
                  </a:extLst>
                </a:gridCol>
              </a:tblGrid>
              <a:tr h="165647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NL" sz="2400">
                          <a:effectLst/>
                        </a:rPr>
                        <a:t>Wat willen we weten?</a:t>
                      </a:r>
                      <a:endParaRPr lang="nl-NL" sz="3200">
                        <a:effectLst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NL" sz="2400">
                          <a:effectLst/>
                        </a:rPr>
                        <a:t>Wat is de vraag?</a:t>
                      </a:r>
                      <a:endParaRPr lang="nl-NL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NL" sz="2400">
                          <a:effectLst/>
                        </a:rPr>
                        <a:t>Welke gegevens gaan we verzamelen?</a:t>
                      </a:r>
                      <a:endParaRPr lang="nl-NL" sz="3200">
                        <a:effectLst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NL" sz="2400">
                          <a:effectLst/>
                        </a:rPr>
                        <a:t>Hoe en waar?</a:t>
                      </a:r>
                      <a:endParaRPr lang="nl-NL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l-NL" sz="2400">
                          <a:effectLst/>
                        </a:rPr>
                        <a:t>Wat hebben we nodig?</a:t>
                      </a:r>
                      <a:endParaRPr lang="nl-NL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7144404"/>
                  </a:ext>
                </a:extLst>
              </a:tr>
              <a:tr h="714207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</a:pPr>
                      <a:r>
                        <a:rPr lang="nl-NL" sz="3200">
                          <a:effectLst/>
                        </a:rPr>
                        <a:t> </a:t>
                      </a:r>
                      <a:endParaRPr lang="nl-NL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</a:pPr>
                      <a:r>
                        <a:rPr lang="nl-NL" sz="3200">
                          <a:effectLst/>
                        </a:rPr>
                        <a:t> </a:t>
                      </a:r>
                      <a:endParaRPr lang="nl-NL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</a:pPr>
                      <a:r>
                        <a:rPr lang="nl-NL" sz="3200">
                          <a:effectLst/>
                        </a:rPr>
                        <a:t> </a:t>
                      </a:r>
                      <a:endParaRPr lang="nl-NL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770532"/>
                  </a:ext>
                </a:extLst>
              </a:tr>
              <a:tr h="714207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</a:pPr>
                      <a:r>
                        <a:rPr lang="nl-NL" sz="3200">
                          <a:effectLst/>
                        </a:rPr>
                        <a:t> </a:t>
                      </a:r>
                      <a:endParaRPr lang="nl-NL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</a:pPr>
                      <a:r>
                        <a:rPr lang="nl-NL" sz="3200">
                          <a:effectLst/>
                        </a:rPr>
                        <a:t> </a:t>
                      </a:r>
                      <a:endParaRPr lang="nl-NL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</a:pPr>
                      <a:r>
                        <a:rPr lang="nl-NL" sz="3200">
                          <a:effectLst/>
                        </a:rPr>
                        <a:t> </a:t>
                      </a:r>
                      <a:endParaRPr lang="nl-NL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1175370"/>
                  </a:ext>
                </a:extLst>
              </a:tr>
              <a:tr h="714207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</a:pPr>
                      <a:r>
                        <a:rPr lang="nl-NL" sz="3200">
                          <a:effectLst/>
                        </a:rPr>
                        <a:t> </a:t>
                      </a:r>
                      <a:endParaRPr lang="nl-NL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</a:pPr>
                      <a:r>
                        <a:rPr lang="nl-NL" sz="3200">
                          <a:effectLst/>
                        </a:rPr>
                        <a:t> </a:t>
                      </a:r>
                      <a:endParaRPr lang="nl-NL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</a:pPr>
                      <a:r>
                        <a:rPr lang="nl-NL" sz="3200">
                          <a:effectLst/>
                        </a:rPr>
                        <a:t> </a:t>
                      </a:r>
                      <a:endParaRPr lang="nl-NL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580050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C47EF48B-57F8-5F18-BD19-29B01732D4B4}"/>
              </a:ext>
            </a:extLst>
          </p:cNvPr>
          <p:cNvSpPr txBox="1"/>
          <p:nvPr/>
        </p:nvSpPr>
        <p:spPr>
          <a:xfrm>
            <a:off x="4018349" y="988539"/>
            <a:ext cx="362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/>
              <a:t>Onderzoek doen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7C7EF5-47D1-184F-605A-BE6F549B6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50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22CEF9E-B6F6-8404-C5BE-47AD69AB0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50" y="0"/>
            <a:ext cx="15639026" cy="546718"/>
          </a:xfrm>
          <a:prstGeom prst="rect">
            <a:avLst/>
          </a:prstGeom>
        </p:spPr>
      </p:pic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A829E5B0-9166-284E-2128-CDEFCAED0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68782"/>
              </p:ext>
            </p:extLst>
          </p:nvPr>
        </p:nvGraphicFramePr>
        <p:xfrm>
          <a:off x="1302950" y="784036"/>
          <a:ext cx="9435071" cy="582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162">
                  <a:extLst>
                    <a:ext uri="{9D8B030D-6E8A-4147-A177-3AD203B41FA5}">
                      <a16:colId xmlns:a16="http://schemas.microsoft.com/office/drawing/2014/main" val="1135295677"/>
                    </a:ext>
                  </a:extLst>
                </a:gridCol>
                <a:gridCol w="8709909">
                  <a:extLst>
                    <a:ext uri="{9D8B030D-6E8A-4147-A177-3AD203B41FA5}">
                      <a16:colId xmlns:a16="http://schemas.microsoft.com/office/drawing/2014/main" val="3139461568"/>
                    </a:ext>
                  </a:extLst>
                </a:gridCol>
              </a:tblGrid>
              <a:tr h="625458"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Onderzoeksvragen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363771"/>
                  </a:ext>
                </a:extLst>
              </a:tr>
              <a:tr h="625458">
                <a:tc>
                  <a:txBody>
                    <a:bodyPr/>
                    <a:lstStyle/>
                    <a:p>
                      <a:r>
                        <a:rPr lang="nl-NL" sz="2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Hoeveel afvalbakken zijn er binnen in de school?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652425"/>
                  </a:ext>
                </a:extLst>
              </a:tr>
              <a:tr h="625458">
                <a:tc>
                  <a:txBody>
                    <a:bodyPr/>
                    <a:lstStyle/>
                    <a:p>
                      <a:r>
                        <a:rPr lang="nl-NL" sz="2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Hoeveel afvalbakken zijn er buiten rond de school?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851728"/>
                  </a:ext>
                </a:extLst>
              </a:tr>
              <a:tr h="625458">
                <a:tc>
                  <a:txBody>
                    <a:bodyPr/>
                    <a:lstStyle/>
                    <a:p>
                      <a:r>
                        <a:rPr lang="nl-NL" sz="2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Wat doet de school aan afvalscheiding?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214506"/>
                  </a:ext>
                </a:extLst>
              </a:tr>
              <a:tr h="625458">
                <a:tc>
                  <a:txBody>
                    <a:bodyPr/>
                    <a:lstStyle/>
                    <a:p>
                      <a:r>
                        <a:rPr lang="nl-NL" sz="24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Hoeveel afval van eten en drinken nemen kinderen mee naar school?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61148"/>
                  </a:ext>
                </a:extLst>
              </a:tr>
              <a:tr h="625458">
                <a:tc>
                  <a:txBody>
                    <a:bodyPr/>
                    <a:lstStyle/>
                    <a:p>
                      <a:r>
                        <a:rPr lang="nl-NL" sz="2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Hoeveel en wat voor zwerfafval ligt er in de omgeving van de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12093"/>
                  </a:ext>
                </a:extLst>
              </a:tr>
              <a:tr h="625458">
                <a:tc>
                  <a:txBody>
                    <a:bodyPr/>
                    <a:lstStyle/>
                    <a:p>
                      <a:r>
                        <a:rPr lang="nl-NL" sz="24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Wat voor soorten afval heb je thuis en hoeveel?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670737"/>
                  </a:ext>
                </a:extLst>
              </a:tr>
              <a:tr h="625458">
                <a:tc>
                  <a:txBody>
                    <a:bodyPr/>
                    <a:lstStyle/>
                    <a:p>
                      <a:r>
                        <a:rPr lang="nl-NL" sz="24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Hoeveel afval produceert een gezin per week? (basis en extra)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675267"/>
                  </a:ext>
                </a:extLst>
              </a:tr>
              <a:tr h="625458">
                <a:tc>
                  <a:txBody>
                    <a:bodyPr/>
                    <a:lstStyle/>
                    <a:p>
                      <a:r>
                        <a:rPr lang="nl-NL" sz="24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/>
                        <a:t>Hoeveel afval is één doos?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386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60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6BE4E4C-A0A1-B561-62B1-04DA82924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50" y="0"/>
            <a:ext cx="15639026" cy="54671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AC7FC59-9F15-225D-4DEE-EB42BD3CA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945" y="964581"/>
            <a:ext cx="8297390" cy="550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9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6A4B4F6-D1F7-262A-3B24-061265C9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50" y="0"/>
            <a:ext cx="15639026" cy="54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AC64098-0E35-1136-F5A4-272154B9E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384" y="928987"/>
            <a:ext cx="8870778" cy="54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92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7320644-B9C8-CF4D-7275-474EA06D0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50" y="0"/>
            <a:ext cx="15639026" cy="54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5B6A948-A081-FD71-B84C-467788C23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537" y="720123"/>
            <a:ext cx="8785997" cy="58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7454674-A328-D0AF-3A0B-E43E88344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50" y="0"/>
            <a:ext cx="15639026" cy="5467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7998518-6A74-852B-4E7E-8B3A92733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490" y="719093"/>
            <a:ext cx="8251910" cy="578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6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AA397772F1048B1F51FDE5634C2B2" ma:contentTypeVersion="13" ma:contentTypeDescription="Een nieuw document maken." ma:contentTypeScope="" ma:versionID="27cd241453855346b6dcd3c496ca182c">
  <xsd:schema xmlns:xsd="http://www.w3.org/2001/XMLSchema" xmlns:xs="http://www.w3.org/2001/XMLSchema" xmlns:p="http://schemas.microsoft.com/office/2006/metadata/properties" xmlns:ns3="4da32c51-41ce-4432-b795-4ef5acefa567" xmlns:ns4="fa11b7b8-ca99-4040-bab2-b2da4146db29" targetNamespace="http://schemas.microsoft.com/office/2006/metadata/properties" ma:root="true" ma:fieldsID="6f2dfba3d60e3fed8dca51f7f89a96f9" ns3:_="" ns4:_="">
    <xsd:import namespace="4da32c51-41ce-4432-b795-4ef5acefa567"/>
    <xsd:import namespace="fa11b7b8-ca99-4040-bab2-b2da4146db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32c51-41ce-4432-b795-4ef5acefa5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1b7b8-ca99-4040-bab2-b2da4146db2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CFB915-7924-4D56-AA5E-D75E1D520AEF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a11b7b8-ca99-4040-bab2-b2da4146db29"/>
    <ds:schemaRef ds:uri="4da32c51-41ce-4432-b795-4ef5acefa567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1E65352-F201-4BE0-B643-F59D240B3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575036-95FD-4F3C-877E-8F920C1BD4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32c51-41ce-4432-b795-4ef5acefa567"/>
    <ds:schemaRef ds:uri="fa11b7b8-ca99-4040-bab2-b2da4146db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209</Words>
  <Application>Microsoft Macintosh PowerPoint</Application>
  <PresentationFormat>Breedbeeld</PresentationFormat>
  <Paragraphs>48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Kantoorthema</vt:lpstr>
      <vt:lpstr>De Afvalparade   Grote Rekendag 2023    groep 7 en 8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Grote Rekenreis  Grote Rekendag 2021 groep 1 en 2 </dc:title>
  <dc:creator>Sheila Faessen</dc:creator>
  <cp:lastModifiedBy>Jonker, V.H. (Vincent)</cp:lastModifiedBy>
  <cp:revision>7</cp:revision>
  <dcterms:created xsi:type="dcterms:W3CDTF">2020-11-30T18:41:53Z</dcterms:created>
  <dcterms:modified xsi:type="dcterms:W3CDTF">2023-03-01T08:04:15Z</dcterms:modified>
</cp:coreProperties>
</file>