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66" r:id="rId6"/>
    <p:sldId id="264" r:id="rId7"/>
    <p:sldId id="265"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03"/>
    <p:restoredTop sz="82449"/>
  </p:normalViewPr>
  <p:slideViewPr>
    <p:cSldViewPr snapToGrid="0">
      <p:cViewPr>
        <p:scale>
          <a:sx n="59" d="100"/>
          <a:sy n="59" d="100"/>
        </p:scale>
        <p:origin x="3304" y="1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46F29-1CED-D443-A81A-A55A67354BFB}" type="datetimeFigureOut">
              <a:t>28-02-2023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1865E-80E3-0E4C-8F78-0A8CD267E5C9}" type="slidenum">
              <a:t>‹nr.›</a:t>
            </a:fld>
            <a:endParaRPr lang="nl-NL"/>
          </a:p>
        </p:txBody>
      </p:sp>
    </p:spTree>
    <p:extLst>
      <p:ext uri="{BB962C8B-B14F-4D97-AF65-F5344CB8AC3E}">
        <p14:creationId xmlns:p14="http://schemas.microsoft.com/office/powerpoint/2010/main" val="312514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solidFill>
                  <a:srgbClr val="000000"/>
                </a:solidFill>
                <a:effectLst/>
                <a:latin typeface="Calibri" panose="020F0502020204030204" pitchFamily="34" charset="0"/>
              </a:rPr>
              <a:t>Bespreek met de kinderen waarvoor vuilniszakken worden gebruikt. </a:t>
            </a:r>
            <a:r>
              <a:rPr lang="nl-NL">
                <a:solidFill>
                  <a:srgbClr val="211D1E"/>
                </a:solidFill>
                <a:effectLst/>
                <a:latin typeface="Calibri" panose="020F0502020204030204" pitchFamily="34" charset="0"/>
              </a:rPr>
              <a:t>Wat is afval en hoe werkt dat precies met het weggooien van afval? Bespreek met de kinderen dat afval vaak wordt gesorteerd en gescheiden en waarom dit wordt gedaan. Hoe wordt dit bij jou thuis gedaan? </a:t>
            </a:r>
          </a:p>
          <a:p>
            <a:endParaRPr lang="nl-NL"/>
          </a:p>
          <a:p>
            <a:r>
              <a:rPr lang="nl-NL">
                <a:effectLst/>
                <a:latin typeface="Calibri" panose="020F0502020204030204" pitchFamily="34" charset="0"/>
              </a:rPr>
              <a:t>De kinderen ordenen vervolgens de vuilniszakken van licht naar zwaar. Laat ze de zakken zo neerleggen dat alle </a:t>
            </a:r>
            <a:r>
              <a:rPr lang="nl-NL">
                <a:solidFill>
                  <a:srgbClr val="211D1E"/>
                </a:solidFill>
                <a:effectLst/>
                <a:latin typeface="Calibri" panose="020F0502020204030204" pitchFamily="34" charset="0"/>
              </a:rPr>
              <a:t>kinderen ze goed kunnen zien. </a:t>
            </a:r>
            <a:endParaRPr lang="nl-NL">
              <a:effectLst/>
              <a:latin typeface="Calibri" panose="020F0502020204030204" pitchFamily="34" charset="0"/>
            </a:endParaRPr>
          </a:p>
          <a:p>
            <a:r>
              <a:rPr lang="nl-NL">
                <a:solidFill>
                  <a:srgbClr val="211D1E"/>
                </a:solidFill>
                <a:effectLst/>
                <a:latin typeface="Calibri" panose="020F0502020204030204" pitchFamily="34" charset="0"/>
              </a:rPr>
              <a:t>• Bespreek met de kinderen wat opvalt. De grootste vuilniszak is het lichtst en de kleinste vuilniszak het zwaarst. Hoe kan dit? </a:t>
            </a:r>
          </a:p>
          <a:p>
            <a:r>
              <a:rPr lang="nl-NL">
                <a:solidFill>
                  <a:srgbClr val="211D1E"/>
                </a:solidFill>
                <a:effectLst/>
                <a:latin typeface="Calibri" panose="020F0502020204030204" pitchFamily="34" charset="0"/>
              </a:rPr>
              <a:t>• Maak de zakken een voor een open en leg de inhoud voor de zakken. </a:t>
            </a:r>
          </a:p>
          <a:p>
            <a:r>
              <a:rPr lang="nl-NL">
                <a:solidFill>
                  <a:srgbClr val="211D1E"/>
                </a:solidFill>
                <a:effectLst/>
                <a:latin typeface="Calibri" panose="020F0502020204030204" pitchFamily="34" charset="0"/>
              </a:rPr>
              <a:t>• Sorteer het afval per zak. Bespreek dit en ga in op het gewicht van afval. Sorteren kan op verschillende manieren. </a:t>
            </a:r>
          </a:p>
          <a:p>
            <a:r>
              <a:rPr lang="nl-NL">
                <a:solidFill>
                  <a:srgbClr val="211D1E"/>
                </a:solidFill>
                <a:effectLst/>
                <a:latin typeface="Calibri" panose="020F0502020204030204" pitchFamily="34" charset="0"/>
              </a:rPr>
              <a:t>• Vergelijk vervolgens het afval uit de zakken met elkaar. Kunnen de kinderen nu verklaren waarom de grootste zak het lichtst was? </a:t>
            </a:r>
          </a:p>
          <a:p>
            <a:r>
              <a:rPr lang="nl-NL">
                <a:solidFill>
                  <a:srgbClr val="211D1E"/>
                </a:solidFill>
                <a:effectLst/>
                <a:latin typeface="Calibri" panose="020F0502020204030204" pitchFamily="34" charset="0"/>
              </a:rPr>
              <a:t>• </a:t>
            </a:r>
          </a:p>
          <a:p>
            <a:endParaRPr lang="nl-NL"/>
          </a:p>
        </p:txBody>
      </p:sp>
      <p:sp>
        <p:nvSpPr>
          <p:cNvPr id="4" name="Tijdelijke aanduiding voor dianummer 3"/>
          <p:cNvSpPr>
            <a:spLocks noGrp="1"/>
          </p:cNvSpPr>
          <p:nvPr>
            <p:ph type="sldNum" sz="quarter" idx="5"/>
          </p:nvPr>
        </p:nvSpPr>
        <p:spPr/>
        <p:txBody>
          <a:bodyPr/>
          <a:lstStyle/>
          <a:p>
            <a:fld id="{08B1865E-80E3-0E4C-8F78-0A8CD267E5C9}" type="slidenum">
              <a:t>3</a:t>
            </a:fld>
            <a:endParaRPr lang="nl-NL"/>
          </a:p>
        </p:txBody>
      </p:sp>
    </p:spTree>
    <p:extLst>
      <p:ext uri="{BB962C8B-B14F-4D97-AF65-F5344CB8AC3E}">
        <p14:creationId xmlns:p14="http://schemas.microsoft.com/office/powerpoint/2010/main" val="643148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225748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2409116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396195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3382684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3219510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6750AC6-20DC-4CAF-9FA7-F5FECB6782A3}" type="datetimeFigureOut">
              <a:rPr lang="nl-NL" smtClean="0"/>
              <a:t>28-02-2023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65178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6750AC6-20DC-4CAF-9FA7-F5FECB6782A3}" type="datetimeFigureOut">
              <a:rPr lang="nl-NL" smtClean="0"/>
              <a:t>28-02-2023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325160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6750AC6-20DC-4CAF-9FA7-F5FECB6782A3}" type="datetimeFigureOut">
              <a:rPr lang="nl-NL" smtClean="0"/>
              <a:t>28-02-2023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337917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6750AC6-20DC-4CAF-9FA7-F5FECB6782A3}" type="datetimeFigureOut">
              <a:rPr lang="nl-NL" smtClean="0"/>
              <a:t>28-02-2023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236004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6750AC6-20DC-4CAF-9FA7-F5FECB6782A3}" type="datetimeFigureOut">
              <a:rPr lang="nl-NL" smtClean="0"/>
              <a:t>28-02-2023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4172994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E6750AC6-20DC-4CAF-9FA7-F5FECB6782A3}" type="datetimeFigureOut">
              <a:rPr lang="nl-NL" smtClean="0"/>
              <a:t>28-02-2023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57D6184-06A6-4E9A-AD11-DB030D00648E}" type="slidenum">
              <a:rPr lang="nl-NL" smtClean="0"/>
              <a:t>‹nr.›</a:t>
            </a:fld>
            <a:endParaRPr lang="nl-NL"/>
          </a:p>
        </p:txBody>
      </p:sp>
    </p:spTree>
    <p:extLst>
      <p:ext uri="{BB962C8B-B14F-4D97-AF65-F5344CB8AC3E}">
        <p14:creationId xmlns:p14="http://schemas.microsoft.com/office/powerpoint/2010/main" val="140413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50AC6-20DC-4CAF-9FA7-F5FECB6782A3}" type="datetimeFigureOut">
              <a:rPr lang="nl-NL" smtClean="0"/>
              <a:t>28-02-2023</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D6184-06A6-4E9A-AD11-DB030D00648E}" type="slidenum">
              <a:rPr lang="nl-NL" smtClean="0"/>
              <a:t>‹nr.›</a:t>
            </a:fld>
            <a:endParaRPr lang="nl-NL"/>
          </a:p>
        </p:txBody>
      </p:sp>
    </p:spTree>
    <p:extLst>
      <p:ext uri="{BB962C8B-B14F-4D97-AF65-F5344CB8AC3E}">
        <p14:creationId xmlns:p14="http://schemas.microsoft.com/office/powerpoint/2010/main" val="1855542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271264" y="1722268"/>
            <a:ext cx="5371492" cy="3502875"/>
          </a:xfrm>
        </p:spPr>
        <p:txBody>
          <a:bodyPr anchor="t">
            <a:normAutofit/>
          </a:bodyPr>
          <a:lstStyle/>
          <a:p>
            <a:r>
              <a:rPr lang="nl-NL" sz="3600" b="1" dirty="0">
                <a:solidFill>
                  <a:srgbClr val="000000"/>
                </a:solidFill>
                <a:latin typeface="Verdana" panose="020B0604030504040204" pitchFamily="34" charset="0"/>
                <a:ea typeface="Verdana" panose="020B0604030504040204" pitchFamily="34" charset="0"/>
                <a:cs typeface="Verdana" panose="020B0604030504040204" pitchFamily="34" charset="0"/>
              </a:rPr>
              <a:t>De Afvalparade</a:t>
            </a:r>
            <a:br>
              <a:rPr lang="nl-NL" sz="3600" b="1" dirty="0">
                <a:solidFill>
                  <a:srgbClr val="000000"/>
                </a:solidFill>
                <a:latin typeface="Verdana" panose="020B0604030504040204" pitchFamily="34" charset="0"/>
                <a:ea typeface="Verdana" panose="020B0604030504040204" pitchFamily="34" charset="0"/>
                <a:cs typeface="Verdana" panose="020B0604030504040204" pitchFamily="34" charset="0"/>
              </a:rPr>
            </a:br>
            <a:br>
              <a:rPr lang="nl-NL" sz="3600" b="1" dirty="0">
                <a:solidFill>
                  <a:srgbClr val="000000"/>
                </a:solidFill>
                <a:latin typeface="Verdana" panose="020B0604030504040204" pitchFamily="34" charset="0"/>
                <a:ea typeface="Verdana" panose="020B0604030504040204" pitchFamily="34" charset="0"/>
                <a:cs typeface="Verdana" panose="020B0604030504040204" pitchFamily="34" charset="0"/>
              </a:rPr>
            </a:br>
            <a:br>
              <a:rPr lang="nl-NL" sz="3600" b="1" dirty="0">
                <a:solidFill>
                  <a:srgbClr val="000000"/>
                </a:solidFill>
                <a:latin typeface="Verdana" panose="020B0604030504040204" pitchFamily="34" charset="0"/>
                <a:ea typeface="Verdana" panose="020B0604030504040204" pitchFamily="34" charset="0"/>
                <a:cs typeface="Verdana" panose="020B0604030504040204" pitchFamily="34" charset="0"/>
              </a:rPr>
            </a:br>
            <a: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t>Grote </a:t>
            </a:r>
            <a:r>
              <a:rPr lang="nl-NL" sz="2000" b="1" dirty="0" err="1">
                <a:solidFill>
                  <a:srgbClr val="000000"/>
                </a:solidFill>
                <a:latin typeface="Verdana" panose="020B0604030504040204" pitchFamily="34" charset="0"/>
                <a:ea typeface="Verdana" panose="020B0604030504040204" pitchFamily="34" charset="0"/>
                <a:cs typeface="Verdana" panose="020B0604030504040204" pitchFamily="34" charset="0"/>
              </a:rPr>
              <a:t>Rekendag</a:t>
            </a:r>
            <a: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t> 2023</a:t>
            </a:r>
            <a:b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br>
            <a:b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br>
            <a:b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br>
            <a:b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br>
            <a: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t>groep 1 en 2</a:t>
            </a:r>
            <a:br>
              <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rPr>
            </a:br>
            <a:endParaRPr lang="nl-NL" sz="20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pic>
        <p:nvPicPr>
          <p:cNvPr id="3" name="Afbeelding 2">
            <a:extLst>
              <a:ext uri="{FF2B5EF4-FFF2-40B4-BE49-F238E27FC236}">
                <a16:creationId xmlns:a16="http://schemas.microsoft.com/office/drawing/2014/main" id="{9E743E5D-3191-3840-377F-D79D238ED92B}"/>
              </a:ext>
            </a:extLst>
          </p:cNvPr>
          <p:cNvPicPr>
            <a:picLocks noChangeAspect="1"/>
          </p:cNvPicPr>
          <p:nvPr/>
        </p:nvPicPr>
        <p:blipFill>
          <a:blip r:embed="rId2"/>
          <a:stretch>
            <a:fillRect/>
          </a:stretch>
        </p:blipFill>
        <p:spPr>
          <a:xfrm>
            <a:off x="-117764" y="314416"/>
            <a:ext cx="15639026" cy="546718"/>
          </a:xfrm>
          <a:prstGeom prst="rect">
            <a:avLst/>
          </a:prstGeom>
        </p:spPr>
      </p:pic>
      <p:pic>
        <p:nvPicPr>
          <p:cNvPr id="5" name="Afbeelding 4" descr="Afbeelding met tekst, automaat&#10;&#10;Automatisch gegenereerde beschrijving">
            <a:extLst>
              <a:ext uri="{FF2B5EF4-FFF2-40B4-BE49-F238E27FC236}">
                <a16:creationId xmlns:a16="http://schemas.microsoft.com/office/drawing/2014/main" id="{46BED751-DB3B-8E88-13FD-57475D991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43" y="451863"/>
            <a:ext cx="4845090" cy="6858000"/>
          </a:xfrm>
          <a:prstGeom prst="rect">
            <a:avLst/>
          </a:prstGeom>
        </p:spPr>
      </p:pic>
    </p:spTree>
    <p:extLst>
      <p:ext uri="{BB962C8B-B14F-4D97-AF65-F5344CB8AC3E}">
        <p14:creationId xmlns:p14="http://schemas.microsoft.com/office/powerpoint/2010/main" val="148397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BBF02ED9-73FF-3C58-DCD3-4D4DEF460261}"/>
              </a:ext>
            </a:extLst>
          </p:cNvPr>
          <p:cNvPicPr>
            <a:picLocks noChangeAspect="1"/>
          </p:cNvPicPr>
          <p:nvPr/>
        </p:nvPicPr>
        <p:blipFill>
          <a:blip r:embed="rId2"/>
          <a:stretch>
            <a:fillRect/>
          </a:stretch>
        </p:blipFill>
        <p:spPr>
          <a:xfrm>
            <a:off x="0" y="566057"/>
            <a:ext cx="12192000" cy="6291944"/>
          </a:xfrm>
          <a:prstGeom prst="rect">
            <a:avLst/>
          </a:prstGeom>
        </p:spPr>
      </p:pic>
      <p:pic>
        <p:nvPicPr>
          <p:cNvPr id="5" name="Afbeelding 4">
            <a:extLst>
              <a:ext uri="{FF2B5EF4-FFF2-40B4-BE49-F238E27FC236}">
                <a16:creationId xmlns:a16="http://schemas.microsoft.com/office/drawing/2014/main" id="{FD3D28C1-6D2A-66DD-4CCF-99A5266D09B9}"/>
              </a:ext>
            </a:extLst>
          </p:cNvPr>
          <p:cNvPicPr>
            <a:picLocks noChangeAspect="1"/>
          </p:cNvPicPr>
          <p:nvPr/>
        </p:nvPicPr>
        <p:blipFill>
          <a:blip r:embed="rId3"/>
          <a:stretch>
            <a:fillRect/>
          </a:stretch>
        </p:blipFill>
        <p:spPr>
          <a:xfrm>
            <a:off x="-52450" y="0"/>
            <a:ext cx="15639026" cy="546718"/>
          </a:xfrm>
          <a:prstGeom prst="rect">
            <a:avLst/>
          </a:prstGeom>
        </p:spPr>
      </p:pic>
    </p:spTree>
    <p:extLst>
      <p:ext uri="{BB962C8B-B14F-4D97-AF65-F5344CB8AC3E}">
        <p14:creationId xmlns:p14="http://schemas.microsoft.com/office/powerpoint/2010/main" val="208961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Afbeelding 8" descr="Afbeelding met vloer, binnen, schoenen&#10;&#10;Automatisch gegenereerde beschrijving">
            <a:extLst>
              <a:ext uri="{FF2B5EF4-FFF2-40B4-BE49-F238E27FC236}">
                <a16:creationId xmlns:a16="http://schemas.microsoft.com/office/drawing/2014/main" id="{331B1BE1-3647-FC20-F24B-C4B30C0E4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342854"/>
            <a:ext cx="12649200" cy="9543708"/>
          </a:xfrm>
          <a:prstGeom prst="rect">
            <a:avLst/>
          </a:prstGeom>
        </p:spPr>
      </p:pic>
      <p:pic>
        <p:nvPicPr>
          <p:cNvPr id="11" name="Afbeelding 10">
            <a:extLst>
              <a:ext uri="{FF2B5EF4-FFF2-40B4-BE49-F238E27FC236}">
                <a16:creationId xmlns:a16="http://schemas.microsoft.com/office/drawing/2014/main" id="{908CDF6D-B3E9-1D4B-A3D6-EAFB7B107DF5}"/>
              </a:ext>
            </a:extLst>
          </p:cNvPr>
          <p:cNvPicPr>
            <a:picLocks noChangeAspect="1"/>
          </p:cNvPicPr>
          <p:nvPr/>
        </p:nvPicPr>
        <p:blipFill>
          <a:blip r:embed="rId4"/>
          <a:stretch>
            <a:fillRect/>
          </a:stretch>
        </p:blipFill>
        <p:spPr>
          <a:xfrm>
            <a:off x="-457200" y="195939"/>
            <a:ext cx="15639026" cy="546718"/>
          </a:xfrm>
          <a:prstGeom prst="rect">
            <a:avLst/>
          </a:prstGeom>
        </p:spPr>
      </p:pic>
      <p:sp>
        <p:nvSpPr>
          <p:cNvPr id="12" name="Tekstvak 11">
            <a:extLst>
              <a:ext uri="{FF2B5EF4-FFF2-40B4-BE49-F238E27FC236}">
                <a16:creationId xmlns:a16="http://schemas.microsoft.com/office/drawing/2014/main" id="{B9BD6F83-823F-E009-8D97-BF6D19E8E9ED}"/>
              </a:ext>
            </a:extLst>
          </p:cNvPr>
          <p:cNvSpPr txBox="1"/>
          <p:nvPr/>
        </p:nvSpPr>
        <p:spPr>
          <a:xfrm>
            <a:off x="3439886" y="7409642"/>
            <a:ext cx="8418651" cy="769441"/>
          </a:xfrm>
          <a:prstGeom prst="rect">
            <a:avLst/>
          </a:prstGeom>
          <a:noFill/>
        </p:spPr>
        <p:txBody>
          <a:bodyPr wrap="none" rtlCol="0">
            <a:spAutoFit/>
          </a:bodyPr>
          <a:lstStyle/>
          <a:p>
            <a:r>
              <a:rPr lang="nl-NL" sz="4400" b="1">
                <a:solidFill>
                  <a:schemeClr val="bg1"/>
                </a:solidFill>
              </a:rPr>
              <a:t>Zijn alle vuilniszakken even zwaar ?</a:t>
            </a:r>
          </a:p>
        </p:txBody>
      </p:sp>
    </p:spTree>
    <p:extLst>
      <p:ext uri="{BB962C8B-B14F-4D97-AF65-F5344CB8AC3E}">
        <p14:creationId xmlns:p14="http://schemas.microsoft.com/office/powerpoint/2010/main" val="257631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671004C9-F5FC-BB1E-15E0-0BCA72486D87}"/>
              </a:ext>
            </a:extLst>
          </p:cNvPr>
          <p:cNvSpPr/>
          <p:nvPr/>
        </p:nvSpPr>
        <p:spPr>
          <a:xfrm>
            <a:off x="0" y="0"/>
            <a:ext cx="12192000"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 name="Afbeelding 1" descr="Afbeelding met tekst, automaat&#10;&#10;Automatisch gegenereerde beschrijving">
            <a:extLst>
              <a:ext uri="{FF2B5EF4-FFF2-40B4-BE49-F238E27FC236}">
                <a16:creationId xmlns:a16="http://schemas.microsoft.com/office/drawing/2014/main" id="{32472A28-583B-5F1B-5BB0-248EA1FBAA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915" y="273359"/>
            <a:ext cx="4845090" cy="6858000"/>
          </a:xfrm>
          <a:prstGeom prst="rect">
            <a:avLst/>
          </a:prstGeom>
        </p:spPr>
      </p:pic>
      <p:pic>
        <p:nvPicPr>
          <p:cNvPr id="6" name="Afbeelding 5">
            <a:extLst>
              <a:ext uri="{FF2B5EF4-FFF2-40B4-BE49-F238E27FC236}">
                <a16:creationId xmlns:a16="http://schemas.microsoft.com/office/drawing/2014/main" id="{30382EAB-83E6-5B19-9289-8372E5721648}"/>
              </a:ext>
            </a:extLst>
          </p:cNvPr>
          <p:cNvPicPr>
            <a:picLocks noChangeAspect="1"/>
          </p:cNvPicPr>
          <p:nvPr/>
        </p:nvPicPr>
        <p:blipFill>
          <a:blip r:embed="rId3"/>
          <a:stretch>
            <a:fillRect/>
          </a:stretch>
        </p:blipFill>
        <p:spPr>
          <a:xfrm>
            <a:off x="7296277" y="273359"/>
            <a:ext cx="4394980" cy="6858000"/>
          </a:xfrm>
          <a:prstGeom prst="rect">
            <a:avLst/>
          </a:prstGeom>
        </p:spPr>
      </p:pic>
      <p:pic>
        <p:nvPicPr>
          <p:cNvPr id="7" name="Afbeelding 6">
            <a:extLst>
              <a:ext uri="{FF2B5EF4-FFF2-40B4-BE49-F238E27FC236}">
                <a16:creationId xmlns:a16="http://schemas.microsoft.com/office/drawing/2014/main" id="{2CAB714C-7BA6-1F1E-01D2-73D8E39D90CC}"/>
              </a:ext>
            </a:extLst>
          </p:cNvPr>
          <p:cNvPicPr>
            <a:picLocks noChangeAspect="1"/>
          </p:cNvPicPr>
          <p:nvPr/>
        </p:nvPicPr>
        <p:blipFill>
          <a:blip r:embed="rId4"/>
          <a:stretch>
            <a:fillRect/>
          </a:stretch>
        </p:blipFill>
        <p:spPr>
          <a:xfrm>
            <a:off x="-52450" y="0"/>
            <a:ext cx="15639026" cy="546718"/>
          </a:xfrm>
          <a:prstGeom prst="rect">
            <a:avLst/>
          </a:prstGeom>
        </p:spPr>
      </p:pic>
    </p:spTree>
    <p:extLst>
      <p:ext uri="{BB962C8B-B14F-4D97-AF65-F5344CB8AC3E}">
        <p14:creationId xmlns:p14="http://schemas.microsoft.com/office/powerpoint/2010/main" val="206217062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23AA397772F1048B1F51FDE5634C2B2" ma:contentTypeVersion="13" ma:contentTypeDescription="Een nieuw document maken." ma:contentTypeScope="" ma:versionID="27cd241453855346b6dcd3c496ca182c">
  <xsd:schema xmlns:xsd="http://www.w3.org/2001/XMLSchema" xmlns:xs="http://www.w3.org/2001/XMLSchema" xmlns:p="http://schemas.microsoft.com/office/2006/metadata/properties" xmlns:ns3="4da32c51-41ce-4432-b795-4ef5acefa567" xmlns:ns4="fa11b7b8-ca99-4040-bab2-b2da4146db29" targetNamespace="http://schemas.microsoft.com/office/2006/metadata/properties" ma:root="true" ma:fieldsID="6f2dfba3d60e3fed8dca51f7f89a96f9" ns3:_="" ns4:_="">
    <xsd:import namespace="4da32c51-41ce-4432-b795-4ef5acefa567"/>
    <xsd:import namespace="fa11b7b8-ca99-4040-bab2-b2da4146db2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a32c51-41ce-4432-b795-4ef5acefa56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11b7b8-ca99-4040-bab2-b2da4146db29"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description="" ma:internalName="SharedWithDetails" ma:readOnly="true">
      <xsd:simpleType>
        <xsd:restriction base="dms:Note">
          <xsd:maxLength value="255"/>
        </xsd:restriction>
      </xsd:simpleType>
    </xsd:element>
    <xsd:element name="SharingHintHash" ma:index="15"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CFB915-7924-4D56-AA5E-D75E1D520AEF}">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fa11b7b8-ca99-4040-bab2-b2da4146db29"/>
    <ds:schemaRef ds:uri="4da32c51-41ce-4432-b795-4ef5acefa567"/>
    <ds:schemaRef ds:uri="http://purl.org/dc/terms/"/>
    <ds:schemaRef ds:uri="http://purl.org/dc/elements/1.1/"/>
  </ds:schemaRefs>
</ds:datastoreItem>
</file>

<file path=customXml/itemProps2.xml><?xml version="1.0" encoding="utf-8"?>
<ds:datastoreItem xmlns:ds="http://schemas.openxmlformats.org/officeDocument/2006/customXml" ds:itemID="{C1575036-95FD-4F3C-877E-8F920C1BD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a32c51-41ce-4432-b795-4ef5acefa567"/>
    <ds:schemaRef ds:uri="fa11b7b8-ca99-4040-bab2-b2da4146db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E65352-F201-4BE0-B643-F59D240B36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TotalTime>
  <Words>187</Words>
  <Application>Microsoft Macintosh PowerPoint</Application>
  <PresentationFormat>Breedbeeld</PresentationFormat>
  <Paragraphs>11</Paragraphs>
  <Slides>4</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Arial</vt:lpstr>
      <vt:lpstr>Calibri</vt:lpstr>
      <vt:lpstr>Calibri Light</vt:lpstr>
      <vt:lpstr>Verdana</vt:lpstr>
      <vt:lpstr>Kantoorthema</vt:lpstr>
      <vt:lpstr>De Afvalparade   Grote Rekendag 2023    groep 1 en 2 </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Grote Rekenreis  Grote Rekendag 2021 groep 1 en 2 </dc:title>
  <dc:creator>Sheila Faessen</dc:creator>
  <cp:lastModifiedBy>Jonker, V.H. (Vincent)</cp:lastModifiedBy>
  <cp:revision>4</cp:revision>
  <dcterms:created xsi:type="dcterms:W3CDTF">2020-11-30T18:41:53Z</dcterms:created>
  <dcterms:modified xsi:type="dcterms:W3CDTF">2023-02-28T15:48:49Z</dcterms:modified>
</cp:coreProperties>
</file>