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06" r:id="rId4"/>
    <p:sldId id="258" r:id="rId5"/>
    <p:sldId id="307" r:id="rId6"/>
    <p:sldId id="260" r:id="rId7"/>
    <p:sldId id="308" r:id="rId8"/>
    <p:sldId id="302" r:id="rId9"/>
    <p:sldId id="309" r:id="rId10"/>
    <p:sldId id="261" r:id="rId11"/>
    <p:sldId id="310" r:id="rId12"/>
    <p:sldId id="303" r:id="rId13"/>
    <p:sldId id="311" r:id="rId14"/>
    <p:sldId id="263" r:id="rId15"/>
    <p:sldId id="312" r:id="rId16"/>
    <p:sldId id="265" r:id="rId17"/>
    <p:sldId id="313" r:id="rId18"/>
    <p:sldId id="297" r:id="rId19"/>
    <p:sldId id="314" r:id="rId20"/>
    <p:sldId id="304" r:id="rId21"/>
    <p:sldId id="315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0"/>
    <p:restoredTop sz="76655"/>
  </p:normalViewPr>
  <p:slideViewPr>
    <p:cSldViewPr snapToGrid="0">
      <p:cViewPr varScale="1">
        <p:scale>
          <a:sx n="114" d="100"/>
          <a:sy n="114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B1BE7-5801-B04B-B0E1-F9727450A9BD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2647A-6FE8-364E-9A3A-5B9938BA08D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32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 </a:t>
            </a:r>
            <a:r>
              <a:rPr lang="nl-NL" dirty="0" err="1"/>
              <a:t>pixabay</a:t>
            </a:r>
            <a:r>
              <a:rPr lang="nl-NL" dirty="0"/>
              <a:t>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pixabay.com</a:t>
            </a:r>
            <a:r>
              <a:rPr lang="nl-NL" dirty="0"/>
              <a:t>/nl/</a:t>
            </a:r>
            <a:r>
              <a:rPr lang="nl-NL" dirty="0" err="1"/>
              <a:t>photos</a:t>
            </a:r>
            <a:r>
              <a:rPr lang="nl-NL" dirty="0"/>
              <a:t>/afval-afvalcontainer-verspilling-2729608/</a:t>
            </a:r>
          </a:p>
          <a:p>
            <a:r>
              <a:rPr lang="nl-NL" dirty="0"/>
              <a:t>Bron: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www.nederlandschoon.nl</a:t>
            </a:r>
            <a:r>
              <a:rPr lang="nl-NL" dirty="0"/>
              <a:t>/jaarverslag/ (dit is de top 4)</a:t>
            </a:r>
          </a:p>
          <a:p>
            <a:endParaRPr lang="nl-NL" dirty="0"/>
          </a:p>
          <a:p>
            <a:r>
              <a:rPr lang="nl-NL" dirty="0"/>
              <a:t>Goede antwoord B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465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pixabay.com</a:t>
            </a:r>
            <a:r>
              <a:rPr lang="nl-NL" dirty="0"/>
              <a:t>/nl/</a:t>
            </a:r>
            <a:r>
              <a:rPr lang="nl-NL" dirty="0" err="1"/>
              <a:t>photos</a:t>
            </a:r>
            <a:r>
              <a:rPr lang="nl-NL" dirty="0"/>
              <a:t>/kan</a:t>
            </a:r>
          </a:p>
          <a:p>
            <a:r>
              <a:rPr lang="nl-NL" dirty="0"/>
              <a:t>-blik-lege-blikjes-sigaret-doos-3489894/</a:t>
            </a:r>
          </a:p>
          <a:p>
            <a:endParaRPr lang="nl-NL" dirty="0"/>
          </a:p>
          <a:p>
            <a:r>
              <a:rPr lang="nl-NL" dirty="0"/>
              <a:t>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5098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Foto gemaakt op Vlieland</a:t>
            </a:r>
          </a:p>
          <a:p>
            <a:r>
              <a:rPr lang="nl-NL"/>
              <a:t>Antwoord : A</a:t>
            </a:r>
            <a:endParaRPr lang="nl-NL" dirty="0"/>
          </a:p>
          <a:p>
            <a:r>
              <a:rPr lang="nl-NL" dirty="0"/>
              <a:t>Het is en blijft een schatting. Praat over de manier van schatten (lengte x breedte of klein blokje ‘tellen’ en dan vermenigvuldigen)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56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Foto gemaakt op Vlieland</a:t>
            </a:r>
          </a:p>
          <a:p>
            <a:r>
              <a:rPr lang="nl-NL"/>
              <a:t>Antwoord : A</a:t>
            </a:r>
            <a:endParaRPr lang="nl-NL" dirty="0"/>
          </a:p>
          <a:p>
            <a:r>
              <a:rPr lang="nl-NL" dirty="0"/>
              <a:t>Het is en blijft een schatting. Praat over de manier van schatten (lengte x breedte of klein blokje ‘tellen’ en dan vermenigvuldigen)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790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Antwoord C.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640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Antwoord C.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834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www.heuvelrug.nl</a:t>
            </a:r>
            <a:r>
              <a:rPr lang="nl-NL" dirty="0"/>
              <a:t>/afvalcampagne </a:t>
            </a:r>
          </a:p>
          <a:p>
            <a:endParaRPr lang="nl-NL" dirty="0"/>
          </a:p>
          <a:p>
            <a:r>
              <a:rPr lang="nl-NL" dirty="0"/>
              <a:t>Hoeveel echt </a:t>
            </a:r>
            <a:r>
              <a:rPr lang="nl-NL" dirty="0" err="1"/>
              <a:t>restafavl</a:t>
            </a:r>
            <a:r>
              <a:rPr lang="nl-NL" dirty="0"/>
              <a:t> is er dan? B (54)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120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www.heuvelrug.nl</a:t>
            </a:r>
            <a:r>
              <a:rPr lang="nl-NL" dirty="0"/>
              <a:t>/afvalcampagne </a:t>
            </a:r>
          </a:p>
          <a:p>
            <a:endParaRPr lang="nl-NL" dirty="0"/>
          </a:p>
          <a:p>
            <a:r>
              <a:rPr lang="nl-NL" dirty="0"/>
              <a:t>Hoeveel echt </a:t>
            </a:r>
            <a:r>
              <a:rPr lang="nl-NL" dirty="0" err="1"/>
              <a:t>restafavl</a:t>
            </a:r>
            <a:r>
              <a:rPr lang="nl-NL" dirty="0"/>
              <a:t> is er dan? B (54)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0624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Plastic </a:t>
            </a:r>
            <a:r>
              <a:rPr lang="nl-NL" dirty="0" err="1"/>
              <a:t>soup</a:t>
            </a:r>
            <a:r>
              <a:rPr lang="nl-NL" dirty="0"/>
              <a:t> foundation</a:t>
            </a:r>
          </a:p>
          <a:p>
            <a:r>
              <a:rPr lang="nl-NL" dirty="0"/>
              <a:t>Antwoord A: van ongeveer 500 miljoen ton naar bijna 1500 miljoen ton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48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Plastic </a:t>
            </a:r>
            <a:r>
              <a:rPr lang="nl-NL" dirty="0" err="1"/>
              <a:t>soup</a:t>
            </a:r>
            <a:r>
              <a:rPr lang="nl-NL" dirty="0"/>
              <a:t> foundation</a:t>
            </a:r>
          </a:p>
          <a:p>
            <a:r>
              <a:rPr lang="nl-NL" dirty="0"/>
              <a:t>Antwoord A: van ongeveer 500 miljoen ton naar bijna 1500 miljoen ton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231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Foto </a:t>
            </a:r>
            <a:r>
              <a:rPr lang="nl-NL" dirty="0" err="1"/>
              <a:t>pixabay</a:t>
            </a:r>
            <a:r>
              <a:rPr lang="nl-NL" dirty="0"/>
              <a:t>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pixabay.com</a:t>
            </a:r>
            <a:r>
              <a:rPr lang="nl-NL" dirty="0"/>
              <a:t>/nl/</a:t>
            </a:r>
            <a:r>
              <a:rPr lang="nl-NL" dirty="0" err="1"/>
              <a:t>photos</a:t>
            </a:r>
            <a:r>
              <a:rPr lang="nl-NL" dirty="0"/>
              <a:t>/afval-afvalcontainer-verspilling-2729608/</a:t>
            </a:r>
          </a:p>
          <a:p>
            <a:r>
              <a:rPr lang="nl-NL" dirty="0"/>
              <a:t>Bron: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www.nederlandschoon.nl</a:t>
            </a:r>
            <a:r>
              <a:rPr lang="nl-NL" dirty="0"/>
              <a:t>/jaarverslag/ (dit is de top 4)</a:t>
            </a:r>
          </a:p>
          <a:p>
            <a:endParaRPr lang="nl-NL" dirty="0"/>
          </a:p>
          <a:p>
            <a:r>
              <a:rPr lang="nl-NL" dirty="0"/>
              <a:t>Goede antwoord B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615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drive.google.com</a:t>
            </a:r>
            <a:r>
              <a:rPr lang="nl-NL" dirty="0"/>
              <a:t>/file/d/1f32s05aBAYg7SNgpC_Que_wgPyt9rU0C/view </a:t>
            </a:r>
          </a:p>
          <a:p>
            <a:r>
              <a:rPr lang="nl-NL" dirty="0"/>
              <a:t>Zie ook: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zwerfinator.nl</a:t>
            </a:r>
            <a:r>
              <a:rPr lang="nl-NL" dirty="0"/>
              <a:t>/</a:t>
            </a:r>
          </a:p>
          <a:p>
            <a:r>
              <a:rPr lang="nl-NL" dirty="0"/>
              <a:t>Antwoord: 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718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Bron: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drive.google.com</a:t>
            </a:r>
            <a:r>
              <a:rPr lang="nl-NL" dirty="0"/>
              <a:t>/file/d/1f32s05aBAYg7SNgpC_Que_wgPyt9rU0C/view </a:t>
            </a:r>
          </a:p>
          <a:p>
            <a:r>
              <a:rPr lang="nl-NL" dirty="0"/>
              <a:t>Zie ook: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zwerfinator.nl</a:t>
            </a:r>
            <a:r>
              <a:rPr lang="nl-NL" dirty="0"/>
              <a:t>/</a:t>
            </a:r>
          </a:p>
          <a:p>
            <a:r>
              <a:rPr lang="nl-NL" dirty="0"/>
              <a:t>Antwoord: 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89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Zie ook: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zwerfinator.nl</a:t>
            </a:r>
            <a:r>
              <a:rPr lang="nl-NL" dirty="0"/>
              <a:t>/</a:t>
            </a:r>
          </a:p>
          <a:p>
            <a:r>
              <a:rPr lang="nl-NL" dirty="0"/>
              <a:t>Antwoord: 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68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Zie ook: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zwerfinator.nl</a:t>
            </a:r>
            <a:r>
              <a:rPr lang="nl-NL" dirty="0"/>
              <a:t>/</a:t>
            </a:r>
          </a:p>
          <a:p>
            <a:r>
              <a:rPr lang="nl-NL" dirty="0"/>
              <a:t>Antwoord: D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987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Plaatje van </a:t>
            </a:r>
            <a:r>
              <a:rPr lang="nl-NL" dirty="0" err="1"/>
              <a:t>pixabay</a:t>
            </a:r>
            <a:r>
              <a:rPr lang="nl-NL" dirty="0"/>
              <a:t>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pixabay.com</a:t>
            </a:r>
            <a:r>
              <a:rPr lang="nl-NL" dirty="0"/>
              <a:t>/nl/</a:t>
            </a:r>
            <a:r>
              <a:rPr lang="nl-NL" dirty="0" err="1"/>
              <a:t>photos</a:t>
            </a:r>
            <a:r>
              <a:rPr lang="nl-NL" dirty="0"/>
              <a:t>/softdrink-kan-drankje-blik-vlak-237584/ </a:t>
            </a:r>
          </a:p>
          <a:p>
            <a:endParaRPr lang="nl-NL" dirty="0"/>
          </a:p>
          <a:p>
            <a:r>
              <a:rPr lang="nl-NL" dirty="0"/>
              <a:t>Goede </a:t>
            </a:r>
            <a:r>
              <a:rPr lang="nl-NL" dirty="0" err="1"/>
              <a:t>antqoord</a:t>
            </a:r>
            <a:r>
              <a:rPr lang="nl-NL" dirty="0"/>
              <a:t> C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876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Plaatje van </a:t>
            </a:r>
            <a:r>
              <a:rPr lang="nl-NL" dirty="0" err="1"/>
              <a:t>pixabay</a:t>
            </a:r>
            <a:r>
              <a:rPr lang="nl-NL" dirty="0"/>
              <a:t> </a:t>
            </a:r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pixabay.com</a:t>
            </a:r>
            <a:r>
              <a:rPr lang="nl-NL" dirty="0"/>
              <a:t>/nl/</a:t>
            </a:r>
            <a:r>
              <a:rPr lang="nl-NL" dirty="0" err="1"/>
              <a:t>photos</a:t>
            </a:r>
            <a:r>
              <a:rPr lang="nl-NL" dirty="0"/>
              <a:t>/softdrink-kan-drankje-blik-vlak-237584/ </a:t>
            </a:r>
          </a:p>
          <a:p>
            <a:endParaRPr lang="nl-NL" dirty="0"/>
          </a:p>
          <a:p>
            <a:r>
              <a:rPr lang="nl-NL" dirty="0"/>
              <a:t>Goede </a:t>
            </a:r>
            <a:r>
              <a:rPr lang="nl-NL" dirty="0" err="1"/>
              <a:t>antqoord</a:t>
            </a:r>
            <a:r>
              <a:rPr lang="nl-NL" dirty="0"/>
              <a:t> C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3918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pixabay.com</a:t>
            </a:r>
            <a:r>
              <a:rPr lang="nl-NL" dirty="0"/>
              <a:t>/nl/</a:t>
            </a:r>
            <a:r>
              <a:rPr lang="nl-NL" dirty="0" err="1"/>
              <a:t>photos</a:t>
            </a:r>
            <a:r>
              <a:rPr lang="nl-NL" dirty="0"/>
              <a:t>/kan</a:t>
            </a:r>
          </a:p>
          <a:p>
            <a:r>
              <a:rPr lang="nl-NL" dirty="0"/>
              <a:t>-blik-lege-blikjes-sigaret-doos-3489894/</a:t>
            </a:r>
          </a:p>
          <a:p>
            <a:endParaRPr lang="nl-NL" dirty="0"/>
          </a:p>
          <a:p>
            <a:r>
              <a:rPr lang="nl-NL" dirty="0"/>
              <a:t>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2647A-6FE8-364E-9A3A-5B9938BA08D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21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9F8A8-35CE-D948-549F-D7425ED9B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E78EA5-ADAE-0CD8-EDFC-236878768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31367B-4BC3-0618-2B44-FBC6CDC6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565-0572-E64E-92CD-001BEC522190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CCC565-0790-4AAB-32E4-1317A044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D6EEDA-6414-CDEC-55E1-10FFE90BD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1213-9108-324A-B844-31CCB153EE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320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6DB36-2DBC-C787-05F8-344BE324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4DCB1F-CEA8-D600-7BCC-E31D6BB65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4F1D50-FCD8-34C7-1D77-497C9991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565-0572-E64E-92CD-001BEC522190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8FAE77-0103-3396-4012-3DCA95C4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E302E0-7D1A-CB5F-47EF-662C83ACC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1213-9108-324A-B844-31CCB153EE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29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767E86B-52F2-9E82-52C9-4E2197F0D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901B67E-0FBF-48E5-EB4B-0129DB93D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C23969-C0F8-D92E-C26A-C17713BD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565-0572-E64E-92CD-001BEC522190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A359A4-4791-A4CB-32AC-CC2E103A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CB6A2E-2184-84D2-A0F9-3DA5C428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1213-9108-324A-B844-31CCB153EE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74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465FA-71D8-4388-B6F8-B5990AB88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0CEC1F-A6A7-8EED-7535-65ACDB4CB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C310B5-9EEA-AC6A-3EBC-5158CCE7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565-0572-E64E-92CD-001BEC522190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359098-5674-4CD9-02C3-064A48C8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C4458A-FC7B-6BC9-7229-D93EECEF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1213-9108-324A-B844-31CCB153EE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06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C23D0-A728-3150-53C1-CA753698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623E84D-DB3D-D738-6F91-2F8C9BFEA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962D90-31C0-5779-304F-E5E6E21E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565-0572-E64E-92CD-001BEC522190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EE98B7A-ED85-443D-0945-7308D1B0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510684-AEAC-2449-6A02-A5B405B4F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1213-9108-324A-B844-31CCB153EE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26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48859-C515-A82A-4F30-E749E38A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ACD985-5561-ED27-0988-543A0C9BF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3E8810-BC45-331C-3999-E928D298E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57BB24-DCB9-3A0F-4B0E-559C2C0F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565-0572-E64E-92CD-001BEC522190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7424B5-4596-0518-FBA8-6B9CB5BB4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1F95C9A-A342-A8E4-0586-82F41A27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1213-9108-324A-B844-31CCB153EE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153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D60CA-2D83-0B45-0900-6D1176DB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6AE7580-AAEE-7F36-842B-01825CF21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84C3F0-674A-DFDF-0FE9-11D7F0CC3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3CE90BE-0F06-FA7B-F9D9-1E6997C6C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9A87C3-6CE8-8E4E-209F-58DA07C37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218F896-F062-15DF-96DC-1BB739BF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565-0572-E64E-92CD-001BEC522190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9FBC74F-6CE9-27E8-9EF3-87AD8D42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DF91304-C671-D478-959D-24410416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1213-9108-324A-B844-31CCB153EE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27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73A85-0200-9347-73F6-528233081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162E51-C09C-173B-B921-77AE24C95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565-0572-E64E-92CD-001BEC522190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750D9C-CC2D-1676-55EF-3879FAB0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4F0533D-1202-4B40-04F6-F079AC73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1213-9108-324A-B844-31CCB153EE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341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FFA1F46-4390-50C3-B01B-B9A949CD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565-0572-E64E-92CD-001BEC522190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495A882-A4D3-FDA2-0590-92A185D1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5D7240-C8D9-B8AC-303F-05D068BF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1213-9108-324A-B844-31CCB153EE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95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D72413-4E02-4BF2-115D-4C745AE5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4B4299-7CA9-38FA-59EE-97670BE77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89575C-9A72-156E-76FC-B11D41332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2550DD4-0676-7141-F8D3-7F9A4204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565-0572-E64E-92CD-001BEC522190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B57BF6-8CDC-1116-F468-B611050BA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1DFFF0-005B-F69B-6169-41849D49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1213-9108-324A-B844-31CCB153EE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63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33D45-6CA2-A20A-152F-FDFA75C00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EA3CB5-1ABC-AF0E-9B82-F2849D4B8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FF1043A-C914-E7AE-3350-6356ADDE7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F112D3-55F4-A14F-D5DA-D149B0F8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D565-0572-E64E-92CD-001BEC522190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BE5C37F-49B4-F517-D2CE-1B8A504F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19D9FF-7666-8225-E19A-4FB17F77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1213-9108-324A-B844-31CCB153EE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68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A2FF66A-0E9F-DBA0-F66B-24D84FA32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FECFCCB-8BE4-99F4-4196-1B496F11D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91E05D-30DA-29A8-534D-9BA851381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0D565-0572-E64E-92CD-001BEC522190}" type="datetimeFigureOut">
              <a:rPr lang="nl-NL" smtClean="0"/>
              <a:t>01-03-2023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2082F5-D742-F237-603F-8A9D31800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568BFF-B4A0-C5EA-E95E-51CF8D3AC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1213-9108-324A-B844-31CCB153EE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45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3BB51-2B8A-D3D3-23EA-4C792B3FE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9749" y="1493263"/>
            <a:ext cx="9144000" cy="2387600"/>
          </a:xfrm>
        </p:spPr>
        <p:txBody>
          <a:bodyPr/>
          <a:lstStyle/>
          <a:p>
            <a:r>
              <a:rPr lang="nl-NL" dirty="0"/>
              <a:t>Afval in beeld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6CF320-435A-5FE7-78A0-E80D35432E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1548" y="4512992"/>
            <a:ext cx="9144000" cy="1655762"/>
          </a:xfrm>
        </p:spPr>
        <p:txBody>
          <a:bodyPr/>
          <a:lstStyle/>
          <a:p>
            <a:r>
              <a:rPr lang="nl-NL" dirty="0"/>
              <a:t>Afval quiz groep 7 en 8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42F513-3C8A-A5AC-1441-6E704B6CD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764" y="314416"/>
            <a:ext cx="15639026" cy="546718"/>
          </a:xfrm>
          <a:prstGeom prst="rect">
            <a:avLst/>
          </a:prstGeom>
        </p:spPr>
      </p:pic>
      <p:pic>
        <p:nvPicPr>
          <p:cNvPr id="5" name="Afbeelding 4" descr="Afbeelding met tekst, automaat&#10;&#10;Automatisch gegenereerde beschrijving">
            <a:extLst>
              <a:ext uri="{FF2B5EF4-FFF2-40B4-BE49-F238E27FC236}">
                <a16:creationId xmlns:a16="http://schemas.microsoft.com/office/drawing/2014/main" id="{7D7E4C4C-CD52-D864-ED7D-86859A14E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" y="451863"/>
            <a:ext cx="4845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06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DB61CA5-DBA8-96A0-898A-F7031AFEC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19" y="1574240"/>
            <a:ext cx="5454091" cy="66889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513456F-E9A8-73C4-DFA8-66529D2A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457200"/>
            <a:ext cx="3932237" cy="1600200"/>
          </a:xfrm>
        </p:spPr>
        <p:txBody>
          <a:bodyPr/>
          <a:lstStyle/>
          <a:p>
            <a:r>
              <a:rPr lang="nl-NL" dirty="0"/>
              <a:t>150 miljoen blikjes. Hoeveel statiegeld is dat in totaal?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1A6971A-2A15-CA56-BD64-73B2029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13" y="2057400"/>
            <a:ext cx="3932237" cy="3811588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800" dirty="0"/>
              <a:t>A.  22.500.000 euro</a:t>
            </a:r>
          </a:p>
          <a:p>
            <a:endParaRPr lang="nl-NL" sz="2800" dirty="0"/>
          </a:p>
          <a:p>
            <a:r>
              <a:rPr lang="nl-NL" sz="2800" dirty="0"/>
              <a:t>B.    2.250.000 euro</a:t>
            </a:r>
          </a:p>
          <a:p>
            <a:endParaRPr lang="nl-NL" sz="2800" dirty="0"/>
          </a:p>
          <a:p>
            <a:r>
              <a:rPr lang="nl-NL" sz="2800" dirty="0"/>
              <a:t>C.       225.000 euro</a:t>
            </a:r>
          </a:p>
          <a:p>
            <a:endParaRPr lang="nl-NL" sz="2800" dirty="0"/>
          </a:p>
          <a:p>
            <a:r>
              <a:rPr lang="nl-NL" sz="2800" dirty="0"/>
              <a:t>D.         22.500 euro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E1565F8-6113-E8E0-AAB5-2ABB0FE6E7F0}"/>
              </a:ext>
            </a:extLst>
          </p:cNvPr>
          <p:cNvSpPr txBox="1"/>
          <p:nvPr/>
        </p:nvSpPr>
        <p:spPr>
          <a:xfrm>
            <a:off x="7258050" y="628650"/>
            <a:ext cx="2105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ZWERFAFVAL</a:t>
            </a:r>
            <a:endParaRPr lang="nl-NL" dirty="0"/>
          </a:p>
        </p:txBody>
      </p:sp>
      <p:pic>
        <p:nvPicPr>
          <p:cNvPr id="4098" name="Picture 2" descr="Gratis foto's van Kan">
            <a:extLst>
              <a:ext uri="{FF2B5EF4-FFF2-40B4-BE49-F238E27FC236}">
                <a16:creationId xmlns:a16="http://schemas.microsoft.com/office/drawing/2014/main" id="{B288EC21-DD7D-4FE3-E4B5-36ECDC2B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97" y="2408332"/>
            <a:ext cx="4729396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AE15172-809F-C301-FBCD-CF0EFD6EE551}"/>
              </a:ext>
            </a:extLst>
          </p:cNvPr>
          <p:cNvSpPr txBox="1"/>
          <p:nvPr/>
        </p:nvSpPr>
        <p:spPr>
          <a:xfrm>
            <a:off x="5158151" y="5868988"/>
            <a:ext cx="703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0" i="0" dirty="0">
                <a:solidFill>
                  <a:srgbClr val="000000"/>
                </a:solidFill>
                <a:effectLst/>
                <a:latin typeface="RO Sans"/>
              </a:rPr>
              <a:t>Per blikje wordt straks 15 eurocent statiegeld gerekend</a:t>
            </a: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C78466-C16B-E9A5-A5EB-05EA9E438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03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DB61CA5-DBA8-96A0-898A-F7031AFEC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019" y="1574240"/>
            <a:ext cx="5454091" cy="668898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513456F-E9A8-73C4-DFA8-66529D2A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457200"/>
            <a:ext cx="3932237" cy="1600200"/>
          </a:xfrm>
        </p:spPr>
        <p:txBody>
          <a:bodyPr/>
          <a:lstStyle/>
          <a:p>
            <a:r>
              <a:rPr lang="nl-NL" dirty="0"/>
              <a:t>150 miljoen blikjes. Hoeveel statiegeld is dat in totaal?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1A6971A-2A15-CA56-BD64-73B2029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13" y="2057400"/>
            <a:ext cx="3932237" cy="3811588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800" dirty="0">
                <a:solidFill>
                  <a:srgbClr val="FF0000"/>
                </a:solidFill>
              </a:rPr>
              <a:t>A.  22.500.000 euro</a:t>
            </a:r>
          </a:p>
          <a:p>
            <a:endParaRPr lang="nl-NL" sz="2800" dirty="0"/>
          </a:p>
          <a:p>
            <a:r>
              <a:rPr lang="nl-NL" sz="2800" dirty="0"/>
              <a:t>B.    2.250.000 euro</a:t>
            </a:r>
          </a:p>
          <a:p>
            <a:endParaRPr lang="nl-NL" sz="2800" dirty="0"/>
          </a:p>
          <a:p>
            <a:r>
              <a:rPr lang="nl-NL" sz="2800" dirty="0"/>
              <a:t>C.       225.000 euro</a:t>
            </a:r>
          </a:p>
          <a:p>
            <a:endParaRPr lang="nl-NL" sz="2800" dirty="0"/>
          </a:p>
          <a:p>
            <a:r>
              <a:rPr lang="nl-NL" sz="2800" dirty="0"/>
              <a:t>D.         22.500 euro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E1565F8-6113-E8E0-AAB5-2ABB0FE6E7F0}"/>
              </a:ext>
            </a:extLst>
          </p:cNvPr>
          <p:cNvSpPr txBox="1"/>
          <p:nvPr/>
        </p:nvSpPr>
        <p:spPr>
          <a:xfrm>
            <a:off x="7258050" y="628650"/>
            <a:ext cx="2105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ZWERFAFVAL</a:t>
            </a:r>
            <a:endParaRPr lang="nl-NL" dirty="0"/>
          </a:p>
        </p:txBody>
      </p:sp>
      <p:pic>
        <p:nvPicPr>
          <p:cNvPr id="4098" name="Picture 2" descr="Gratis foto's van Kan">
            <a:extLst>
              <a:ext uri="{FF2B5EF4-FFF2-40B4-BE49-F238E27FC236}">
                <a16:creationId xmlns:a16="http://schemas.microsoft.com/office/drawing/2014/main" id="{B288EC21-DD7D-4FE3-E4B5-36ECDC2B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97" y="2408332"/>
            <a:ext cx="4729396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CAE15172-809F-C301-FBCD-CF0EFD6EE551}"/>
              </a:ext>
            </a:extLst>
          </p:cNvPr>
          <p:cNvSpPr txBox="1"/>
          <p:nvPr/>
        </p:nvSpPr>
        <p:spPr>
          <a:xfrm>
            <a:off x="5158151" y="5868988"/>
            <a:ext cx="703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0" i="0" dirty="0">
                <a:solidFill>
                  <a:srgbClr val="000000"/>
                </a:solidFill>
                <a:effectLst/>
                <a:latin typeface="RO Sans"/>
              </a:rPr>
              <a:t>Per blikje wordt straks 15 eurocent statiegeld gerekend</a:t>
            </a: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EC78466-C16B-E9A5-A5EB-05EA9E438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8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DB351-5F9F-3784-1ED8-85DFB611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12" y="713678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nl-NL" dirty="0"/>
              <a:t>Deze kunst is gemaakt van plastic doppen die gevonden zijn op het strand. Hoeveel doppen?</a:t>
            </a:r>
          </a:p>
        </p:txBody>
      </p:sp>
      <p:pic>
        <p:nvPicPr>
          <p:cNvPr id="6" name="Tijdelijke aanduiding voor 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FAB68355-0A14-5192-4241-B559A4042A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08" r="2508"/>
          <a:stretch>
            <a:fillRect/>
          </a:stretch>
        </p:blipFill>
        <p:spPr>
          <a:xfrm>
            <a:off x="5213167" y="1261269"/>
            <a:ext cx="6843703" cy="5403850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55181B-ACDB-0664-D0CE-03FCE9308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400" dirty="0"/>
              <a:t>A.   1.000</a:t>
            </a:r>
          </a:p>
          <a:p>
            <a:endParaRPr lang="nl-NL" sz="2400" dirty="0"/>
          </a:p>
          <a:p>
            <a:r>
              <a:rPr lang="nl-NL" sz="2400" dirty="0"/>
              <a:t>B.   5.000</a:t>
            </a:r>
          </a:p>
          <a:p>
            <a:endParaRPr lang="nl-NL" sz="2400" dirty="0"/>
          </a:p>
          <a:p>
            <a:r>
              <a:rPr lang="nl-NL" sz="2400" dirty="0"/>
              <a:t>C.  10.000</a:t>
            </a:r>
          </a:p>
          <a:p>
            <a:endParaRPr lang="nl-NL" sz="2400" dirty="0"/>
          </a:p>
          <a:p>
            <a:r>
              <a:rPr lang="nl-NL" sz="2400" dirty="0"/>
              <a:t>D.  15.000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A35035-25CD-FCD7-06A5-D518F845E4A2}"/>
              </a:ext>
            </a:extLst>
          </p:cNvPr>
          <p:cNvSpPr txBox="1"/>
          <p:nvPr/>
        </p:nvSpPr>
        <p:spPr>
          <a:xfrm>
            <a:off x="6988227" y="546408"/>
            <a:ext cx="2105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ZWERFAFVAL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69BEF49-0797-4FDD-30C1-865EEF3AE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92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5DB351-5F9F-3784-1ED8-85DFB611E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12" y="713678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nl-NL" dirty="0"/>
              <a:t>Deze kunst is gemaakt van plastic doppen die gevonden zijn op het strand. Hoeveel doppen?</a:t>
            </a:r>
          </a:p>
        </p:txBody>
      </p:sp>
      <p:pic>
        <p:nvPicPr>
          <p:cNvPr id="6" name="Tijdelijke aanduiding voor 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FAB68355-0A14-5192-4241-B559A4042AF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08" r="2508"/>
          <a:stretch>
            <a:fillRect/>
          </a:stretch>
        </p:blipFill>
        <p:spPr>
          <a:xfrm>
            <a:off x="5213167" y="1261269"/>
            <a:ext cx="6843703" cy="5403850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55181B-ACDB-0664-D0CE-03FCE9308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400" dirty="0">
                <a:solidFill>
                  <a:srgbClr val="FF0000"/>
                </a:solidFill>
              </a:rPr>
              <a:t>A.   1.000</a:t>
            </a:r>
          </a:p>
          <a:p>
            <a:endParaRPr lang="nl-NL" sz="2400" dirty="0"/>
          </a:p>
          <a:p>
            <a:r>
              <a:rPr lang="nl-NL" sz="2400" dirty="0"/>
              <a:t>B.   5.000</a:t>
            </a:r>
          </a:p>
          <a:p>
            <a:endParaRPr lang="nl-NL" sz="2400" dirty="0"/>
          </a:p>
          <a:p>
            <a:r>
              <a:rPr lang="nl-NL" sz="2400" dirty="0"/>
              <a:t>C.  10.000</a:t>
            </a:r>
          </a:p>
          <a:p>
            <a:endParaRPr lang="nl-NL" sz="2400" dirty="0"/>
          </a:p>
          <a:p>
            <a:r>
              <a:rPr lang="nl-NL" sz="2400" dirty="0"/>
              <a:t>D.  15.000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A35035-25CD-FCD7-06A5-D518F845E4A2}"/>
              </a:ext>
            </a:extLst>
          </p:cNvPr>
          <p:cNvSpPr txBox="1"/>
          <p:nvPr/>
        </p:nvSpPr>
        <p:spPr>
          <a:xfrm>
            <a:off x="6988227" y="546408"/>
            <a:ext cx="2105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ZWERFAFVAL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69BEF49-0797-4FDD-30C1-865EEF3AE4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9DF50-FB8B-2A0F-145F-C5C834AE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kg afval is dat per inwoner?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14B0A4-6B8B-F292-3EB5-6268CD267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400" dirty="0"/>
              <a:t>A. 433 kg</a:t>
            </a:r>
          </a:p>
          <a:p>
            <a:endParaRPr lang="nl-NL" sz="2400" dirty="0"/>
          </a:p>
          <a:p>
            <a:r>
              <a:rPr lang="nl-NL" sz="2400" dirty="0"/>
              <a:t>B. 494 kg</a:t>
            </a:r>
          </a:p>
          <a:p>
            <a:endParaRPr lang="nl-NL" sz="2400" dirty="0"/>
          </a:p>
          <a:p>
            <a:r>
              <a:rPr lang="nl-NL" sz="2400" dirty="0"/>
              <a:t>C. 555 kg</a:t>
            </a:r>
          </a:p>
          <a:p>
            <a:endParaRPr lang="nl-NL" sz="2400" dirty="0"/>
          </a:p>
          <a:p>
            <a:r>
              <a:rPr lang="nl-NL" sz="2400" dirty="0"/>
              <a:t>D. 1165 kg</a:t>
            </a:r>
            <a:endParaRPr lang="nl-NL" dirty="0"/>
          </a:p>
        </p:txBody>
      </p:sp>
      <p:pic>
        <p:nvPicPr>
          <p:cNvPr id="6146" name="Picture 2" descr="Gemeentelijk afval Infographic - Afvalgids">
            <a:extLst>
              <a:ext uri="{FF2B5EF4-FFF2-40B4-BE49-F238E27FC236}">
                <a16:creationId xmlns:a16="http://schemas.microsoft.com/office/drawing/2014/main" id="{EF070DB5-B625-134E-7D5C-40709D33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371506"/>
            <a:ext cx="6100608" cy="64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096CE3B-1690-21F0-7320-78F9BBA8B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01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89DF50-FB8B-2A0F-145F-C5C834AE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Hoeveel kg afval is dat per inwoner?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14B0A4-6B8B-F292-3EB5-6268CD267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400" dirty="0"/>
              <a:t>A. 433 kg</a:t>
            </a:r>
          </a:p>
          <a:p>
            <a:endParaRPr lang="nl-NL" sz="2400" dirty="0"/>
          </a:p>
          <a:p>
            <a:r>
              <a:rPr lang="nl-NL" sz="2400" dirty="0"/>
              <a:t>B. 494 kg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C. 555 kg</a:t>
            </a:r>
          </a:p>
          <a:p>
            <a:endParaRPr lang="nl-NL" sz="2400" dirty="0"/>
          </a:p>
          <a:p>
            <a:r>
              <a:rPr lang="nl-NL" sz="2400" dirty="0"/>
              <a:t>D. 1165 kg</a:t>
            </a:r>
            <a:endParaRPr lang="nl-NL" dirty="0"/>
          </a:p>
        </p:txBody>
      </p:sp>
      <p:pic>
        <p:nvPicPr>
          <p:cNvPr id="6146" name="Picture 2" descr="Gemeentelijk afval Infographic - Afvalgids">
            <a:extLst>
              <a:ext uri="{FF2B5EF4-FFF2-40B4-BE49-F238E27FC236}">
                <a16:creationId xmlns:a16="http://schemas.microsoft.com/office/drawing/2014/main" id="{EF070DB5-B625-134E-7D5C-40709D331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371506"/>
            <a:ext cx="6100608" cy="64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096CE3B-1690-21F0-7320-78F9BBA8B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83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F0451-588E-50DE-97DA-AC1A3623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3562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nl-NL" dirty="0"/>
              <a:t>Hoeveel kilogram is </a:t>
            </a:r>
            <a:r>
              <a:rPr lang="nl-NL" b="1" dirty="0"/>
              <a:t>écht</a:t>
            </a:r>
            <a:r>
              <a:rPr lang="nl-NL" dirty="0"/>
              <a:t> restafval?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Ongeveer ………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E0E46B-D2A9-32FD-E3BC-C44398D62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400" dirty="0"/>
              <a:t>A.  45 kg</a:t>
            </a:r>
          </a:p>
          <a:p>
            <a:endParaRPr lang="nl-NL" sz="2400" dirty="0"/>
          </a:p>
          <a:p>
            <a:r>
              <a:rPr lang="nl-NL" sz="2400" dirty="0"/>
              <a:t>B.  55 kg</a:t>
            </a:r>
          </a:p>
          <a:p>
            <a:endParaRPr lang="nl-NL" sz="2400" dirty="0"/>
          </a:p>
          <a:p>
            <a:r>
              <a:rPr lang="nl-NL" sz="2400" dirty="0"/>
              <a:t>C.  65 kg</a:t>
            </a:r>
          </a:p>
          <a:p>
            <a:endParaRPr lang="nl-NL" sz="2400" dirty="0"/>
          </a:p>
          <a:p>
            <a:r>
              <a:rPr lang="nl-NL" sz="2400" dirty="0"/>
              <a:t>D.  75 kg</a:t>
            </a:r>
          </a:p>
        </p:txBody>
      </p:sp>
      <p:pic>
        <p:nvPicPr>
          <p:cNvPr id="8194" name="Picture 2" descr="Afvalcampagne | Heuvelrug">
            <a:extLst>
              <a:ext uri="{FF2B5EF4-FFF2-40B4-BE49-F238E27FC236}">
                <a16:creationId xmlns:a16="http://schemas.microsoft.com/office/drawing/2014/main" id="{9002CDE9-D231-1716-DA1B-A098AAE8B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3"/>
          <a:stretch/>
        </p:blipFill>
        <p:spPr bwMode="auto">
          <a:xfrm>
            <a:off x="6400801" y="0"/>
            <a:ext cx="5144446" cy="684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581C61B-D93A-C431-FE0B-45EFBBE25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37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EF0451-588E-50DE-97DA-AC1A36238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3562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nl-NL" dirty="0"/>
              <a:t>Hoeveel kilogram is </a:t>
            </a:r>
            <a:r>
              <a:rPr lang="nl-NL" b="1" dirty="0"/>
              <a:t>écht</a:t>
            </a:r>
            <a:r>
              <a:rPr lang="nl-NL" dirty="0"/>
              <a:t> restafval?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Ongeveer ………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E0E46B-D2A9-32FD-E3BC-C44398D62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400" dirty="0"/>
              <a:t>A.  45 kg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B.  55 kg</a:t>
            </a:r>
          </a:p>
          <a:p>
            <a:endParaRPr lang="nl-NL" sz="2400" dirty="0"/>
          </a:p>
          <a:p>
            <a:r>
              <a:rPr lang="nl-NL" sz="2400" dirty="0"/>
              <a:t>C.  65 kg</a:t>
            </a:r>
          </a:p>
          <a:p>
            <a:endParaRPr lang="nl-NL" sz="2400" dirty="0"/>
          </a:p>
          <a:p>
            <a:r>
              <a:rPr lang="nl-NL" sz="2400" dirty="0"/>
              <a:t>D.  75 kg</a:t>
            </a:r>
          </a:p>
        </p:txBody>
      </p:sp>
      <p:pic>
        <p:nvPicPr>
          <p:cNvPr id="8194" name="Picture 2" descr="Afvalcampagne | Heuvelrug">
            <a:extLst>
              <a:ext uri="{FF2B5EF4-FFF2-40B4-BE49-F238E27FC236}">
                <a16:creationId xmlns:a16="http://schemas.microsoft.com/office/drawing/2014/main" id="{9002CDE9-D231-1716-DA1B-A098AAE8B8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83"/>
          <a:stretch/>
        </p:blipFill>
        <p:spPr bwMode="auto">
          <a:xfrm>
            <a:off x="6400801" y="0"/>
            <a:ext cx="5144446" cy="684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5581C61B-D93A-C431-FE0B-45EFBBE25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63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176" y="423744"/>
            <a:ext cx="3059832" cy="864096"/>
          </a:xfrm>
        </p:spPr>
        <p:txBody>
          <a:bodyPr>
            <a:normAutofit fontScale="90000"/>
          </a:bodyPr>
          <a:lstStyle/>
          <a:p>
            <a:r>
              <a:rPr lang="nl-NL" dirty="0"/>
              <a:t>Afvalkalender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771902" y="4271742"/>
            <a:ext cx="743819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Vrijdag 27 mei wordt </a:t>
            </a:r>
            <a:r>
              <a:rPr lang="nl-NL" sz="2400" b="1" dirty="0">
                <a:solidFill>
                  <a:srgbClr val="FF9933"/>
                </a:solidFill>
              </a:rPr>
              <a:t>plastic-afval </a:t>
            </a:r>
            <a:r>
              <a:rPr lang="nl-NL" sz="2400" dirty="0"/>
              <a:t>opgehaald. </a:t>
            </a:r>
          </a:p>
          <a:p>
            <a:r>
              <a:rPr lang="nl-NL" sz="2400" dirty="0"/>
              <a:t>Op welke volgende dag in juni wordt het weer opgehaald?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3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7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10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14 juni 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260456"/>
            <a:ext cx="25679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612384"/>
            <a:ext cx="5915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944288D-0DF6-5392-BE43-AEF747DBC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34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176" y="423744"/>
            <a:ext cx="3059832" cy="864096"/>
          </a:xfrm>
        </p:spPr>
        <p:txBody>
          <a:bodyPr>
            <a:normAutofit fontScale="90000"/>
          </a:bodyPr>
          <a:lstStyle/>
          <a:p>
            <a:r>
              <a:rPr lang="nl-NL" dirty="0"/>
              <a:t>Afvalkalender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771902" y="4271742"/>
            <a:ext cx="743819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Vrijdag 27 mei wordt </a:t>
            </a:r>
            <a:r>
              <a:rPr lang="nl-NL" sz="2400" b="1" dirty="0">
                <a:solidFill>
                  <a:srgbClr val="FF9933"/>
                </a:solidFill>
              </a:rPr>
              <a:t>plastic-afval </a:t>
            </a:r>
            <a:r>
              <a:rPr lang="nl-NL" sz="2400" dirty="0"/>
              <a:t>opgehaald. </a:t>
            </a:r>
          </a:p>
          <a:p>
            <a:r>
              <a:rPr lang="nl-NL" sz="2400" dirty="0"/>
              <a:t>Op welke volgende dag in juni wordt het weer opgehaald?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3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7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>
                <a:solidFill>
                  <a:srgbClr val="FF0000"/>
                </a:solidFill>
              </a:rPr>
              <a:t>10 juni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800" dirty="0"/>
              <a:t>14 juni </a:t>
            </a:r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260456"/>
            <a:ext cx="256791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612384"/>
            <a:ext cx="59150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944288D-0DF6-5392-BE43-AEF747DBC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58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13456F-E9A8-73C4-DFA8-66529D2A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457200"/>
            <a:ext cx="3932237" cy="1600200"/>
          </a:xfrm>
        </p:spPr>
        <p:txBody>
          <a:bodyPr/>
          <a:lstStyle/>
          <a:p>
            <a:r>
              <a:rPr lang="nl-NL" dirty="0"/>
              <a:t>Waar vind je het meeste zwerfval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1A6971A-2A15-CA56-BD64-73B2029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13" y="2057400"/>
            <a:ext cx="3932237" cy="3811588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sz="2600" dirty="0"/>
              <a:t>A. Bij bushaltes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600" dirty="0"/>
          </a:p>
          <a:p>
            <a:r>
              <a:rPr lang="nl-NL" sz="2600" dirty="0"/>
              <a:t>B. Bij parkeerplaatsen langs de snelweg</a:t>
            </a:r>
          </a:p>
          <a:p>
            <a:endParaRPr lang="nl-NL" sz="2600" dirty="0"/>
          </a:p>
          <a:p>
            <a:r>
              <a:rPr lang="nl-NL" sz="2600" dirty="0"/>
              <a:t>C. Bij scholen</a:t>
            </a:r>
          </a:p>
          <a:p>
            <a:endParaRPr lang="nl-NL" sz="2600" dirty="0"/>
          </a:p>
          <a:p>
            <a:r>
              <a:rPr lang="nl-NL" sz="2600" dirty="0"/>
              <a:t>D. Bij winkelcentra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FE16AAD-C114-9F95-AF37-6885EDBFB5D1}"/>
              </a:ext>
            </a:extLst>
          </p:cNvPr>
          <p:cNvSpPr txBox="1"/>
          <p:nvPr/>
        </p:nvSpPr>
        <p:spPr>
          <a:xfrm>
            <a:off x="7258050" y="628650"/>
            <a:ext cx="2105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ZWERFAFVAL</a:t>
            </a:r>
            <a:endParaRPr lang="nl-NL" dirty="0"/>
          </a:p>
        </p:txBody>
      </p:sp>
      <p:pic>
        <p:nvPicPr>
          <p:cNvPr id="1026" name="Picture 2" descr="Afval, Afvalcontainer, Verspilling">
            <a:extLst>
              <a:ext uri="{FF2B5EF4-FFF2-40B4-BE49-F238E27FC236}">
                <a16:creationId xmlns:a16="http://schemas.microsoft.com/office/drawing/2014/main" id="{222BFC37-00AA-FAE4-68C9-B72D751D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50988"/>
            <a:ext cx="65913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28F3553-1123-4E6F-36E9-E65948770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02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E2079-47E9-1554-7F19-07BEE697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714963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nl-NL" dirty="0"/>
              <a:t>Hoeveel keer zoveel plastic wordt er geproduceerd in 2050 vergeleken met 2023?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91F22DA-31B3-3B0F-346D-73C19E6966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0A3AE5-0E47-B174-1FE2-074E02EC7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91128"/>
            <a:ext cx="3932237" cy="3811588"/>
          </a:xfrm>
        </p:spPr>
        <p:txBody>
          <a:bodyPr>
            <a:normAutofit fontScale="92500" lnSpcReduction="10000"/>
          </a:bodyPr>
          <a:lstStyle/>
          <a:p>
            <a:endParaRPr lang="nl-NL" sz="3200" dirty="0"/>
          </a:p>
          <a:p>
            <a:pPr marL="514350" indent="-514350">
              <a:buAutoNum type="alphaUcPeriod"/>
            </a:pPr>
            <a:r>
              <a:rPr lang="nl-NL" sz="3200" dirty="0"/>
              <a:t>3 keer</a:t>
            </a:r>
            <a:br>
              <a:rPr lang="nl-NL" sz="3200" dirty="0"/>
            </a:br>
            <a:endParaRPr lang="nl-NL" sz="3200" dirty="0"/>
          </a:p>
          <a:p>
            <a:pPr marL="514350" indent="-514350">
              <a:buAutoNum type="alphaUcPeriod"/>
            </a:pPr>
            <a:r>
              <a:rPr lang="nl-NL" sz="3200" dirty="0"/>
              <a:t>5 keer</a:t>
            </a:r>
          </a:p>
          <a:p>
            <a:pPr marL="514350" indent="-514350">
              <a:buAutoNum type="alphaUcPeriod"/>
            </a:pPr>
            <a:endParaRPr lang="nl-NL" sz="3200" dirty="0"/>
          </a:p>
          <a:p>
            <a:pPr marL="514350" indent="-514350">
              <a:buAutoNum type="alphaUcPeriod"/>
            </a:pPr>
            <a:r>
              <a:rPr lang="nl-NL" sz="3200" dirty="0"/>
              <a:t>15 keer</a:t>
            </a:r>
            <a:br>
              <a:rPr lang="nl-NL" sz="3200" dirty="0"/>
            </a:br>
            <a:endParaRPr lang="nl-NL" sz="3200" dirty="0"/>
          </a:p>
          <a:p>
            <a:pPr marL="514350" indent="-514350">
              <a:buAutoNum type="alphaUcPeriod"/>
            </a:pPr>
            <a:r>
              <a:rPr lang="nl-NL" sz="3200" dirty="0"/>
              <a:t>30 keer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B8DC9F-8D50-0AD4-0C2D-6BE4B8975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677701"/>
            <a:ext cx="7477041" cy="574557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3E23BF4-23A0-C5DD-7B04-225A90E90E1C}"/>
              </a:ext>
            </a:extLst>
          </p:cNvPr>
          <p:cNvSpPr txBox="1"/>
          <p:nvPr/>
        </p:nvSpPr>
        <p:spPr>
          <a:xfrm>
            <a:off x="8030455" y="163591"/>
            <a:ext cx="1347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PLASTIC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AADEB95-EE00-166B-CADA-66E4FEA43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52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BE2079-47E9-1554-7F19-07BEE697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6" y="714963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nl-NL" dirty="0"/>
              <a:t>Hoeveel keer zoveel plastic wordt er geproduceerd in 2050 vergeleken met 2023?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91F22DA-31B3-3B0F-346D-73C19E6966A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0A3AE5-0E47-B174-1FE2-074E02EC7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91128"/>
            <a:ext cx="3932237" cy="3811588"/>
          </a:xfrm>
        </p:spPr>
        <p:txBody>
          <a:bodyPr>
            <a:normAutofit fontScale="92500" lnSpcReduction="10000"/>
          </a:bodyPr>
          <a:lstStyle/>
          <a:p>
            <a:endParaRPr lang="nl-NL" sz="3200" dirty="0"/>
          </a:p>
          <a:p>
            <a:pPr marL="514350" indent="-514350">
              <a:buAutoNum type="alphaUcPeriod"/>
            </a:pPr>
            <a:r>
              <a:rPr lang="nl-NL" sz="3200" dirty="0">
                <a:solidFill>
                  <a:srgbClr val="FF0000"/>
                </a:solidFill>
              </a:rPr>
              <a:t>3 keer</a:t>
            </a:r>
            <a:br>
              <a:rPr lang="nl-NL" sz="3200" dirty="0"/>
            </a:br>
            <a:endParaRPr lang="nl-NL" sz="3200" dirty="0"/>
          </a:p>
          <a:p>
            <a:pPr marL="514350" indent="-514350">
              <a:buAutoNum type="alphaUcPeriod"/>
            </a:pPr>
            <a:r>
              <a:rPr lang="nl-NL" sz="3200" dirty="0"/>
              <a:t>5 keer</a:t>
            </a:r>
          </a:p>
          <a:p>
            <a:pPr marL="514350" indent="-514350">
              <a:buAutoNum type="alphaUcPeriod"/>
            </a:pPr>
            <a:endParaRPr lang="nl-NL" sz="3200" dirty="0"/>
          </a:p>
          <a:p>
            <a:pPr marL="514350" indent="-514350">
              <a:buAutoNum type="alphaUcPeriod"/>
            </a:pPr>
            <a:r>
              <a:rPr lang="nl-NL" sz="3200" dirty="0"/>
              <a:t>15 keer</a:t>
            </a:r>
            <a:br>
              <a:rPr lang="nl-NL" sz="3200" dirty="0"/>
            </a:br>
            <a:endParaRPr lang="nl-NL" sz="3200" dirty="0"/>
          </a:p>
          <a:p>
            <a:pPr marL="514350" indent="-514350">
              <a:buAutoNum type="alphaUcPeriod"/>
            </a:pPr>
            <a:r>
              <a:rPr lang="nl-NL" sz="3200" dirty="0"/>
              <a:t>30 keer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DB8DC9F-8D50-0AD4-0C2D-6BE4B8975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677701"/>
            <a:ext cx="7477041" cy="574557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3E23BF4-23A0-C5DD-7B04-225A90E90E1C}"/>
              </a:ext>
            </a:extLst>
          </p:cNvPr>
          <p:cNvSpPr txBox="1"/>
          <p:nvPr/>
        </p:nvSpPr>
        <p:spPr>
          <a:xfrm>
            <a:off x="8030455" y="163591"/>
            <a:ext cx="1347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PLASTIC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AADEB95-EE00-166B-CADA-66E4FEA43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2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13456F-E9A8-73C4-DFA8-66529D2A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457200"/>
            <a:ext cx="3932237" cy="1600200"/>
          </a:xfrm>
        </p:spPr>
        <p:txBody>
          <a:bodyPr/>
          <a:lstStyle/>
          <a:p>
            <a:r>
              <a:rPr lang="nl-NL" dirty="0"/>
              <a:t>Waar vind je het meeste zwerfval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1A6971A-2A15-CA56-BD64-73B2029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13" y="2057400"/>
            <a:ext cx="3932237" cy="3811588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sz="2600" dirty="0"/>
              <a:t>A. Bij bushaltes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600" dirty="0"/>
          </a:p>
          <a:p>
            <a:r>
              <a:rPr lang="nl-NL" sz="2600" dirty="0">
                <a:solidFill>
                  <a:srgbClr val="FF0000"/>
                </a:solidFill>
              </a:rPr>
              <a:t>B. Bij parkeerplaatsen langs de snelweg</a:t>
            </a:r>
          </a:p>
          <a:p>
            <a:endParaRPr lang="nl-NL" sz="2600" dirty="0"/>
          </a:p>
          <a:p>
            <a:r>
              <a:rPr lang="nl-NL" sz="2600" dirty="0"/>
              <a:t>C. Bij scholen</a:t>
            </a:r>
          </a:p>
          <a:p>
            <a:endParaRPr lang="nl-NL" sz="2600" dirty="0"/>
          </a:p>
          <a:p>
            <a:r>
              <a:rPr lang="nl-NL" sz="2600" dirty="0"/>
              <a:t>D. Bij winkelcentra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FE16AAD-C114-9F95-AF37-6885EDBFB5D1}"/>
              </a:ext>
            </a:extLst>
          </p:cNvPr>
          <p:cNvSpPr txBox="1"/>
          <p:nvPr/>
        </p:nvSpPr>
        <p:spPr>
          <a:xfrm>
            <a:off x="7258050" y="628650"/>
            <a:ext cx="2105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ZWERFAFVAL</a:t>
            </a:r>
            <a:endParaRPr lang="nl-NL" dirty="0"/>
          </a:p>
        </p:txBody>
      </p:sp>
      <p:pic>
        <p:nvPicPr>
          <p:cNvPr id="1026" name="Picture 2" descr="Afval, Afvalcontainer, Verspilling">
            <a:extLst>
              <a:ext uri="{FF2B5EF4-FFF2-40B4-BE49-F238E27FC236}">
                <a16:creationId xmlns:a16="http://schemas.microsoft.com/office/drawing/2014/main" id="{222BFC37-00AA-FAE4-68C9-B72D751D4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550988"/>
            <a:ext cx="65913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28F3553-1123-4E6F-36E9-E65948770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7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13456F-E9A8-73C4-DFA8-66529D2A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45720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nl-NL" dirty="0"/>
              <a:t>De meeste drankverpakking in </a:t>
            </a:r>
            <a:br>
              <a:rPr lang="nl-NL" dirty="0"/>
            </a:br>
            <a:r>
              <a:rPr lang="nl-NL" dirty="0"/>
              <a:t>dit zwerfafval zijn van…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1A6971A-2A15-CA56-BD64-73B2029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13" y="2057400"/>
            <a:ext cx="3932237" cy="3811588"/>
          </a:xfrm>
        </p:spPr>
        <p:txBody>
          <a:bodyPr>
            <a:normAutofit lnSpcReduction="10000"/>
          </a:bodyPr>
          <a:lstStyle/>
          <a:p>
            <a:endParaRPr lang="nl-NL" sz="2800" dirty="0"/>
          </a:p>
          <a:p>
            <a:r>
              <a:rPr lang="nl-NL" sz="2600" dirty="0"/>
              <a:t>A. Plastic</a:t>
            </a:r>
          </a:p>
          <a:p>
            <a:endParaRPr lang="nl-NL" sz="2600" dirty="0"/>
          </a:p>
          <a:p>
            <a:r>
              <a:rPr lang="nl-NL" sz="2600" dirty="0"/>
              <a:t>B. Glas</a:t>
            </a:r>
          </a:p>
          <a:p>
            <a:endParaRPr lang="nl-NL" sz="2600" dirty="0"/>
          </a:p>
          <a:p>
            <a:r>
              <a:rPr lang="nl-NL" sz="2600" dirty="0"/>
              <a:t>C. Karton</a:t>
            </a:r>
          </a:p>
          <a:p>
            <a:endParaRPr lang="nl-NL" sz="2600" dirty="0"/>
          </a:p>
          <a:p>
            <a:r>
              <a:rPr lang="nl-NL" sz="2600" dirty="0"/>
              <a:t>D. Blik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ABB1B7F-F42C-4812-831C-A0FD39EFE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2214130"/>
            <a:ext cx="7658100" cy="42037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AC8D322-6C52-0DB5-7C9A-E04C10B844F2}"/>
              </a:ext>
            </a:extLst>
          </p:cNvPr>
          <p:cNvSpPr txBox="1"/>
          <p:nvPr/>
        </p:nvSpPr>
        <p:spPr>
          <a:xfrm>
            <a:off x="7133359" y="1534180"/>
            <a:ext cx="2105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ZWERFAFVAL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32C6878-5C24-E230-71B9-BC3CCA115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4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13456F-E9A8-73C4-DFA8-66529D2A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45720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nl-NL" dirty="0"/>
              <a:t>De meeste drankverpakking in </a:t>
            </a:r>
            <a:br>
              <a:rPr lang="nl-NL" dirty="0"/>
            </a:br>
            <a:r>
              <a:rPr lang="nl-NL" dirty="0"/>
              <a:t>dit zwerfafval zijn van…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1A6971A-2A15-CA56-BD64-73B2029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13" y="2057400"/>
            <a:ext cx="3932237" cy="3811588"/>
          </a:xfrm>
        </p:spPr>
        <p:txBody>
          <a:bodyPr>
            <a:normAutofit lnSpcReduction="10000"/>
          </a:bodyPr>
          <a:lstStyle/>
          <a:p>
            <a:endParaRPr lang="nl-NL" sz="2800" dirty="0"/>
          </a:p>
          <a:p>
            <a:r>
              <a:rPr lang="nl-NL" sz="2600" dirty="0"/>
              <a:t>A. Plastic</a:t>
            </a:r>
          </a:p>
          <a:p>
            <a:endParaRPr lang="nl-NL" sz="2600" dirty="0"/>
          </a:p>
          <a:p>
            <a:r>
              <a:rPr lang="nl-NL" sz="2600" dirty="0"/>
              <a:t>B. Glas</a:t>
            </a:r>
          </a:p>
          <a:p>
            <a:endParaRPr lang="nl-NL" sz="2600" dirty="0"/>
          </a:p>
          <a:p>
            <a:r>
              <a:rPr lang="nl-NL" sz="2600" dirty="0"/>
              <a:t>C. Karton</a:t>
            </a:r>
          </a:p>
          <a:p>
            <a:endParaRPr lang="nl-NL" sz="2600" dirty="0"/>
          </a:p>
          <a:p>
            <a:r>
              <a:rPr lang="nl-NL" sz="2600" dirty="0">
                <a:solidFill>
                  <a:srgbClr val="FF0000"/>
                </a:solidFill>
              </a:rPr>
              <a:t>D. Blik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ABB1B7F-F42C-4812-831C-A0FD39EFE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2214130"/>
            <a:ext cx="7658100" cy="42037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AC8D322-6C52-0DB5-7C9A-E04C10B844F2}"/>
              </a:ext>
            </a:extLst>
          </p:cNvPr>
          <p:cNvSpPr txBox="1"/>
          <p:nvPr/>
        </p:nvSpPr>
        <p:spPr>
          <a:xfrm>
            <a:off x="7133359" y="1534180"/>
            <a:ext cx="2105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ZWERFAFVAL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32C6878-5C24-E230-71B9-BC3CCA115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2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13456F-E9A8-73C4-DFA8-66529D2A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457200"/>
            <a:ext cx="3932237" cy="1600200"/>
          </a:xfrm>
        </p:spPr>
        <p:txBody>
          <a:bodyPr>
            <a:normAutofit/>
          </a:bodyPr>
          <a:lstStyle/>
          <a:p>
            <a:r>
              <a:rPr lang="nl-NL" dirty="0"/>
              <a:t>In 2022 waren er ….. % minder plastic flesjes per km dan in 2017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1A6971A-2A15-CA56-BD64-73B2029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13" y="2057400"/>
            <a:ext cx="3932237" cy="3811588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sz="2800" dirty="0"/>
              <a:t>A. 10%</a:t>
            </a:r>
          </a:p>
          <a:p>
            <a:endParaRPr lang="nl-NL" sz="2800" dirty="0"/>
          </a:p>
          <a:p>
            <a:pPr marL="342900" indent="-342900">
              <a:buAutoNum type="alphaUcPeriod" startAt="2"/>
            </a:pPr>
            <a:r>
              <a:rPr lang="nl-NL" sz="2800" dirty="0"/>
              <a:t>25%</a:t>
            </a:r>
          </a:p>
          <a:p>
            <a:pPr marL="342900" indent="-342900">
              <a:buAutoNum type="alphaUcPeriod" startAt="2"/>
            </a:pPr>
            <a:endParaRPr lang="nl-NL" sz="2800" dirty="0"/>
          </a:p>
          <a:p>
            <a:pPr marL="342900" indent="-342900">
              <a:buAutoNum type="alphaUcPeriod" startAt="2"/>
            </a:pPr>
            <a:r>
              <a:rPr lang="nl-NL" sz="2800" dirty="0"/>
              <a:t>50%</a:t>
            </a:r>
          </a:p>
          <a:p>
            <a:pPr marL="342900" indent="-342900">
              <a:buAutoNum type="alphaUcPeriod" startAt="2"/>
            </a:pPr>
            <a:endParaRPr lang="nl-NL" sz="2800" dirty="0"/>
          </a:p>
          <a:p>
            <a:pPr marL="342900" indent="-342900">
              <a:buAutoNum type="alphaUcPeriod" startAt="2"/>
            </a:pPr>
            <a:r>
              <a:rPr lang="nl-NL" sz="2800" dirty="0"/>
              <a:t>75%</a:t>
            </a:r>
          </a:p>
          <a:p>
            <a:pPr marL="342900" indent="-342900">
              <a:buAutoNum type="alphaUcPeriod" startAt="2"/>
            </a:pPr>
            <a:endParaRPr lang="nl-NL" sz="2800" dirty="0"/>
          </a:p>
          <a:p>
            <a:pPr marL="342900" indent="-342900">
              <a:buAutoNum type="alphaUcPeriod" startAt="2"/>
            </a:pPr>
            <a:endParaRPr lang="nl-NL" sz="2800" dirty="0"/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C7BA22C-A586-6224-D4A0-F061E782A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609" y="2057400"/>
            <a:ext cx="7658100" cy="42037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CBE1E14-862C-F07D-CE5F-476C5034F1B0}"/>
              </a:ext>
            </a:extLst>
          </p:cNvPr>
          <p:cNvSpPr txBox="1"/>
          <p:nvPr/>
        </p:nvSpPr>
        <p:spPr>
          <a:xfrm>
            <a:off x="7337999" y="1257300"/>
            <a:ext cx="2105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ZWERFAFVAL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A56720-7A95-1D24-C457-E3E5A9D83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58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13456F-E9A8-73C4-DFA8-66529D2A5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457200"/>
            <a:ext cx="3932237" cy="1600200"/>
          </a:xfrm>
        </p:spPr>
        <p:txBody>
          <a:bodyPr>
            <a:normAutofit/>
          </a:bodyPr>
          <a:lstStyle/>
          <a:p>
            <a:r>
              <a:rPr lang="nl-NL" dirty="0"/>
              <a:t>In 2022 waren er ….. % minder plastic flesjes per km dan in 2017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1A6971A-2A15-CA56-BD64-73B202990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13" y="2057400"/>
            <a:ext cx="3932237" cy="3811588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sz="2800" dirty="0"/>
              <a:t>A. 10%</a:t>
            </a:r>
          </a:p>
          <a:p>
            <a:endParaRPr lang="nl-NL" sz="2800" dirty="0"/>
          </a:p>
          <a:p>
            <a:pPr marL="342900" indent="-342900">
              <a:buAutoNum type="alphaUcPeriod" startAt="2"/>
            </a:pPr>
            <a:r>
              <a:rPr lang="nl-NL" sz="2800" dirty="0"/>
              <a:t>25%</a:t>
            </a:r>
          </a:p>
          <a:p>
            <a:pPr marL="342900" indent="-342900">
              <a:buAutoNum type="alphaUcPeriod" startAt="2"/>
            </a:pPr>
            <a:endParaRPr lang="nl-NL" sz="2800" dirty="0"/>
          </a:p>
          <a:p>
            <a:pPr marL="342900" indent="-342900">
              <a:buAutoNum type="alphaUcPeriod" startAt="2"/>
            </a:pPr>
            <a:r>
              <a:rPr lang="nl-NL" sz="2800" dirty="0"/>
              <a:t>50%</a:t>
            </a:r>
          </a:p>
          <a:p>
            <a:pPr marL="342900" indent="-342900">
              <a:buAutoNum type="alphaUcPeriod" startAt="2"/>
            </a:pPr>
            <a:endParaRPr lang="nl-NL" sz="2800" dirty="0"/>
          </a:p>
          <a:p>
            <a:pPr marL="342900" indent="-342900">
              <a:buAutoNum type="alphaUcPeriod" startAt="2"/>
            </a:pPr>
            <a:r>
              <a:rPr lang="nl-NL" sz="2800" dirty="0">
                <a:solidFill>
                  <a:srgbClr val="FF0000"/>
                </a:solidFill>
              </a:rPr>
              <a:t>75%</a:t>
            </a:r>
          </a:p>
          <a:p>
            <a:pPr marL="342900" indent="-342900">
              <a:buAutoNum type="alphaUcPeriod" startAt="2"/>
            </a:pPr>
            <a:endParaRPr lang="nl-NL" sz="2800" dirty="0"/>
          </a:p>
          <a:p>
            <a:pPr marL="342900" indent="-342900">
              <a:buAutoNum type="alphaUcPeriod" startAt="2"/>
            </a:pPr>
            <a:endParaRPr lang="nl-NL" sz="2800" dirty="0"/>
          </a:p>
          <a:p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C7BA22C-A586-6224-D4A0-F061E782A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609" y="2057400"/>
            <a:ext cx="7658100" cy="42037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CBE1E14-862C-F07D-CE5F-476C5034F1B0}"/>
              </a:ext>
            </a:extLst>
          </p:cNvPr>
          <p:cNvSpPr txBox="1"/>
          <p:nvPr/>
        </p:nvSpPr>
        <p:spPr>
          <a:xfrm>
            <a:off x="7337999" y="1257300"/>
            <a:ext cx="2105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ZWERFAFVAL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1A56720-7A95-1D24-C457-E3E5A9D83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1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6BA59-AB9E-9DE2-E814-98BEA393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blikje doet er minimaal ….. jaar over om af te breken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62EE59-3108-7298-9B6C-D3B8A49CC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sz="2400" dirty="0"/>
              <a:t>A</a:t>
            </a:r>
            <a:r>
              <a:rPr lang="nl-NL" sz="2800" dirty="0"/>
              <a:t>.   5 jaar</a:t>
            </a:r>
          </a:p>
          <a:p>
            <a:endParaRPr lang="nl-NL" sz="2800" dirty="0"/>
          </a:p>
          <a:p>
            <a:pPr marL="342900" indent="-342900">
              <a:buAutoNum type="alphaUcPeriod" startAt="2"/>
            </a:pPr>
            <a:r>
              <a:rPr lang="nl-NL" sz="2800" dirty="0"/>
              <a:t> 10 jaar</a:t>
            </a:r>
          </a:p>
          <a:p>
            <a:pPr marL="342900" indent="-342900">
              <a:buAutoNum type="alphaUcPeriod" startAt="2"/>
            </a:pPr>
            <a:endParaRPr lang="nl-NL" sz="2800" dirty="0"/>
          </a:p>
          <a:p>
            <a:pPr marL="342900" indent="-342900">
              <a:buAutoNum type="alphaUcPeriod" startAt="2"/>
            </a:pPr>
            <a:r>
              <a:rPr lang="nl-NL" sz="2800" dirty="0"/>
              <a:t> 50 jaar</a:t>
            </a:r>
          </a:p>
          <a:p>
            <a:pPr marL="342900" indent="-342900">
              <a:buAutoNum type="alphaUcPeriod" startAt="2"/>
            </a:pPr>
            <a:endParaRPr lang="nl-NL" sz="2800" dirty="0"/>
          </a:p>
          <a:p>
            <a:pPr marL="342900" indent="-342900">
              <a:buAutoNum type="alphaUcPeriod" startAt="2"/>
            </a:pPr>
            <a:r>
              <a:rPr lang="nl-NL" sz="2800" dirty="0"/>
              <a:t> 100 jaar</a:t>
            </a:r>
            <a:endParaRPr lang="nl-NL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494BFD8-B31A-9703-7518-AD01ACF6245C}"/>
              </a:ext>
            </a:extLst>
          </p:cNvPr>
          <p:cNvSpPr txBox="1"/>
          <p:nvPr/>
        </p:nvSpPr>
        <p:spPr>
          <a:xfrm>
            <a:off x="6988663" y="652236"/>
            <a:ext cx="2105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ZWERFAFVAL</a:t>
            </a:r>
            <a:endParaRPr lang="nl-NL" dirty="0"/>
          </a:p>
        </p:txBody>
      </p:sp>
      <p:pic>
        <p:nvPicPr>
          <p:cNvPr id="1026" name="Picture 2" descr="Softdrink, Kan, Drankje, Blik, Vlak">
            <a:extLst>
              <a:ext uri="{FF2B5EF4-FFF2-40B4-BE49-F238E27FC236}">
                <a16:creationId xmlns:a16="http://schemas.microsoft.com/office/drawing/2014/main" id="{0DD7DDBA-D921-B082-C64E-A09282DF4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804194"/>
            <a:ext cx="65151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87BFD3C-6F7C-CA44-E663-CEAE7126C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3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6BA59-AB9E-9DE2-E814-98BEA3934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blikje doet er minimaal ….. jaar over om af te breken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62EE59-3108-7298-9B6C-D3B8A49CC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sz="2400" dirty="0"/>
              <a:t>A</a:t>
            </a:r>
            <a:r>
              <a:rPr lang="nl-NL" sz="2800" dirty="0"/>
              <a:t>.   5 jaar</a:t>
            </a:r>
          </a:p>
          <a:p>
            <a:endParaRPr lang="nl-NL" sz="2800" dirty="0"/>
          </a:p>
          <a:p>
            <a:pPr marL="342900" indent="-342900">
              <a:buAutoNum type="alphaUcPeriod" startAt="2"/>
            </a:pPr>
            <a:r>
              <a:rPr lang="nl-NL" sz="2800" dirty="0"/>
              <a:t> 10 jaar</a:t>
            </a:r>
          </a:p>
          <a:p>
            <a:pPr marL="342900" indent="-342900">
              <a:buAutoNum type="alphaUcPeriod" startAt="2"/>
            </a:pPr>
            <a:endParaRPr lang="nl-NL" sz="2800" dirty="0"/>
          </a:p>
          <a:p>
            <a:pPr marL="342900" indent="-342900">
              <a:buAutoNum type="alphaUcPeriod" startAt="2"/>
            </a:pPr>
            <a:r>
              <a:rPr lang="nl-NL" sz="2800" dirty="0">
                <a:solidFill>
                  <a:srgbClr val="FF0000"/>
                </a:solidFill>
              </a:rPr>
              <a:t> 50 jaar</a:t>
            </a:r>
          </a:p>
          <a:p>
            <a:pPr marL="342900" indent="-342900">
              <a:buAutoNum type="alphaUcPeriod" startAt="2"/>
            </a:pPr>
            <a:endParaRPr lang="nl-NL" sz="2800" dirty="0"/>
          </a:p>
          <a:p>
            <a:pPr marL="342900" indent="-342900">
              <a:buAutoNum type="alphaUcPeriod" startAt="2"/>
            </a:pPr>
            <a:r>
              <a:rPr lang="nl-NL" sz="2800" dirty="0"/>
              <a:t> 100 jaar</a:t>
            </a:r>
            <a:endParaRPr lang="nl-NL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494BFD8-B31A-9703-7518-AD01ACF6245C}"/>
              </a:ext>
            </a:extLst>
          </p:cNvPr>
          <p:cNvSpPr txBox="1"/>
          <p:nvPr/>
        </p:nvSpPr>
        <p:spPr>
          <a:xfrm>
            <a:off x="6988663" y="652236"/>
            <a:ext cx="2105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ZWERFAFVAL</a:t>
            </a:r>
            <a:endParaRPr lang="nl-NL" dirty="0"/>
          </a:p>
        </p:txBody>
      </p:sp>
      <p:pic>
        <p:nvPicPr>
          <p:cNvPr id="1026" name="Picture 2" descr="Softdrink, Kan, Drankje, Blik, Vlak">
            <a:extLst>
              <a:ext uri="{FF2B5EF4-FFF2-40B4-BE49-F238E27FC236}">
                <a16:creationId xmlns:a16="http://schemas.microsoft.com/office/drawing/2014/main" id="{0DD7DDBA-D921-B082-C64E-A09282DF4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804194"/>
            <a:ext cx="65151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87BFD3C-6F7C-CA44-E663-CEAE7126C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7764" y="0"/>
            <a:ext cx="15639026" cy="5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418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6914</TotalTime>
  <Words>941</Words>
  <Application>Microsoft Macintosh PowerPoint</Application>
  <PresentationFormat>Breedbeeld</PresentationFormat>
  <Paragraphs>264</Paragraphs>
  <Slides>21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RO Sans</vt:lpstr>
      <vt:lpstr>Kantoorthema</vt:lpstr>
      <vt:lpstr>Afval in beeld</vt:lpstr>
      <vt:lpstr>Waar vind je het meeste zwerfval</vt:lpstr>
      <vt:lpstr>Waar vind je het meeste zwerfval</vt:lpstr>
      <vt:lpstr>De meeste drankverpakking in  dit zwerfafval zijn van…</vt:lpstr>
      <vt:lpstr>De meeste drankverpakking in  dit zwerfafval zijn van…</vt:lpstr>
      <vt:lpstr>In 2022 waren er ….. % minder plastic flesjes per km dan in 2017</vt:lpstr>
      <vt:lpstr>In 2022 waren er ….. % minder plastic flesjes per km dan in 2017</vt:lpstr>
      <vt:lpstr>Een blikje doet er minimaal ….. jaar over om af te breken</vt:lpstr>
      <vt:lpstr>Een blikje doet er minimaal ….. jaar over om af te breken</vt:lpstr>
      <vt:lpstr>150 miljoen blikjes. Hoeveel statiegeld is dat in totaal?</vt:lpstr>
      <vt:lpstr>150 miljoen blikjes. Hoeveel statiegeld is dat in totaal?</vt:lpstr>
      <vt:lpstr>Deze kunst is gemaakt van plastic doppen die gevonden zijn op het strand. Hoeveel doppen?</vt:lpstr>
      <vt:lpstr>Deze kunst is gemaakt van plastic doppen die gevonden zijn op het strand. Hoeveel doppen?</vt:lpstr>
      <vt:lpstr>Hoeveel kg afval is dat per inwoner?</vt:lpstr>
      <vt:lpstr>Hoeveel kg afval is dat per inwoner?</vt:lpstr>
      <vt:lpstr>Hoeveel kilogram is écht restafval?  Ongeveer ………</vt:lpstr>
      <vt:lpstr>Hoeveel kilogram is écht restafval?  Ongeveer ………</vt:lpstr>
      <vt:lpstr>Afvalkalender</vt:lpstr>
      <vt:lpstr>Afvalkalender</vt:lpstr>
      <vt:lpstr>Hoeveel keer zoveel plastic wordt er geproduceerd in 2050 vergeleken met 2023?</vt:lpstr>
      <vt:lpstr>Hoeveel keer zoveel plastic wordt er geproduceerd in 2050 vergeleken met 2023?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Afval in beeld</dc:title>
  <dc:creator>Wijers, M.M. (Monica)</dc:creator>
  <cp:lastModifiedBy>Jonker, V.H. (Vincent)</cp:lastModifiedBy>
  <cp:revision>9</cp:revision>
  <cp:lastPrinted>2023-02-09T09:37:29Z</cp:lastPrinted>
  <dcterms:created xsi:type="dcterms:W3CDTF">2022-10-07T11:31:28Z</dcterms:created>
  <dcterms:modified xsi:type="dcterms:W3CDTF">2023-03-01T08:33:39Z</dcterms:modified>
</cp:coreProperties>
</file>