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84" r:id="rId3"/>
    <p:sldId id="285" r:id="rId4"/>
    <p:sldId id="286" r:id="rId5"/>
    <p:sldId id="287" r:id="rId6"/>
    <p:sldId id="259" r:id="rId7"/>
    <p:sldId id="292" r:id="rId8"/>
    <p:sldId id="260" r:id="rId9"/>
    <p:sldId id="261" r:id="rId10"/>
    <p:sldId id="262" r:id="rId11"/>
    <p:sldId id="263" r:id="rId12"/>
    <p:sldId id="264" r:id="rId13"/>
    <p:sldId id="293" r:id="rId14"/>
    <p:sldId id="266" r:id="rId15"/>
    <p:sldId id="267" r:id="rId16"/>
    <p:sldId id="268" r:id="rId17"/>
    <p:sldId id="294" r:id="rId18"/>
    <p:sldId id="276" r:id="rId19"/>
    <p:sldId id="277" r:id="rId20"/>
    <p:sldId id="272" r:id="rId21"/>
    <p:sldId id="273" r:id="rId22"/>
    <p:sldId id="290" r:id="rId23"/>
    <p:sldId id="291" r:id="rId24"/>
    <p:sldId id="296" r:id="rId25"/>
    <p:sldId id="295" r:id="rId26"/>
    <p:sldId id="274" r:id="rId27"/>
    <p:sldId id="275" r:id="rId28"/>
    <p:sldId id="278" r:id="rId29"/>
    <p:sldId id="279" r:id="rId30"/>
    <p:sldId id="280" r:id="rId31"/>
    <p:sldId id="281" r:id="rId32"/>
    <p:sldId id="282" r:id="rId33"/>
    <p:sldId id="283" r:id="rId34"/>
    <p:sldId id="297" r:id="rId3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6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C6F6E-235D-489E-88D5-C6A9333847B4}" type="datetimeFigureOut">
              <a:rPr lang="nl-NL" smtClean="0"/>
              <a:t>28-7-2022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9B5F5-BCF2-495B-BAEF-344B6F0716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6676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68423-35E2-4059-85F5-779277120A6F}" type="datetimeFigureOut">
              <a:rPr lang="nl-NL" smtClean="0"/>
              <a:t>28-7-2022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02B3-F4A7-45B7-9975-F4FA272371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2840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68423-35E2-4059-85F5-779277120A6F}" type="datetimeFigureOut">
              <a:rPr lang="nl-NL" smtClean="0"/>
              <a:t>28-7-2022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02B3-F4A7-45B7-9975-F4FA272371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22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68423-35E2-4059-85F5-779277120A6F}" type="datetimeFigureOut">
              <a:rPr lang="nl-NL" smtClean="0"/>
              <a:t>28-7-2022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02B3-F4A7-45B7-9975-F4FA272371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5366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68423-35E2-4059-85F5-779277120A6F}" type="datetimeFigureOut">
              <a:rPr lang="nl-NL" smtClean="0"/>
              <a:t>28-7-2022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02B3-F4A7-45B7-9975-F4FA272371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2068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68423-35E2-4059-85F5-779277120A6F}" type="datetimeFigureOut">
              <a:rPr lang="nl-NL" smtClean="0"/>
              <a:t>28-7-2022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02B3-F4A7-45B7-9975-F4FA272371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6796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68423-35E2-4059-85F5-779277120A6F}" type="datetimeFigureOut">
              <a:rPr lang="nl-NL" smtClean="0"/>
              <a:t>28-7-2022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02B3-F4A7-45B7-9975-F4FA272371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2231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68423-35E2-4059-85F5-779277120A6F}" type="datetimeFigureOut">
              <a:rPr lang="nl-NL" smtClean="0"/>
              <a:t>28-7-2022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02B3-F4A7-45B7-9975-F4FA272371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6278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68423-35E2-4059-85F5-779277120A6F}" type="datetimeFigureOut">
              <a:rPr lang="nl-NL" smtClean="0"/>
              <a:t>28-7-2022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02B3-F4A7-45B7-9975-F4FA272371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32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68423-35E2-4059-85F5-779277120A6F}" type="datetimeFigureOut">
              <a:rPr lang="nl-NL" smtClean="0"/>
              <a:t>28-7-2022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02B3-F4A7-45B7-9975-F4FA272371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2848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68423-35E2-4059-85F5-779277120A6F}" type="datetimeFigureOut">
              <a:rPr lang="nl-NL" smtClean="0"/>
              <a:t>28-7-2022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02B3-F4A7-45B7-9975-F4FA272371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580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68423-35E2-4059-85F5-779277120A6F}" type="datetimeFigureOut">
              <a:rPr lang="nl-NL" smtClean="0"/>
              <a:t>28-7-2022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02B3-F4A7-45B7-9975-F4FA272371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6272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68423-35E2-4059-85F5-779277120A6F}" type="datetimeFigureOut">
              <a:rPr lang="nl-NL" smtClean="0"/>
              <a:t>28-7-2022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702B3-F4A7-45B7-9975-F4FA272371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4163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Afvalkwis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406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Hoeveel kilo?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4427984" y="1340768"/>
            <a:ext cx="3888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In bak A zit 3 kilo glas. </a:t>
            </a:r>
          </a:p>
          <a:p>
            <a:r>
              <a:rPr lang="nl-NL" sz="2800" dirty="0"/>
              <a:t>Hoeveel kilo zit ongeveer  in bak B? 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403648" y="1700808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/>
              <a:t>A</a:t>
            </a:r>
          </a:p>
        </p:txBody>
      </p:sp>
      <p:sp>
        <p:nvSpPr>
          <p:cNvPr id="6" name="Rechthoek 5"/>
          <p:cNvSpPr/>
          <p:nvPr/>
        </p:nvSpPr>
        <p:spPr>
          <a:xfrm>
            <a:off x="2987824" y="1700808"/>
            <a:ext cx="442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 dirty="0"/>
              <a:t>B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5148064" y="2852936"/>
            <a:ext cx="1944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nl-NL" sz="3600" dirty="0"/>
              <a:t> 4 kilo</a:t>
            </a:r>
          </a:p>
          <a:p>
            <a:pPr marL="342900" indent="-342900">
              <a:buAutoNum type="alphaLcPeriod"/>
            </a:pPr>
            <a:r>
              <a:rPr lang="nl-NL" sz="3600" dirty="0"/>
              <a:t> 5 kilo</a:t>
            </a:r>
          </a:p>
          <a:p>
            <a:pPr marL="342900" indent="-342900">
              <a:buAutoNum type="alphaLcPeriod"/>
            </a:pPr>
            <a:r>
              <a:rPr lang="nl-NL" sz="3600" dirty="0"/>
              <a:t> 6 kilo</a:t>
            </a:r>
          </a:p>
          <a:p>
            <a:pPr marL="342900" indent="-342900">
              <a:buAutoNum type="alphaLcPeriod"/>
            </a:pPr>
            <a:r>
              <a:rPr lang="nl-NL" sz="3600" dirty="0"/>
              <a:t> 9 kilo</a:t>
            </a: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8880"/>
            <a:ext cx="3654314" cy="391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1728192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Rechte verbindingslijn 10"/>
          <p:cNvCxnSpPr/>
          <p:nvPr/>
        </p:nvCxnSpPr>
        <p:spPr>
          <a:xfrm>
            <a:off x="1907704" y="5445224"/>
            <a:ext cx="432048" cy="0"/>
          </a:xfrm>
          <a:prstGeom prst="line">
            <a:avLst/>
          </a:prstGeom>
          <a:ln w="44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>
            <a:off x="2555776" y="4149080"/>
            <a:ext cx="432048" cy="0"/>
          </a:xfrm>
          <a:prstGeom prst="line">
            <a:avLst/>
          </a:prstGeom>
          <a:ln w="44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68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Hoeveel kilo?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4427984" y="1340768"/>
            <a:ext cx="3888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In bak A zit 3 kilo glas. </a:t>
            </a:r>
          </a:p>
          <a:p>
            <a:r>
              <a:rPr lang="nl-NL" sz="2800" dirty="0"/>
              <a:t>Hoeveel kilo zit ongeveer  in bak B? 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403648" y="1700808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/>
              <a:t>A</a:t>
            </a:r>
          </a:p>
        </p:txBody>
      </p:sp>
      <p:sp>
        <p:nvSpPr>
          <p:cNvPr id="6" name="Rechthoek 5"/>
          <p:cNvSpPr/>
          <p:nvPr/>
        </p:nvSpPr>
        <p:spPr>
          <a:xfrm>
            <a:off x="2987824" y="1700808"/>
            <a:ext cx="442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 dirty="0"/>
              <a:t>B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5148064" y="2852936"/>
            <a:ext cx="1944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nl-NL" sz="3600" dirty="0"/>
              <a:t> 4 kilo</a:t>
            </a:r>
          </a:p>
          <a:p>
            <a:pPr marL="342900" indent="-342900">
              <a:buAutoNum type="alphaLcPeriod"/>
            </a:pPr>
            <a:r>
              <a:rPr lang="nl-NL" sz="3600" dirty="0"/>
              <a:t> 5 kilo</a:t>
            </a:r>
          </a:p>
          <a:p>
            <a:pPr marL="342900" indent="-342900">
              <a:buAutoNum type="alphaLcPeriod"/>
            </a:pPr>
            <a:r>
              <a:rPr lang="nl-NL" sz="3600" dirty="0"/>
              <a:t> 6 kilo</a:t>
            </a:r>
          </a:p>
          <a:p>
            <a:pPr marL="342900" indent="-342900">
              <a:buAutoNum type="alphaLcPeriod"/>
            </a:pPr>
            <a:r>
              <a:rPr lang="nl-NL" sz="3600" dirty="0"/>
              <a:t> 9 kilo</a:t>
            </a: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2348880"/>
            <a:ext cx="3700739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/>
          <p:cNvSpPr/>
          <p:nvPr/>
        </p:nvSpPr>
        <p:spPr>
          <a:xfrm>
            <a:off x="5148064" y="4581128"/>
            <a:ext cx="1656184" cy="50405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" name="Rechte verbindingslijn 8"/>
          <p:cNvCxnSpPr/>
          <p:nvPr/>
        </p:nvCxnSpPr>
        <p:spPr>
          <a:xfrm>
            <a:off x="2555776" y="5445224"/>
            <a:ext cx="432048" cy="0"/>
          </a:xfrm>
          <a:prstGeom prst="line">
            <a:avLst/>
          </a:prstGeom>
          <a:ln w="44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2555776" y="4797152"/>
            <a:ext cx="432048" cy="0"/>
          </a:xfrm>
          <a:prstGeom prst="line">
            <a:avLst/>
          </a:prstGeom>
          <a:ln w="44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>
            <a:off x="2555776" y="4149080"/>
            <a:ext cx="432048" cy="0"/>
          </a:xfrm>
          <a:prstGeom prst="line">
            <a:avLst/>
          </a:prstGeom>
          <a:ln w="44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8880"/>
            <a:ext cx="180020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Rechte verbindingslijn 13"/>
          <p:cNvCxnSpPr/>
          <p:nvPr/>
        </p:nvCxnSpPr>
        <p:spPr>
          <a:xfrm>
            <a:off x="2051720" y="5445224"/>
            <a:ext cx="432048" cy="0"/>
          </a:xfrm>
          <a:prstGeom prst="line">
            <a:avLst/>
          </a:prstGeom>
          <a:ln w="44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13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2365408"/>
            <a:ext cx="1440160" cy="501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48880"/>
            <a:ext cx="1487611" cy="518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Hoeveel kilo?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4427984" y="1340768"/>
            <a:ext cx="3888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In bak A zit 6 kilo plastic. </a:t>
            </a:r>
          </a:p>
          <a:p>
            <a:r>
              <a:rPr lang="nl-NL" sz="2800" dirty="0"/>
              <a:t>Hoeveel kilo zit ongeveer  in bak B? 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2852936"/>
            <a:ext cx="1435242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1403648" y="1700808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/>
              <a:t>A</a:t>
            </a:r>
          </a:p>
        </p:txBody>
      </p:sp>
      <p:sp>
        <p:nvSpPr>
          <p:cNvPr id="6" name="Rechthoek 5"/>
          <p:cNvSpPr/>
          <p:nvPr/>
        </p:nvSpPr>
        <p:spPr>
          <a:xfrm>
            <a:off x="2987824" y="1700808"/>
            <a:ext cx="442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 dirty="0"/>
              <a:t>B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5148064" y="2852936"/>
            <a:ext cx="1944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nl-NL" sz="3600" dirty="0"/>
              <a:t> 1 kilo</a:t>
            </a:r>
          </a:p>
          <a:p>
            <a:pPr marL="342900" indent="-342900">
              <a:buAutoNum type="alphaLcPeriod"/>
            </a:pPr>
            <a:r>
              <a:rPr lang="nl-NL" sz="3600" dirty="0"/>
              <a:t> 2 kilo</a:t>
            </a:r>
          </a:p>
          <a:p>
            <a:pPr marL="342900" indent="-342900">
              <a:buAutoNum type="alphaLcPeriod"/>
            </a:pPr>
            <a:r>
              <a:rPr lang="nl-NL" sz="3600" dirty="0"/>
              <a:t> 3 kilo</a:t>
            </a:r>
          </a:p>
          <a:p>
            <a:pPr marL="342900" indent="-342900">
              <a:buAutoNum type="alphaLcPeriod"/>
            </a:pPr>
            <a:r>
              <a:rPr lang="nl-NL" sz="3600" dirty="0"/>
              <a:t> 4 kilo</a:t>
            </a:r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1763688" y="3501008"/>
            <a:ext cx="432048" cy="0"/>
          </a:xfrm>
          <a:prstGeom prst="line">
            <a:avLst/>
          </a:prstGeom>
          <a:ln w="44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52936"/>
            <a:ext cx="1512168" cy="258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Rechte verbindingslijn 12"/>
          <p:cNvCxnSpPr/>
          <p:nvPr/>
        </p:nvCxnSpPr>
        <p:spPr>
          <a:xfrm>
            <a:off x="2699792" y="4437112"/>
            <a:ext cx="432048" cy="0"/>
          </a:xfrm>
          <a:prstGeom prst="line">
            <a:avLst/>
          </a:prstGeom>
          <a:ln w="44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/>
          <p:cNvSpPr txBox="1"/>
          <p:nvPr/>
        </p:nvSpPr>
        <p:spPr>
          <a:xfrm>
            <a:off x="2987824" y="4509120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1706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2365408"/>
            <a:ext cx="1440160" cy="501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48880"/>
            <a:ext cx="1487611" cy="518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Hoeveel kilo?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4427984" y="1340768"/>
            <a:ext cx="3888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In bak A zit 6 kilo plastic. </a:t>
            </a:r>
          </a:p>
          <a:p>
            <a:r>
              <a:rPr lang="nl-NL" sz="2800" dirty="0"/>
              <a:t>Hoeveel kilo zit ongeveer  in bak B? 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2852936"/>
            <a:ext cx="1435242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1403648" y="1700808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/>
              <a:t>A</a:t>
            </a:r>
          </a:p>
        </p:txBody>
      </p:sp>
      <p:sp>
        <p:nvSpPr>
          <p:cNvPr id="6" name="Rechthoek 5"/>
          <p:cNvSpPr/>
          <p:nvPr/>
        </p:nvSpPr>
        <p:spPr>
          <a:xfrm>
            <a:off x="2987824" y="1700808"/>
            <a:ext cx="442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 dirty="0"/>
              <a:t>B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5148064" y="2852936"/>
            <a:ext cx="1944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nl-NL" sz="3600" dirty="0"/>
              <a:t> 1 kilo</a:t>
            </a:r>
          </a:p>
          <a:p>
            <a:pPr marL="342900" indent="-342900">
              <a:buAutoNum type="alphaLcPeriod"/>
            </a:pPr>
            <a:r>
              <a:rPr lang="nl-NL" sz="3600" dirty="0"/>
              <a:t> 2 kilo</a:t>
            </a:r>
          </a:p>
          <a:p>
            <a:pPr marL="342900" indent="-342900">
              <a:buAutoNum type="alphaLcPeriod"/>
            </a:pPr>
            <a:r>
              <a:rPr lang="nl-NL" sz="3600" dirty="0"/>
              <a:t> 3 kilo</a:t>
            </a:r>
          </a:p>
          <a:p>
            <a:pPr marL="342900" indent="-342900">
              <a:buAutoNum type="alphaLcPeriod"/>
            </a:pPr>
            <a:r>
              <a:rPr lang="nl-NL" sz="3600" dirty="0"/>
              <a:t> 4 kilo</a:t>
            </a:r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1763688" y="3501008"/>
            <a:ext cx="432048" cy="0"/>
          </a:xfrm>
          <a:prstGeom prst="line">
            <a:avLst/>
          </a:prstGeom>
          <a:ln w="44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52936"/>
            <a:ext cx="1512168" cy="258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Rechte verbindingslijn 12"/>
          <p:cNvCxnSpPr/>
          <p:nvPr/>
        </p:nvCxnSpPr>
        <p:spPr>
          <a:xfrm>
            <a:off x="2699792" y="4437112"/>
            <a:ext cx="432048" cy="0"/>
          </a:xfrm>
          <a:prstGeom prst="line">
            <a:avLst/>
          </a:prstGeom>
          <a:ln w="44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/>
          <p:cNvSpPr txBox="1"/>
          <p:nvPr/>
        </p:nvSpPr>
        <p:spPr>
          <a:xfrm>
            <a:off x="2987824" y="4509120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4" name="Rechthoek 13"/>
          <p:cNvSpPr/>
          <p:nvPr/>
        </p:nvSpPr>
        <p:spPr>
          <a:xfrm>
            <a:off x="5148064" y="4077072"/>
            <a:ext cx="1656184" cy="50405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474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395536" y="4149080"/>
            <a:ext cx="78488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Op welke dag in mei wordt er </a:t>
            </a:r>
            <a:r>
              <a:rPr lang="nl-NL" sz="2400" u="sng" dirty="0"/>
              <a:t>geen</a:t>
            </a:r>
            <a:r>
              <a:rPr lang="nl-NL" sz="2400" dirty="0"/>
              <a:t> vuilnis opgehaald?</a:t>
            </a:r>
          </a:p>
          <a:p>
            <a:pPr marL="457200" indent="-457200">
              <a:buFont typeface="+mj-lt"/>
              <a:buAutoNum type="alphaUcPeriod"/>
            </a:pPr>
            <a:r>
              <a:rPr lang="nl-NL" sz="2400" dirty="0"/>
              <a:t>1 mei</a:t>
            </a:r>
          </a:p>
          <a:p>
            <a:pPr marL="457200" indent="-457200">
              <a:buFont typeface="+mj-lt"/>
              <a:buAutoNum type="alphaUcPeriod"/>
            </a:pPr>
            <a:r>
              <a:rPr lang="nl-NL" sz="2400" dirty="0"/>
              <a:t>3 mei</a:t>
            </a:r>
          </a:p>
          <a:p>
            <a:pPr marL="457200" indent="-457200">
              <a:buFont typeface="+mj-lt"/>
              <a:buAutoNum type="alphaUcPeriod"/>
            </a:pPr>
            <a:r>
              <a:rPr lang="nl-NL" sz="2400" dirty="0"/>
              <a:t>11 mei</a:t>
            </a:r>
          </a:p>
          <a:p>
            <a:pPr marL="457200" indent="-457200">
              <a:buFont typeface="+mj-lt"/>
              <a:buAutoNum type="alphaUcPeriod"/>
            </a:pPr>
            <a:r>
              <a:rPr lang="nl-NL" sz="2400" dirty="0"/>
              <a:t>27 mei</a:t>
            </a:r>
          </a:p>
          <a:p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6156176" y="0"/>
            <a:ext cx="305983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Afvalkalender</a:t>
            </a:r>
            <a:endParaRPr lang="nl-NL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836712"/>
            <a:ext cx="256791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9150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11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395536" y="4149080"/>
            <a:ext cx="78488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Op welke dag in mei wordt er </a:t>
            </a:r>
            <a:r>
              <a:rPr lang="nl-NL" sz="2400" u="sng" dirty="0"/>
              <a:t>geen</a:t>
            </a:r>
            <a:r>
              <a:rPr lang="nl-NL" sz="2400" dirty="0"/>
              <a:t> vuilnis opgehaald?</a:t>
            </a:r>
          </a:p>
          <a:p>
            <a:pPr marL="457200" indent="-457200">
              <a:buFont typeface="+mj-lt"/>
              <a:buAutoNum type="alphaUcPeriod"/>
            </a:pPr>
            <a:r>
              <a:rPr lang="nl-NL" sz="2400" dirty="0"/>
              <a:t>1 mei</a:t>
            </a:r>
          </a:p>
          <a:p>
            <a:pPr marL="457200" indent="-457200">
              <a:buFont typeface="+mj-lt"/>
              <a:buAutoNum type="alphaUcPeriod"/>
            </a:pPr>
            <a:r>
              <a:rPr lang="nl-NL" sz="2400" dirty="0"/>
              <a:t>3 mei</a:t>
            </a:r>
          </a:p>
          <a:p>
            <a:pPr marL="457200" indent="-457200">
              <a:buFont typeface="+mj-lt"/>
              <a:buAutoNum type="alphaUcPeriod"/>
            </a:pPr>
            <a:r>
              <a:rPr lang="nl-NL" sz="2400" dirty="0"/>
              <a:t>11 mei</a:t>
            </a:r>
          </a:p>
          <a:p>
            <a:pPr marL="457200" indent="-457200">
              <a:buFont typeface="+mj-lt"/>
              <a:buAutoNum type="alphaUcPeriod"/>
            </a:pPr>
            <a:r>
              <a:rPr lang="nl-NL" sz="2400" dirty="0"/>
              <a:t>27 mei</a:t>
            </a:r>
          </a:p>
          <a:p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395536" y="4581128"/>
            <a:ext cx="1440160" cy="36004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6156176" y="0"/>
            <a:ext cx="305983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Afvalkalender</a:t>
            </a:r>
            <a:endParaRPr lang="nl-NL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836712"/>
            <a:ext cx="256791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9150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53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395536" y="4149080"/>
            <a:ext cx="6124433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Het is zaterdag </a:t>
            </a:r>
            <a:r>
              <a:rPr lang="nl-NL" sz="2400" dirty="0" smtClean="0"/>
              <a:t>  7   mei</a:t>
            </a:r>
            <a:r>
              <a:rPr lang="nl-NL" sz="2400" dirty="0"/>
              <a:t>.</a:t>
            </a:r>
          </a:p>
          <a:p>
            <a:r>
              <a:rPr lang="nl-NL" sz="2400" dirty="0"/>
              <a:t>Op welke </a:t>
            </a:r>
            <a:r>
              <a:rPr lang="nl-NL" sz="2400" dirty="0" smtClean="0"/>
              <a:t>dag wordt </a:t>
            </a:r>
            <a:r>
              <a:rPr lang="nl-NL" sz="2400" dirty="0"/>
              <a:t>er weer </a:t>
            </a:r>
            <a:r>
              <a:rPr lang="nl-NL" sz="2400" b="1" dirty="0">
                <a:solidFill>
                  <a:srgbClr val="0070C0"/>
                </a:solidFill>
              </a:rPr>
              <a:t>papier</a:t>
            </a:r>
            <a:r>
              <a:rPr lang="nl-NL" sz="2400" dirty="0"/>
              <a:t> opgehaald?</a:t>
            </a:r>
          </a:p>
          <a:p>
            <a:pPr marL="457200" indent="-457200">
              <a:buFont typeface="+mj-lt"/>
              <a:buAutoNum type="alphaUcPeriod"/>
            </a:pPr>
            <a:r>
              <a:rPr lang="nl-NL" sz="2800" dirty="0"/>
              <a:t>3 mei</a:t>
            </a:r>
          </a:p>
          <a:p>
            <a:pPr marL="457200" indent="-457200">
              <a:buFont typeface="+mj-lt"/>
              <a:buAutoNum type="alphaUcPeriod"/>
            </a:pPr>
            <a:r>
              <a:rPr lang="nl-NL" sz="2800" dirty="0"/>
              <a:t>25mei</a:t>
            </a:r>
          </a:p>
          <a:p>
            <a:pPr marL="457200" indent="-457200">
              <a:buFont typeface="+mj-lt"/>
              <a:buAutoNum type="alphaUcPeriod"/>
            </a:pPr>
            <a:r>
              <a:rPr lang="nl-NL" sz="2800" dirty="0"/>
              <a:t>27 mei</a:t>
            </a:r>
          </a:p>
          <a:p>
            <a:pPr marL="457200" indent="-457200">
              <a:buFont typeface="+mj-lt"/>
              <a:buAutoNum type="alphaUcPeriod"/>
            </a:pPr>
            <a:r>
              <a:rPr lang="nl-NL" sz="2800" dirty="0"/>
              <a:t>31 mei</a:t>
            </a:r>
          </a:p>
          <a:p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6156176" y="0"/>
            <a:ext cx="305983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Afvalkalender</a:t>
            </a:r>
            <a:endParaRPr lang="nl-NL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836712"/>
            <a:ext cx="256791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9150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al 1"/>
          <p:cNvSpPr/>
          <p:nvPr/>
        </p:nvSpPr>
        <p:spPr>
          <a:xfrm>
            <a:off x="4572000" y="1628800"/>
            <a:ext cx="504056" cy="432048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/>
          <p:nvPr/>
        </p:nvSpPr>
        <p:spPr>
          <a:xfrm>
            <a:off x="2411760" y="4149080"/>
            <a:ext cx="432048" cy="432048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929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395536" y="4149080"/>
            <a:ext cx="6124433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Het is zaterdag </a:t>
            </a:r>
            <a:r>
              <a:rPr lang="nl-NL" sz="2400" dirty="0" smtClean="0"/>
              <a:t>  7   mei</a:t>
            </a:r>
            <a:r>
              <a:rPr lang="nl-NL" sz="2400" dirty="0"/>
              <a:t>.</a:t>
            </a:r>
          </a:p>
          <a:p>
            <a:r>
              <a:rPr lang="nl-NL" sz="2400"/>
              <a:t>Op </a:t>
            </a:r>
            <a:r>
              <a:rPr lang="nl-NL" sz="2400" smtClean="0"/>
              <a:t>welke dag </a:t>
            </a:r>
            <a:r>
              <a:rPr lang="nl-NL" sz="2400" dirty="0"/>
              <a:t>wordt er weer </a:t>
            </a:r>
            <a:r>
              <a:rPr lang="nl-NL" sz="2400" b="1" dirty="0">
                <a:solidFill>
                  <a:srgbClr val="0070C0"/>
                </a:solidFill>
              </a:rPr>
              <a:t>papier</a:t>
            </a:r>
            <a:r>
              <a:rPr lang="nl-NL" sz="2400" dirty="0"/>
              <a:t> opgehaald?</a:t>
            </a:r>
          </a:p>
          <a:p>
            <a:pPr marL="457200" indent="-457200">
              <a:buFont typeface="+mj-lt"/>
              <a:buAutoNum type="alphaUcPeriod"/>
            </a:pPr>
            <a:r>
              <a:rPr lang="nl-NL" sz="2800" dirty="0"/>
              <a:t>3 mei</a:t>
            </a:r>
          </a:p>
          <a:p>
            <a:pPr marL="457200" indent="-457200">
              <a:buFont typeface="+mj-lt"/>
              <a:buAutoNum type="alphaUcPeriod"/>
            </a:pPr>
            <a:r>
              <a:rPr lang="nl-NL" sz="2800" dirty="0"/>
              <a:t>25mei</a:t>
            </a:r>
          </a:p>
          <a:p>
            <a:pPr marL="457200" indent="-457200">
              <a:buFont typeface="+mj-lt"/>
              <a:buAutoNum type="alphaUcPeriod"/>
            </a:pPr>
            <a:r>
              <a:rPr lang="nl-NL" sz="2800" dirty="0"/>
              <a:t>27 mei</a:t>
            </a:r>
          </a:p>
          <a:p>
            <a:pPr marL="457200" indent="-457200">
              <a:buFont typeface="+mj-lt"/>
              <a:buAutoNum type="alphaUcPeriod"/>
            </a:pPr>
            <a:r>
              <a:rPr lang="nl-NL" sz="2800" dirty="0"/>
              <a:t>31 mei</a:t>
            </a:r>
          </a:p>
          <a:p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6156176" y="0"/>
            <a:ext cx="305983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Afvalkalender</a:t>
            </a:r>
            <a:endParaRPr lang="nl-NL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836712"/>
            <a:ext cx="256791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9150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/>
          <p:cNvSpPr/>
          <p:nvPr/>
        </p:nvSpPr>
        <p:spPr>
          <a:xfrm>
            <a:off x="323528" y="6237312"/>
            <a:ext cx="1728192" cy="43204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/>
          <p:nvPr/>
        </p:nvSpPr>
        <p:spPr>
          <a:xfrm>
            <a:off x="4572000" y="1628800"/>
            <a:ext cx="504056" cy="432048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/>
          <p:nvPr/>
        </p:nvSpPr>
        <p:spPr>
          <a:xfrm>
            <a:off x="2411760" y="4149080"/>
            <a:ext cx="432048" cy="432048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437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Verpakkingen</a:t>
            </a:r>
          </a:p>
        </p:txBody>
      </p:sp>
      <p:sp>
        <p:nvSpPr>
          <p:cNvPr id="11" name="Tijdelijke aanduiding voor inhoud 10"/>
          <p:cNvSpPr>
            <a:spLocks noGrp="1"/>
          </p:cNvSpPr>
          <p:nvPr>
            <p:ph sz="half" idx="2"/>
          </p:nvPr>
        </p:nvSpPr>
        <p:spPr>
          <a:xfrm>
            <a:off x="467544" y="1772816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Waar wordt dit boek in verpakt?</a:t>
            </a:r>
          </a:p>
        </p:txBody>
      </p:sp>
      <p:pic>
        <p:nvPicPr>
          <p:cNvPr id="12" name="Tijdelijke aanduiding voor inhoud 11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27984" y="4725144"/>
            <a:ext cx="2314600" cy="1234315"/>
          </a:xfrm>
          <a:prstGeom prst="rect">
            <a:avLst/>
          </a:prstGeom>
        </p:spPr>
      </p:pic>
      <p:pic>
        <p:nvPicPr>
          <p:cNvPr id="13" name="Afbeelding 12"/>
          <p:cNvPicPr/>
          <p:nvPr/>
        </p:nvPicPr>
        <p:blipFill>
          <a:blip r:embed="rId3"/>
          <a:stretch>
            <a:fillRect/>
          </a:stretch>
        </p:blipFill>
        <p:spPr>
          <a:xfrm rot="3565735">
            <a:off x="7146527" y="4707019"/>
            <a:ext cx="1872208" cy="130264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509120"/>
            <a:ext cx="1763688" cy="162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Afbeelding 14"/>
          <p:cNvPicPr/>
          <p:nvPr/>
        </p:nvPicPr>
        <p:blipFill>
          <a:blip r:embed="rId5"/>
          <a:stretch>
            <a:fillRect/>
          </a:stretch>
        </p:blipFill>
        <p:spPr>
          <a:xfrm>
            <a:off x="395536" y="4581128"/>
            <a:ext cx="1613853" cy="1657350"/>
          </a:xfrm>
          <a:prstGeom prst="rect">
            <a:avLst/>
          </a:prstGeom>
        </p:spPr>
      </p:pic>
      <p:sp>
        <p:nvSpPr>
          <p:cNvPr id="14" name="Tekstvak 13"/>
          <p:cNvSpPr txBox="1"/>
          <p:nvPr/>
        </p:nvSpPr>
        <p:spPr>
          <a:xfrm>
            <a:off x="611560" y="3861048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A                   B                  C                          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56792"/>
            <a:ext cx="1767057" cy="223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36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Verpakkingen</a:t>
            </a:r>
          </a:p>
        </p:txBody>
      </p:sp>
      <p:sp>
        <p:nvSpPr>
          <p:cNvPr id="11" name="Tijdelijke aanduiding voor inhoud 10"/>
          <p:cNvSpPr>
            <a:spLocks noGrp="1"/>
          </p:cNvSpPr>
          <p:nvPr>
            <p:ph sz="half" idx="2"/>
          </p:nvPr>
        </p:nvSpPr>
        <p:spPr>
          <a:xfrm>
            <a:off x="467544" y="1772816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Waar wordt dit boek in verpakt?</a:t>
            </a:r>
          </a:p>
        </p:txBody>
      </p:sp>
      <p:pic>
        <p:nvPicPr>
          <p:cNvPr id="12" name="Tijdelijke aanduiding voor inhoud 11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27984" y="4725144"/>
            <a:ext cx="2314600" cy="1234315"/>
          </a:xfrm>
          <a:prstGeom prst="rect">
            <a:avLst/>
          </a:prstGeom>
        </p:spPr>
      </p:pic>
      <p:pic>
        <p:nvPicPr>
          <p:cNvPr id="13" name="Afbeelding 12"/>
          <p:cNvPicPr/>
          <p:nvPr/>
        </p:nvPicPr>
        <p:blipFill>
          <a:blip r:embed="rId3"/>
          <a:stretch>
            <a:fillRect/>
          </a:stretch>
        </p:blipFill>
        <p:spPr>
          <a:xfrm rot="3565735">
            <a:off x="7146527" y="4707019"/>
            <a:ext cx="1872208" cy="130264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509120"/>
            <a:ext cx="1763688" cy="162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Afbeelding 14"/>
          <p:cNvPicPr/>
          <p:nvPr/>
        </p:nvPicPr>
        <p:blipFill>
          <a:blip r:embed="rId5"/>
          <a:stretch>
            <a:fillRect/>
          </a:stretch>
        </p:blipFill>
        <p:spPr>
          <a:xfrm>
            <a:off x="395536" y="4581128"/>
            <a:ext cx="1613853" cy="1657350"/>
          </a:xfrm>
          <a:prstGeom prst="rect">
            <a:avLst/>
          </a:prstGeom>
        </p:spPr>
      </p:pic>
      <p:sp>
        <p:nvSpPr>
          <p:cNvPr id="14" name="Tekstvak 13"/>
          <p:cNvSpPr txBox="1"/>
          <p:nvPr/>
        </p:nvSpPr>
        <p:spPr>
          <a:xfrm>
            <a:off x="611560" y="3861048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A                   B                  C                          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56792"/>
            <a:ext cx="1767057" cy="223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hoek 9"/>
          <p:cNvSpPr/>
          <p:nvPr/>
        </p:nvSpPr>
        <p:spPr>
          <a:xfrm>
            <a:off x="2411760" y="3861048"/>
            <a:ext cx="2016224" cy="244827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857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 welke bak?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21088"/>
            <a:ext cx="44577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980728"/>
            <a:ext cx="14573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23528" y="1412776"/>
            <a:ext cx="57606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In welke bak moet je dit klokhuis gooien?</a:t>
            </a:r>
          </a:p>
          <a:p>
            <a:endParaRPr lang="nl-NL" sz="3600" dirty="0"/>
          </a:p>
          <a:p>
            <a:pPr marL="742950" indent="-742950">
              <a:buFont typeface="+mj-lt"/>
              <a:buAutoNum type="alphaLcPeriod"/>
            </a:pPr>
            <a:r>
              <a:rPr lang="nl-NL" sz="3600" dirty="0"/>
              <a:t>rode bak</a:t>
            </a:r>
          </a:p>
          <a:p>
            <a:pPr marL="742950" indent="-742950">
              <a:buFont typeface="+mj-lt"/>
              <a:buAutoNum type="alphaLcPeriod"/>
            </a:pPr>
            <a:r>
              <a:rPr lang="nl-NL" sz="3600" dirty="0"/>
              <a:t>groene bak</a:t>
            </a:r>
          </a:p>
          <a:p>
            <a:pPr marL="742950" indent="-742950">
              <a:buFont typeface="+mj-lt"/>
              <a:buAutoNum type="alphaLcPeriod"/>
            </a:pPr>
            <a:r>
              <a:rPr lang="nl-NL" sz="3600" dirty="0"/>
              <a:t>blauwe bak</a:t>
            </a:r>
          </a:p>
          <a:p>
            <a:pPr marL="742950" indent="-742950">
              <a:buFont typeface="+mj-lt"/>
              <a:buAutoNum type="alphaLcPeriod"/>
            </a:pPr>
            <a:r>
              <a:rPr lang="nl-NL" sz="3600" dirty="0"/>
              <a:t>gele bak</a:t>
            </a:r>
          </a:p>
          <a:p>
            <a:endParaRPr lang="nl-NL" sz="3600" dirty="0"/>
          </a:p>
          <a:p>
            <a:pPr marL="742950" indent="-742950">
              <a:buFont typeface="+mj-lt"/>
              <a:buAutoNum type="alphaUcPeriod"/>
            </a:pP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87457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Verpakkingen</a:t>
            </a:r>
          </a:p>
        </p:txBody>
      </p:sp>
      <p:sp>
        <p:nvSpPr>
          <p:cNvPr id="11" name="Tijdelijke aanduiding voor inhoud 10"/>
          <p:cNvSpPr>
            <a:spLocks noGrp="1"/>
          </p:cNvSpPr>
          <p:nvPr>
            <p:ph sz="half" idx="2"/>
          </p:nvPr>
        </p:nvSpPr>
        <p:spPr>
          <a:xfrm>
            <a:off x="467544" y="1772816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Waar wordt deze fles in verpakt?</a:t>
            </a:r>
          </a:p>
        </p:txBody>
      </p:sp>
      <p:pic>
        <p:nvPicPr>
          <p:cNvPr id="12" name="Tijdelijke aanduiding voor inhoud 11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27984" y="4725144"/>
            <a:ext cx="2314600" cy="1234315"/>
          </a:xfrm>
          <a:prstGeom prst="rect">
            <a:avLst/>
          </a:prstGeom>
        </p:spPr>
      </p:pic>
      <p:pic>
        <p:nvPicPr>
          <p:cNvPr id="13" name="Afbeelding 12"/>
          <p:cNvPicPr/>
          <p:nvPr/>
        </p:nvPicPr>
        <p:blipFill>
          <a:blip r:embed="rId3"/>
          <a:stretch>
            <a:fillRect/>
          </a:stretch>
        </p:blipFill>
        <p:spPr>
          <a:xfrm rot="3565735">
            <a:off x="7146527" y="4707019"/>
            <a:ext cx="1872208" cy="130264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509120"/>
            <a:ext cx="1763688" cy="162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Afbeelding 14"/>
          <p:cNvPicPr/>
          <p:nvPr/>
        </p:nvPicPr>
        <p:blipFill>
          <a:blip r:embed="rId5"/>
          <a:stretch>
            <a:fillRect/>
          </a:stretch>
        </p:blipFill>
        <p:spPr>
          <a:xfrm>
            <a:off x="395536" y="4581128"/>
            <a:ext cx="1613853" cy="1657350"/>
          </a:xfrm>
          <a:prstGeom prst="rect">
            <a:avLst/>
          </a:prstGeom>
        </p:spPr>
      </p:pic>
      <p:sp>
        <p:nvSpPr>
          <p:cNvPr id="14" name="Tekstvak 13"/>
          <p:cNvSpPr txBox="1"/>
          <p:nvPr/>
        </p:nvSpPr>
        <p:spPr>
          <a:xfrm>
            <a:off x="611560" y="3861048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A                   B                  C                          D</a:t>
            </a:r>
          </a:p>
        </p:txBody>
      </p:sp>
      <p:pic>
        <p:nvPicPr>
          <p:cNvPr id="10" name="Afbeelding 9" descr="Gravend Schip, Schip, Fles, Kunst, Kurk, Glas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88840"/>
            <a:ext cx="4216461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496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Verpakkingen</a:t>
            </a:r>
          </a:p>
        </p:txBody>
      </p:sp>
      <p:sp>
        <p:nvSpPr>
          <p:cNvPr id="11" name="Tijdelijke aanduiding voor inhoud 10"/>
          <p:cNvSpPr>
            <a:spLocks noGrp="1"/>
          </p:cNvSpPr>
          <p:nvPr>
            <p:ph sz="half" idx="2"/>
          </p:nvPr>
        </p:nvSpPr>
        <p:spPr>
          <a:xfrm>
            <a:off x="467544" y="1772816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Waar wordt deze fles in verpakt?</a:t>
            </a:r>
          </a:p>
        </p:txBody>
      </p:sp>
      <p:pic>
        <p:nvPicPr>
          <p:cNvPr id="12" name="Tijdelijke aanduiding voor inhoud 11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27984" y="4725144"/>
            <a:ext cx="2314600" cy="1234315"/>
          </a:xfrm>
          <a:prstGeom prst="rect">
            <a:avLst/>
          </a:prstGeom>
        </p:spPr>
      </p:pic>
      <p:pic>
        <p:nvPicPr>
          <p:cNvPr id="13" name="Afbeelding 12"/>
          <p:cNvPicPr/>
          <p:nvPr/>
        </p:nvPicPr>
        <p:blipFill>
          <a:blip r:embed="rId3"/>
          <a:stretch>
            <a:fillRect/>
          </a:stretch>
        </p:blipFill>
        <p:spPr>
          <a:xfrm rot="3565735">
            <a:off x="7146527" y="4707019"/>
            <a:ext cx="1872208" cy="130264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509120"/>
            <a:ext cx="1763688" cy="162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Afbeelding 14"/>
          <p:cNvPicPr/>
          <p:nvPr/>
        </p:nvPicPr>
        <p:blipFill>
          <a:blip r:embed="rId5"/>
          <a:stretch>
            <a:fillRect/>
          </a:stretch>
        </p:blipFill>
        <p:spPr>
          <a:xfrm>
            <a:off x="395536" y="4581128"/>
            <a:ext cx="1613853" cy="1657350"/>
          </a:xfrm>
          <a:prstGeom prst="rect">
            <a:avLst/>
          </a:prstGeom>
        </p:spPr>
      </p:pic>
      <p:sp>
        <p:nvSpPr>
          <p:cNvPr id="14" name="Tekstvak 13"/>
          <p:cNvSpPr txBox="1"/>
          <p:nvPr/>
        </p:nvSpPr>
        <p:spPr>
          <a:xfrm>
            <a:off x="611560" y="3861048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A                   B                  C                          D</a:t>
            </a:r>
          </a:p>
        </p:txBody>
      </p:sp>
      <p:pic>
        <p:nvPicPr>
          <p:cNvPr id="10" name="Afbeelding 9" descr="Gravend Schip, Schip, Fles, Kunst, Kurk, Glas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88840"/>
            <a:ext cx="4216461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hthoek 15"/>
          <p:cNvSpPr/>
          <p:nvPr/>
        </p:nvSpPr>
        <p:spPr>
          <a:xfrm>
            <a:off x="4427984" y="3861048"/>
            <a:ext cx="2376264" cy="216024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432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Verpakkingen</a:t>
            </a:r>
          </a:p>
        </p:txBody>
      </p:sp>
      <p:sp>
        <p:nvSpPr>
          <p:cNvPr id="11" name="Tijdelijke aanduiding voor inhoud 10"/>
          <p:cNvSpPr>
            <a:spLocks noGrp="1"/>
          </p:cNvSpPr>
          <p:nvPr>
            <p:ph sz="half" idx="2"/>
          </p:nvPr>
        </p:nvSpPr>
        <p:spPr>
          <a:xfrm>
            <a:off x="467544" y="1772816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Waar wordt deze poster in verpakt?</a:t>
            </a:r>
          </a:p>
        </p:txBody>
      </p:sp>
      <p:pic>
        <p:nvPicPr>
          <p:cNvPr id="12" name="Tijdelijke aanduiding voor inhoud 11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27984" y="4725144"/>
            <a:ext cx="2314600" cy="1234315"/>
          </a:xfrm>
          <a:prstGeom prst="rect">
            <a:avLst/>
          </a:prstGeom>
        </p:spPr>
      </p:pic>
      <p:pic>
        <p:nvPicPr>
          <p:cNvPr id="13" name="Afbeelding 12"/>
          <p:cNvPicPr/>
          <p:nvPr/>
        </p:nvPicPr>
        <p:blipFill>
          <a:blip r:embed="rId3"/>
          <a:stretch>
            <a:fillRect/>
          </a:stretch>
        </p:blipFill>
        <p:spPr>
          <a:xfrm rot="3565735">
            <a:off x="7146527" y="4707019"/>
            <a:ext cx="1872208" cy="130264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509120"/>
            <a:ext cx="1763688" cy="162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Afbeelding 14"/>
          <p:cNvPicPr/>
          <p:nvPr/>
        </p:nvPicPr>
        <p:blipFill>
          <a:blip r:embed="rId5"/>
          <a:stretch>
            <a:fillRect/>
          </a:stretch>
        </p:blipFill>
        <p:spPr>
          <a:xfrm>
            <a:off x="395536" y="4581128"/>
            <a:ext cx="1613853" cy="1657350"/>
          </a:xfrm>
          <a:prstGeom prst="rect">
            <a:avLst/>
          </a:prstGeom>
        </p:spPr>
      </p:pic>
      <p:sp>
        <p:nvSpPr>
          <p:cNvPr id="14" name="Tekstvak 13"/>
          <p:cNvSpPr txBox="1"/>
          <p:nvPr/>
        </p:nvSpPr>
        <p:spPr>
          <a:xfrm>
            <a:off x="611560" y="3861048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A                   B                  C                          D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08720"/>
            <a:ext cx="2103761" cy="274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83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Verpakkingen</a:t>
            </a:r>
          </a:p>
        </p:txBody>
      </p:sp>
      <p:sp>
        <p:nvSpPr>
          <p:cNvPr id="11" name="Tijdelijke aanduiding voor inhoud 10"/>
          <p:cNvSpPr>
            <a:spLocks noGrp="1"/>
          </p:cNvSpPr>
          <p:nvPr>
            <p:ph sz="half" idx="2"/>
          </p:nvPr>
        </p:nvSpPr>
        <p:spPr>
          <a:xfrm>
            <a:off x="467544" y="1772816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Waar wordt deze poster in verpakt?</a:t>
            </a:r>
          </a:p>
        </p:txBody>
      </p:sp>
      <p:pic>
        <p:nvPicPr>
          <p:cNvPr id="12" name="Tijdelijke aanduiding voor inhoud 11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27984" y="4725144"/>
            <a:ext cx="2314600" cy="1234315"/>
          </a:xfrm>
          <a:prstGeom prst="rect">
            <a:avLst/>
          </a:prstGeom>
        </p:spPr>
      </p:pic>
      <p:pic>
        <p:nvPicPr>
          <p:cNvPr id="13" name="Afbeelding 12"/>
          <p:cNvPicPr/>
          <p:nvPr/>
        </p:nvPicPr>
        <p:blipFill>
          <a:blip r:embed="rId3"/>
          <a:stretch>
            <a:fillRect/>
          </a:stretch>
        </p:blipFill>
        <p:spPr>
          <a:xfrm rot="3565735">
            <a:off x="7146527" y="4707019"/>
            <a:ext cx="1872208" cy="130264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509120"/>
            <a:ext cx="1763688" cy="162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Afbeelding 14"/>
          <p:cNvPicPr/>
          <p:nvPr/>
        </p:nvPicPr>
        <p:blipFill>
          <a:blip r:embed="rId5"/>
          <a:stretch>
            <a:fillRect/>
          </a:stretch>
        </p:blipFill>
        <p:spPr>
          <a:xfrm>
            <a:off x="395536" y="4581128"/>
            <a:ext cx="1613853" cy="1657350"/>
          </a:xfrm>
          <a:prstGeom prst="rect">
            <a:avLst/>
          </a:prstGeom>
        </p:spPr>
      </p:pic>
      <p:sp>
        <p:nvSpPr>
          <p:cNvPr id="14" name="Tekstvak 13"/>
          <p:cNvSpPr txBox="1"/>
          <p:nvPr/>
        </p:nvSpPr>
        <p:spPr>
          <a:xfrm>
            <a:off x="611560" y="3861048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A                   B                  C                          D</a:t>
            </a:r>
          </a:p>
        </p:txBody>
      </p:sp>
      <p:sp>
        <p:nvSpPr>
          <p:cNvPr id="10" name="Rechthoek 9"/>
          <p:cNvSpPr/>
          <p:nvPr/>
        </p:nvSpPr>
        <p:spPr>
          <a:xfrm>
            <a:off x="7114254" y="3933056"/>
            <a:ext cx="1922242" cy="208823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08720"/>
            <a:ext cx="2103761" cy="274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87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/>
              <a:t>Waar kan ik het pak NIET mee vouwen?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372709" cy="3456384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467544" y="3717032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A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2771800" y="2132856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B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2843808" y="4581128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C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7164288" y="2132856"/>
            <a:ext cx="437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D</a:t>
            </a: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37112"/>
            <a:ext cx="1752309" cy="198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365104"/>
            <a:ext cx="2376264" cy="220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924944"/>
            <a:ext cx="1443934" cy="333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12884"/>
            <a:ext cx="1440160" cy="229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76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/>
              <a:t>Waar kan ik het pak NIET mee vouwen?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372709" cy="3456384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467544" y="3717032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A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2771800" y="2132856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B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2843808" y="4581128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C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7164288" y="2132856"/>
            <a:ext cx="437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D</a:t>
            </a: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37112"/>
            <a:ext cx="1752309" cy="198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365104"/>
            <a:ext cx="2376264" cy="220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924944"/>
            <a:ext cx="1443934" cy="333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12884"/>
            <a:ext cx="1440160" cy="229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hthoek 18"/>
          <p:cNvSpPr/>
          <p:nvPr/>
        </p:nvSpPr>
        <p:spPr>
          <a:xfrm>
            <a:off x="2699792" y="1628800"/>
            <a:ext cx="2520280" cy="244827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291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/>
              <a:t>Waar kan ik het pak NIET mee vouwen?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372709" cy="3456384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467544" y="3717032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A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2771800" y="2132856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B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2843808" y="4581128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C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7164288" y="2132856"/>
            <a:ext cx="437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93096"/>
            <a:ext cx="2146808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060848"/>
            <a:ext cx="1752309" cy="198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365104"/>
            <a:ext cx="2376264" cy="220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924944"/>
            <a:ext cx="1443934" cy="333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96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/>
              <a:t>Waar kan ik het pak NIET mee vouwen?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372709" cy="3456384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467544" y="3717032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A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2771800" y="2132856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B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2843808" y="4581128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C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7164288" y="2132856"/>
            <a:ext cx="437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93096"/>
            <a:ext cx="2146808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060848"/>
            <a:ext cx="1752309" cy="198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365104"/>
            <a:ext cx="2376264" cy="220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924944"/>
            <a:ext cx="1443934" cy="333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hthoek 18"/>
          <p:cNvSpPr/>
          <p:nvPr/>
        </p:nvSpPr>
        <p:spPr>
          <a:xfrm>
            <a:off x="107504" y="3789040"/>
            <a:ext cx="2376264" cy="216024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242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/>
              <a:t>Waar kan ik het pak NIET mee vouwen?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372709" cy="3456384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60848"/>
            <a:ext cx="3563888" cy="357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65104"/>
            <a:ext cx="1752309" cy="198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2924944"/>
            <a:ext cx="97776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7" y="2852935"/>
            <a:ext cx="1690410" cy="399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467544" y="3717032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A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2195736" y="1988840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B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156176" y="2204864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C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8028384" y="2204864"/>
            <a:ext cx="437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05342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/>
              <a:t>Waar kan ik het pak NIET mee vouwen?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372709" cy="3456384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60848"/>
            <a:ext cx="3563888" cy="357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65104"/>
            <a:ext cx="1752309" cy="198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2924944"/>
            <a:ext cx="97776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7" y="2852935"/>
            <a:ext cx="1690410" cy="399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467544" y="3717032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A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2195736" y="1988840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B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156176" y="2204864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C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8028384" y="2204864"/>
            <a:ext cx="437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D</a:t>
            </a:r>
          </a:p>
        </p:txBody>
      </p:sp>
      <p:sp>
        <p:nvSpPr>
          <p:cNvPr id="12" name="Rechthoek 11"/>
          <p:cNvSpPr/>
          <p:nvPr/>
        </p:nvSpPr>
        <p:spPr>
          <a:xfrm>
            <a:off x="5940152" y="2204864"/>
            <a:ext cx="1152128" cy="453650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510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 welke bak?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21088"/>
            <a:ext cx="44577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980728"/>
            <a:ext cx="14573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23528" y="1412776"/>
            <a:ext cx="51125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In welke bak moet je dit klokhuis gooien?</a:t>
            </a:r>
          </a:p>
          <a:p>
            <a:endParaRPr lang="nl-NL" sz="3600" dirty="0"/>
          </a:p>
          <a:p>
            <a:pPr marL="742950" indent="-742950">
              <a:buFont typeface="+mj-lt"/>
              <a:buAutoNum type="alphaLcPeriod"/>
            </a:pPr>
            <a:r>
              <a:rPr lang="nl-NL" sz="3600" dirty="0"/>
              <a:t>rode bak</a:t>
            </a:r>
          </a:p>
          <a:p>
            <a:pPr marL="742950" indent="-742950">
              <a:buFont typeface="+mj-lt"/>
              <a:buAutoNum type="alphaLcPeriod"/>
            </a:pPr>
            <a:r>
              <a:rPr lang="nl-NL" sz="3600" dirty="0"/>
              <a:t>groene bak</a:t>
            </a:r>
          </a:p>
          <a:p>
            <a:pPr marL="742950" indent="-742950">
              <a:buFont typeface="+mj-lt"/>
              <a:buAutoNum type="alphaLcPeriod"/>
            </a:pPr>
            <a:r>
              <a:rPr lang="nl-NL" sz="3600" dirty="0"/>
              <a:t>blauwe bak</a:t>
            </a:r>
          </a:p>
          <a:p>
            <a:pPr marL="742950" indent="-742950">
              <a:buFont typeface="+mj-lt"/>
              <a:buAutoNum type="alphaLcPeriod"/>
            </a:pPr>
            <a:r>
              <a:rPr lang="nl-NL" sz="3600" dirty="0"/>
              <a:t>gele bak</a:t>
            </a:r>
          </a:p>
          <a:p>
            <a:endParaRPr lang="nl-NL" sz="3600" dirty="0"/>
          </a:p>
          <a:p>
            <a:pPr marL="742950" indent="-742950">
              <a:buFont typeface="+mj-lt"/>
              <a:buAutoNum type="alphaUcPeriod"/>
            </a:pPr>
            <a:endParaRPr lang="nl-NL" sz="3600" dirty="0"/>
          </a:p>
        </p:txBody>
      </p:sp>
      <p:sp>
        <p:nvSpPr>
          <p:cNvPr id="6" name="Rechthoek 5"/>
          <p:cNvSpPr/>
          <p:nvPr/>
        </p:nvSpPr>
        <p:spPr>
          <a:xfrm>
            <a:off x="323528" y="3645024"/>
            <a:ext cx="3240360" cy="57606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253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Hoeveel kleine doosjes van 4 eieren kan ik vullen?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140968"/>
            <a:ext cx="145732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1656537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84784"/>
            <a:ext cx="1686893" cy="139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84784"/>
            <a:ext cx="1746255" cy="144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38138"/>
            <a:ext cx="1800200" cy="148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56992"/>
            <a:ext cx="1440160" cy="270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9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Hoeveel kleine doosjes van 4 eieren kan ik vullen?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140968"/>
            <a:ext cx="145732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1656537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84784"/>
            <a:ext cx="1686893" cy="139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84784"/>
            <a:ext cx="1746255" cy="144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38138"/>
            <a:ext cx="1800200" cy="148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56992"/>
            <a:ext cx="1440160" cy="270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hoek 8"/>
          <p:cNvSpPr/>
          <p:nvPr/>
        </p:nvSpPr>
        <p:spPr>
          <a:xfrm>
            <a:off x="7020272" y="4005065"/>
            <a:ext cx="1728192" cy="93610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837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98884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nl-NL" dirty="0"/>
              <a:t>4 flesjes</a:t>
            </a:r>
            <a:br>
              <a:rPr lang="nl-NL" dirty="0"/>
            </a:br>
            <a:r>
              <a:rPr lang="nl-NL" dirty="0"/>
              <a:t>Hoeveel statiegeld krijg ik?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5515587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45025"/>
            <a:ext cx="760585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645024"/>
            <a:ext cx="760585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645024"/>
            <a:ext cx="760585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645024"/>
            <a:ext cx="760585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56992"/>
            <a:ext cx="29432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92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98884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nl-NL" dirty="0"/>
              <a:t>4 flesjes</a:t>
            </a:r>
            <a:br>
              <a:rPr lang="nl-NL" dirty="0"/>
            </a:br>
            <a:r>
              <a:rPr lang="nl-NL" dirty="0"/>
              <a:t>Hoeveel statiegeld krijg ik?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5515587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45025"/>
            <a:ext cx="760585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645024"/>
            <a:ext cx="760585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645024"/>
            <a:ext cx="760585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645024"/>
            <a:ext cx="760585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56992"/>
            <a:ext cx="29432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hoek 9"/>
          <p:cNvSpPr/>
          <p:nvPr/>
        </p:nvSpPr>
        <p:spPr>
          <a:xfrm>
            <a:off x="5220072" y="5445224"/>
            <a:ext cx="3528392" cy="72008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892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6600" dirty="0">
                <a:solidFill>
                  <a:schemeClr val="tx1"/>
                </a:solidFill>
              </a:rPr>
              <a:t>Einde</a:t>
            </a:r>
          </a:p>
        </p:txBody>
      </p:sp>
    </p:spTree>
    <p:extLst>
      <p:ext uri="{BB962C8B-B14F-4D97-AF65-F5344CB8AC3E}">
        <p14:creationId xmlns:p14="http://schemas.microsoft.com/office/powerpoint/2010/main" val="64284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 welke bak?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21088"/>
            <a:ext cx="44577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23528" y="1412776"/>
            <a:ext cx="51125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In welke bak moet je deze doos gooien?</a:t>
            </a:r>
          </a:p>
          <a:p>
            <a:endParaRPr lang="nl-NL" sz="3600" dirty="0"/>
          </a:p>
          <a:p>
            <a:pPr marL="742950" indent="-742950">
              <a:buFont typeface="+mj-lt"/>
              <a:buAutoNum type="alphaLcPeriod"/>
            </a:pPr>
            <a:r>
              <a:rPr lang="nl-NL" sz="3600" dirty="0"/>
              <a:t>rode bak</a:t>
            </a:r>
          </a:p>
          <a:p>
            <a:pPr marL="742950" indent="-742950">
              <a:buFont typeface="+mj-lt"/>
              <a:buAutoNum type="alphaLcPeriod"/>
            </a:pPr>
            <a:r>
              <a:rPr lang="nl-NL" sz="3600" dirty="0"/>
              <a:t>groene bak</a:t>
            </a:r>
          </a:p>
          <a:p>
            <a:pPr marL="742950" indent="-742950">
              <a:buFont typeface="+mj-lt"/>
              <a:buAutoNum type="alphaLcPeriod"/>
            </a:pPr>
            <a:r>
              <a:rPr lang="nl-NL" sz="3600" dirty="0"/>
              <a:t>blauwe bak</a:t>
            </a:r>
          </a:p>
          <a:p>
            <a:pPr marL="742950" indent="-742950">
              <a:buFont typeface="+mj-lt"/>
              <a:buAutoNum type="alphaLcPeriod"/>
            </a:pPr>
            <a:r>
              <a:rPr lang="nl-NL" sz="3600" dirty="0"/>
              <a:t>gele bak</a:t>
            </a:r>
          </a:p>
          <a:p>
            <a:endParaRPr lang="nl-NL" sz="3600" dirty="0"/>
          </a:p>
          <a:p>
            <a:pPr marL="742950" indent="-742950">
              <a:buFont typeface="+mj-lt"/>
              <a:buAutoNum type="alphaUcPeriod"/>
            </a:pPr>
            <a:endParaRPr lang="nl-NL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56792"/>
            <a:ext cx="2381820" cy="194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72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 welke bak?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21088"/>
            <a:ext cx="44577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23528" y="1412776"/>
            <a:ext cx="51125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In welke bak moet je deze doos gooien?</a:t>
            </a:r>
          </a:p>
          <a:p>
            <a:endParaRPr lang="nl-NL" sz="3600" dirty="0"/>
          </a:p>
          <a:p>
            <a:pPr marL="742950" indent="-742950">
              <a:buFont typeface="+mj-lt"/>
              <a:buAutoNum type="alphaLcPeriod"/>
            </a:pPr>
            <a:r>
              <a:rPr lang="nl-NL" sz="3600" dirty="0"/>
              <a:t>rode bak</a:t>
            </a:r>
          </a:p>
          <a:p>
            <a:pPr marL="742950" indent="-742950">
              <a:buFont typeface="+mj-lt"/>
              <a:buAutoNum type="alphaLcPeriod"/>
            </a:pPr>
            <a:r>
              <a:rPr lang="nl-NL" sz="3600" dirty="0"/>
              <a:t>groene bak</a:t>
            </a:r>
          </a:p>
          <a:p>
            <a:pPr marL="742950" indent="-742950">
              <a:buFont typeface="+mj-lt"/>
              <a:buAutoNum type="alphaLcPeriod"/>
            </a:pPr>
            <a:r>
              <a:rPr lang="nl-NL" sz="3600" dirty="0"/>
              <a:t>blauwe bak</a:t>
            </a:r>
          </a:p>
          <a:p>
            <a:pPr marL="742950" indent="-742950">
              <a:buFont typeface="+mj-lt"/>
              <a:buAutoNum type="alphaLcPeriod"/>
            </a:pPr>
            <a:r>
              <a:rPr lang="nl-NL" sz="3600" dirty="0"/>
              <a:t>gele bak</a:t>
            </a:r>
          </a:p>
          <a:p>
            <a:endParaRPr lang="nl-NL" sz="3600" dirty="0"/>
          </a:p>
          <a:p>
            <a:pPr marL="742950" indent="-742950">
              <a:buFont typeface="+mj-lt"/>
              <a:buAutoNum type="alphaUcPeriod"/>
            </a:pPr>
            <a:endParaRPr lang="nl-NL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56792"/>
            <a:ext cx="2381820" cy="194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/>
          <p:cNvSpPr/>
          <p:nvPr/>
        </p:nvSpPr>
        <p:spPr>
          <a:xfrm>
            <a:off x="251520" y="3068960"/>
            <a:ext cx="3240360" cy="57606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706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016" cy="1143000"/>
          </a:xfrm>
        </p:spPr>
        <p:txBody>
          <a:bodyPr/>
          <a:lstStyle/>
          <a:p>
            <a:r>
              <a:rPr lang="nl-NL" dirty="0"/>
              <a:t>Wat is het zwaarst?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547664" y="4221088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3275856" y="4221088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5148064" y="4221088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6876256" y="4221088"/>
            <a:ext cx="437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D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32656"/>
            <a:ext cx="21050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40968"/>
            <a:ext cx="187992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16832"/>
            <a:ext cx="1152128" cy="328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055416"/>
            <a:ext cx="1152128" cy="2123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060848"/>
            <a:ext cx="1347106" cy="310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vak 10"/>
          <p:cNvSpPr txBox="1"/>
          <p:nvPr/>
        </p:nvSpPr>
        <p:spPr>
          <a:xfrm>
            <a:off x="467544" y="4941168"/>
            <a:ext cx="2376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A. </a:t>
            </a:r>
          </a:p>
          <a:p>
            <a:r>
              <a:rPr lang="nl-NL" sz="3200" dirty="0"/>
              <a:t>Prop papier</a:t>
            </a:r>
          </a:p>
        </p:txBody>
      </p:sp>
      <p:sp>
        <p:nvSpPr>
          <p:cNvPr id="12" name="Rechthoek 11"/>
          <p:cNvSpPr/>
          <p:nvPr/>
        </p:nvSpPr>
        <p:spPr>
          <a:xfrm>
            <a:off x="2843808" y="494116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3200" dirty="0"/>
              <a:t>B. </a:t>
            </a:r>
          </a:p>
          <a:p>
            <a:r>
              <a:rPr lang="nl-NL" sz="3200" dirty="0"/>
              <a:t>Plastic fles</a:t>
            </a:r>
          </a:p>
        </p:txBody>
      </p:sp>
      <p:sp>
        <p:nvSpPr>
          <p:cNvPr id="13" name="Rechthoek 12"/>
          <p:cNvSpPr/>
          <p:nvPr/>
        </p:nvSpPr>
        <p:spPr>
          <a:xfrm>
            <a:off x="5076056" y="494116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3200" dirty="0"/>
              <a:t>C. </a:t>
            </a:r>
          </a:p>
          <a:p>
            <a:r>
              <a:rPr lang="nl-NL" sz="3200" dirty="0"/>
              <a:t>Kliek</a:t>
            </a:r>
          </a:p>
        </p:txBody>
      </p:sp>
      <p:sp>
        <p:nvSpPr>
          <p:cNvPr id="15" name="Rechthoek 14"/>
          <p:cNvSpPr/>
          <p:nvPr/>
        </p:nvSpPr>
        <p:spPr>
          <a:xfrm>
            <a:off x="6660232" y="494116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3200" dirty="0"/>
              <a:t>D. </a:t>
            </a:r>
          </a:p>
          <a:p>
            <a:r>
              <a:rPr lang="nl-NL" sz="3200" dirty="0"/>
              <a:t>Fles van glas</a:t>
            </a:r>
          </a:p>
        </p:txBody>
      </p:sp>
    </p:spTree>
    <p:extLst>
      <p:ext uri="{BB962C8B-B14F-4D97-AF65-F5344CB8AC3E}">
        <p14:creationId xmlns:p14="http://schemas.microsoft.com/office/powerpoint/2010/main" val="167930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016" cy="1143000"/>
          </a:xfrm>
        </p:spPr>
        <p:txBody>
          <a:bodyPr/>
          <a:lstStyle/>
          <a:p>
            <a:r>
              <a:rPr lang="nl-NL" dirty="0"/>
              <a:t>Wat is het zwaarst?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547664" y="4221088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3275856" y="4221088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5148064" y="4221088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6876256" y="4221088"/>
            <a:ext cx="437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D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32656"/>
            <a:ext cx="21050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40968"/>
            <a:ext cx="187992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16832"/>
            <a:ext cx="1152128" cy="328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055416"/>
            <a:ext cx="1152128" cy="2123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060848"/>
            <a:ext cx="1347106" cy="310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vak 10"/>
          <p:cNvSpPr txBox="1"/>
          <p:nvPr/>
        </p:nvSpPr>
        <p:spPr>
          <a:xfrm>
            <a:off x="467544" y="4941168"/>
            <a:ext cx="2376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A. </a:t>
            </a:r>
          </a:p>
          <a:p>
            <a:r>
              <a:rPr lang="nl-NL" sz="3200" dirty="0"/>
              <a:t>Prop papier</a:t>
            </a:r>
          </a:p>
        </p:txBody>
      </p:sp>
      <p:sp>
        <p:nvSpPr>
          <p:cNvPr id="12" name="Rechthoek 11"/>
          <p:cNvSpPr/>
          <p:nvPr/>
        </p:nvSpPr>
        <p:spPr>
          <a:xfrm>
            <a:off x="2843808" y="494116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3200" dirty="0"/>
              <a:t>B. </a:t>
            </a:r>
          </a:p>
          <a:p>
            <a:r>
              <a:rPr lang="nl-NL" sz="3200" dirty="0"/>
              <a:t>Plastic fles</a:t>
            </a:r>
          </a:p>
        </p:txBody>
      </p:sp>
      <p:sp>
        <p:nvSpPr>
          <p:cNvPr id="13" name="Rechthoek 12"/>
          <p:cNvSpPr/>
          <p:nvPr/>
        </p:nvSpPr>
        <p:spPr>
          <a:xfrm>
            <a:off x="5076056" y="494116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3200" dirty="0"/>
              <a:t>C. </a:t>
            </a:r>
          </a:p>
          <a:p>
            <a:r>
              <a:rPr lang="nl-NL" sz="3200" dirty="0"/>
              <a:t>Kliek</a:t>
            </a:r>
          </a:p>
        </p:txBody>
      </p:sp>
      <p:sp>
        <p:nvSpPr>
          <p:cNvPr id="15" name="Rechthoek 14"/>
          <p:cNvSpPr/>
          <p:nvPr/>
        </p:nvSpPr>
        <p:spPr>
          <a:xfrm>
            <a:off x="6660232" y="494116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3200" dirty="0"/>
              <a:t>D. </a:t>
            </a:r>
          </a:p>
          <a:p>
            <a:r>
              <a:rPr lang="nl-NL" sz="3200" dirty="0"/>
              <a:t>Fles van glas</a:t>
            </a:r>
          </a:p>
        </p:txBody>
      </p:sp>
      <p:sp>
        <p:nvSpPr>
          <p:cNvPr id="16" name="Rechthoek 15"/>
          <p:cNvSpPr/>
          <p:nvPr/>
        </p:nvSpPr>
        <p:spPr>
          <a:xfrm>
            <a:off x="6588224" y="5013176"/>
            <a:ext cx="2376264" cy="115212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011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Hoeveel kilo?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01" y="2060848"/>
            <a:ext cx="1900667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60848"/>
            <a:ext cx="1900852" cy="3954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4932040" y="1124744"/>
            <a:ext cx="3888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In bak A zit 4 kilo afval. </a:t>
            </a:r>
          </a:p>
          <a:p>
            <a:r>
              <a:rPr lang="nl-NL" sz="2800" dirty="0"/>
              <a:t>Hoeveel kilo zit ongeveer  in bak B? 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259632" y="1484784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/>
              <a:t>A</a:t>
            </a:r>
          </a:p>
        </p:txBody>
      </p:sp>
      <p:sp>
        <p:nvSpPr>
          <p:cNvPr id="8" name="Rechthoek 7"/>
          <p:cNvSpPr/>
          <p:nvPr/>
        </p:nvSpPr>
        <p:spPr>
          <a:xfrm>
            <a:off x="3275856" y="1484784"/>
            <a:ext cx="442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 dirty="0"/>
              <a:t>B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5652120" y="2636912"/>
            <a:ext cx="1944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nl-NL" sz="3600" dirty="0"/>
              <a:t> 4 kilo</a:t>
            </a:r>
          </a:p>
          <a:p>
            <a:pPr marL="342900" indent="-342900">
              <a:buAutoNum type="alphaLcPeriod"/>
            </a:pPr>
            <a:r>
              <a:rPr lang="nl-NL" sz="3600" dirty="0"/>
              <a:t> 6 kilo</a:t>
            </a:r>
          </a:p>
          <a:p>
            <a:pPr marL="342900" indent="-342900">
              <a:buAutoNum type="alphaLcPeriod"/>
            </a:pPr>
            <a:r>
              <a:rPr lang="nl-NL" sz="3600" dirty="0"/>
              <a:t> 8 kilo</a:t>
            </a:r>
          </a:p>
          <a:p>
            <a:pPr marL="342900" indent="-342900">
              <a:buAutoNum type="alphaLcPeriod"/>
            </a:pPr>
            <a:r>
              <a:rPr lang="nl-NL" sz="3600" dirty="0"/>
              <a:t> 10 kilo</a:t>
            </a:r>
          </a:p>
        </p:txBody>
      </p:sp>
      <p:cxnSp>
        <p:nvCxnSpPr>
          <p:cNvPr id="12" name="Rechte verbindingslijn 11"/>
          <p:cNvCxnSpPr/>
          <p:nvPr/>
        </p:nvCxnSpPr>
        <p:spPr>
          <a:xfrm>
            <a:off x="1835696" y="4941168"/>
            <a:ext cx="288032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>
            <a:off x="2987824" y="4077072"/>
            <a:ext cx="288032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96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Hoeveel kilo?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01" y="2060848"/>
            <a:ext cx="1900667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4932040" y="1124744"/>
            <a:ext cx="3888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In bak A zit 4 kilo afval. </a:t>
            </a:r>
          </a:p>
          <a:p>
            <a:r>
              <a:rPr lang="nl-NL" sz="2800" dirty="0"/>
              <a:t>Hoeveel kilo zit ongeveer  in bak B? 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259632" y="1484784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/>
              <a:t>A</a:t>
            </a:r>
          </a:p>
        </p:txBody>
      </p:sp>
      <p:sp>
        <p:nvSpPr>
          <p:cNvPr id="8" name="Rechthoek 7"/>
          <p:cNvSpPr/>
          <p:nvPr/>
        </p:nvSpPr>
        <p:spPr>
          <a:xfrm>
            <a:off x="3275856" y="1484784"/>
            <a:ext cx="442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 dirty="0"/>
              <a:t>B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5652120" y="2636912"/>
            <a:ext cx="1944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nl-NL" sz="3600" dirty="0"/>
              <a:t> 4 kilo</a:t>
            </a:r>
          </a:p>
          <a:p>
            <a:pPr marL="342900" indent="-342900">
              <a:buAutoNum type="alphaLcPeriod"/>
            </a:pPr>
            <a:r>
              <a:rPr lang="nl-NL" sz="3600" dirty="0"/>
              <a:t> 6 kilo</a:t>
            </a:r>
          </a:p>
          <a:p>
            <a:pPr marL="342900" indent="-342900">
              <a:buAutoNum type="alphaLcPeriod"/>
            </a:pPr>
            <a:r>
              <a:rPr lang="nl-NL" sz="3600" dirty="0"/>
              <a:t> 8 kilo</a:t>
            </a:r>
          </a:p>
          <a:p>
            <a:pPr marL="342900" indent="-342900">
              <a:buAutoNum type="alphaLcPeriod"/>
            </a:pPr>
            <a:r>
              <a:rPr lang="nl-NL" sz="3600" dirty="0"/>
              <a:t> 10 kilo</a:t>
            </a:r>
          </a:p>
        </p:txBody>
      </p:sp>
      <p:sp>
        <p:nvSpPr>
          <p:cNvPr id="10" name="Rechthoek 9"/>
          <p:cNvSpPr/>
          <p:nvPr/>
        </p:nvSpPr>
        <p:spPr>
          <a:xfrm>
            <a:off x="5652120" y="3789040"/>
            <a:ext cx="1656184" cy="50405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701" y="1988840"/>
            <a:ext cx="1949096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Rechte verbindingslijn 10"/>
          <p:cNvCxnSpPr/>
          <p:nvPr/>
        </p:nvCxnSpPr>
        <p:spPr>
          <a:xfrm>
            <a:off x="1763688" y="4941168"/>
            <a:ext cx="288032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694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596</Words>
  <Application>Microsoft Office PowerPoint</Application>
  <PresentationFormat>Diavoorstelling (4:3)</PresentationFormat>
  <Paragraphs>190</Paragraphs>
  <Slides>34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34</vt:i4>
      </vt:variant>
    </vt:vector>
  </HeadingPairs>
  <TitlesOfParts>
    <vt:vector size="35" baseType="lpstr">
      <vt:lpstr>Kantoorthema</vt:lpstr>
      <vt:lpstr>Afvalkwis</vt:lpstr>
      <vt:lpstr>In welke bak?</vt:lpstr>
      <vt:lpstr>In welke bak?</vt:lpstr>
      <vt:lpstr>In welke bak?</vt:lpstr>
      <vt:lpstr>In welke bak?</vt:lpstr>
      <vt:lpstr>Wat is het zwaarst?</vt:lpstr>
      <vt:lpstr>Wat is het zwaarst?</vt:lpstr>
      <vt:lpstr>Hoeveel kilo?</vt:lpstr>
      <vt:lpstr>Hoeveel kilo?</vt:lpstr>
      <vt:lpstr>Hoeveel kilo?</vt:lpstr>
      <vt:lpstr>Hoeveel kilo?</vt:lpstr>
      <vt:lpstr>Hoeveel kilo?</vt:lpstr>
      <vt:lpstr>Hoeveel kilo?</vt:lpstr>
      <vt:lpstr>PowerPoint-presentatie</vt:lpstr>
      <vt:lpstr>PowerPoint-presentatie</vt:lpstr>
      <vt:lpstr>PowerPoint-presentatie</vt:lpstr>
      <vt:lpstr>PowerPoint-presentatie</vt:lpstr>
      <vt:lpstr>Verpakkingen</vt:lpstr>
      <vt:lpstr>Verpakkingen</vt:lpstr>
      <vt:lpstr>Verpakkingen</vt:lpstr>
      <vt:lpstr>Verpakkingen</vt:lpstr>
      <vt:lpstr>Verpakkingen</vt:lpstr>
      <vt:lpstr>Verpakkingen</vt:lpstr>
      <vt:lpstr>Waar kan ik het pak NIET mee vouwen?</vt:lpstr>
      <vt:lpstr>Waar kan ik het pak NIET mee vouwen?</vt:lpstr>
      <vt:lpstr>Waar kan ik het pak NIET mee vouwen?</vt:lpstr>
      <vt:lpstr>Waar kan ik het pak NIET mee vouwen?</vt:lpstr>
      <vt:lpstr>Waar kan ik het pak NIET mee vouwen?</vt:lpstr>
      <vt:lpstr>Waar kan ik het pak NIET mee vouwen?</vt:lpstr>
      <vt:lpstr>Hoeveel kleine doosjes van 4 eieren kan ik vullen?</vt:lpstr>
      <vt:lpstr>Hoeveel kleine doosjes van 4 eieren kan ik vullen?</vt:lpstr>
      <vt:lpstr>4 flesjes Hoeveel statiegeld krijg ik?</vt:lpstr>
      <vt:lpstr>4 flesjes Hoeveel statiegeld krijg ik?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Afvalkwis</dc:title>
  <dc:creator>Stralen</dc:creator>
  <cp:lastModifiedBy>Stralen</cp:lastModifiedBy>
  <cp:revision>18</cp:revision>
  <dcterms:created xsi:type="dcterms:W3CDTF">2022-05-31T18:56:30Z</dcterms:created>
  <dcterms:modified xsi:type="dcterms:W3CDTF">2022-07-28T08:44:38Z</dcterms:modified>
</cp:coreProperties>
</file>