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0" r:id="rId17"/>
    <p:sldId id="279" r:id="rId18"/>
    <p:sldId id="273" r:id="rId19"/>
    <p:sldId id="272" r:id="rId20"/>
    <p:sldId id="274" r:id="rId21"/>
    <p:sldId id="275" r:id="rId22"/>
    <p:sldId id="276" r:id="rId23"/>
    <p:sldId id="277" r:id="rId24"/>
    <p:sldId id="278" r:id="rId2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60928" autoAdjust="0"/>
  </p:normalViewPr>
  <p:slideViewPr>
    <p:cSldViewPr snapToGrid="0">
      <p:cViewPr varScale="1">
        <p:scale>
          <a:sx n="63" d="100"/>
          <a:sy n="63" d="100"/>
        </p:scale>
        <p:origin x="292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F5D2F5-454A-418F-949D-5E9D09855B25}" type="datetimeFigureOut">
              <a:rPr lang="nl-NL" smtClean="0"/>
              <a:t>05-01-2021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FBC723-1302-4657-9A0A-7D9DD83FBFB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972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nl-NL" sz="1800" b="0" i="0" u="none" strike="noStrike" baseline="0" dirty="0" err="1">
                <a:latin typeface="AmericanTypewriter"/>
              </a:rPr>
              <a:t>Camilla</a:t>
            </a:r>
            <a:r>
              <a:rPr lang="nl-NL" sz="1800" b="0" i="0" u="none" strike="noStrike" baseline="0" dirty="0">
                <a:latin typeface="AmericanTypewriter"/>
              </a:rPr>
              <a:t> en Emile zijn goede vrienden. Zij houden ervan om elkaar uit te dagen en te verrassen.</a:t>
            </a:r>
          </a:p>
          <a:p>
            <a:pPr algn="l"/>
            <a:r>
              <a:rPr lang="nl-NL" sz="1800" b="0" i="0" u="none" strike="noStrike" baseline="0" dirty="0">
                <a:latin typeface="AmericanTypewriter"/>
              </a:rPr>
              <a:t>Emiles ouders hebben een kasteel gekocht in een ver land, en </a:t>
            </a:r>
            <a:r>
              <a:rPr lang="nl-NL" sz="1800" b="0" i="0" u="none" strike="noStrike" baseline="0" dirty="0" err="1">
                <a:latin typeface="AmericanTypewriter"/>
              </a:rPr>
              <a:t>Camilla</a:t>
            </a:r>
            <a:r>
              <a:rPr lang="nl-NL" sz="1800" b="0" i="0" u="none" strike="noStrike" baseline="0" dirty="0">
                <a:latin typeface="AmericanTypewriter"/>
              </a:rPr>
              <a:t> mag voor het eerst op</a:t>
            </a:r>
          </a:p>
          <a:p>
            <a:pPr algn="l"/>
            <a:r>
              <a:rPr lang="nl-NL" sz="1800" b="0" i="0" u="none" strike="noStrike" baseline="0" dirty="0">
                <a:latin typeface="AmericanTypewriter"/>
              </a:rPr>
              <a:t>bezoek komen. ‘Alles wordt geregeld,’ heeft Emile laten weten. Maar Emile heeft natuurlijk ook</a:t>
            </a:r>
          </a:p>
          <a:p>
            <a:pPr algn="l"/>
            <a:r>
              <a:rPr lang="nl-NL" sz="1800" b="0" i="0" u="none" strike="noStrike" baseline="0" dirty="0">
                <a:latin typeface="AmericanTypewriter"/>
              </a:rPr>
              <a:t>iets spannends bedacht. ‘Ik zal van me laten horen,’ heeft hij beloofd.</a:t>
            </a:r>
          </a:p>
          <a:p>
            <a:pPr algn="l"/>
            <a:r>
              <a:rPr lang="nl-NL" sz="1800" b="0" i="0" u="none" strike="noStrike" baseline="0" dirty="0">
                <a:latin typeface="AmericanTypewriter"/>
              </a:rPr>
              <a:t>Eindelijk, op een woensdag in maart, ontvangt </a:t>
            </a:r>
            <a:r>
              <a:rPr lang="nl-NL" sz="1800" b="0" i="0" u="none" strike="noStrike" baseline="0" dirty="0" err="1">
                <a:latin typeface="AmericanTypewriter"/>
              </a:rPr>
              <a:t>Camilla</a:t>
            </a:r>
            <a:r>
              <a:rPr lang="nl-NL" sz="1800" b="0" i="0" u="none" strike="noStrike" baseline="0" dirty="0">
                <a:latin typeface="AmericanTypewriter"/>
              </a:rPr>
              <a:t> een kaart van Emile. Ze neemt de kaart</a:t>
            </a:r>
          </a:p>
          <a:p>
            <a:pPr algn="l"/>
            <a:r>
              <a:rPr lang="nl-NL" sz="1800" b="0" i="0" u="none" strike="noStrike" baseline="0" dirty="0">
                <a:latin typeface="AmericanTypewriter"/>
              </a:rPr>
              <a:t>mee naar school. Met haar klasgenoten kijkt ze naar wat Emile geschreven heeft. Hij heeft niet</a:t>
            </a:r>
          </a:p>
          <a:p>
            <a:pPr algn="l"/>
            <a:r>
              <a:rPr lang="nl-NL" sz="1800" b="0" i="0" u="none" strike="noStrike" baseline="0" dirty="0">
                <a:latin typeface="AmericanTypewriter"/>
              </a:rPr>
              <a:t>veel prijsgegeven, maar wel dat er een spannende speurtocht in het verschiet ligt, die op Schiphol</a:t>
            </a:r>
          </a:p>
          <a:p>
            <a:pPr algn="l"/>
            <a:r>
              <a:rPr lang="nl-NL" sz="1800" b="0" i="0" u="none" strike="noStrike" baseline="0" dirty="0">
                <a:latin typeface="AmericanTypewriter"/>
              </a:rPr>
              <a:t>begint. Eerst maar eens dat raadsel van het kluisjesnummer oplossen. Wat denken jullie ervan,</a:t>
            </a:r>
          </a:p>
          <a:p>
            <a:pPr algn="l"/>
            <a:r>
              <a:rPr lang="nl-NL" sz="1800" b="0" i="0" u="none" strike="noStrike" baseline="0" dirty="0">
                <a:latin typeface="AmericanTypewriter"/>
              </a:rPr>
              <a:t>kunnen jullie haar helpen?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FBC723-1302-4657-9A0A-7D9DD83FBFB9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9583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nl-NL" sz="1800" b="0" i="0" u="none" strike="noStrike" baseline="0" dirty="0">
                <a:latin typeface="AmericanTypewriter"/>
              </a:rPr>
              <a:t>Van de buschauffeur krijgt zij een envelop. Op de achterkant staat de naam van Emile. O nee, weer</a:t>
            </a:r>
          </a:p>
          <a:p>
            <a:pPr algn="l"/>
            <a:r>
              <a:rPr lang="nl-NL" sz="1800" b="0" i="0" u="none" strike="noStrike" baseline="0" dirty="0">
                <a:latin typeface="AmericanTypewriter"/>
              </a:rPr>
              <a:t>een raadsel, die Emile is wel bezig geweest! Ze maakt de envelop snel open. In de envelop zitten</a:t>
            </a:r>
          </a:p>
          <a:p>
            <a:pPr algn="l"/>
            <a:r>
              <a:rPr lang="nl-NL" sz="1800" b="0" i="0" u="none" strike="noStrike" baseline="0" dirty="0">
                <a:latin typeface="AmericanTypewriter"/>
              </a:rPr>
              <a:t>allemaal plaatjes met pijlen, een plattegrond en een aanwijzing: Als je dit vindt, ga je daar heerlijk</a:t>
            </a:r>
          </a:p>
          <a:p>
            <a:pPr algn="l"/>
            <a:r>
              <a:rPr lang="nl-NL" sz="1800" b="0" i="0" u="none" strike="noStrike" baseline="0" dirty="0">
                <a:latin typeface="AmericanTypewriter"/>
              </a:rPr>
              <a:t>slapen.</a:t>
            </a:r>
          </a:p>
          <a:p>
            <a:pPr algn="l"/>
            <a:r>
              <a:rPr lang="nl-NL" sz="1800" b="0" i="0" u="none" strike="noStrike" baseline="0" dirty="0">
                <a:latin typeface="AmericanTypewriter"/>
              </a:rPr>
              <a:t>Maar hoe vindt ze hier de weg? Ze moet dit eerst weer ontcijferen, anders komt ze er niet.</a:t>
            </a:r>
          </a:p>
          <a:p>
            <a:pPr algn="l"/>
            <a:r>
              <a:rPr lang="nl-NL" sz="1800" b="0" i="0" u="none" strike="noStrike" baseline="0" dirty="0" err="1">
                <a:latin typeface="AmericanTypewriter"/>
              </a:rPr>
              <a:t>Camilla</a:t>
            </a:r>
            <a:r>
              <a:rPr lang="nl-NL" sz="1800" b="0" i="0" u="none" strike="noStrike" baseline="0" dirty="0">
                <a:latin typeface="AmericanTypewriter"/>
              </a:rPr>
              <a:t> probeert te bedenken in welke richting zij moet gaan lopen. Hebben jullie een idee welke</a:t>
            </a:r>
          </a:p>
          <a:p>
            <a:pPr algn="l"/>
            <a:r>
              <a:rPr lang="nl-NL" sz="1800" b="0" i="0" u="none" strike="noStrike" baseline="0" dirty="0">
                <a:latin typeface="AmericanTypewriter"/>
              </a:rPr>
              <a:t>route </a:t>
            </a:r>
            <a:r>
              <a:rPr lang="nl-NL" sz="1800" b="0" i="0" u="none" strike="noStrike" baseline="0" dirty="0" err="1">
                <a:latin typeface="AmericanTypewriter"/>
              </a:rPr>
              <a:t>Camilla</a:t>
            </a:r>
            <a:r>
              <a:rPr lang="nl-NL" sz="1800" b="0" i="0" u="none" strike="noStrike" baseline="0" dirty="0">
                <a:latin typeface="AmericanTypewriter"/>
              </a:rPr>
              <a:t> moet volgen?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FBC723-1302-4657-9A0A-7D9DD83FBFB9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85507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[Laat de kinderen de dia kort bekijken. Deel dan de werkbladen uit.]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FBC723-1302-4657-9A0A-7D9DD83FBFB9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5973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[Dit is het antwoord van werkblad 5, gebruik deze dia voor de nabespreking.]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FBC723-1302-4657-9A0A-7D9DD83FBFB9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50713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r>
              <a:rPr lang="nl-NL" sz="1800" b="0" i="0" u="none" strike="noStrike" baseline="0" dirty="0" err="1">
                <a:latin typeface="AmericanTypewriter"/>
              </a:rPr>
              <a:t>Camilla</a:t>
            </a:r>
            <a:r>
              <a:rPr lang="nl-NL" sz="1800" b="0" i="0" u="none" strike="noStrike" baseline="0" dirty="0">
                <a:latin typeface="AmericanTypewriter"/>
              </a:rPr>
              <a:t> is mede dankzij jullie hulp in haar hotel aangekomen. Nu eerst maar lekker slapen.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FBC723-1302-4657-9A0A-7D9DD83FBFB9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58695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nl-NL" sz="1800" b="0" i="0" u="none" strike="noStrike" baseline="0" dirty="0">
                <a:latin typeface="AmericanTypewriter"/>
              </a:rPr>
              <a:t>Als </a:t>
            </a:r>
            <a:r>
              <a:rPr lang="nl-NL" sz="1800" b="0" i="0" u="none" strike="noStrike" baseline="0" dirty="0" err="1">
                <a:latin typeface="AmericanTypewriter"/>
              </a:rPr>
              <a:t>Camilla</a:t>
            </a:r>
            <a:r>
              <a:rPr lang="nl-NL" sz="1800" b="0" i="0" u="none" strike="noStrike" baseline="0" dirty="0">
                <a:latin typeface="AmericanTypewriter"/>
              </a:rPr>
              <a:t> de volgende dag aan haar ontbijt</a:t>
            </a:r>
          </a:p>
          <a:p>
            <a:pPr algn="l"/>
            <a:r>
              <a:rPr lang="nl-NL" sz="1800" b="0" i="0" u="none" strike="noStrike" baseline="0" dirty="0">
                <a:latin typeface="AmericanTypewriter"/>
              </a:rPr>
              <a:t>zit, brengt de ober van het hotel de volgende</a:t>
            </a:r>
          </a:p>
          <a:p>
            <a:pPr algn="l"/>
            <a:r>
              <a:rPr lang="nl-NL" sz="1800" b="0" i="0" u="none" strike="noStrike" baseline="0" dirty="0">
                <a:latin typeface="AmericanTypewriter"/>
              </a:rPr>
              <a:t>aanwijzing: De tocht gaat verder met een</a:t>
            </a:r>
          </a:p>
          <a:p>
            <a:pPr algn="l"/>
            <a:r>
              <a:rPr lang="nl-NL" sz="1800" b="0" i="0" u="none" strike="noStrike" baseline="0" dirty="0">
                <a:latin typeface="AmericanTypewriter"/>
              </a:rPr>
              <a:t>superstep vanaf het station waar je gisteren</a:t>
            </a:r>
          </a:p>
          <a:p>
            <a:pPr algn="l"/>
            <a:r>
              <a:rPr lang="nl-NL" sz="1800" b="0" i="0" u="none" strike="noStrike" baseline="0" dirty="0">
                <a:latin typeface="AmericanTypewriter"/>
              </a:rPr>
              <a:t>bent aangekomen. Maar eerst moet je deze</a:t>
            </a:r>
          </a:p>
          <a:p>
            <a:pPr algn="l"/>
            <a:r>
              <a:rPr lang="nl-NL" sz="1800" b="0" i="0" u="none" strike="noStrike" baseline="0" dirty="0">
                <a:latin typeface="AmericanTypewriter"/>
              </a:rPr>
              <a:t>aanwijzingen op een bijzondere tomtom</a:t>
            </a:r>
          </a:p>
          <a:p>
            <a:pPr algn="l"/>
            <a:r>
              <a:rPr lang="nl-NL" sz="1800" b="0" i="0" u="none" strike="noStrike" baseline="0" dirty="0">
                <a:latin typeface="AmericanTypewriter"/>
              </a:rPr>
              <a:t>ontcijferen.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FBC723-1302-4657-9A0A-7D9DD83FBFB9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41348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nl-NL" sz="1800" b="0" i="0" u="none" strike="noStrike" baseline="0" dirty="0">
                <a:latin typeface="AmericanTypewriter"/>
              </a:rPr>
              <a:t>De ober vertelt dat de tomtom</a:t>
            </a:r>
          </a:p>
          <a:p>
            <a:pPr algn="l"/>
            <a:r>
              <a:rPr lang="nl-NL" sz="1800" b="0" i="0" u="none" strike="noStrike" baseline="0" dirty="0">
                <a:latin typeface="AmericanTypewriter"/>
              </a:rPr>
              <a:t>anders is dan normaal. Het is een tomtom</a:t>
            </a:r>
          </a:p>
          <a:p>
            <a:pPr algn="l"/>
            <a:r>
              <a:rPr lang="nl-NL" sz="1800" b="0" i="0" u="none" strike="noStrike" baseline="0" dirty="0">
                <a:latin typeface="AmericanTypewriter"/>
              </a:rPr>
              <a:t>van een drone die naar jouw bestemming</a:t>
            </a:r>
          </a:p>
          <a:p>
            <a:pPr algn="l"/>
            <a:r>
              <a:rPr lang="nl-NL" sz="1800" b="0" i="0" u="none" strike="noStrike" baseline="0" dirty="0">
                <a:latin typeface="AmericanTypewriter"/>
              </a:rPr>
              <a:t>vliegt. Als jij de route weet te tekenen op de</a:t>
            </a:r>
          </a:p>
          <a:p>
            <a:pPr algn="l"/>
            <a:r>
              <a:rPr lang="nl-NL" sz="1800" b="0" i="0" u="none" strike="noStrike" baseline="0" dirty="0">
                <a:latin typeface="AmericanTypewriter"/>
              </a:rPr>
              <a:t>kaart, zal ik je de volgende aanwijzing geven.</a:t>
            </a:r>
          </a:p>
          <a:p>
            <a:pPr algn="l"/>
            <a:r>
              <a:rPr lang="nl-NL" sz="1800" b="0" i="0" u="none" strike="noStrike" baseline="0" dirty="0">
                <a:latin typeface="AmericanTypewriter"/>
              </a:rPr>
              <a:t>Kunnen jullie </a:t>
            </a:r>
            <a:r>
              <a:rPr lang="nl-NL" sz="1800" b="0" i="0" u="none" strike="noStrike" baseline="0" dirty="0" err="1">
                <a:latin typeface="AmericanTypewriter"/>
              </a:rPr>
              <a:t>Camilla</a:t>
            </a:r>
            <a:r>
              <a:rPr lang="nl-NL" sz="1800" b="0" i="0" u="none" strike="noStrike" baseline="0" dirty="0">
                <a:latin typeface="AmericanTypewriter"/>
              </a:rPr>
              <a:t> helpen met deze</a:t>
            </a:r>
          </a:p>
          <a:p>
            <a:pPr algn="l"/>
            <a:r>
              <a:rPr lang="nl-NL" sz="1800" b="0" i="0" u="none" strike="noStrike" baseline="0" dirty="0">
                <a:latin typeface="AmericanTypewriter"/>
              </a:rPr>
              <a:t>tomtom?</a:t>
            </a:r>
          </a:p>
          <a:p>
            <a:pPr algn="l"/>
            <a:endParaRPr lang="nl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[Laat de kinderen de dia kort bekijken. Deel dan de werkbladen uit.]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FBC723-1302-4657-9A0A-7D9DD83FBFB9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33191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[Dit is het antwoord van werkblad 6, gebruik deze dia voor de nabespreking.]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  <a:p>
            <a:pPr algn="l"/>
            <a:r>
              <a:rPr lang="nl-NL" sz="1800" b="0" i="0" u="none" strike="noStrike" baseline="0" dirty="0" err="1">
                <a:latin typeface="AmericanTypewriter"/>
              </a:rPr>
              <a:t>Camilla</a:t>
            </a:r>
            <a:r>
              <a:rPr lang="nl-NL" sz="1800" b="0" i="0" u="none" strike="noStrike" baseline="0" dirty="0">
                <a:latin typeface="AmericanTypewriter"/>
              </a:rPr>
              <a:t> stapt op de step en volgt de route die</a:t>
            </a:r>
          </a:p>
          <a:p>
            <a:pPr algn="l"/>
            <a:r>
              <a:rPr lang="nl-NL" sz="1800" b="0" i="0" u="none" strike="noStrike" baseline="0" dirty="0">
                <a:latin typeface="AmericanTypewriter"/>
              </a:rPr>
              <a:t>ze getekend heeft op de kaart.</a:t>
            </a:r>
          </a:p>
          <a:p>
            <a:pPr algn="l"/>
            <a:r>
              <a:rPr lang="nl-NL" sz="1800" b="0" i="0" u="none" strike="noStrike" baseline="0" dirty="0">
                <a:latin typeface="AmericanTypewriter"/>
              </a:rPr>
              <a:t>Als ze bij het eindpunt komt, ziet ze een</a:t>
            </a:r>
          </a:p>
          <a:p>
            <a:pPr algn="l"/>
            <a:r>
              <a:rPr lang="nl-NL" sz="1800" b="0" i="0" u="none" strike="noStrike" baseline="0" dirty="0">
                <a:latin typeface="AmericanTypewriter"/>
              </a:rPr>
              <a:t>enorm groot kasteel opdoemen. Ze begint wel</a:t>
            </a:r>
          </a:p>
          <a:p>
            <a:pPr algn="l"/>
            <a:r>
              <a:rPr lang="nl-NL" sz="1800" b="0" i="0" u="none" strike="noStrike" baseline="0" dirty="0">
                <a:latin typeface="AmericanTypewriter"/>
              </a:rPr>
              <a:t>een beetje opgewonden te raken. Ze weet nu</a:t>
            </a:r>
          </a:p>
          <a:p>
            <a:pPr algn="l"/>
            <a:r>
              <a:rPr lang="nl-NL" sz="1800" b="0" i="0" u="none" strike="noStrike" baseline="0" dirty="0">
                <a:latin typeface="AmericanTypewriter"/>
              </a:rPr>
              <a:t>dat ze er bijna is!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FBC723-1302-4657-9A0A-7D9DD83FBFB9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07249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nl-NL" sz="1800" b="0" i="0" u="none" strike="noStrike" baseline="0" dirty="0" err="1">
                <a:latin typeface="AmericanTypewriter"/>
              </a:rPr>
              <a:t>Camilla</a:t>
            </a:r>
            <a:r>
              <a:rPr lang="nl-NL" sz="1800" b="0" i="0" u="none" strike="noStrike" baseline="0" dirty="0">
                <a:latin typeface="AmericanTypewriter"/>
              </a:rPr>
              <a:t> is aangekomen bij het kasteel van de</a:t>
            </a:r>
          </a:p>
          <a:p>
            <a:pPr algn="l"/>
            <a:r>
              <a:rPr lang="nl-NL" sz="1800" b="0" i="0" u="none" strike="noStrike" baseline="0" dirty="0">
                <a:latin typeface="AmericanTypewriter"/>
              </a:rPr>
              <a:t>ouders van Emile. Nu Emile nog vinden. Wat</a:t>
            </a:r>
          </a:p>
          <a:p>
            <a:pPr algn="l"/>
            <a:r>
              <a:rPr lang="nl-NL" sz="1800" b="0" i="0" u="none" strike="noStrike" baseline="0" dirty="0">
                <a:latin typeface="AmericanTypewriter"/>
              </a:rPr>
              <a:t>zou hij nu weer bedacht hebben?</a:t>
            </a:r>
          </a:p>
          <a:p>
            <a:pPr algn="l"/>
            <a:r>
              <a:rPr lang="nl-NL" sz="1800" b="0" i="0" u="none" strike="noStrike" baseline="0" dirty="0">
                <a:latin typeface="AmericanTypewriter"/>
              </a:rPr>
              <a:t>Bij de voordeur vindt </a:t>
            </a:r>
            <a:r>
              <a:rPr lang="nl-NL" sz="1800" b="0" i="0" u="none" strike="noStrike" baseline="0" dirty="0" err="1">
                <a:latin typeface="AmericanTypewriter"/>
              </a:rPr>
              <a:t>Camilla</a:t>
            </a:r>
            <a:r>
              <a:rPr lang="nl-NL" sz="1800" b="0" i="0" u="none" strike="noStrike" baseline="0" dirty="0">
                <a:latin typeface="AmericanTypewriter"/>
              </a:rPr>
              <a:t> een briefje.</a:t>
            </a:r>
          </a:p>
          <a:p>
            <a:pPr algn="l"/>
            <a:r>
              <a:rPr lang="nl-NL" sz="1800" b="0" i="0" u="none" strike="noStrike" baseline="0" dirty="0">
                <a:latin typeface="AmericanTypewriter"/>
              </a:rPr>
              <a:t>Het lijkt wel geheimtaal, maar ze heeft zoiets</a:t>
            </a:r>
          </a:p>
          <a:p>
            <a:pPr algn="l"/>
            <a:r>
              <a:rPr lang="nl-NL" sz="1800" b="0" i="0" u="none" strike="noStrike" baseline="0" dirty="0">
                <a:latin typeface="AmericanTypewriter"/>
              </a:rPr>
              <a:t>eerder gezien. Weten jullie ook wat dit is?</a:t>
            </a:r>
          </a:p>
          <a:p>
            <a:pPr algn="l"/>
            <a:r>
              <a:rPr lang="nl-NL" sz="1800" b="0" i="0" u="none" strike="noStrike" baseline="0" dirty="0">
                <a:latin typeface="AmericanTypewriter"/>
              </a:rPr>
              <a:t>Ontcijfer samen de boodschap en dan weten</a:t>
            </a:r>
          </a:p>
          <a:p>
            <a:pPr algn="l"/>
            <a:r>
              <a:rPr lang="nl-NL" sz="1800" b="0" i="0" u="none" strike="noStrike" baseline="0" dirty="0">
                <a:latin typeface="AmericanTypewriter"/>
              </a:rPr>
              <a:t>jullie van wie dit kasteel is.</a:t>
            </a:r>
          </a:p>
          <a:p>
            <a:pPr algn="l"/>
            <a:endParaRPr lang="nl-NL" sz="1800" b="0" i="0" u="none" strike="noStrike" baseline="0" dirty="0">
              <a:effectLst/>
              <a:latin typeface="AmericanTypewriter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 </a:t>
            </a:r>
          </a:p>
          <a:p>
            <a:pPr>
              <a:lnSpc>
                <a:spcPct val="107000"/>
              </a:lnSpc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FBC723-1302-4657-9A0A-7D9DD83FBFB9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12372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[Laat de kinderen de dia kort bekijken en ga dan door met de presentatie. Ze lossen de raadsels in groepjes op aan de hand van de werkbladen.]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FBC723-1302-4657-9A0A-7D9DD83FBFB9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06432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Camilla duwt tegen de deur en stapt naar binnen, maar waar is Emile?</a:t>
            </a:r>
          </a:p>
          <a:p>
            <a:pPr>
              <a:lnSpc>
                <a:spcPct val="107000"/>
              </a:lnSpc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Camilla loopt voorzichtig door de gangen en ziet op een tafeltje een briefje liggen. </a:t>
            </a:r>
          </a:p>
          <a:p>
            <a:pPr>
              <a:lnSpc>
                <a:spcPct val="107000"/>
              </a:lnSpc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Zij bekijkt de informatie op het briefje. Helpen jullie mee de puzzel op te lossen? </a:t>
            </a:r>
          </a:p>
          <a:p>
            <a:pPr>
              <a:lnSpc>
                <a:spcPct val="107000"/>
              </a:lnSpc>
            </a:pP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FBC723-1302-4657-9A0A-7D9DD83FBFB9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7062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[Laat de kinderen de kaart lezen en ga dan door met de presentatie. Ze lossen het raadsel in groepjes op aan de hand van de werkbladen.]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FBC723-1302-4657-9A0A-7D9DD83FBFB9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27814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[Laat de kinderen de dia kort bekijken en ga dan door met de presentatie. Ze lossen de raadsels in groepjes op aan de hand van de werkbladen.]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FBC723-1302-4657-9A0A-7D9DD83FBFB9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9525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nl-NL" sz="1800" b="0" i="0" u="none" strike="noStrike" baseline="0" dirty="0">
                <a:latin typeface="AmericanTypewriter"/>
              </a:rPr>
              <a:t>Aangekomen bij de goede kamer staat</a:t>
            </a:r>
          </a:p>
          <a:p>
            <a:pPr algn="l"/>
            <a:r>
              <a:rPr lang="nl-NL" sz="1800" b="0" i="0" u="none" strike="noStrike" baseline="0" dirty="0" err="1">
                <a:latin typeface="AmericanTypewriter"/>
              </a:rPr>
              <a:t>Camilla</a:t>
            </a:r>
            <a:r>
              <a:rPr lang="nl-NL" sz="1800" b="0" i="0" u="none" strike="noStrike" baseline="0" dirty="0">
                <a:latin typeface="AmericanTypewriter"/>
              </a:rPr>
              <a:t> voor een dichte deur met een briefje</a:t>
            </a:r>
          </a:p>
          <a:p>
            <a:pPr algn="l"/>
            <a:r>
              <a:rPr lang="nl-NL" sz="1800" b="0" i="0" u="none" strike="noStrike" baseline="0" dirty="0">
                <a:latin typeface="AmericanTypewriter"/>
              </a:rPr>
              <a:t>erop geprikt.</a:t>
            </a:r>
          </a:p>
          <a:p>
            <a:pPr algn="l"/>
            <a:r>
              <a:rPr lang="nl-NL" sz="1800" b="0" i="0" u="none" strike="noStrike" baseline="0" dirty="0">
                <a:latin typeface="AmericanTypewriter"/>
              </a:rPr>
              <a:t>Het laatste raadsel van Emile. Hij heeft</a:t>
            </a:r>
          </a:p>
          <a:p>
            <a:pPr algn="l"/>
            <a:r>
              <a:rPr lang="nl-NL" sz="1800" b="0" i="0" u="none" strike="noStrike" baseline="0" dirty="0" err="1">
                <a:latin typeface="AmericanTypewriter"/>
              </a:rPr>
              <a:t>Camilla</a:t>
            </a:r>
            <a:r>
              <a:rPr lang="nl-NL" sz="1800" b="0" i="0" u="none" strike="noStrike" baseline="0" dirty="0">
                <a:latin typeface="AmericanTypewriter"/>
              </a:rPr>
              <a:t> vast gehoord en zit natuurlijk te</a:t>
            </a:r>
          </a:p>
          <a:p>
            <a:pPr algn="l"/>
            <a:r>
              <a:rPr lang="nl-NL" sz="1800" b="0" i="0" u="none" strike="noStrike" baseline="0" dirty="0">
                <a:latin typeface="AmericanTypewriter"/>
              </a:rPr>
              <a:t>glunderen achter de deur. Dus dit raadsel ook</a:t>
            </a:r>
          </a:p>
          <a:p>
            <a:pPr algn="l"/>
            <a:r>
              <a:rPr lang="nl-NL" sz="1800" b="0" i="0" u="none" strike="noStrike" baseline="0" dirty="0">
                <a:latin typeface="AmericanTypewriter"/>
              </a:rPr>
              <a:t>nog even snel oplossen, helpen jullie weer</a:t>
            </a:r>
          </a:p>
          <a:p>
            <a:pPr algn="l"/>
            <a:r>
              <a:rPr lang="nl-NL" sz="1800" b="0" i="0" u="none" strike="noStrike" baseline="0" dirty="0">
                <a:latin typeface="AmericanTypewriter"/>
              </a:rPr>
              <a:t>met de code van de deur?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FBC723-1302-4657-9A0A-7D9DD83FBFB9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79887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FBC723-1302-4657-9A0A-7D9DD83FBFB9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63495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r>
              <a:rPr lang="nl-N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werkblad 8 – De deurcode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algn="l"/>
            <a:r>
              <a:rPr lang="nl-NL" sz="1800" b="0" i="0" u="none" strike="noStrike" baseline="0" dirty="0">
                <a:latin typeface="AmericanTypewriter"/>
              </a:rPr>
              <a:t>Dank jullie wel. Dankzij jullie heb ik alle</a:t>
            </a:r>
          </a:p>
          <a:p>
            <a:pPr algn="l"/>
            <a:r>
              <a:rPr lang="nl-NL" sz="1800" b="0" i="0" u="none" strike="noStrike" baseline="0" dirty="0">
                <a:latin typeface="AmericanTypewriter"/>
              </a:rPr>
              <a:t>raadsels van Emile opgelost!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FBC723-1302-4657-9A0A-7D9DD83FBFB9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9126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nl-NL" sz="1800" b="0" i="0" u="none" strike="noStrike" baseline="0" dirty="0">
                <a:latin typeface="AmericanTypewriter"/>
              </a:rPr>
              <a:t>Na veel puzzelen is het </a:t>
            </a:r>
            <a:r>
              <a:rPr lang="nl-NL" sz="1800" b="0" i="0" u="none" strike="noStrike" baseline="0" dirty="0" err="1">
                <a:latin typeface="AmericanTypewriter"/>
              </a:rPr>
              <a:t>Camilla</a:t>
            </a:r>
            <a:r>
              <a:rPr lang="nl-NL" sz="1800" b="0" i="0" u="none" strike="noStrike" baseline="0" dirty="0">
                <a:latin typeface="AmericanTypewriter"/>
              </a:rPr>
              <a:t> met jullie hulp</a:t>
            </a:r>
          </a:p>
          <a:p>
            <a:pPr algn="l"/>
            <a:r>
              <a:rPr lang="nl-NL" sz="1800" b="0" i="0" u="none" strike="noStrike" baseline="0" dirty="0">
                <a:latin typeface="AmericanTypewriter"/>
              </a:rPr>
              <a:t>gelukt om de goede kluis te vinden. Daar zal</a:t>
            </a:r>
          </a:p>
          <a:p>
            <a:pPr algn="l"/>
            <a:r>
              <a:rPr lang="nl-NL" sz="1800" b="0" i="0" u="none" strike="noStrike" baseline="0" dirty="0">
                <a:latin typeface="AmericanTypewriter"/>
              </a:rPr>
              <a:t>vast een volgende aanwijzing in zitten. Als de</a:t>
            </a:r>
          </a:p>
          <a:p>
            <a:pPr algn="l"/>
            <a:r>
              <a:rPr lang="nl-NL" sz="1800" b="0" i="0" u="none" strike="noStrike" baseline="0" dirty="0">
                <a:latin typeface="AmericanTypewriter"/>
              </a:rPr>
              <a:t>kluis open is, blijken er twee briefjes in te</a:t>
            </a:r>
          </a:p>
          <a:p>
            <a:pPr algn="l"/>
            <a:r>
              <a:rPr lang="nl-NL" sz="1800" b="0" i="0" u="none" strike="noStrike" baseline="0" dirty="0">
                <a:latin typeface="AmericanTypewriter"/>
              </a:rPr>
              <a:t>liggen. Snel leest ze de informatie door. Ze</a:t>
            </a:r>
          </a:p>
          <a:p>
            <a:pPr algn="l"/>
            <a:r>
              <a:rPr lang="nl-NL" sz="1800" b="0" i="0" u="none" strike="noStrike" baseline="0" dirty="0">
                <a:latin typeface="AmericanTypewriter"/>
              </a:rPr>
              <a:t>kan eruit opmaken dat de reis in elk geval</a:t>
            </a:r>
          </a:p>
          <a:p>
            <a:pPr algn="l"/>
            <a:r>
              <a:rPr lang="nl-NL" sz="1800" b="0" i="0" u="none" strike="noStrike" baseline="0" dirty="0">
                <a:latin typeface="AmericanTypewriter"/>
              </a:rPr>
              <a:t>met het vliegtuig zal zijn. Maar welk vliegtuig</a:t>
            </a:r>
          </a:p>
          <a:p>
            <a:pPr algn="l"/>
            <a:r>
              <a:rPr lang="nl-NL" sz="1800" b="0" i="0" u="none" strike="noStrike" baseline="0" dirty="0">
                <a:latin typeface="AmericanTypewriter"/>
              </a:rPr>
              <a:t>naar welk land is het volgende raadsel dat</a:t>
            </a:r>
          </a:p>
          <a:p>
            <a:pPr algn="l"/>
            <a:r>
              <a:rPr lang="nl-NL" sz="1800" b="0" i="0" u="none" strike="noStrike" baseline="0" dirty="0">
                <a:latin typeface="AmericanTypewriter"/>
              </a:rPr>
              <a:t>Emile haar voorlegt. Kijk maar eens mee naar</a:t>
            </a:r>
          </a:p>
          <a:p>
            <a:pPr algn="l"/>
            <a:r>
              <a:rPr lang="nl-NL" sz="1800" b="0" i="0" u="none" strike="noStrike" baseline="0" dirty="0">
                <a:latin typeface="AmericanTypewriter"/>
              </a:rPr>
              <a:t>de aanwijzingen die </a:t>
            </a:r>
            <a:r>
              <a:rPr lang="nl-NL" sz="1800" b="0" i="0" u="none" strike="noStrike" baseline="0" dirty="0" err="1">
                <a:latin typeface="AmericanTypewriter"/>
              </a:rPr>
              <a:t>Camilla</a:t>
            </a:r>
            <a:r>
              <a:rPr lang="nl-NL" sz="1800" b="0" i="0" u="none" strike="noStrike" baseline="0" dirty="0">
                <a:latin typeface="AmericanTypewriter"/>
              </a:rPr>
              <a:t> heeft gekregen.</a:t>
            </a:r>
          </a:p>
          <a:p>
            <a:pPr algn="l"/>
            <a:r>
              <a:rPr lang="nl-NL" sz="1800" b="0" i="0" u="none" strike="noStrike" baseline="0" dirty="0">
                <a:latin typeface="AmericanTypewriter"/>
              </a:rPr>
              <a:t>Kunnen jullie hieruit opmaken welke vlucht</a:t>
            </a:r>
          </a:p>
          <a:p>
            <a:pPr algn="l"/>
            <a:r>
              <a:rPr lang="nl-NL" sz="1800" b="0" i="0" u="none" strike="noStrike" baseline="0" dirty="0" err="1">
                <a:latin typeface="AmericanTypewriter"/>
              </a:rPr>
              <a:t>Camilla</a:t>
            </a:r>
            <a:r>
              <a:rPr lang="nl-NL" sz="1800" b="0" i="0" u="none" strike="noStrike" baseline="0" dirty="0">
                <a:latin typeface="AmericanTypewriter"/>
              </a:rPr>
              <a:t> moet nemen?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FBC723-1302-4657-9A0A-7D9DD83FBFB9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1368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[Laat de kinderen de dia kort bekijken en ga dan door met de presentatie. Ze lossen de raadsels in groepjes op aan de hand van de werkbladen.]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FBC723-1302-4657-9A0A-7D9DD83FBFB9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674447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nl-NL" sz="1800" b="0" i="0" u="none" strike="noStrike" baseline="0" dirty="0">
                <a:latin typeface="AmericanTypewriter"/>
              </a:rPr>
              <a:t>Hè, hè, dat was op het nippertje, </a:t>
            </a:r>
            <a:r>
              <a:rPr lang="nl-NL" sz="1800" b="0" i="0" u="none" strike="noStrike" baseline="0" dirty="0" err="1">
                <a:latin typeface="AmericanTypewriter"/>
              </a:rPr>
              <a:t>Camilla</a:t>
            </a:r>
            <a:r>
              <a:rPr lang="nl-NL" sz="1800" b="0" i="0" u="none" strike="noStrike" baseline="0" dirty="0">
                <a:latin typeface="AmericanTypewriter"/>
              </a:rPr>
              <a:t> zit</a:t>
            </a:r>
          </a:p>
          <a:p>
            <a:pPr algn="l"/>
            <a:r>
              <a:rPr lang="nl-NL" sz="1800" b="0" i="0" u="none" strike="noStrike" baseline="0" dirty="0">
                <a:latin typeface="AmericanTypewriter"/>
              </a:rPr>
              <a:t>in het vliegtuig. Fijn dat jullie </a:t>
            </a:r>
            <a:r>
              <a:rPr lang="nl-NL" sz="1800" b="0" i="0" u="none" strike="noStrike" baseline="0" dirty="0" err="1">
                <a:latin typeface="AmericanTypewriter"/>
              </a:rPr>
              <a:t>Camilla</a:t>
            </a:r>
            <a:r>
              <a:rPr lang="nl-NL" sz="1800" b="0" i="0" u="none" strike="noStrike" baseline="0" dirty="0">
                <a:latin typeface="AmericanTypewriter"/>
              </a:rPr>
              <a:t> zo goed</a:t>
            </a:r>
          </a:p>
          <a:p>
            <a:pPr algn="l"/>
            <a:r>
              <a:rPr lang="nl-NL" sz="1800" b="0" i="0" u="none" strike="noStrike" baseline="0" dirty="0">
                <a:latin typeface="AmericanTypewriter"/>
              </a:rPr>
              <a:t>geholpen hebben om in het goede vliegtuig te</a:t>
            </a:r>
          </a:p>
          <a:p>
            <a:pPr algn="l"/>
            <a:r>
              <a:rPr lang="nl-NL" sz="1800" b="0" i="0" u="none" strike="noStrike" baseline="0" dirty="0">
                <a:latin typeface="AmericanTypewriter"/>
              </a:rPr>
              <a:t>stappen.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FBC723-1302-4657-9A0A-7D9DD83FBFB9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16646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nl-NL" sz="1800" b="0" i="0" u="none" strike="noStrike" baseline="0" dirty="0">
                <a:latin typeface="AmericanTypewriter"/>
              </a:rPr>
              <a:t>Maar, er staat nog iets op het briefje uit de</a:t>
            </a:r>
          </a:p>
          <a:p>
            <a:pPr algn="l"/>
            <a:r>
              <a:rPr lang="nl-NL" sz="1800" b="0" i="0" u="none" strike="noStrike" baseline="0" dirty="0">
                <a:latin typeface="AmericanTypewriter"/>
              </a:rPr>
              <a:t>kluis op Schiphol. Ook weer iets over een</a:t>
            </a:r>
          </a:p>
          <a:p>
            <a:pPr algn="l"/>
            <a:r>
              <a:rPr lang="nl-NL" sz="1800" b="0" i="0" u="none" strike="noStrike" baseline="0" dirty="0">
                <a:latin typeface="AmericanTypewriter"/>
              </a:rPr>
              <a:t>kluisje, maar nu op de volgende locatie. Een</a:t>
            </a:r>
          </a:p>
          <a:p>
            <a:pPr algn="l"/>
            <a:r>
              <a:rPr lang="nl-NL" sz="1800" b="0" i="0" u="none" strike="noStrike" baseline="0" dirty="0">
                <a:latin typeface="AmericanTypewriter"/>
              </a:rPr>
              <a:t>kluisnummer met zoveel getallen? Of moet ze</a:t>
            </a:r>
          </a:p>
          <a:p>
            <a:pPr algn="l"/>
            <a:r>
              <a:rPr lang="nl-NL" sz="1800" b="0" i="0" u="none" strike="noStrike" baseline="0" dirty="0">
                <a:latin typeface="AmericanTypewriter"/>
              </a:rPr>
              <a:t>alleen het getal op de plek van het vraagteken</a:t>
            </a:r>
          </a:p>
          <a:p>
            <a:pPr algn="l"/>
            <a:r>
              <a:rPr lang="nl-NL" sz="1800" b="0" i="0" u="none" strike="noStrike" baseline="0" dirty="0">
                <a:latin typeface="AmericanTypewriter"/>
              </a:rPr>
              <a:t>weten? Denken jullie weer mee?</a:t>
            </a:r>
          </a:p>
          <a:p>
            <a:pPr algn="l"/>
            <a:endParaRPr lang="nl-NL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[Laat de kinderen de dia kort bekijken. Deel dan de werkbladen uit.]</a:t>
            </a:r>
          </a:p>
          <a:p>
            <a:pPr>
              <a:lnSpc>
                <a:spcPct val="107000"/>
              </a:lnSpc>
            </a:pPr>
            <a:endParaRPr lang="nl-NL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FBC723-1302-4657-9A0A-7D9DD83FBFB9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82298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nl-NL" sz="1800" b="0" i="0" u="none" strike="noStrike" baseline="0" dirty="0">
                <a:latin typeface="AmericanTypewriter"/>
              </a:rPr>
              <a:t>In de kluis zal vast een volgende aanwijzing</a:t>
            </a:r>
          </a:p>
          <a:p>
            <a:pPr algn="l"/>
            <a:r>
              <a:rPr lang="nl-NL" sz="1800" b="0" i="0" u="none" strike="noStrike" baseline="0" dirty="0">
                <a:latin typeface="AmericanTypewriter"/>
              </a:rPr>
              <a:t>van Emile liggen. Ja hoor, er ligt weer zo’n</a:t>
            </a:r>
          </a:p>
          <a:p>
            <a:pPr algn="l"/>
            <a:r>
              <a:rPr lang="nl-NL" sz="1800" b="0" i="0" u="none" strike="noStrike" baseline="0" dirty="0">
                <a:latin typeface="AmericanTypewriter"/>
              </a:rPr>
              <a:t>briefje met gegevens, maar nu ook een kaart</a:t>
            </a:r>
          </a:p>
          <a:p>
            <a:pPr algn="l"/>
            <a:r>
              <a:rPr lang="nl-NL" sz="1800" b="0" i="0" u="none" strike="noStrike" baseline="0" dirty="0">
                <a:latin typeface="AmericanTypewriter"/>
              </a:rPr>
              <a:t>van Roemenië erbij. </a:t>
            </a:r>
            <a:r>
              <a:rPr lang="nl-NL" sz="1800" b="0" i="0" u="none" strike="noStrike" baseline="0" dirty="0" err="1">
                <a:latin typeface="AmericanTypewriter"/>
              </a:rPr>
              <a:t>Camilla</a:t>
            </a:r>
            <a:r>
              <a:rPr lang="nl-NL" sz="1800" b="0" i="0" u="none" strike="noStrike" baseline="0" dirty="0">
                <a:latin typeface="AmericanTypewriter"/>
              </a:rPr>
              <a:t> bekijkt de kaart,</a:t>
            </a:r>
          </a:p>
          <a:p>
            <a:pPr algn="l"/>
            <a:r>
              <a:rPr lang="nl-NL" sz="1800" b="0" i="0" u="none" strike="noStrike" baseline="0" dirty="0">
                <a:latin typeface="AmericanTypewriter"/>
              </a:rPr>
              <a:t>maar ziet geen enkele bekende plaats.</a:t>
            </a:r>
          </a:p>
          <a:p>
            <a:pPr algn="l"/>
            <a:r>
              <a:rPr lang="nl-NL" sz="1800" b="0" i="0" u="none" strike="noStrike" baseline="0" dirty="0">
                <a:latin typeface="AmericanTypewriter"/>
              </a:rPr>
              <a:t>Sommige plaatsen zijn omcirkeld, dat is</a:t>
            </a:r>
          </a:p>
          <a:p>
            <a:pPr algn="l"/>
            <a:r>
              <a:rPr lang="nl-NL" sz="1800" b="0" i="0" u="none" strike="noStrike" baseline="0" dirty="0">
                <a:latin typeface="AmericanTypewriter"/>
              </a:rPr>
              <a:t>waarschijnlijk een aanwijzing. Uit het briefje</a:t>
            </a:r>
          </a:p>
          <a:p>
            <a:pPr algn="l"/>
            <a:r>
              <a:rPr lang="nl-NL" sz="1800" b="0" i="0" u="none" strike="noStrike" baseline="0" dirty="0">
                <a:latin typeface="AmericanTypewriter"/>
              </a:rPr>
              <a:t>kan ze opmaken dat ze nu een stuk met de</a:t>
            </a:r>
          </a:p>
          <a:p>
            <a:pPr algn="l"/>
            <a:r>
              <a:rPr lang="nl-NL" sz="1800" b="0" i="0" u="none" strike="noStrike" baseline="0" dirty="0">
                <a:latin typeface="AmericanTypewriter"/>
              </a:rPr>
              <a:t>bus moet reizen. Maar welke bus, en</a:t>
            </a:r>
          </a:p>
          <a:p>
            <a:pPr algn="l"/>
            <a:r>
              <a:rPr lang="nl-NL" sz="1800" b="0" i="0" u="none" strike="noStrike" baseline="0" dirty="0">
                <a:latin typeface="AmericanTypewriter"/>
              </a:rPr>
              <a:t>waarheen, dat is een raadsel. Kijk maar eens</a:t>
            </a:r>
          </a:p>
          <a:p>
            <a:pPr algn="l"/>
            <a:r>
              <a:rPr lang="nl-NL" sz="1800" b="0" i="0" u="none" strike="noStrike" baseline="0" dirty="0">
                <a:latin typeface="AmericanTypewriter"/>
              </a:rPr>
              <a:t>mee welke informatie over de bus wordt</a:t>
            </a:r>
          </a:p>
          <a:p>
            <a:pPr algn="l"/>
            <a:r>
              <a:rPr lang="nl-NL" sz="1800" b="0" i="0" u="none" strike="noStrike" baseline="0" dirty="0">
                <a:latin typeface="AmericanTypewriter"/>
              </a:rPr>
              <a:t>gegeven, iets over de snelheid, de vertrektijd</a:t>
            </a:r>
          </a:p>
          <a:p>
            <a:pPr algn="l"/>
            <a:r>
              <a:rPr lang="nl-NL" sz="1800" b="0" i="0" u="none" strike="noStrike" baseline="0" dirty="0">
                <a:latin typeface="AmericanTypewriter"/>
              </a:rPr>
              <a:t>en ook de prijs van de busreis. </a:t>
            </a:r>
            <a:r>
              <a:rPr lang="nl-NL" sz="1800" b="0" i="0" u="none" strike="noStrike" baseline="0" dirty="0" err="1">
                <a:latin typeface="AmericanTypewriter"/>
              </a:rPr>
              <a:t>Camilla</a:t>
            </a:r>
            <a:r>
              <a:rPr lang="nl-NL" sz="1800" b="0" i="0" u="none" strike="noStrike" baseline="0" dirty="0">
                <a:latin typeface="AmericanTypewriter"/>
              </a:rPr>
              <a:t> denkt</a:t>
            </a:r>
          </a:p>
          <a:p>
            <a:pPr algn="l"/>
            <a:r>
              <a:rPr lang="nl-NL" sz="1800" b="0" i="0" u="none" strike="noStrike" baseline="0" dirty="0">
                <a:latin typeface="AmericanTypewriter"/>
              </a:rPr>
              <a:t>dat ze in elk geval met de bus naar één van</a:t>
            </a:r>
          </a:p>
          <a:p>
            <a:pPr algn="l"/>
            <a:r>
              <a:rPr lang="nl-NL" sz="1800" b="0" i="0" u="none" strike="noStrike" baseline="0" dirty="0">
                <a:latin typeface="AmericanTypewriter"/>
              </a:rPr>
              <a:t>de omcirkelde plaatsen zal moeten. Wat</a:t>
            </a:r>
          </a:p>
          <a:p>
            <a:pPr algn="l"/>
            <a:r>
              <a:rPr lang="nl-NL" sz="1800" b="0" i="0" u="none" strike="noStrike" baseline="0" dirty="0">
                <a:latin typeface="AmericanTypewriter"/>
              </a:rPr>
              <a:t>denken jullie ervan?</a:t>
            </a:r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FBC723-1302-4657-9A0A-7D9DD83FBFB9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0064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[Laat de kinderen de dia kort bekijken en ga dan door met de presentatie. Ze lossen het raadsel in groepjes op aan de hand van de werkbladen.]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FBC723-1302-4657-9A0A-7D9DD83FBFB9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82586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nl-NL" sz="1800" b="0" i="0" u="none" strike="noStrike" baseline="0" dirty="0">
                <a:latin typeface="AmericanTypewriter"/>
              </a:rPr>
              <a:t>Oké, dit is ook weer gelukt. </a:t>
            </a:r>
            <a:r>
              <a:rPr lang="nl-NL" sz="1800" b="0" i="0" u="none" strike="noStrike" baseline="0" dirty="0" err="1">
                <a:latin typeface="AmericanTypewriter"/>
              </a:rPr>
              <a:t>Camilla</a:t>
            </a:r>
            <a:r>
              <a:rPr lang="nl-NL" sz="1800" b="0" i="0" u="none" strike="noStrike" baseline="0" dirty="0">
                <a:latin typeface="AmericanTypewriter"/>
              </a:rPr>
              <a:t> zit in de</a:t>
            </a:r>
          </a:p>
          <a:p>
            <a:pPr algn="l"/>
            <a:r>
              <a:rPr lang="nl-NL" sz="1800" b="0" i="0" u="none" strike="noStrike" baseline="0" dirty="0">
                <a:latin typeface="AmericanTypewriter"/>
              </a:rPr>
              <a:t>goede bus. Onderweg merkt ze dat ze wel moe</a:t>
            </a:r>
          </a:p>
          <a:p>
            <a:pPr algn="l"/>
            <a:r>
              <a:rPr lang="nl-NL" sz="1800" b="0" i="0" u="none" strike="noStrike" baseline="0" dirty="0">
                <a:latin typeface="AmericanTypewriter"/>
              </a:rPr>
              <a:t>wordt, het is ook al niet zo vroeg meer. De</a:t>
            </a:r>
          </a:p>
          <a:p>
            <a:pPr algn="l"/>
            <a:r>
              <a:rPr lang="nl-NL" sz="1800" b="0" i="0" u="none" strike="noStrike" baseline="0" dirty="0">
                <a:latin typeface="AmericanTypewriter"/>
              </a:rPr>
              <a:t>bus stopt bij een treinstation. </a:t>
            </a:r>
            <a:r>
              <a:rPr lang="nl-NL" sz="1800" b="0" i="0" u="none" strike="noStrike" baseline="0" dirty="0" err="1">
                <a:latin typeface="AmericanTypewriter"/>
              </a:rPr>
              <a:t>Camilla</a:t>
            </a:r>
            <a:r>
              <a:rPr lang="nl-NL" sz="1800" b="0" i="0" u="none" strike="noStrike" baseline="0" dirty="0">
                <a:latin typeface="AmericanTypewriter"/>
              </a:rPr>
              <a:t> ziet dat</a:t>
            </a:r>
          </a:p>
          <a:p>
            <a:pPr algn="l"/>
            <a:r>
              <a:rPr lang="nl-NL" sz="1800" b="0" i="0" u="none" strike="noStrike" baseline="0" dirty="0">
                <a:latin typeface="AmericanTypewriter"/>
              </a:rPr>
              <a:t>ze aangekomen is bij station </a:t>
            </a:r>
            <a:r>
              <a:rPr lang="nl-NL" sz="1800" b="0" i="0" u="none" strike="noStrike" baseline="0" dirty="0" err="1">
                <a:latin typeface="AmericanTypewriter"/>
              </a:rPr>
              <a:t>Bartolomeu</a:t>
            </a:r>
            <a:r>
              <a:rPr lang="nl-NL" sz="1800" b="0" i="0" u="none" strike="noStrike" baseline="0" dirty="0">
                <a:latin typeface="AmericanTypewriter"/>
              </a:rPr>
              <a:t>, het</a:t>
            </a:r>
          </a:p>
          <a:p>
            <a:pPr algn="l"/>
            <a:r>
              <a:rPr lang="nl-NL" sz="1800" b="0" i="0" u="none" strike="noStrike" baseline="0" dirty="0">
                <a:latin typeface="AmericanTypewriter"/>
              </a:rPr>
              <a:t>eindpunt van de bus.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FBC723-1302-4657-9A0A-7D9DD83FBFB9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7208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7613-776E-4531-BF64-0474CBEF6A4F}" type="datetimeFigureOut">
              <a:rPr lang="nl-NL" smtClean="0"/>
              <a:t>05-01-2021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EEDED-C5ED-46C9-89C8-1838DBF64C4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366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7613-776E-4531-BF64-0474CBEF6A4F}" type="datetimeFigureOut">
              <a:rPr lang="nl-NL" smtClean="0"/>
              <a:t>05-01-2021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EEDED-C5ED-46C9-89C8-1838DBF64C4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0290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7613-776E-4531-BF64-0474CBEF6A4F}" type="datetimeFigureOut">
              <a:rPr lang="nl-NL" smtClean="0"/>
              <a:t>05-01-2021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EEDED-C5ED-46C9-89C8-1838DBF64C4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0845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7613-776E-4531-BF64-0474CBEF6A4F}" type="datetimeFigureOut">
              <a:rPr lang="nl-NL" smtClean="0"/>
              <a:t>05-01-2021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EEDED-C5ED-46C9-89C8-1838DBF64C4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3762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7613-776E-4531-BF64-0474CBEF6A4F}" type="datetimeFigureOut">
              <a:rPr lang="nl-NL" smtClean="0"/>
              <a:t>05-01-2021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EEDED-C5ED-46C9-89C8-1838DBF64C4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2990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7613-776E-4531-BF64-0474CBEF6A4F}" type="datetimeFigureOut">
              <a:rPr lang="nl-NL" smtClean="0"/>
              <a:t>05-01-2021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EEDED-C5ED-46C9-89C8-1838DBF64C4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7827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7613-776E-4531-BF64-0474CBEF6A4F}" type="datetimeFigureOut">
              <a:rPr lang="nl-NL" smtClean="0"/>
              <a:t>05-01-2021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EEDED-C5ED-46C9-89C8-1838DBF64C4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6790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7613-776E-4531-BF64-0474CBEF6A4F}" type="datetimeFigureOut">
              <a:rPr lang="nl-NL" smtClean="0"/>
              <a:t>05-01-2021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EEDED-C5ED-46C9-89C8-1838DBF64C4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5681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7613-776E-4531-BF64-0474CBEF6A4F}" type="datetimeFigureOut">
              <a:rPr lang="nl-NL" smtClean="0"/>
              <a:t>05-01-2021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EEDED-C5ED-46C9-89C8-1838DBF64C4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7924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7613-776E-4531-BF64-0474CBEF6A4F}" type="datetimeFigureOut">
              <a:rPr lang="nl-NL" smtClean="0"/>
              <a:t>05-01-2021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EEDED-C5ED-46C9-89C8-1838DBF64C4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22665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7613-776E-4531-BF64-0474CBEF6A4F}" type="datetimeFigureOut">
              <a:rPr lang="nl-NL" smtClean="0"/>
              <a:t>05-01-2021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EEDED-C5ED-46C9-89C8-1838DBF64C4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2444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407613-776E-4531-BF64-0474CBEF6A4F}" type="datetimeFigureOut">
              <a:rPr lang="nl-NL" smtClean="0"/>
              <a:t>05-01-2021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0EEDED-C5ED-46C9-89C8-1838DBF64C4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2940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6"/>
              </a:gs>
              <a:gs pos="25000">
                <a:schemeClr val="accent6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029200" y="457200"/>
            <a:ext cx="7162799" cy="5212080"/>
          </a:xfrm>
        </p:spPr>
        <p:txBody>
          <a:bodyPr anchor="t">
            <a:normAutofit/>
          </a:bodyPr>
          <a:lstStyle/>
          <a:p>
            <a:br>
              <a:rPr lang="nl-NL" sz="36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nl-NL" sz="36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sz="36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speurtocht van </a:t>
            </a:r>
            <a:r>
              <a:rPr lang="nl-NL" sz="3600" b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Camilla</a:t>
            </a:r>
            <a:r>
              <a:rPr lang="nl-NL" sz="36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nl-NL" sz="18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sz="18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rekenreis op zoek naar Emile</a:t>
            </a:r>
            <a:br>
              <a:rPr lang="nl-NL" sz="18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nl-NL" sz="2400" b="1" i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sz="18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Grote </a:t>
            </a:r>
            <a:r>
              <a:rPr lang="nl-NL" sz="1800" b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Rekendag</a:t>
            </a:r>
            <a:r>
              <a:rPr lang="nl-NL" sz="18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2021</a:t>
            </a:r>
            <a:br>
              <a:rPr lang="nl-NL" sz="18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l-NL" sz="18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Groep 7 en 8 </a:t>
            </a:r>
            <a:br>
              <a:rPr lang="nl-NL" sz="3200" b="1" dirty="0">
                <a:solidFill>
                  <a:srgbClr val="000000"/>
                </a:solidFill>
              </a:rPr>
            </a:br>
            <a:br>
              <a:rPr lang="nl-NL" sz="1100" dirty="0">
                <a:solidFill>
                  <a:srgbClr val="000000"/>
                </a:solidFill>
              </a:rPr>
            </a:br>
            <a:endParaRPr lang="nl-NL" sz="1100" dirty="0">
              <a:solidFill>
                <a:srgbClr val="000000"/>
              </a:solidFill>
            </a:endParaRPr>
          </a:p>
        </p:txBody>
      </p:sp>
      <p:sp>
        <p:nvSpPr>
          <p:cNvPr id="13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6"/>
                </a:gs>
                <a:gs pos="23000">
                  <a:schemeClr val="accent6"/>
                </a:gs>
                <a:gs pos="83000">
                  <a:schemeClr val="accent1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836BBC55-51B2-4809-B9CA-C7BB8FEFFD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5" r="23514"/>
          <a:stretch/>
        </p:blipFill>
        <p:spPr>
          <a:xfrm>
            <a:off x="1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6B37F0EC-947C-49F8-8476-DD06E47FD45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036" y="295841"/>
            <a:ext cx="11515928" cy="34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1099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09" y="0"/>
            <a:ext cx="11475076" cy="6885046"/>
          </a:xfrm>
        </p:spPr>
      </p:pic>
    </p:spTree>
    <p:extLst>
      <p:ext uri="{BB962C8B-B14F-4D97-AF65-F5344CB8AC3E}">
        <p14:creationId xmlns:p14="http://schemas.microsoft.com/office/powerpoint/2010/main" val="39599262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29" y="0"/>
            <a:ext cx="11487955" cy="6892773"/>
          </a:xfrm>
        </p:spPr>
      </p:pic>
    </p:spTree>
    <p:extLst>
      <p:ext uri="{BB962C8B-B14F-4D97-AF65-F5344CB8AC3E}">
        <p14:creationId xmlns:p14="http://schemas.microsoft.com/office/powerpoint/2010/main" val="4193104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5375006"/>
            <a:ext cx="10515600" cy="1325563"/>
          </a:xfrm>
        </p:spPr>
        <p:txBody>
          <a:bodyPr/>
          <a:lstStyle/>
          <a:p>
            <a:pPr algn="ctr"/>
            <a:r>
              <a:rPr lang="nl-NL" dirty="0"/>
              <a:t>Gebruik de stripkaart en vind het hotel.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1" r="7420" b="20679"/>
          <a:stretch/>
        </p:blipFill>
        <p:spPr>
          <a:xfrm>
            <a:off x="4348766" y="0"/>
            <a:ext cx="7843234" cy="5546138"/>
          </a:xfrm>
        </p:spPr>
      </p:pic>
      <p:pic>
        <p:nvPicPr>
          <p:cNvPr id="5" name="Afbeelding 4" descr="Image result for notitie ">
            <a:extLst>
              <a:ext uri="{FF2B5EF4-FFF2-40B4-BE49-F238E27FC236}">
                <a16:creationId xmlns:a16="http://schemas.microsoft.com/office/drawing/2014/main" id="{78737880-E4D0-44F9-B07E-5D9966A344F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9607"/>
            <a:ext cx="4885690" cy="1966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5" name="Afbeelding 10">
            <a:extLst>
              <a:ext uri="{FF2B5EF4-FFF2-40B4-BE49-F238E27FC236}">
                <a16:creationId xmlns:a16="http://schemas.microsoft.com/office/drawing/2014/main" id="{5604F5D9-898F-4B90-8655-52AA88457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5" b="17133"/>
          <a:stretch>
            <a:fillRect/>
          </a:stretch>
        </p:blipFill>
        <p:spPr bwMode="auto">
          <a:xfrm>
            <a:off x="663322" y="1341402"/>
            <a:ext cx="3685444" cy="69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4E0C26E8-A0E3-4018-B7B2-CC60B4217B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1460" y="1904956"/>
            <a:ext cx="21993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nl-NL" altLang="nl-NL" sz="1100" b="0" i="0" u="none" strike="noStrike" cap="none" normalizeH="0" baseline="0" dirty="0">
                <a:ln>
                  <a:noFill/>
                </a:ln>
                <a:solidFill>
                  <a:srgbClr val="80808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kumimoji="0" lang="nl-NL" altLang="nl-N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6401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2548" y="506793"/>
            <a:ext cx="10515600" cy="1325563"/>
          </a:xfrm>
        </p:spPr>
        <p:txBody>
          <a:bodyPr/>
          <a:lstStyle/>
          <a:p>
            <a:r>
              <a:rPr lang="nl-NL" dirty="0"/>
              <a:t>Oplossing stripkaart</a:t>
            </a:r>
          </a:p>
        </p:txBody>
      </p:sp>
      <p:pic>
        <p:nvPicPr>
          <p:cNvPr id="4" name="Afbeelding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049" y="0"/>
            <a:ext cx="6278751" cy="6555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Tijdelijke aanduiding voor inhoud 4"/>
          <p:cNvPicPr>
            <a:picLocks noGrp="1"/>
          </p:cNvPicPr>
          <p:nvPr>
            <p:ph idx="1"/>
          </p:nvPr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33"/>
          <a:stretch/>
        </p:blipFill>
        <p:spPr bwMode="auto">
          <a:xfrm>
            <a:off x="415427" y="5498334"/>
            <a:ext cx="4246725" cy="10570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581326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30" y="0"/>
            <a:ext cx="11500834" cy="6900500"/>
          </a:xfrm>
        </p:spPr>
      </p:pic>
    </p:spTree>
    <p:extLst>
      <p:ext uri="{BB962C8B-B14F-4D97-AF65-F5344CB8AC3E}">
        <p14:creationId xmlns:p14="http://schemas.microsoft.com/office/powerpoint/2010/main" val="7998167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1" r="27447"/>
          <a:stretch/>
        </p:blipFill>
        <p:spPr>
          <a:xfrm>
            <a:off x="3526665" y="0"/>
            <a:ext cx="5138670" cy="6869591"/>
          </a:xfrm>
        </p:spPr>
      </p:pic>
    </p:spTree>
    <p:extLst>
      <p:ext uri="{BB962C8B-B14F-4D97-AF65-F5344CB8AC3E}">
        <p14:creationId xmlns:p14="http://schemas.microsoft.com/office/powerpoint/2010/main" val="23757075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186" y="4460606"/>
            <a:ext cx="10515600" cy="1325563"/>
          </a:xfrm>
        </p:spPr>
        <p:txBody>
          <a:bodyPr/>
          <a:lstStyle/>
          <a:p>
            <a:pPr algn="ctr"/>
            <a:r>
              <a:rPr lang="nl-NL" dirty="0"/>
              <a:t>Zoek de route uit naar de volgende locatie met behulp van de tomtom.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87" t="7769" r="4687" b="47243"/>
          <a:stretch/>
        </p:blipFill>
        <p:spPr>
          <a:xfrm>
            <a:off x="1527609" y="502276"/>
            <a:ext cx="8450755" cy="3168203"/>
          </a:xfrm>
        </p:spPr>
      </p:pic>
    </p:spTree>
    <p:extLst>
      <p:ext uri="{BB962C8B-B14F-4D97-AF65-F5344CB8AC3E}">
        <p14:creationId xmlns:p14="http://schemas.microsoft.com/office/powerpoint/2010/main" val="38143288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3AFF720D-2D05-4D09-AD18-2925371333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1916" y="0"/>
            <a:ext cx="10000084" cy="68580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170910DA-54D9-4B83-A2B6-EEEA3AA138F7}"/>
              </a:ext>
            </a:extLst>
          </p:cNvPr>
          <p:cNvSpPr txBox="1"/>
          <p:nvPr/>
        </p:nvSpPr>
        <p:spPr>
          <a:xfrm>
            <a:off x="368490" y="723331"/>
            <a:ext cx="156949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600" dirty="0"/>
              <a:t>Oplossing</a:t>
            </a:r>
          </a:p>
          <a:p>
            <a:endParaRPr lang="nl-NL" sz="2600" dirty="0"/>
          </a:p>
          <a:p>
            <a:r>
              <a:rPr lang="nl-NL" sz="2600" dirty="0"/>
              <a:t>tomtom</a:t>
            </a:r>
          </a:p>
        </p:txBody>
      </p:sp>
    </p:spTree>
    <p:extLst>
      <p:ext uri="{BB962C8B-B14F-4D97-AF65-F5344CB8AC3E}">
        <p14:creationId xmlns:p14="http://schemas.microsoft.com/office/powerpoint/2010/main" val="237289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08" y="-27046"/>
            <a:ext cx="11475076" cy="6885046"/>
          </a:xfrm>
        </p:spPr>
      </p:pic>
    </p:spTree>
    <p:extLst>
      <p:ext uri="{BB962C8B-B14F-4D97-AF65-F5344CB8AC3E}">
        <p14:creationId xmlns:p14="http://schemas.microsoft.com/office/powerpoint/2010/main" val="7678033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4885609"/>
            <a:ext cx="10515600" cy="1325563"/>
          </a:xfrm>
        </p:spPr>
        <p:txBody>
          <a:bodyPr/>
          <a:lstStyle/>
          <a:p>
            <a:pPr algn="ctr"/>
            <a:r>
              <a:rPr lang="nl-NL" dirty="0"/>
              <a:t>Ontcijfer de coördinaten om achter de eigenaar van het kasteel te komen.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4" b="32149"/>
          <a:stretch/>
        </p:blipFill>
        <p:spPr>
          <a:xfrm>
            <a:off x="1862801" y="177420"/>
            <a:ext cx="8466398" cy="4322579"/>
          </a:xfrm>
        </p:spPr>
      </p:pic>
    </p:spTree>
    <p:extLst>
      <p:ext uri="{BB962C8B-B14F-4D97-AF65-F5344CB8AC3E}">
        <p14:creationId xmlns:p14="http://schemas.microsoft.com/office/powerpoint/2010/main" val="1101605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59" y="0"/>
            <a:ext cx="11462197" cy="6877318"/>
          </a:xfrm>
        </p:spPr>
      </p:pic>
    </p:spTree>
    <p:extLst>
      <p:ext uri="{BB962C8B-B14F-4D97-AF65-F5344CB8AC3E}">
        <p14:creationId xmlns:p14="http://schemas.microsoft.com/office/powerpoint/2010/main" val="42315957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838BF96D-2758-43F5-BDD0-AB56B0B6A0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93955F6-7321-4311-B837-203742229A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18" r="6866"/>
          <a:stretch/>
        </p:blipFill>
        <p:spPr>
          <a:xfrm>
            <a:off x="0" y="-598844"/>
            <a:ext cx="12405815" cy="745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2106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4885609"/>
            <a:ext cx="10515600" cy="1325563"/>
          </a:xfrm>
        </p:spPr>
        <p:txBody>
          <a:bodyPr/>
          <a:lstStyle/>
          <a:p>
            <a:pPr algn="ctr"/>
            <a:r>
              <a:rPr lang="nl-NL" dirty="0"/>
              <a:t>Ontcijfer de coördinaten en kom erachter in welke kamer Emile zit.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4" b="32149"/>
          <a:stretch/>
        </p:blipFill>
        <p:spPr>
          <a:xfrm>
            <a:off x="1862801" y="177420"/>
            <a:ext cx="8466398" cy="4322579"/>
          </a:xfrm>
        </p:spPr>
      </p:pic>
    </p:spTree>
    <p:extLst>
      <p:ext uri="{BB962C8B-B14F-4D97-AF65-F5344CB8AC3E}">
        <p14:creationId xmlns:p14="http://schemas.microsoft.com/office/powerpoint/2010/main" val="30658113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F71CB512-6118-418F-BE48-1B33AD1CF8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848DB91-EA29-4C60-ABD0-B640AB3897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27" t="2587" r="13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0963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199" y="5156066"/>
            <a:ext cx="10515600" cy="1325563"/>
          </a:xfrm>
        </p:spPr>
        <p:txBody>
          <a:bodyPr/>
          <a:lstStyle/>
          <a:p>
            <a:pPr algn="ctr"/>
            <a:r>
              <a:rPr lang="nl-NL" dirty="0"/>
              <a:t>Ontcijfer de code van de deur door de raadsels op te lossen.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1" b="36661"/>
          <a:stretch/>
        </p:blipFill>
        <p:spPr>
          <a:xfrm>
            <a:off x="1448643" y="566670"/>
            <a:ext cx="9294713" cy="4452081"/>
          </a:xfrm>
        </p:spPr>
      </p:pic>
    </p:spTree>
    <p:extLst>
      <p:ext uri="{BB962C8B-B14F-4D97-AF65-F5344CB8AC3E}">
        <p14:creationId xmlns:p14="http://schemas.microsoft.com/office/powerpoint/2010/main" val="75049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30" y="0"/>
            <a:ext cx="11500834" cy="6900500"/>
          </a:xfrm>
        </p:spPr>
      </p:pic>
    </p:spTree>
    <p:extLst>
      <p:ext uri="{BB962C8B-B14F-4D97-AF65-F5344CB8AC3E}">
        <p14:creationId xmlns:p14="http://schemas.microsoft.com/office/powerpoint/2010/main" val="2833104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35168" y="5065914"/>
            <a:ext cx="10515600" cy="1325563"/>
          </a:xfrm>
        </p:spPr>
        <p:txBody>
          <a:bodyPr/>
          <a:lstStyle/>
          <a:p>
            <a:pPr algn="ctr"/>
            <a:r>
              <a:rPr lang="nl-NL" dirty="0"/>
              <a:t>Ontcijfer het raadsel om het goede kluisnummer te achterhalen.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39"/>
          <a:stretch/>
        </p:blipFill>
        <p:spPr>
          <a:xfrm>
            <a:off x="2171894" y="0"/>
            <a:ext cx="7642149" cy="4805706"/>
          </a:xfrm>
        </p:spPr>
      </p:pic>
    </p:spTree>
    <p:extLst>
      <p:ext uri="{BB962C8B-B14F-4D97-AF65-F5344CB8AC3E}">
        <p14:creationId xmlns:p14="http://schemas.microsoft.com/office/powerpoint/2010/main" val="3756924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87" y="0"/>
            <a:ext cx="11449318" cy="6869591"/>
          </a:xfrm>
        </p:spPr>
      </p:pic>
    </p:spTree>
    <p:extLst>
      <p:ext uri="{BB962C8B-B14F-4D97-AF65-F5344CB8AC3E}">
        <p14:creationId xmlns:p14="http://schemas.microsoft.com/office/powerpoint/2010/main" val="2950275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5314656"/>
            <a:ext cx="10515600" cy="1325563"/>
          </a:xfrm>
        </p:spPr>
        <p:txBody>
          <a:bodyPr/>
          <a:lstStyle/>
          <a:p>
            <a:pPr algn="ctr"/>
            <a:r>
              <a:rPr lang="nl-NL" dirty="0"/>
              <a:t>In welk vliegtuig moet </a:t>
            </a:r>
            <a:r>
              <a:rPr lang="nl-NL" dirty="0" err="1"/>
              <a:t>Camilla</a:t>
            </a:r>
            <a:r>
              <a:rPr lang="nl-NL" dirty="0"/>
              <a:t> stappen </a:t>
            </a:r>
            <a:br>
              <a:rPr lang="nl-NL" dirty="0"/>
            </a:br>
            <a:r>
              <a:rPr lang="nl-NL" dirty="0"/>
              <a:t>om in het goede land aan te komen?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6" b="28893"/>
          <a:stretch/>
        </p:blipFill>
        <p:spPr>
          <a:xfrm>
            <a:off x="2547773" y="195714"/>
            <a:ext cx="9505978" cy="5181588"/>
          </a:xfrm>
        </p:spPr>
      </p:pic>
      <p:pic>
        <p:nvPicPr>
          <p:cNvPr id="5" name="Afbeelding 4" descr="Image result for notitie ">
            <a:extLst>
              <a:ext uri="{FF2B5EF4-FFF2-40B4-BE49-F238E27FC236}">
                <a16:creationId xmlns:a16="http://schemas.microsoft.com/office/drawing/2014/main" id="{125807CC-B604-43F1-9838-4EFD6D70839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48" y="1774209"/>
            <a:ext cx="6289847" cy="273687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7DA5D885-5704-42BB-A923-4144BCC9E18A}"/>
              </a:ext>
            </a:extLst>
          </p:cNvPr>
          <p:cNvSpPr txBox="1"/>
          <p:nvPr/>
        </p:nvSpPr>
        <p:spPr>
          <a:xfrm>
            <a:off x="1214650" y="2253426"/>
            <a:ext cx="4708479" cy="179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nl-NL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Vind het goede vliegtuig en reis af naar de volgende plek!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nl-NL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Reistijd is 2.5 uur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Vertrektijd vanaf Schiphol is 14.00 uur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Aankomsttijd op locatie is 17.30 uur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Aantal inwoners in het land was ongeveer 90 per km2 in 2017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Het nummer van de volgende kluis is 1 – 4 – 9 – 16 – .?.</a:t>
            </a:r>
          </a:p>
        </p:txBody>
      </p:sp>
    </p:spTree>
    <p:extLst>
      <p:ext uri="{BB962C8B-B14F-4D97-AF65-F5344CB8AC3E}">
        <p14:creationId xmlns:p14="http://schemas.microsoft.com/office/powerpoint/2010/main" val="38677086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08" y="0"/>
            <a:ext cx="11462197" cy="6877318"/>
          </a:xfrm>
        </p:spPr>
      </p:pic>
    </p:spTree>
    <p:extLst>
      <p:ext uri="{BB962C8B-B14F-4D97-AF65-F5344CB8AC3E}">
        <p14:creationId xmlns:p14="http://schemas.microsoft.com/office/powerpoint/2010/main" val="4036123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199" y="5130308"/>
            <a:ext cx="10515600" cy="1325563"/>
          </a:xfrm>
        </p:spPr>
        <p:txBody>
          <a:bodyPr/>
          <a:lstStyle/>
          <a:p>
            <a:pPr algn="ctr"/>
            <a:r>
              <a:rPr lang="nl-NL" dirty="0"/>
              <a:t>Ontcijfer het raadsel om het goede kluisnummer te achterhalen.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6" r="8191" b="41028"/>
          <a:stretch/>
        </p:blipFill>
        <p:spPr>
          <a:xfrm>
            <a:off x="1222248" y="365125"/>
            <a:ext cx="9747503" cy="4582692"/>
          </a:xfrm>
        </p:spPr>
      </p:pic>
    </p:spTree>
    <p:extLst>
      <p:ext uri="{BB962C8B-B14F-4D97-AF65-F5344CB8AC3E}">
        <p14:creationId xmlns:p14="http://schemas.microsoft.com/office/powerpoint/2010/main" val="899165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88" y="0"/>
            <a:ext cx="11449318" cy="6869591"/>
          </a:xfrm>
        </p:spPr>
      </p:pic>
    </p:spTree>
    <p:extLst>
      <p:ext uri="{BB962C8B-B14F-4D97-AF65-F5344CB8AC3E}">
        <p14:creationId xmlns:p14="http://schemas.microsoft.com/office/powerpoint/2010/main" val="14486396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522901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nl-NL" dirty="0"/>
              <a:t>Kom erachter in welke bus Camilla moet stappen om op de volgende locatie aan te komen.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0" b="31334"/>
          <a:stretch/>
        </p:blipFill>
        <p:spPr>
          <a:xfrm>
            <a:off x="838200" y="180303"/>
            <a:ext cx="8492156" cy="4580549"/>
          </a:xfrm>
        </p:spPr>
      </p:pic>
      <p:pic>
        <p:nvPicPr>
          <p:cNvPr id="5" name="Afbeelding 4" descr="Image result for notitie ">
            <a:extLst>
              <a:ext uri="{FF2B5EF4-FFF2-40B4-BE49-F238E27FC236}">
                <a16:creationId xmlns:a16="http://schemas.microsoft.com/office/drawing/2014/main" id="{A37D48FB-8B98-488B-A312-190D19A2882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818" y="2402006"/>
            <a:ext cx="6690181" cy="27758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EF856772-5722-B549-9367-44C23D5E1E37}"/>
              </a:ext>
            </a:extLst>
          </p:cNvPr>
          <p:cNvSpPr/>
          <p:nvPr/>
        </p:nvSpPr>
        <p:spPr>
          <a:xfrm>
            <a:off x="6282356" y="3402927"/>
            <a:ext cx="54016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>
                <a:latin typeface="Helvetica" pitchFamily="2" charset="0"/>
              </a:rPr>
              <a:t>Vind de goede bus en reis naar de volgende plek!</a:t>
            </a:r>
          </a:p>
          <a:p>
            <a:r>
              <a:rPr lang="nl-NL" dirty="0">
                <a:latin typeface="Helvetica" pitchFamily="2" charset="0"/>
              </a:rPr>
              <a:t>• Prijs van de reis is tussen de 12 en 15 euro</a:t>
            </a:r>
          </a:p>
          <a:p>
            <a:r>
              <a:rPr lang="nl-NL" dirty="0">
                <a:solidFill>
                  <a:srgbClr val="808080"/>
                </a:solidFill>
                <a:latin typeface="Helvetica" pitchFamily="2" charset="0"/>
              </a:rPr>
              <a:t>• </a:t>
            </a:r>
            <a:r>
              <a:rPr lang="nl-NL" dirty="0">
                <a:latin typeface="Helvetica" pitchFamily="2" charset="0"/>
              </a:rPr>
              <a:t>De reis duurt 2,5 uur</a:t>
            </a:r>
          </a:p>
          <a:p>
            <a:r>
              <a:rPr lang="nl-NL" dirty="0">
                <a:latin typeface="Helvetica" pitchFamily="2" charset="0"/>
              </a:rPr>
              <a:t>• Snelheid van de bus is gemiddeld 60 km per uur</a:t>
            </a:r>
            <a:endParaRPr lang="nl-NL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07702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1478</Words>
  <Application>Microsoft Macintosh PowerPoint</Application>
  <PresentationFormat>Breedbeeld</PresentationFormat>
  <Paragraphs>170</Paragraphs>
  <Slides>24</Slides>
  <Notes>23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24</vt:i4>
      </vt:variant>
    </vt:vector>
  </HeadingPairs>
  <TitlesOfParts>
    <vt:vector size="32" baseType="lpstr">
      <vt:lpstr>AmericanTypewriter</vt:lpstr>
      <vt:lpstr>Arial</vt:lpstr>
      <vt:lpstr>Calibri</vt:lpstr>
      <vt:lpstr>Calibri Light</vt:lpstr>
      <vt:lpstr>Helvetica</vt:lpstr>
      <vt:lpstr>Symbol</vt:lpstr>
      <vt:lpstr>Verdana</vt:lpstr>
      <vt:lpstr>Kantoorthema</vt:lpstr>
      <vt:lpstr>  De speurtocht van Camilla  De rekenreis op zoek naar Emile  Grote Rekendag 2021 Groep 7 en 8   </vt:lpstr>
      <vt:lpstr>PowerPoint-presentatie</vt:lpstr>
      <vt:lpstr>Ontcijfer het raadsel om het goede kluisnummer te achterhalen.</vt:lpstr>
      <vt:lpstr>PowerPoint-presentatie</vt:lpstr>
      <vt:lpstr>In welk vliegtuig moet Camilla stappen  om in het goede land aan te komen?</vt:lpstr>
      <vt:lpstr>PowerPoint-presentatie</vt:lpstr>
      <vt:lpstr>Ontcijfer het raadsel om het goede kluisnummer te achterhalen.</vt:lpstr>
      <vt:lpstr>PowerPoint-presentatie</vt:lpstr>
      <vt:lpstr>Kom erachter in welke bus Camilla moet stappen om op de volgende locatie aan te komen.</vt:lpstr>
      <vt:lpstr>PowerPoint-presentatie</vt:lpstr>
      <vt:lpstr>PowerPoint-presentatie</vt:lpstr>
      <vt:lpstr>Gebruik de stripkaart en vind het hotel.</vt:lpstr>
      <vt:lpstr>Oplossing stripkaart</vt:lpstr>
      <vt:lpstr>PowerPoint-presentatie</vt:lpstr>
      <vt:lpstr>PowerPoint-presentatie</vt:lpstr>
      <vt:lpstr>Zoek de route uit naar de volgende locatie met behulp van de tomtom.</vt:lpstr>
      <vt:lpstr>PowerPoint-presentatie</vt:lpstr>
      <vt:lpstr>PowerPoint-presentatie</vt:lpstr>
      <vt:lpstr>Ontcijfer de coördinaten om achter de eigenaar van het kasteel te komen.</vt:lpstr>
      <vt:lpstr>PowerPoint-presentatie</vt:lpstr>
      <vt:lpstr>Ontcijfer de coördinaten en kom erachter in welke kamer Emile zit.</vt:lpstr>
      <vt:lpstr>PowerPoint-presentatie</vt:lpstr>
      <vt:lpstr>Ontcijfer de code van de deur door de raadsels op te lossen.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De speurtocht van Camilla  De rekenreis op zoek naar Emile  Grote Rekendag 2021 Groep 7 en 8   </dc:title>
  <dc:creator>Sheila Faessen</dc:creator>
  <cp:lastModifiedBy>Wijers, M.M. (Monica)</cp:lastModifiedBy>
  <cp:revision>5</cp:revision>
  <dcterms:created xsi:type="dcterms:W3CDTF">2020-11-30T18:49:03Z</dcterms:created>
  <dcterms:modified xsi:type="dcterms:W3CDTF">2021-01-05T11:45:30Z</dcterms:modified>
</cp:coreProperties>
</file>