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98" r:id="rId3"/>
    <p:sldId id="260" r:id="rId4"/>
    <p:sldId id="299" r:id="rId5"/>
    <p:sldId id="326" r:id="rId6"/>
    <p:sldId id="301" r:id="rId7"/>
    <p:sldId id="303" r:id="rId8"/>
    <p:sldId id="315" r:id="rId9"/>
    <p:sldId id="316" r:id="rId10"/>
    <p:sldId id="324" r:id="rId11"/>
    <p:sldId id="306" r:id="rId12"/>
    <p:sldId id="305" r:id="rId13"/>
    <p:sldId id="307" r:id="rId14"/>
    <p:sldId id="321" r:id="rId15"/>
    <p:sldId id="309" r:id="rId16"/>
    <p:sldId id="297" r:id="rId17"/>
    <p:sldId id="323" r:id="rId18"/>
    <p:sldId id="31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72" autoAdjust="0"/>
  </p:normalViewPr>
  <p:slideViewPr>
    <p:cSldViewPr>
      <p:cViewPr varScale="1">
        <p:scale>
          <a:sx n="48" d="100"/>
          <a:sy n="48" d="100"/>
        </p:scale>
        <p:origin x="-235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2680B-BA9A-4883-89D4-A19F881F06B5}" type="datetimeFigureOut">
              <a:rPr lang="en-US" smtClean="0"/>
              <a:t>6/7/2017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201BC-C85E-4381-A98E-86D905677FD2}" type="slidenum">
              <a:rPr lang="en-US" smtClean="0"/>
              <a:t>‹#›</a:t>
            </a:fld>
            <a:endParaRPr lang="en-US"/>
          </a:p>
        </p:txBody>
      </p:sp>
    </p:spTree>
    <p:extLst>
      <p:ext uri="{BB962C8B-B14F-4D97-AF65-F5344CB8AC3E}">
        <p14:creationId xmlns:p14="http://schemas.microsoft.com/office/powerpoint/2010/main" val="171190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US" dirty="0" smtClean="0"/>
              <a:t>(</a:t>
            </a:r>
            <a:r>
              <a:rPr lang="en-US" dirty="0" err="1" smtClean="0"/>
              <a:t>allen</a:t>
            </a:r>
            <a:r>
              <a:rPr lang="en-US" dirty="0" smtClean="0"/>
              <a:t>)</a:t>
            </a:r>
          </a:p>
          <a:p>
            <a:r>
              <a:rPr lang="en-US" dirty="0" smtClean="0"/>
              <a:t>Welkom</a:t>
            </a: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a:t>
            </a:fld>
            <a:endParaRPr lang="nl-NL"/>
          </a:p>
        </p:txBody>
      </p:sp>
    </p:spTree>
    <p:extLst>
      <p:ext uri="{BB962C8B-B14F-4D97-AF65-F5344CB8AC3E}">
        <p14:creationId xmlns:p14="http://schemas.microsoft.com/office/powerpoint/2010/main" val="1403938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solidFill>
                <a:effectLst/>
                <a:latin typeface="+mn-lt"/>
                <a:ea typeface="+mn-ea"/>
                <a:cs typeface="+mn-cs"/>
              </a:rPr>
              <a:t>Waar</a:t>
            </a:r>
            <a:r>
              <a:rPr lang="nl-NL" sz="1200" kern="1200" baseline="0" dirty="0" smtClean="0">
                <a:solidFill>
                  <a:schemeClr val="tx1"/>
                </a:solidFill>
                <a:effectLst/>
                <a:latin typeface="+mn-lt"/>
                <a:ea typeface="+mn-ea"/>
                <a:cs typeface="+mn-cs"/>
              </a:rPr>
              <a:t> gaan we het vandaag over hebben? </a:t>
            </a:r>
            <a:endParaRPr lang="nl-NL" sz="1200" kern="1200" dirty="0" smtClean="0">
              <a:solidFill>
                <a:schemeClr val="tx1"/>
              </a:solidFill>
              <a:effectLst/>
              <a:latin typeface="+mn-lt"/>
              <a:ea typeface="+mn-ea"/>
              <a:cs typeface="+mn-cs"/>
            </a:endParaRPr>
          </a:p>
          <a:p>
            <a:pPr marL="514350" indent="-514350">
              <a:buAutoNum type="arabicPeriod"/>
            </a:pPr>
            <a:r>
              <a:rPr lang="en-US" dirty="0" smtClean="0">
                <a:solidFill>
                  <a:schemeClr val="tx1"/>
                </a:solidFill>
              </a:rPr>
              <a:t>Het tot stand </a:t>
            </a:r>
            <a:r>
              <a:rPr lang="en-US" dirty="0" err="1" smtClean="0">
                <a:solidFill>
                  <a:schemeClr val="tx1"/>
                </a:solidFill>
              </a:rPr>
              <a:t>laten</a:t>
            </a:r>
            <a:r>
              <a:rPr lang="en-US" dirty="0" smtClean="0">
                <a:solidFill>
                  <a:schemeClr val="tx1"/>
                </a:solidFill>
              </a:rPr>
              <a:t> </a:t>
            </a:r>
            <a:r>
              <a:rPr lang="en-US" dirty="0" err="1" smtClean="0">
                <a:solidFill>
                  <a:schemeClr val="tx1"/>
                </a:solidFill>
              </a:rPr>
              <a:t>komen</a:t>
            </a:r>
            <a:r>
              <a:rPr lang="en-US" dirty="0" smtClean="0">
                <a:solidFill>
                  <a:schemeClr val="tx1"/>
                </a:solidFill>
              </a:rPr>
              <a:t> van </a:t>
            </a:r>
            <a:r>
              <a:rPr lang="en-US" dirty="0" err="1" smtClean="0">
                <a:solidFill>
                  <a:schemeClr val="tx1"/>
                </a:solidFill>
              </a:rPr>
              <a:t>een</a:t>
            </a:r>
            <a:r>
              <a:rPr lang="en-US" baseline="0" dirty="0" smtClean="0">
                <a:solidFill>
                  <a:schemeClr val="tx1"/>
                </a:solidFill>
              </a:rPr>
              <a:t> </a:t>
            </a:r>
            <a:r>
              <a:rPr lang="en-US" baseline="0" dirty="0" err="1" smtClean="0">
                <a:solidFill>
                  <a:schemeClr val="tx1"/>
                </a:solidFill>
              </a:rPr>
              <a:t>creatief</a:t>
            </a:r>
            <a:r>
              <a:rPr lang="en-US" baseline="0" dirty="0" smtClean="0">
                <a:solidFill>
                  <a:schemeClr val="tx1"/>
                </a:solidFill>
              </a:rPr>
              <a:t> </a:t>
            </a:r>
            <a:r>
              <a:rPr lang="en-US" baseline="0" dirty="0" err="1" smtClean="0">
                <a:solidFill>
                  <a:schemeClr val="tx1"/>
                </a:solidFill>
              </a:rPr>
              <a:t>proces</a:t>
            </a:r>
            <a:r>
              <a:rPr lang="en-US" baseline="0" dirty="0" smtClean="0">
                <a:solidFill>
                  <a:schemeClr val="tx1"/>
                </a:solidFill>
              </a:rPr>
              <a:t>? </a:t>
            </a:r>
            <a:endParaRPr lang="en-US" dirty="0" smtClean="0">
              <a:solidFill>
                <a:schemeClr val="tx1"/>
              </a:solidFill>
            </a:endParaRPr>
          </a:p>
          <a:p>
            <a:pPr marL="514350" indent="-514350">
              <a:buAutoNum type="arabicPeriod"/>
            </a:pPr>
            <a:r>
              <a:rPr lang="en-US" dirty="0" smtClean="0">
                <a:solidFill>
                  <a:schemeClr val="tx1"/>
                </a:solidFill>
              </a:rPr>
              <a:t>Het </a:t>
            </a:r>
            <a:r>
              <a:rPr lang="en-US" dirty="0" err="1" smtClean="0">
                <a:solidFill>
                  <a:schemeClr val="tx1"/>
                </a:solidFill>
              </a:rPr>
              <a:t>begeleiden</a:t>
            </a:r>
            <a:r>
              <a:rPr lang="en-US" dirty="0" smtClean="0">
                <a:solidFill>
                  <a:schemeClr val="tx1"/>
                </a:solidFill>
              </a:rPr>
              <a:t> van </a:t>
            </a:r>
            <a:r>
              <a:rPr lang="en-US" dirty="0" err="1" smtClean="0">
                <a:solidFill>
                  <a:schemeClr val="tx1"/>
                </a:solidFill>
              </a:rPr>
              <a:t>stimuleren</a:t>
            </a:r>
            <a:r>
              <a:rPr lang="en-US" dirty="0" smtClean="0">
                <a:solidFill>
                  <a:schemeClr val="tx1"/>
                </a:solidFill>
              </a:rPr>
              <a:t> van </a:t>
            </a:r>
            <a:r>
              <a:rPr lang="en-US" dirty="0" err="1" smtClean="0">
                <a:solidFill>
                  <a:schemeClr val="tx1"/>
                </a:solidFill>
              </a:rPr>
              <a:t>creatief</a:t>
            </a:r>
            <a:r>
              <a:rPr lang="en-US" dirty="0" smtClean="0">
                <a:solidFill>
                  <a:schemeClr val="tx1"/>
                </a:solidFill>
              </a:rPr>
              <a:t> </a:t>
            </a:r>
            <a:r>
              <a:rPr lang="en-US" dirty="0" err="1" smtClean="0">
                <a:solidFill>
                  <a:schemeClr val="tx1"/>
                </a:solidFill>
              </a:rPr>
              <a:t>probleem</a:t>
            </a:r>
            <a:r>
              <a:rPr lang="en-US" dirty="0" smtClean="0">
                <a:solidFill>
                  <a:schemeClr val="tx1"/>
                </a:solidFill>
              </a:rPr>
              <a:t> </a:t>
            </a:r>
            <a:r>
              <a:rPr lang="en-US" dirty="0" err="1" smtClean="0">
                <a:solidFill>
                  <a:schemeClr val="tx1"/>
                </a:solidFill>
              </a:rPr>
              <a:t>oplossen</a:t>
            </a:r>
            <a:r>
              <a:rPr lang="en-US" dirty="0" smtClean="0">
                <a:solidFill>
                  <a:schemeClr val="tx1"/>
                </a:solidFill>
              </a:rPr>
              <a:t>. </a:t>
            </a:r>
            <a:r>
              <a:rPr lang="en-US" dirty="0" smtClean="0">
                <a:solidFill>
                  <a:schemeClr val="tx1"/>
                </a:solidFill>
                <a:sym typeface="Wingdings" panose="05000000000000000000" pitchFamily="2" charset="2"/>
              </a:rPr>
              <a:t> </a:t>
            </a:r>
            <a:r>
              <a:rPr lang="en-US" dirty="0" err="1" smtClean="0">
                <a:solidFill>
                  <a:schemeClr val="tx1"/>
                </a:solidFill>
                <a:sym typeface="Wingdings" panose="05000000000000000000" pitchFamily="2" charset="2"/>
              </a:rPr>
              <a:t>als</a:t>
            </a:r>
            <a:r>
              <a:rPr lang="en-US" baseline="0" dirty="0" smtClean="0">
                <a:solidFill>
                  <a:schemeClr val="tx1"/>
                </a:solidFill>
                <a:sym typeface="Wingdings" panose="05000000000000000000" pitchFamily="2" charset="2"/>
              </a:rPr>
              <a:t> </a:t>
            </a:r>
            <a:r>
              <a:rPr lang="en-US" baseline="0" dirty="0" err="1" smtClean="0">
                <a:solidFill>
                  <a:schemeClr val="tx1"/>
                </a:solidFill>
                <a:sym typeface="Wingdings" panose="05000000000000000000" pitchFamily="2" charset="2"/>
              </a:rPr>
              <a:t>leerkracht</a:t>
            </a:r>
            <a:r>
              <a:rPr lang="en-US" baseline="0" dirty="0" smtClean="0">
                <a:solidFill>
                  <a:schemeClr val="tx1"/>
                </a:solidFill>
                <a:sym typeface="Wingdings" panose="05000000000000000000" pitchFamily="2" charset="2"/>
              </a:rPr>
              <a:t> </a:t>
            </a:r>
            <a:r>
              <a:rPr lang="en-US" baseline="0" dirty="0" err="1" smtClean="0">
                <a:solidFill>
                  <a:schemeClr val="tx1"/>
                </a:solidFill>
                <a:sym typeface="Wingdings" panose="05000000000000000000" pitchFamily="2" charset="2"/>
              </a:rPr>
              <a:t>kan</a:t>
            </a:r>
            <a:r>
              <a:rPr lang="en-US" baseline="0" dirty="0" smtClean="0">
                <a:solidFill>
                  <a:schemeClr val="tx1"/>
                </a:solidFill>
                <a:sym typeface="Wingdings" panose="05000000000000000000" pitchFamily="2" charset="2"/>
              </a:rPr>
              <a:t> je </a:t>
            </a:r>
            <a:r>
              <a:rPr lang="en-US" baseline="0" dirty="0" err="1" smtClean="0">
                <a:solidFill>
                  <a:schemeClr val="tx1"/>
                </a:solidFill>
                <a:sym typeface="Wingdings" panose="05000000000000000000" pitchFamily="2" charset="2"/>
              </a:rPr>
              <a:t>inspelen</a:t>
            </a:r>
            <a:r>
              <a:rPr lang="en-US" baseline="0" dirty="0" smtClean="0">
                <a:solidFill>
                  <a:schemeClr val="tx1"/>
                </a:solidFill>
                <a:sym typeface="Wingdings" panose="05000000000000000000" pitchFamily="2" charset="2"/>
              </a:rPr>
              <a:t> op het </a:t>
            </a:r>
            <a:r>
              <a:rPr lang="en-US" baseline="0" dirty="0" err="1" smtClean="0">
                <a:solidFill>
                  <a:schemeClr val="tx1"/>
                </a:solidFill>
                <a:sym typeface="Wingdings" panose="05000000000000000000" pitchFamily="2" charset="2"/>
              </a:rPr>
              <a:t>p</a:t>
            </a:r>
            <a:r>
              <a:rPr lang="en-US" dirty="0" err="1" smtClean="0">
                <a:solidFill>
                  <a:schemeClr val="tx1"/>
                </a:solidFill>
                <a:sym typeface="Wingdings" panose="05000000000000000000" pitchFamily="2" charset="2"/>
              </a:rPr>
              <a:t>roces</a:t>
            </a:r>
            <a:r>
              <a:rPr lang="en-US" dirty="0" smtClean="0">
                <a:solidFill>
                  <a:schemeClr val="tx1"/>
                </a:solidFill>
                <a:sym typeface="Wingdings" panose="05000000000000000000" pitchFamily="2" charset="2"/>
              </a:rPr>
              <a:t> &amp; de context. </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4F2201BC-C85E-4381-A98E-86D905677FD2}" type="slidenum">
              <a:rPr lang="en-US" smtClean="0"/>
              <a:t>10</a:t>
            </a:fld>
            <a:endParaRPr lang="en-US"/>
          </a:p>
        </p:txBody>
      </p:sp>
    </p:spTree>
    <p:extLst>
      <p:ext uri="{BB962C8B-B14F-4D97-AF65-F5344CB8AC3E}">
        <p14:creationId xmlns:p14="http://schemas.microsoft.com/office/powerpoint/2010/main" val="1670002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Opdracht uitdelen op a4tjes</a:t>
            </a:r>
          </a:p>
          <a:p>
            <a:endParaRPr lang="nl-NL" dirty="0" smtClean="0"/>
          </a:p>
          <a:p>
            <a:pPr lvl="0"/>
            <a:r>
              <a:rPr lang="nl-NL" sz="1200" kern="1200" dirty="0" smtClean="0">
                <a:solidFill>
                  <a:schemeClr val="tx1"/>
                </a:solidFill>
                <a:effectLst/>
                <a:latin typeface="+mn-lt"/>
                <a:ea typeface="+mn-ea"/>
                <a:cs typeface="+mn-cs"/>
              </a:rPr>
              <a:t>Bespreek ook hoe je gericht kunt werken aan een of meer leerdoelen werken, op een manier dat kinderen hun creativiteit inzetten en ontwikkelen?</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Gevolg van dit soort opdrachten voor leerlingen? Wat gebeurt er? Verschil met opdrachten die geen creativiteit stimuleren? Door open opdrachten zijn leerlingen meer intrinsiek gemotiveerd </a:t>
            </a:r>
            <a:r>
              <a:rPr lang="nl-NL" sz="1200" kern="1200" dirty="0" smtClean="0">
                <a:solidFill>
                  <a:schemeClr val="tx1"/>
                </a:solidFill>
                <a:effectLst/>
                <a:latin typeface="+mn-lt"/>
                <a:ea typeface="+mn-ea"/>
                <a:cs typeface="+mn-cs"/>
                <a:sym typeface="Wingdings"/>
              </a:rPr>
              <a:t></a:t>
            </a:r>
            <a:r>
              <a:rPr lang="nl-NL" sz="1200" kern="1200" dirty="0" smtClean="0">
                <a:solidFill>
                  <a:schemeClr val="tx1"/>
                </a:solidFill>
                <a:effectLst/>
                <a:latin typeface="+mn-lt"/>
                <a:ea typeface="+mn-ea"/>
                <a:cs typeface="+mn-cs"/>
              </a:rPr>
              <a:t> door open opdracht gevoel ‘eigen gedrag en keuzes bepalen’, ‘Je mag/ ‘Je kunt’. </a:t>
            </a:r>
            <a:r>
              <a:rPr lang="nl-NL" dirty="0" smtClean="0"/>
              <a:t>. </a:t>
            </a:r>
          </a:p>
          <a:p>
            <a:r>
              <a:rPr lang="nl-NL" dirty="0" smtClean="0"/>
              <a:t>Formulering</a:t>
            </a:r>
            <a:r>
              <a:rPr lang="nl-NL" baseline="0" dirty="0" smtClean="0"/>
              <a:t> ook van belang!! </a:t>
            </a:r>
            <a:endParaRPr lang="nl-NL" dirty="0"/>
          </a:p>
        </p:txBody>
      </p:sp>
      <p:sp>
        <p:nvSpPr>
          <p:cNvPr id="4" name="Tijdelijke aanduiding voor dianummer 3"/>
          <p:cNvSpPr>
            <a:spLocks noGrp="1"/>
          </p:cNvSpPr>
          <p:nvPr>
            <p:ph type="sldNum" sz="quarter" idx="10"/>
          </p:nvPr>
        </p:nvSpPr>
        <p:spPr/>
        <p:txBody>
          <a:bodyPr/>
          <a:lstStyle/>
          <a:p>
            <a:fld id="{4F2201BC-C85E-4381-A98E-86D905677FD2}" type="slidenum">
              <a:rPr lang="en-US" smtClean="0"/>
              <a:t>11</a:t>
            </a:fld>
            <a:endParaRPr lang="en-US"/>
          </a:p>
        </p:txBody>
      </p:sp>
    </p:spTree>
    <p:extLst>
      <p:ext uri="{BB962C8B-B14F-4D97-AF65-F5344CB8AC3E}">
        <p14:creationId xmlns:p14="http://schemas.microsoft.com/office/powerpoint/2010/main" val="556944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u="sng"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Wel is van belang dat leerkrachten een open opdracht niet zomaar vertalen in alles mag of alle materialen mogen. Wanneer de leerlingen te veel keus hebben zullen zij juist minder worden uitgedaagd en meer voor het al bekende kiezen.</a:t>
            </a:r>
            <a:endParaRPr lang="en-US" sz="1200" kern="1200" dirty="0" smtClean="0">
              <a:solidFill>
                <a:schemeClr val="tx1"/>
              </a:solidFill>
              <a:effectLst/>
              <a:latin typeface="+mn-lt"/>
              <a:ea typeface="+mn-ea"/>
              <a:cs typeface="+mn-cs"/>
            </a:endParaRPr>
          </a:p>
          <a:p>
            <a:r>
              <a:rPr lang="nl-NL" sz="1200" b="1" u="sng" kern="1200" dirty="0" smtClean="0">
                <a:solidFill>
                  <a:schemeClr val="tx1"/>
                </a:solidFill>
                <a:effectLst/>
                <a:latin typeface="+mn-lt"/>
                <a:ea typeface="+mn-ea"/>
                <a:cs typeface="+mn-cs"/>
              </a:rPr>
              <a:t>!!</a:t>
            </a:r>
            <a:r>
              <a:rPr lang="nl-NL" sz="1200" b="1" kern="120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Formulering van de vraag is ook van belang. Gesloten vraag, meer gesloten opdracht. </a:t>
            </a:r>
            <a:endParaRPr lang="en-US" sz="1200"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Materialen:</a:t>
            </a:r>
            <a:r>
              <a:rPr lang="nl-NL" sz="1200" kern="1200" dirty="0" smtClean="0">
                <a:solidFill>
                  <a:schemeClr val="tx1"/>
                </a:solidFill>
                <a:effectLst/>
                <a:latin typeface="+mn-lt"/>
                <a:ea typeface="+mn-ea"/>
                <a:cs typeface="+mn-cs"/>
              </a:rPr>
              <a:t> uitdagend, op verschillende manieren moet kunnen worden ingezet/gevormd. Beperking in materiaal kan voor diepgaander materiaal onderzoek zorgen. </a:t>
            </a:r>
            <a:endParaRPr lang="en-US" sz="1200" kern="1200" dirty="0" smtClean="0">
              <a:solidFill>
                <a:schemeClr val="tx1"/>
              </a:solidFill>
              <a:effectLst/>
              <a:latin typeface="+mn-lt"/>
              <a:ea typeface="+mn-ea"/>
              <a:cs typeface="+mn-cs"/>
            </a:endParaRPr>
          </a:p>
          <a:p>
            <a:endParaRPr lang="nl-NL" sz="1200" b="1" kern="1200" dirty="0" smtClean="0">
              <a:solidFill>
                <a:schemeClr val="tx1"/>
              </a:solidFill>
              <a:effectLst/>
              <a:latin typeface="+mn-lt"/>
              <a:ea typeface="+mn-ea"/>
              <a:cs typeface="+mn-cs"/>
            </a:endParaRPr>
          </a:p>
          <a:p>
            <a:endParaRPr lang="nl-NL" sz="1200" b="1" kern="1200" dirty="0" smtClean="0">
              <a:solidFill>
                <a:schemeClr val="tx1"/>
              </a:solidFill>
              <a:effectLst/>
              <a:latin typeface="+mn-lt"/>
              <a:ea typeface="+mn-ea"/>
              <a:cs typeface="+mn-cs"/>
            </a:endParaRPr>
          </a:p>
          <a:p>
            <a:r>
              <a:rPr lang="nl-NL" sz="1200" b="1" kern="1200" dirty="0" smtClean="0">
                <a:solidFill>
                  <a:schemeClr val="tx1"/>
                </a:solidFill>
                <a:effectLst/>
                <a:latin typeface="+mn-lt"/>
                <a:ea typeface="+mn-ea"/>
                <a:cs typeface="+mn-cs"/>
              </a:rPr>
              <a:t>Opdrachten die creativiteit stimuleren: </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D.m.v. een open opdracht of </a:t>
            </a:r>
            <a:r>
              <a:rPr lang="nl-NL" sz="1200" kern="1200" dirty="0" err="1" smtClean="0">
                <a:solidFill>
                  <a:schemeClr val="tx1"/>
                </a:solidFill>
                <a:effectLst/>
                <a:latin typeface="+mn-lt"/>
                <a:ea typeface="+mn-ea"/>
                <a:cs typeface="+mn-cs"/>
              </a:rPr>
              <a:t>problem</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posing</a:t>
            </a:r>
            <a:r>
              <a:rPr lang="nl-NL" sz="1200" kern="1200" dirty="0" smtClean="0">
                <a:solidFill>
                  <a:schemeClr val="tx1"/>
                </a:solidFill>
                <a:effectLst/>
                <a:latin typeface="+mn-lt"/>
                <a:ea typeface="+mn-ea"/>
                <a:cs typeface="+mn-cs"/>
              </a:rPr>
              <a:t> activiteit. Een open opdracht is ‘open’ </a:t>
            </a:r>
          </a:p>
          <a:p>
            <a:pPr lvl="0"/>
            <a:r>
              <a:rPr lang="nl-NL" sz="1200" kern="1200" dirty="0" smtClean="0">
                <a:solidFill>
                  <a:schemeClr val="tx1"/>
                </a:solidFill>
                <a:effectLst/>
                <a:latin typeface="+mn-lt"/>
                <a:ea typeface="+mn-ea"/>
                <a:cs typeface="+mn-cs"/>
              </a:rPr>
              <a:t>m.b.t. interpretatie, met verschillende mogelijke oplossingen die voortkomen uit eigen interpretatie; </a:t>
            </a:r>
          </a:p>
          <a:p>
            <a:pPr lvl="0"/>
            <a:r>
              <a:rPr lang="nl-NL" sz="1200" kern="1200" dirty="0" smtClean="0">
                <a:solidFill>
                  <a:schemeClr val="tx1"/>
                </a:solidFill>
                <a:effectLst/>
                <a:latin typeface="+mn-lt"/>
                <a:ea typeface="+mn-ea"/>
                <a:cs typeface="+mn-cs"/>
              </a:rPr>
              <a:t>als er een range van verschillende mogelijke oplossingen mogelijk zijn of </a:t>
            </a:r>
          </a:p>
          <a:p>
            <a:pPr lvl="0"/>
            <a:r>
              <a:rPr lang="nl-NL" sz="1200" kern="1200" dirty="0" smtClean="0">
                <a:solidFill>
                  <a:schemeClr val="tx1"/>
                </a:solidFill>
                <a:effectLst/>
                <a:latin typeface="+mn-lt"/>
                <a:ea typeface="+mn-ea"/>
                <a:cs typeface="+mn-cs"/>
              </a:rPr>
              <a:t>problemen zijn open als er verschillende oplossingsmanieren mogelijk zijn.</a:t>
            </a:r>
          </a:p>
          <a:p>
            <a:pPr lvl="0"/>
            <a:r>
              <a:rPr lang="nl-NL" sz="1200" kern="1200" dirty="0" smtClean="0">
                <a:solidFill>
                  <a:schemeClr val="tx1"/>
                </a:solidFill>
                <a:effectLst/>
                <a:latin typeface="+mn-lt"/>
                <a:ea typeface="+mn-ea"/>
                <a:cs typeface="+mn-cs"/>
              </a:rPr>
              <a:t>Het is daarnaast belangrijk dat leerlingen niet meteen weten hoe ze de opdracht kunnen uitvoeren/het probleem kunnen oplossen. </a:t>
            </a:r>
          </a:p>
          <a:p>
            <a:pPr lvl="0"/>
            <a:r>
              <a:rPr lang="nl-NL" sz="1200" kern="1200" dirty="0" smtClean="0">
                <a:solidFill>
                  <a:schemeClr val="tx1"/>
                </a:solidFill>
                <a:effectLst/>
                <a:latin typeface="+mn-lt"/>
                <a:ea typeface="+mn-ea"/>
                <a:cs typeface="+mn-cs"/>
              </a:rPr>
              <a:t>De opdracht moet de leerling intrinsiek motiveren; de taak moet daarom de moeite waard zijn voor leerlingen en een pakkend startpunt hebben. </a:t>
            </a:r>
          </a:p>
          <a:p>
            <a:pPr lvl="0"/>
            <a:r>
              <a:rPr lang="nl-NL" sz="1200" kern="1200" dirty="0" smtClean="0">
                <a:solidFill>
                  <a:schemeClr val="tx1"/>
                </a:solidFill>
                <a:effectLst/>
                <a:latin typeface="+mn-lt"/>
                <a:ea typeface="+mn-ea"/>
                <a:cs typeface="+mn-cs"/>
              </a:rPr>
              <a:t>Er is sprake van een oriëntatiefase – oriënteren helpt leerlingen om tot een creatieve oplossing te komen. Bijv. Als je niet weet wat het begrip ruimte inhoudt dan kan je moeilijk ruimte gaan vangen.</a:t>
            </a:r>
          </a:p>
          <a:p>
            <a:pPr lvl="0"/>
            <a:r>
              <a:rPr lang="nl-NL" sz="1200" kern="1200" dirty="0" smtClean="0">
                <a:solidFill>
                  <a:schemeClr val="tx1"/>
                </a:solidFill>
                <a:effectLst/>
                <a:latin typeface="+mn-lt"/>
                <a:ea typeface="+mn-ea"/>
                <a:cs typeface="+mn-cs"/>
              </a:rPr>
              <a:t>Leerlingen hebben in de opdracht de mogelijkheid om verschillende ideeën te bedenken, te kiezen uit ideeën en ideeën uit te proberen. De uitkomst van een opdracht kan zijn dat leerlingen uiteindelijk één antwoord/oplossing/kunstwerk hebben gemaakt. Een andere uitkomst van de opdracht kan zijn dat leerlingen meerdere antwoorden/oplossingen of kunstwerken maken.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F2201BC-C85E-4381-A98E-86D905677FD2}" type="slidenum">
              <a:rPr lang="en-US" smtClean="0"/>
              <a:t>12</a:t>
            </a:fld>
            <a:endParaRPr lang="en-US"/>
          </a:p>
        </p:txBody>
      </p:sp>
    </p:spTree>
    <p:extLst>
      <p:ext uri="{BB962C8B-B14F-4D97-AF65-F5344CB8AC3E}">
        <p14:creationId xmlns:p14="http://schemas.microsoft.com/office/powerpoint/2010/main" val="229252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 Voor het begeleiden</a:t>
            </a:r>
            <a:r>
              <a:rPr lang="nl-NL" sz="1200" kern="1200" baseline="0" dirty="0" smtClean="0">
                <a:solidFill>
                  <a:schemeClr val="tx1"/>
                </a:solidFill>
                <a:effectLst/>
                <a:latin typeface="+mn-lt"/>
                <a:ea typeface="+mn-ea"/>
                <a:cs typeface="+mn-cs"/>
              </a:rPr>
              <a:t> en bevorderen van creativiteit </a:t>
            </a:r>
            <a:r>
              <a:rPr lang="nl-NL" sz="1200" kern="1200" baseline="0" dirty="0" smtClean="0">
                <a:solidFill>
                  <a:schemeClr val="tx1"/>
                </a:solidFill>
                <a:effectLst/>
                <a:latin typeface="+mn-lt"/>
                <a:ea typeface="+mn-ea"/>
                <a:cs typeface="+mn-cs"/>
                <a:sym typeface="Wingdings" panose="05000000000000000000" pitchFamily="2" charset="2"/>
              </a:rPr>
              <a:t> inspelen op het proces van de leerling en stimulerende context. </a:t>
            </a:r>
            <a:br>
              <a:rPr lang="nl-NL" sz="1200" kern="1200" baseline="0" dirty="0" smtClean="0">
                <a:solidFill>
                  <a:schemeClr val="tx1"/>
                </a:solidFill>
                <a:effectLst/>
                <a:latin typeface="+mn-lt"/>
                <a:ea typeface="+mn-ea"/>
                <a:cs typeface="+mn-cs"/>
                <a:sym typeface="Wingdings" panose="05000000000000000000" pitchFamily="2" charset="2"/>
              </a:rPr>
            </a:br>
            <a:r>
              <a:rPr lang="nl-NL" sz="1200" kern="1200" baseline="0" dirty="0" smtClean="0">
                <a:solidFill>
                  <a:schemeClr val="tx1"/>
                </a:solidFill>
                <a:effectLst/>
                <a:latin typeface="+mn-lt"/>
                <a:ea typeface="+mn-ea"/>
                <a:cs typeface="+mn-cs"/>
                <a:sym typeface="Wingdings" panose="05000000000000000000" pitchFamily="2" charset="2"/>
              </a:rPr>
              <a:t>- Filmfragmenten gaan bekijken. Welke mogelijkheden daar liggen om de creativiteit van kinderen te bevorderen.</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effectLst/>
                <a:latin typeface="+mn-lt"/>
                <a:ea typeface="+mn-ea"/>
                <a:cs typeface="+mn-cs"/>
                <a:sym typeface="Wingdings" panose="05000000000000000000" pitchFamily="2" charset="2"/>
              </a:rPr>
              <a:t>Ook benieuwd naar andere vragen zijn van jullie – momenten waarin je dacht hoe doe ik dit? </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baseline="0" dirty="0" smtClean="0">
              <a:solidFill>
                <a:schemeClr val="tx1"/>
              </a:solidFill>
              <a:effectLst/>
              <a:latin typeface="+mn-lt"/>
              <a:ea typeface="+mn-ea"/>
              <a:cs typeface="+mn-cs"/>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 Vragen voor bij fragmenten: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Welke mogelijkheden liggen hier om de creativiteit van kinderen te stimuleren?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Hoe verloopt hier het gesprek?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Wat is de reactie van kinderen daar op? </a:t>
            </a:r>
            <a:endParaRPr lang="en-US" dirty="0" smtClean="0"/>
          </a:p>
          <a:p>
            <a:r>
              <a:rPr lang="nl-NL" dirty="0" smtClean="0"/>
              <a:t>Wat voor rol neemt de leerkracht aan? </a:t>
            </a:r>
            <a:r>
              <a:rPr lang="nl-NL" dirty="0" smtClean="0">
                <a:sym typeface="Wingdings"/>
              </a:rPr>
              <a:t></a:t>
            </a:r>
            <a:r>
              <a:rPr lang="nl-NL" dirty="0" smtClean="0"/>
              <a:t> </a:t>
            </a:r>
            <a:endParaRPr lang="en-US" dirty="0" smtClean="0"/>
          </a:p>
          <a:p>
            <a:r>
              <a:rPr lang="nl-NL" dirty="0" smtClean="0"/>
              <a:t>Wat had de leerkracht nog beter/anders kunnen doen? </a:t>
            </a:r>
            <a:endParaRPr lang="en-US" dirty="0" smtClean="0"/>
          </a:p>
          <a:p>
            <a:pPr lvl="0"/>
            <a:r>
              <a:rPr lang="nl-NL" sz="1200" kern="1200" dirty="0" smtClean="0">
                <a:solidFill>
                  <a:schemeClr val="tx1"/>
                </a:solidFill>
                <a:effectLst/>
                <a:latin typeface="+mn-lt"/>
                <a:ea typeface="+mn-ea"/>
                <a:cs typeface="+mn-cs"/>
              </a:rPr>
              <a:t>Welke mogelijkheden liggen hier om meetkundetaal/meetkundig redeneren te bevorderen? Pakt de leerkracht deze mogelijkheden ook? Of niet? </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Welke mogelijkheden liggen hier om kunsteducatie te bevorderen? Pakt de leerkracht deze mogelijkheden ook? Of niet?</a:t>
            </a:r>
          </a:p>
          <a:p>
            <a:endParaRPr lang="en-US" dirty="0"/>
          </a:p>
        </p:txBody>
      </p:sp>
      <p:sp>
        <p:nvSpPr>
          <p:cNvPr id="4" name="Slide Number Placeholder 3"/>
          <p:cNvSpPr>
            <a:spLocks noGrp="1"/>
          </p:cNvSpPr>
          <p:nvPr>
            <p:ph type="sldNum" sz="quarter" idx="10"/>
          </p:nvPr>
        </p:nvSpPr>
        <p:spPr/>
        <p:txBody>
          <a:bodyPr/>
          <a:lstStyle/>
          <a:p>
            <a:fld id="{4F2201BC-C85E-4381-A98E-86D905677FD2}" type="slidenum">
              <a:rPr lang="en-US" smtClean="0"/>
              <a:t>13</a:t>
            </a:fld>
            <a:endParaRPr lang="en-US"/>
          </a:p>
        </p:txBody>
      </p:sp>
    </p:spTree>
    <p:extLst>
      <p:ext uri="{BB962C8B-B14F-4D97-AF65-F5344CB8AC3E}">
        <p14:creationId xmlns:p14="http://schemas.microsoft.com/office/powerpoint/2010/main" val="1324453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smtClean="0"/>
              <a:t>Deelnemers</a:t>
            </a:r>
            <a:r>
              <a:rPr lang="en-US" dirty="0" smtClean="0"/>
              <a:t> </a:t>
            </a:r>
            <a:r>
              <a:rPr lang="en-US" dirty="0" err="1" smtClean="0"/>
              <a:t>vragen</a:t>
            </a:r>
            <a:r>
              <a:rPr lang="en-US" dirty="0" smtClean="0"/>
              <a:t> om </a:t>
            </a:r>
            <a:r>
              <a:rPr lang="en-US" dirty="0" err="1" smtClean="0"/>
              <a:t>eigen</a:t>
            </a:r>
            <a:r>
              <a:rPr lang="en-US" dirty="0" smtClean="0"/>
              <a:t> </a:t>
            </a:r>
            <a:r>
              <a:rPr lang="en-US" dirty="0" err="1" smtClean="0"/>
              <a:t>ervaringen</a:t>
            </a:r>
            <a:r>
              <a:rPr lang="en-US" dirty="0" smtClean="0"/>
              <a:t> in te </a:t>
            </a:r>
            <a:r>
              <a:rPr lang="en-US" dirty="0" err="1" smtClean="0"/>
              <a:t>brengen</a:t>
            </a:r>
            <a:r>
              <a:rPr lang="en-US" dirty="0" smtClean="0"/>
              <a:t>: </a:t>
            </a:r>
            <a:r>
              <a:rPr lang="en-US" dirty="0" err="1" smtClean="0"/>
              <a:t>welke</a:t>
            </a:r>
            <a:r>
              <a:rPr lang="en-US" dirty="0" smtClean="0"/>
              <a:t> </a:t>
            </a:r>
            <a:r>
              <a:rPr lang="en-US" dirty="0" err="1" smtClean="0"/>
              <a:t>vragen</a:t>
            </a:r>
            <a:r>
              <a:rPr lang="en-US" dirty="0" smtClean="0"/>
              <a:t> </a:t>
            </a:r>
            <a:r>
              <a:rPr lang="en-US" dirty="0" err="1" smtClean="0"/>
              <a:t>stelden</a:t>
            </a:r>
            <a:r>
              <a:rPr lang="en-US" dirty="0" smtClean="0"/>
              <a:t> </a:t>
            </a:r>
            <a:r>
              <a:rPr lang="en-US" dirty="0" err="1" smtClean="0"/>
              <a:t>ze</a:t>
            </a:r>
            <a:r>
              <a:rPr lang="en-US" dirty="0" smtClean="0"/>
              <a:t> om de </a:t>
            </a:r>
            <a:r>
              <a:rPr lang="en-US" dirty="0" err="1" smtClean="0"/>
              <a:t>creativiteit</a:t>
            </a:r>
            <a:r>
              <a:rPr lang="en-US" dirty="0" smtClean="0"/>
              <a:t> te </a:t>
            </a:r>
            <a:r>
              <a:rPr lang="en-US" dirty="0" err="1" smtClean="0"/>
              <a:t>stimuleren</a:t>
            </a:r>
            <a:r>
              <a:rPr lang="en-US" dirty="0" smtClean="0"/>
              <a:t>? </a:t>
            </a:r>
            <a:endParaRPr lang="en-US" u="sng" dirty="0" smtClean="0">
              <a:solidFill>
                <a:srgbClr val="FF0000"/>
              </a:solidFill>
            </a:endParaRPr>
          </a:p>
          <a:p>
            <a:pPr lvl="0"/>
            <a:r>
              <a:rPr lang="en-US" dirty="0" err="1" smtClean="0"/>
              <a:t>Kunnen</a:t>
            </a:r>
            <a:r>
              <a:rPr lang="en-US" dirty="0" smtClean="0"/>
              <a:t> </a:t>
            </a:r>
            <a:r>
              <a:rPr lang="en-US" dirty="0" err="1" smtClean="0"/>
              <a:t>ze</a:t>
            </a:r>
            <a:r>
              <a:rPr lang="en-US" dirty="0" smtClean="0"/>
              <a:t> de </a:t>
            </a:r>
            <a:r>
              <a:rPr lang="en-US" dirty="0" err="1" smtClean="0"/>
              <a:t>voorbeeldvragen</a:t>
            </a:r>
            <a:r>
              <a:rPr lang="en-US" dirty="0" smtClean="0"/>
              <a:t> </a:t>
            </a:r>
            <a:r>
              <a:rPr lang="en-US" dirty="0" err="1" smtClean="0"/>
              <a:t>invullen</a:t>
            </a:r>
            <a:r>
              <a:rPr lang="en-US" dirty="0" smtClean="0"/>
              <a:t> of </a:t>
            </a:r>
            <a:r>
              <a:rPr lang="en-US" dirty="0" err="1" smtClean="0"/>
              <a:t>daaraan</a:t>
            </a:r>
            <a:r>
              <a:rPr lang="en-US" dirty="0" smtClean="0"/>
              <a:t> </a:t>
            </a:r>
            <a:r>
              <a:rPr lang="en-US" dirty="0" err="1" smtClean="0"/>
              <a:t>eigen</a:t>
            </a:r>
            <a:r>
              <a:rPr lang="en-US" dirty="0" smtClean="0"/>
              <a:t> </a:t>
            </a:r>
            <a:r>
              <a:rPr lang="en-US" dirty="0" err="1" smtClean="0"/>
              <a:t>voorbeelden</a:t>
            </a:r>
            <a:r>
              <a:rPr lang="en-US" baseline="0" dirty="0" smtClean="0"/>
              <a:t> </a:t>
            </a:r>
            <a:r>
              <a:rPr lang="en-US" baseline="0" dirty="0" err="1" smtClean="0"/>
              <a:t>toevoegen</a:t>
            </a:r>
            <a:r>
              <a:rPr lang="en-US" baseline="0" dirty="0" smtClean="0"/>
              <a:t>.</a:t>
            </a:r>
          </a:p>
          <a:p>
            <a:pPr lvl="0"/>
            <a:r>
              <a:rPr lang="en-US" baseline="0" dirty="0" smtClean="0"/>
              <a:t>Wat is </a:t>
            </a:r>
            <a:r>
              <a:rPr lang="en-US" baseline="0" dirty="0" err="1" smtClean="0"/>
              <a:t>kenmerkend</a:t>
            </a:r>
            <a:r>
              <a:rPr lang="en-US" baseline="0" dirty="0" smtClean="0"/>
              <a:t> – open </a:t>
            </a:r>
            <a:r>
              <a:rPr lang="en-US" baseline="0" dirty="0" err="1" smtClean="0"/>
              <a:t>vragen</a:t>
            </a:r>
            <a:r>
              <a:rPr lang="en-US" baseline="0" dirty="0" smtClean="0"/>
              <a:t>.</a:t>
            </a:r>
            <a:endParaRPr lang="en-US" dirty="0" smtClean="0"/>
          </a:p>
          <a:p>
            <a:pPr lvl="0" algn="ctr"/>
            <a:endParaRPr lang="en-US" dirty="0"/>
          </a:p>
        </p:txBody>
      </p:sp>
      <p:sp>
        <p:nvSpPr>
          <p:cNvPr id="4" name="Slide Number Placeholder 3"/>
          <p:cNvSpPr>
            <a:spLocks noGrp="1"/>
          </p:cNvSpPr>
          <p:nvPr>
            <p:ph type="sldNum" sz="quarter" idx="10"/>
          </p:nvPr>
        </p:nvSpPr>
        <p:spPr/>
        <p:txBody>
          <a:bodyPr/>
          <a:lstStyle/>
          <a:p>
            <a:fld id="{4F2201BC-C85E-4381-A98E-86D905677FD2}" type="slidenum">
              <a:rPr lang="en-US" smtClean="0"/>
              <a:t>14</a:t>
            </a:fld>
            <a:endParaRPr lang="en-US"/>
          </a:p>
        </p:txBody>
      </p:sp>
    </p:spTree>
    <p:extLst>
      <p:ext uri="{BB962C8B-B14F-4D97-AF65-F5344CB8AC3E}">
        <p14:creationId xmlns:p14="http://schemas.microsoft.com/office/powerpoint/2010/main" val="1324453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samenvatting van het voorafgaande.</a:t>
            </a:r>
            <a:endParaRPr lang="nl-NL" dirty="0"/>
          </a:p>
        </p:txBody>
      </p:sp>
      <p:sp>
        <p:nvSpPr>
          <p:cNvPr id="4" name="Tijdelijke aanduiding voor dianummer 3"/>
          <p:cNvSpPr>
            <a:spLocks noGrp="1"/>
          </p:cNvSpPr>
          <p:nvPr>
            <p:ph type="sldNum" sz="quarter" idx="10"/>
          </p:nvPr>
        </p:nvSpPr>
        <p:spPr/>
        <p:txBody>
          <a:bodyPr/>
          <a:lstStyle/>
          <a:p>
            <a:fld id="{4F2201BC-C85E-4381-A98E-86D905677FD2}" type="slidenum">
              <a:rPr lang="en-US" smtClean="0"/>
              <a:t>15</a:t>
            </a:fld>
            <a:endParaRPr lang="en-US"/>
          </a:p>
        </p:txBody>
      </p:sp>
    </p:spTree>
    <p:extLst>
      <p:ext uri="{BB962C8B-B14F-4D97-AF65-F5344CB8AC3E}">
        <p14:creationId xmlns:p14="http://schemas.microsoft.com/office/powerpoint/2010/main" val="537599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16</a:t>
            </a:fld>
            <a:endParaRPr lang="nl-NL"/>
          </a:p>
        </p:txBody>
      </p:sp>
    </p:spTree>
    <p:extLst>
      <p:ext uri="{BB962C8B-B14F-4D97-AF65-F5344CB8AC3E}">
        <p14:creationId xmlns:p14="http://schemas.microsoft.com/office/powerpoint/2010/main" val="4245489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Doorlopen</a:t>
            </a:r>
          </a:p>
          <a:p>
            <a:pPr marL="171450" indent="-171450">
              <a:buFontTx/>
              <a:buChar char="-"/>
            </a:pPr>
            <a:r>
              <a:rPr lang="nl-NL" dirty="0" smtClean="0"/>
              <a:t>Instemming vragen en nagaan</a:t>
            </a:r>
            <a:r>
              <a:rPr lang="nl-NL" baseline="0" dirty="0" smtClean="0"/>
              <a:t> welke voorstelling de deelnemers bij deze doelen hebben? Zijn het ook hun doelen?</a:t>
            </a:r>
            <a:endParaRPr lang="nl-NL" dirty="0"/>
          </a:p>
        </p:txBody>
      </p:sp>
      <p:sp>
        <p:nvSpPr>
          <p:cNvPr id="4" name="Tijdelijke aanduiding voor dianummer 3"/>
          <p:cNvSpPr>
            <a:spLocks noGrp="1"/>
          </p:cNvSpPr>
          <p:nvPr>
            <p:ph type="sldNum" sz="quarter" idx="10"/>
          </p:nvPr>
        </p:nvSpPr>
        <p:spPr/>
        <p:txBody>
          <a:bodyPr/>
          <a:lstStyle/>
          <a:p>
            <a:fld id="{4F2201BC-C85E-4381-A98E-86D905677FD2}" type="slidenum">
              <a:rPr lang="en-US" smtClean="0"/>
              <a:t>17</a:t>
            </a:fld>
            <a:endParaRPr lang="en-US"/>
          </a:p>
        </p:txBody>
      </p:sp>
    </p:spTree>
    <p:extLst>
      <p:ext uri="{BB962C8B-B14F-4D97-AF65-F5344CB8AC3E}">
        <p14:creationId xmlns:p14="http://schemas.microsoft.com/office/powerpoint/2010/main" val="296134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Ronald</a:t>
            </a:r>
            <a:endParaRPr lang="nl-NL" dirty="0"/>
          </a:p>
        </p:txBody>
      </p:sp>
      <p:sp>
        <p:nvSpPr>
          <p:cNvPr id="4" name="Tijdelijke aanduiding voor dianummer 3"/>
          <p:cNvSpPr>
            <a:spLocks noGrp="1"/>
          </p:cNvSpPr>
          <p:nvPr>
            <p:ph type="sldNum" sz="quarter" idx="10"/>
          </p:nvPr>
        </p:nvSpPr>
        <p:spPr/>
        <p:txBody>
          <a:bodyPr/>
          <a:lstStyle/>
          <a:p>
            <a:fld id="{4F2201BC-C85E-4381-A98E-86D905677FD2}" type="slidenum">
              <a:rPr lang="en-US" smtClean="0"/>
              <a:t>2</a:t>
            </a:fld>
            <a:endParaRPr lang="en-US"/>
          </a:p>
        </p:txBody>
      </p:sp>
    </p:spTree>
    <p:extLst>
      <p:ext uri="{BB962C8B-B14F-4D97-AF65-F5344CB8AC3E}">
        <p14:creationId xmlns:p14="http://schemas.microsoft.com/office/powerpoint/2010/main" val="99212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71450" indent="-171450">
              <a:buFontTx/>
              <a:buChar char="-"/>
            </a:pPr>
            <a:r>
              <a:rPr lang="nl-NL" dirty="0" smtClean="0"/>
              <a:t>Konden</a:t>
            </a:r>
            <a:r>
              <a:rPr lang="nl-NL" baseline="0" dirty="0" smtClean="0"/>
              <a:t> leraren met de inhoud van bijeenkomst 3 aan de slag? Hoe?</a:t>
            </a:r>
          </a:p>
          <a:p>
            <a:pPr marL="171450" indent="-171450">
              <a:buFontTx/>
              <a:buChar char="-"/>
            </a:pPr>
            <a:r>
              <a:rPr lang="nl-NL" baseline="0" dirty="0" smtClean="0"/>
              <a:t>Hoe ging het bij het uitproberen van de lessen 3 en 4</a:t>
            </a:r>
            <a:r>
              <a:rPr lang="nl-NL" baseline="0" dirty="0" smtClean="0"/>
              <a:t>? Wat ging moeilijk/makkelijk? </a:t>
            </a:r>
          </a:p>
          <a:p>
            <a:pPr marL="0" indent="0">
              <a:buFontTx/>
              <a:buNone/>
            </a:pPr>
            <a:endParaRPr lang="nl-NL" baseline="0" dirty="0" smtClean="0"/>
          </a:p>
          <a:p>
            <a:pPr marL="0" indent="0">
              <a:buFontTx/>
              <a:buNone/>
            </a:pPr>
            <a:r>
              <a:rPr lang="nl-NL" baseline="0" dirty="0" smtClean="0"/>
              <a:t>Bekijk filmfragmenten van deelnemende leerkrachten: </a:t>
            </a:r>
            <a:endParaRPr lang="nl-NL" baseline="0" dirty="0" smtClean="0"/>
          </a:p>
          <a:p>
            <a:pPr marL="0" indent="0">
              <a:buFontTx/>
              <a:buNone/>
            </a:pPr>
            <a:r>
              <a:rPr lang="nl-NL" sz="1200" u="none" kern="1200" dirty="0" smtClean="0">
                <a:solidFill>
                  <a:schemeClr val="tx1"/>
                </a:solidFill>
                <a:effectLst/>
                <a:latin typeface="+mn-lt"/>
                <a:ea typeface="+mn-ea"/>
                <a:cs typeface="+mn-cs"/>
              </a:rPr>
              <a:t>- Bespreek: wat ging moeilijk/makkelijk? </a:t>
            </a:r>
            <a:endParaRPr lang="en-US" sz="1200" u="none" kern="1200" dirty="0" smtClean="0">
              <a:solidFill>
                <a:schemeClr val="tx1"/>
              </a:solidFill>
              <a:effectLst/>
              <a:latin typeface="+mn-lt"/>
              <a:ea typeface="+mn-ea"/>
              <a:cs typeface="+mn-cs"/>
            </a:endParaRPr>
          </a:p>
          <a:p>
            <a:pPr marL="0" indent="0">
              <a:buFontTx/>
              <a:buNone/>
            </a:pPr>
            <a:r>
              <a:rPr lang="nl-NL" sz="1200" u="none" kern="1200" dirty="0" smtClean="0">
                <a:solidFill>
                  <a:schemeClr val="tx1"/>
                </a:solidFill>
                <a:effectLst/>
                <a:latin typeface="+mn-lt"/>
                <a:ea typeface="+mn-ea"/>
                <a:cs typeface="+mn-cs"/>
              </a:rPr>
              <a:t>- Hoe kwam kunsteducatie terug in dit fragment?  </a:t>
            </a:r>
            <a:endParaRPr lang="en-US" sz="1200" u="none"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 </a:t>
            </a:r>
            <a:r>
              <a:rPr lang="nl-NL" sz="1200" u="none" kern="1200" dirty="0" smtClean="0">
                <a:solidFill>
                  <a:schemeClr val="tx1"/>
                </a:solidFill>
                <a:effectLst/>
                <a:latin typeface="+mn-lt"/>
                <a:ea typeface="+mn-ea"/>
                <a:cs typeface="+mn-cs"/>
              </a:rPr>
              <a:t>Hoe kwam meetkunde onderwijs terug in dit fragment? </a:t>
            </a:r>
            <a:endParaRPr lang="en-US" sz="1200" u="none"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Kwamen er meetkundige begrippen naar voren bij kinderen tijdens het beschouwen van kunst?  Kon de leerkracht meetkundige begrippen benoemen in het gesprek?</a:t>
            </a:r>
            <a:endParaRPr lang="en-US"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Hoe verliep het nagesprek? Konden de kinderen hun beeldend werk koppelen aan meetkundige begrippen?</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Hoe kwam creativiteit terug in dit fragment? </a:t>
            </a:r>
            <a:endParaRPr lang="en-US" sz="1200" kern="1200" dirty="0" smtClean="0">
              <a:solidFill>
                <a:schemeClr val="tx1"/>
              </a:solidFill>
              <a:effectLst/>
              <a:latin typeface="+mn-lt"/>
              <a:ea typeface="+mn-ea"/>
              <a:cs typeface="+mn-cs"/>
            </a:endParaRP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B9A54018-2E2A-409A-8635-33F1056E1D57}" type="slidenum">
              <a:rPr lang="nl-NL" smtClean="0"/>
              <a:pPr/>
              <a:t>3</a:t>
            </a:fld>
            <a:endParaRPr lang="nl-NL"/>
          </a:p>
        </p:txBody>
      </p:sp>
    </p:spTree>
    <p:extLst>
      <p:ext uri="{BB962C8B-B14F-4D97-AF65-F5344CB8AC3E}">
        <p14:creationId xmlns:p14="http://schemas.microsoft.com/office/powerpoint/2010/main" val="137724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smtClean="0"/>
              <a:t>Doorlopen</a:t>
            </a:r>
          </a:p>
          <a:p>
            <a:pPr marL="171450" indent="-171450">
              <a:buFontTx/>
              <a:buChar char="-"/>
            </a:pPr>
            <a:r>
              <a:rPr lang="nl-NL" dirty="0" smtClean="0"/>
              <a:t>Instemming vragen en nagaan</a:t>
            </a:r>
            <a:r>
              <a:rPr lang="nl-NL" baseline="0" dirty="0" smtClean="0"/>
              <a:t> welke voorstelling de deelnemers bij deze doelen hebben? Zijn het ook hun doelen?</a:t>
            </a:r>
            <a:endParaRPr lang="nl-NL" dirty="0"/>
          </a:p>
        </p:txBody>
      </p:sp>
      <p:sp>
        <p:nvSpPr>
          <p:cNvPr id="4" name="Tijdelijke aanduiding voor dianummer 3"/>
          <p:cNvSpPr>
            <a:spLocks noGrp="1"/>
          </p:cNvSpPr>
          <p:nvPr>
            <p:ph type="sldNum" sz="quarter" idx="10"/>
          </p:nvPr>
        </p:nvSpPr>
        <p:spPr/>
        <p:txBody>
          <a:bodyPr/>
          <a:lstStyle/>
          <a:p>
            <a:fld id="{4F2201BC-C85E-4381-A98E-86D905677FD2}" type="slidenum">
              <a:rPr lang="en-US" smtClean="0"/>
              <a:t>4</a:t>
            </a:fld>
            <a:endParaRPr lang="en-US"/>
          </a:p>
        </p:txBody>
      </p:sp>
    </p:spTree>
    <p:extLst>
      <p:ext uri="{BB962C8B-B14F-4D97-AF65-F5344CB8AC3E}">
        <p14:creationId xmlns:p14="http://schemas.microsoft.com/office/powerpoint/2010/main" val="2961349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We hebben in de eerste</a:t>
            </a:r>
            <a:r>
              <a:rPr lang="nl-NL" sz="1200" kern="1200" baseline="0" dirty="0" smtClean="0">
                <a:solidFill>
                  <a:schemeClr val="tx1"/>
                </a:solidFill>
                <a:effectLst/>
                <a:latin typeface="+mn-lt"/>
                <a:ea typeface="+mn-ea"/>
                <a:cs typeface="+mn-cs"/>
              </a:rPr>
              <a:t> bijeenkomst al gehad over creativiteit. </a:t>
            </a:r>
          </a:p>
          <a:p>
            <a:r>
              <a:rPr lang="nl-NL" dirty="0" smtClean="0"/>
              <a:t>Nog een keer</a:t>
            </a:r>
            <a:r>
              <a:rPr lang="nl-NL" baseline="0" dirty="0" smtClean="0"/>
              <a:t> definitie. </a:t>
            </a:r>
            <a:endParaRPr lang="en-US" dirty="0"/>
          </a:p>
        </p:txBody>
      </p:sp>
      <p:sp>
        <p:nvSpPr>
          <p:cNvPr id="4" name="Slide Number Placeholder 3"/>
          <p:cNvSpPr>
            <a:spLocks noGrp="1"/>
          </p:cNvSpPr>
          <p:nvPr>
            <p:ph type="sldNum" sz="quarter" idx="10"/>
          </p:nvPr>
        </p:nvSpPr>
        <p:spPr/>
        <p:txBody>
          <a:bodyPr/>
          <a:lstStyle/>
          <a:p>
            <a:fld id="{4F2201BC-C85E-4381-A98E-86D905677FD2}" type="slidenum">
              <a:rPr lang="en-US" smtClean="0"/>
              <a:t>5</a:t>
            </a:fld>
            <a:endParaRPr lang="en-US"/>
          </a:p>
        </p:txBody>
      </p:sp>
    </p:spTree>
    <p:extLst>
      <p:ext uri="{BB962C8B-B14F-4D97-AF65-F5344CB8AC3E}">
        <p14:creationId xmlns:p14="http://schemas.microsoft.com/office/powerpoint/2010/main" val="2791859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Hoe zien jullie creativiteit terug in de afgelopen </a:t>
            </a:r>
            <a:r>
              <a:rPr lang="nl-NL" sz="1200" kern="1200" dirty="0" err="1" smtClean="0">
                <a:solidFill>
                  <a:schemeClr val="tx1"/>
                </a:solidFill>
                <a:effectLst/>
                <a:latin typeface="+mn-lt"/>
                <a:ea typeface="+mn-ea"/>
                <a:cs typeface="+mn-cs"/>
              </a:rPr>
              <a:t>meetkunst</a:t>
            </a:r>
            <a:r>
              <a:rPr lang="nl-NL" sz="1200" kern="1200" dirty="0" smtClean="0">
                <a:solidFill>
                  <a:schemeClr val="tx1"/>
                </a:solidFill>
                <a:effectLst/>
                <a:latin typeface="+mn-lt"/>
                <a:ea typeface="+mn-ea"/>
                <a:cs typeface="+mn-cs"/>
              </a:rPr>
              <a:t> lessen bij de leerlingen? Hoe is creativiteit gerelateerd aan meetkunde en beeldende kunst? Laat leerkrachten nadenken over wat ze over creativiteit weten.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Waarom waardevol?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Nog leuker: toevoegen foto’s van de school zelf!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2201BC-C85E-4381-A98E-86D905677FD2}" type="slidenum">
              <a:rPr lang="en-US" smtClean="0"/>
              <a:t>6</a:t>
            </a:fld>
            <a:endParaRPr lang="en-US"/>
          </a:p>
        </p:txBody>
      </p:sp>
    </p:spTree>
    <p:extLst>
      <p:ext uri="{BB962C8B-B14F-4D97-AF65-F5344CB8AC3E}">
        <p14:creationId xmlns:p14="http://schemas.microsoft.com/office/powerpoint/2010/main" val="317389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NL" sz="1200" kern="1200" dirty="0" smtClean="0">
                <a:solidFill>
                  <a:schemeClr val="tx1"/>
                </a:solidFill>
                <a:effectLst/>
                <a:latin typeface="+mn-lt"/>
                <a:ea typeface="+mn-ea"/>
                <a:cs typeface="+mn-cs"/>
              </a:rPr>
              <a:t>Laat nogmaals schema zien van creatief proces &amp; </a:t>
            </a:r>
            <a:r>
              <a:rPr lang="nl-NL" sz="1200" kern="1200" dirty="0" err="1" smtClean="0">
                <a:solidFill>
                  <a:schemeClr val="tx1"/>
                </a:solidFill>
                <a:effectLst/>
                <a:latin typeface="+mn-lt"/>
                <a:ea typeface="+mn-ea"/>
                <a:cs typeface="+mn-cs"/>
              </a:rPr>
              <a:t>subprocessen</a:t>
            </a:r>
            <a:r>
              <a:rPr lang="nl-NL" sz="1200" kern="1200" dirty="0" smtClean="0">
                <a:solidFill>
                  <a:schemeClr val="tx1"/>
                </a:solidFill>
                <a:effectLst/>
                <a:latin typeface="+mn-lt"/>
                <a:ea typeface="+mn-ea"/>
                <a:cs typeface="+mn-cs"/>
              </a:rPr>
              <a:t> (ook</a:t>
            </a:r>
            <a:r>
              <a:rPr lang="nl-NL" sz="1200" kern="1200" baseline="0" dirty="0" smtClean="0">
                <a:solidFill>
                  <a:schemeClr val="tx1"/>
                </a:solidFill>
                <a:effectLst/>
                <a:latin typeface="+mn-lt"/>
                <a:ea typeface="+mn-ea"/>
                <a:cs typeface="+mn-cs"/>
              </a:rPr>
              <a:t> al gezien in bijeenkomst 1)</a:t>
            </a:r>
            <a:r>
              <a:rPr lang="nl-NL"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De cursusleider vraagt de leerkrachten hierop te reageren. Past dit bij hun beeld van creativiteit?</a:t>
            </a:r>
          </a:p>
          <a:p>
            <a:pPr lvl="0"/>
            <a:r>
              <a:rPr lang="nl-NL" sz="1200" kern="1200" dirty="0" smtClean="0">
                <a:solidFill>
                  <a:schemeClr val="tx1"/>
                </a:solidFill>
                <a:effectLst/>
                <a:latin typeface="+mn-lt"/>
                <a:ea typeface="+mn-ea"/>
                <a:cs typeface="+mn-cs"/>
              </a:rPr>
              <a:t>Hoe verhoudt zich dit tot beeldende kunst en meetkunde? Is dit in beide vakgebieden hetzelfde? </a:t>
            </a:r>
            <a:endParaRPr lang="en-US"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Hebben jullie dit gezien in de lessen? (indien leerkrachten er zelf niet mee komen </a:t>
            </a:r>
          </a:p>
          <a:p>
            <a:endParaRPr lang="nl-NL" sz="1200" kern="1200" dirty="0" smtClean="0">
              <a:solidFill>
                <a:schemeClr val="tx1"/>
              </a:solidFill>
              <a:effectLst/>
              <a:latin typeface="+mn-lt"/>
              <a:ea typeface="+mn-ea"/>
              <a:cs typeface="+mn-cs"/>
              <a:sym typeface="Wingdings"/>
            </a:endParaRPr>
          </a:p>
          <a:p>
            <a:r>
              <a:rPr lang="nl-NL" sz="1200" kern="1200" dirty="0" smtClean="0">
                <a:solidFill>
                  <a:schemeClr val="tx1"/>
                </a:solidFill>
                <a:effectLst/>
                <a:latin typeface="+mn-lt"/>
                <a:ea typeface="+mn-ea"/>
                <a:cs typeface="+mn-cs"/>
                <a:sym typeface="Wingdings"/>
              </a:rPr>
              <a:t></a:t>
            </a:r>
            <a:r>
              <a:rPr lang="nl-NL" sz="1200" kern="1200" dirty="0" smtClean="0">
                <a:solidFill>
                  <a:schemeClr val="tx1"/>
                </a:solidFill>
                <a:effectLst/>
                <a:latin typeface="+mn-lt"/>
                <a:ea typeface="+mn-ea"/>
                <a:cs typeface="+mn-cs"/>
              </a:rPr>
              <a:t> Koppel aan praktijkvoorbeeld uit beeldende kunst en meetkunde/</a:t>
            </a:r>
            <a:r>
              <a:rPr lang="nl-NL" sz="1200" kern="1200" dirty="0" err="1" smtClean="0">
                <a:solidFill>
                  <a:schemeClr val="tx1"/>
                </a:solidFill>
                <a:effectLst/>
                <a:latin typeface="+mn-lt"/>
                <a:ea typeface="+mn-ea"/>
                <a:cs typeface="+mn-cs"/>
              </a:rPr>
              <a:t>meetkunst</a:t>
            </a:r>
            <a:r>
              <a:rPr lang="nl-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2201BC-C85E-4381-A98E-86D905677FD2}" type="slidenum">
              <a:rPr lang="en-US" smtClean="0"/>
              <a:t>7</a:t>
            </a:fld>
            <a:endParaRPr lang="en-US"/>
          </a:p>
        </p:txBody>
      </p:sp>
    </p:spTree>
    <p:extLst>
      <p:ext uri="{BB962C8B-B14F-4D97-AF65-F5344CB8AC3E}">
        <p14:creationId xmlns:p14="http://schemas.microsoft.com/office/powerpoint/2010/main" val="396529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smtClean="0"/>
              <a:t>Creativiteit komt ook</a:t>
            </a:r>
            <a:r>
              <a:rPr lang="nl-NL" sz="1200" baseline="0" dirty="0" smtClean="0"/>
              <a:t> terug in de SLO kunstzinnige oriëntatie. </a:t>
            </a:r>
            <a:endParaRPr lang="nl-NL" sz="1200" dirty="0" smtClean="0"/>
          </a:p>
          <a:p>
            <a:r>
              <a:rPr lang="nl-NL" sz="1200" dirty="0" smtClean="0"/>
              <a:t>Binnen kunstzinnige oriëntatie is het (cyclische) creatieve proces het uitgangspunt voor de inhoud van het onderwijsaanbod. Door steeds de fasen van het proces te doorlopen ontwikkelt een leerling zijn creativiteit. </a:t>
            </a:r>
            <a:r>
              <a:rPr lang="nl-NL" sz="1200" kern="1200" dirty="0" smtClean="0">
                <a:solidFill>
                  <a:schemeClr val="tx1"/>
                </a:solidFill>
                <a:effectLst/>
                <a:latin typeface="+mn-lt"/>
                <a:ea typeface="+mn-ea"/>
                <a:cs typeface="+mn-cs"/>
              </a:rPr>
              <a:t>Het reflecteren is van groot belang, ook om de leerling weer meer inzicht te geven in zijn eigen leerproces en </a:t>
            </a:r>
            <a:r>
              <a:rPr lang="nl-NL" sz="1200" kern="1200" dirty="0" err="1" smtClean="0">
                <a:solidFill>
                  <a:schemeClr val="tx1"/>
                </a:solidFill>
                <a:effectLst/>
                <a:latin typeface="+mn-lt"/>
                <a:ea typeface="+mn-ea"/>
                <a:cs typeface="+mn-cs"/>
              </a:rPr>
              <a:t>ontwikkeling.</a:t>
            </a:r>
            <a:r>
              <a:rPr lang="nl-NL" sz="1200" dirty="0" err="1" smtClean="0"/>
              <a:t>g</a:t>
            </a:r>
            <a:r>
              <a:rPr lang="nl-NL" sz="1200" dirty="0" smtClean="0"/>
              <a:t> zijn creativiteit</a:t>
            </a:r>
            <a:r>
              <a:rPr lang="nl-NL" dirty="0" smtClean="0"/>
              <a:t> kerndoelen</a:t>
            </a:r>
            <a:r>
              <a:rPr lang="nl-NL" baseline="0" dirty="0" smtClean="0"/>
              <a:t> kunstzinnige oriëntatie</a:t>
            </a:r>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4F2201BC-C85E-4381-A98E-86D905677FD2}" type="slidenum">
              <a:rPr lang="en-US" smtClean="0"/>
              <a:t>8</a:t>
            </a:fld>
            <a:endParaRPr lang="en-US"/>
          </a:p>
        </p:txBody>
      </p:sp>
    </p:spTree>
    <p:extLst>
      <p:ext uri="{BB962C8B-B14F-4D97-AF65-F5344CB8AC3E}">
        <p14:creationId xmlns:p14="http://schemas.microsoft.com/office/powerpoint/2010/main" val="172872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Ook nog twee andere kerndoelen die</a:t>
            </a:r>
            <a:r>
              <a:rPr lang="nl-NL" baseline="0" dirty="0" smtClean="0"/>
              <a:t> eraan gerelateerd waren, maar deze zijn er even uitgehaald.</a:t>
            </a:r>
          </a:p>
          <a:p>
            <a:r>
              <a:rPr lang="nl-NL" baseline="0" dirty="0" smtClean="0"/>
              <a:t>Ook dit kerndoel is een mooi voorbeeld van </a:t>
            </a:r>
            <a:r>
              <a:rPr lang="nl-NL" baseline="0" dirty="0" smtClean="0">
                <a:sym typeface="Wingdings" panose="05000000000000000000" pitchFamily="2" charset="2"/>
              </a:rPr>
              <a:t> moeten kunnen onderbouwen en beoordelen. </a:t>
            </a:r>
            <a:endParaRPr lang="en-US" dirty="0"/>
          </a:p>
        </p:txBody>
      </p:sp>
      <p:sp>
        <p:nvSpPr>
          <p:cNvPr id="4" name="Slide Number Placeholder 3"/>
          <p:cNvSpPr>
            <a:spLocks noGrp="1"/>
          </p:cNvSpPr>
          <p:nvPr>
            <p:ph type="sldNum" sz="quarter" idx="10"/>
          </p:nvPr>
        </p:nvSpPr>
        <p:spPr/>
        <p:txBody>
          <a:bodyPr/>
          <a:lstStyle/>
          <a:p>
            <a:fld id="{4F2201BC-C85E-4381-A98E-86D905677FD2}" type="slidenum">
              <a:rPr lang="en-US" smtClean="0"/>
              <a:t>9</a:t>
            </a:fld>
            <a:endParaRPr lang="en-US"/>
          </a:p>
        </p:txBody>
      </p:sp>
    </p:spTree>
    <p:extLst>
      <p:ext uri="{BB962C8B-B14F-4D97-AF65-F5344CB8AC3E}">
        <p14:creationId xmlns:p14="http://schemas.microsoft.com/office/powerpoint/2010/main" val="1414995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0F0EB7-DA6E-4C0B-BA0B-BC43C8AB81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08C85-0941-43B7-B630-29B85DD6AD8A}" type="slidenum">
              <a:rPr lang="en-US" smtClean="0"/>
              <a:t>‹#›</a:t>
            </a:fld>
            <a:endParaRPr lang="en-US"/>
          </a:p>
        </p:txBody>
      </p:sp>
    </p:spTree>
    <p:extLst>
      <p:ext uri="{BB962C8B-B14F-4D97-AF65-F5344CB8AC3E}">
        <p14:creationId xmlns:p14="http://schemas.microsoft.com/office/powerpoint/2010/main" val="168442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F0EB7-DA6E-4C0B-BA0B-BC43C8AB81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08C85-0941-43B7-B630-29B85DD6AD8A}" type="slidenum">
              <a:rPr lang="en-US" smtClean="0"/>
              <a:t>‹#›</a:t>
            </a:fld>
            <a:endParaRPr lang="en-US"/>
          </a:p>
        </p:txBody>
      </p:sp>
    </p:spTree>
    <p:extLst>
      <p:ext uri="{BB962C8B-B14F-4D97-AF65-F5344CB8AC3E}">
        <p14:creationId xmlns:p14="http://schemas.microsoft.com/office/powerpoint/2010/main" val="3996000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F0EB7-DA6E-4C0B-BA0B-BC43C8AB81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08C85-0941-43B7-B630-29B85DD6AD8A}" type="slidenum">
              <a:rPr lang="en-US" smtClean="0"/>
              <a:t>‹#›</a:t>
            </a:fld>
            <a:endParaRPr lang="en-US"/>
          </a:p>
        </p:txBody>
      </p:sp>
    </p:spTree>
    <p:extLst>
      <p:ext uri="{BB962C8B-B14F-4D97-AF65-F5344CB8AC3E}">
        <p14:creationId xmlns:p14="http://schemas.microsoft.com/office/powerpoint/2010/main" val="331928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0F0EB7-DA6E-4C0B-BA0B-BC43C8AB81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08C85-0941-43B7-B630-29B85DD6AD8A}" type="slidenum">
              <a:rPr lang="en-US" smtClean="0"/>
              <a:t>‹#›</a:t>
            </a:fld>
            <a:endParaRPr lang="en-US"/>
          </a:p>
        </p:txBody>
      </p:sp>
    </p:spTree>
    <p:extLst>
      <p:ext uri="{BB962C8B-B14F-4D97-AF65-F5344CB8AC3E}">
        <p14:creationId xmlns:p14="http://schemas.microsoft.com/office/powerpoint/2010/main" val="160191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F0EB7-DA6E-4C0B-BA0B-BC43C8AB813A}" type="datetimeFigureOut">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08C85-0941-43B7-B630-29B85DD6AD8A}" type="slidenum">
              <a:rPr lang="en-US" smtClean="0"/>
              <a:t>‹#›</a:t>
            </a:fld>
            <a:endParaRPr lang="en-US"/>
          </a:p>
        </p:txBody>
      </p:sp>
    </p:spTree>
    <p:extLst>
      <p:ext uri="{BB962C8B-B14F-4D97-AF65-F5344CB8AC3E}">
        <p14:creationId xmlns:p14="http://schemas.microsoft.com/office/powerpoint/2010/main" val="419746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0F0EB7-DA6E-4C0B-BA0B-BC43C8AB813A}"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08C85-0941-43B7-B630-29B85DD6AD8A}" type="slidenum">
              <a:rPr lang="en-US" smtClean="0"/>
              <a:t>‹#›</a:t>
            </a:fld>
            <a:endParaRPr lang="en-US"/>
          </a:p>
        </p:txBody>
      </p:sp>
    </p:spTree>
    <p:extLst>
      <p:ext uri="{BB962C8B-B14F-4D97-AF65-F5344CB8AC3E}">
        <p14:creationId xmlns:p14="http://schemas.microsoft.com/office/powerpoint/2010/main" val="100880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0F0EB7-DA6E-4C0B-BA0B-BC43C8AB813A}" type="datetimeFigureOut">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008C85-0941-43B7-B630-29B85DD6AD8A}" type="slidenum">
              <a:rPr lang="en-US" smtClean="0"/>
              <a:t>‹#›</a:t>
            </a:fld>
            <a:endParaRPr lang="en-US"/>
          </a:p>
        </p:txBody>
      </p:sp>
    </p:spTree>
    <p:extLst>
      <p:ext uri="{BB962C8B-B14F-4D97-AF65-F5344CB8AC3E}">
        <p14:creationId xmlns:p14="http://schemas.microsoft.com/office/powerpoint/2010/main" val="147900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0F0EB7-DA6E-4C0B-BA0B-BC43C8AB813A}" type="datetimeFigureOut">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008C85-0941-43B7-B630-29B85DD6AD8A}" type="slidenum">
              <a:rPr lang="en-US" smtClean="0"/>
              <a:t>‹#›</a:t>
            </a:fld>
            <a:endParaRPr lang="en-US"/>
          </a:p>
        </p:txBody>
      </p:sp>
    </p:spTree>
    <p:extLst>
      <p:ext uri="{BB962C8B-B14F-4D97-AF65-F5344CB8AC3E}">
        <p14:creationId xmlns:p14="http://schemas.microsoft.com/office/powerpoint/2010/main" val="364326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F0EB7-DA6E-4C0B-BA0B-BC43C8AB813A}" type="datetimeFigureOut">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008C85-0941-43B7-B630-29B85DD6AD8A}" type="slidenum">
              <a:rPr lang="en-US" smtClean="0"/>
              <a:t>‹#›</a:t>
            </a:fld>
            <a:endParaRPr lang="en-US"/>
          </a:p>
        </p:txBody>
      </p:sp>
    </p:spTree>
    <p:extLst>
      <p:ext uri="{BB962C8B-B14F-4D97-AF65-F5344CB8AC3E}">
        <p14:creationId xmlns:p14="http://schemas.microsoft.com/office/powerpoint/2010/main" val="418416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F0EB7-DA6E-4C0B-BA0B-BC43C8AB813A}"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08C85-0941-43B7-B630-29B85DD6AD8A}" type="slidenum">
              <a:rPr lang="en-US" smtClean="0"/>
              <a:t>‹#›</a:t>
            </a:fld>
            <a:endParaRPr lang="en-US"/>
          </a:p>
        </p:txBody>
      </p:sp>
    </p:spTree>
    <p:extLst>
      <p:ext uri="{BB962C8B-B14F-4D97-AF65-F5344CB8AC3E}">
        <p14:creationId xmlns:p14="http://schemas.microsoft.com/office/powerpoint/2010/main" val="35678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F0EB7-DA6E-4C0B-BA0B-BC43C8AB813A}" type="datetimeFigureOut">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08C85-0941-43B7-B630-29B85DD6AD8A}" type="slidenum">
              <a:rPr lang="en-US" smtClean="0"/>
              <a:t>‹#›</a:t>
            </a:fld>
            <a:endParaRPr lang="en-US"/>
          </a:p>
        </p:txBody>
      </p:sp>
    </p:spTree>
    <p:extLst>
      <p:ext uri="{BB962C8B-B14F-4D97-AF65-F5344CB8AC3E}">
        <p14:creationId xmlns:p14="http://schemas.microsoft.com/office/powerpoint/2010/main" val="105672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F0EB7-DA6E-4C0B-BA0B-BC43C8AB813A}" type="datetimeFigureOut">
              <a:rPr lang="en-US" smtClean="0"/>
              <a:t>6/7/2017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08C85-0941-43B7-B630-29B85DD6AD8A}" type="slidenum">
              <a:rPr lang="en-US" smtClean="0"/>
              <a:t>‹#›</a:t>
            </a:fld>
            <a:endParaRPr lang="en-US"/>
          </a:p>
        </p:txBody>
      </p:sp>
    </p:spTree>
    <p:extLst>
      <p:ext uri="{BB962C8B-B14F-4D97-AF65-F5344CB8AC3E}">
        <p14:creationId xmlns:p14="http://schemas.microsoft.com/office/powerpoint/2010/main" val="4123051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logo meetkunst.jpg"/>
          <p:cNvPicPr>
            <a:picLocks noGrp="1" noChangeAspect="1"/>
          </p:cNvPicPr>
          <p:nvPr>
            <p:ph idx="1"/>
          </p:nvPr>
        </p:nvPicPr>
        <p:blipFill>
          <a:blip r:embed="rId3" cstate="screen"/>
          <a:stretch>
            <a:fillRect/>
          </a:stretch>
        </p:blipFill>
        <p:spPr>
          <a:xfrm>
            <a:off x="431074" y="386799"/>
            <a:ext cx="4885509" cy="5971178"/>
          </a:xfrm>
        </p:spPr>
      </p:pic>
      <p:sp>
        <p:nvSpPr>
          <p:cNvPr id="5" name="Titel 1"/>
          <p:cNvSpPr>
            <a:spLocks noGrp="1"/>
          </p:cNvSpPr>
          <p:nvPr>
            <p:ph type="title"/>
          </p:nvPr>
        </p:nvSpPr>
        <p:spPr>
          <a:xfrm>
            <a:off x="5538652" y="2141676"/>
            <a:ext cx="3239588" cy="2844852"/>
          </a:xfrm>
        </p:spPr>
        <p:txBody>
          <a:bodyPr>
            <a:normAutofit fontScale="90000"/>
          </a:bodyPr>
          <a:lstStyle/>
          <a:p>
            <a:r>
              <a:rPr lang="en-US" b="1" dirty="0" smtClean="0">
                <a:solidFill>
                  <a:srgbClr val="EE1940"/>
                </a:solidFill>
              </a:rPr>
              <a:t>Meetkunst</a:t>
            </a:r>
            <a:r>
              <a:rPr lang="en-US" b="1" dirty="0" smtClean="0"/>
              <a:t/>
            </a:r>
            <a:br>
              <a:rPr lang="en-US" b="1" dirty="0" smtClean="0"/>
            </a:br>
            <a:r>
              <a:rPr lang="en-US" sz="2400" dirty="0" err="1" smtClean="0"/>
              <a:t>Een</a:t>
            </a:r>
            <a:r>
              <a:rPr lang="en-US" sz="2400" dirty="0" smtClean="0"/>
              <a:t> </a:t>
            </a:r>
            <a:r>
              <a:rPr lang="en-US" sz="2400" dirty="0" err="1" smtClean="0"/>
              <a:t>verbinding</a:t>
            </a:r>
            <a:r>
              <a:rPr lang="en-US" sz="2400" dirty="0" smtClean="0"/>
              <a:t> </a:t>
            </a:r>
            <a:r>
              <a:rPr lang="en-US" sz="2400" dirty="0" err="1" smtClean="0"/>
              <a:t>tussen</a:t>
            </a:r>
            <a:r>
              <a:rPr lang="en-US" sz="2400" dirty="0" smtClean="0"/>
              <a:t> </a:t>
            </a:r>
            <a:r>
              <a:rPr lang="en-US" sz="2400" dirty="0" err="1" smtClean="0"/>
              <a:t>beeldende</a:t>
            </a:r>
            <a:r>
              <a:rPr lang="en-US" sz="2400" dirty="0" smtClean="0"/>
              <a:t> </a:t>
            </a:r>
            <a:r>
              <a:rPr lang="en-US" sz="2400" dirty="0" err="1" smtClean="0"/>
              <a:t>kunst</a:t>
            </a:r>
            <a:r>
              <a:rPr lang="en-US" sz="2400" dirty="0" smtClean="0"/>
              <a:t> </a:t>
            </a:r>
            <a:r>
              <a:rPr lang="en-US" sz="2400" dirty="0" err="1" smtClean="0"/>
              <a:t>en</a:t>
            </a:r>
            <a:r>
              <a:rPr lang="en-US" sz="2400" dirty="0" smtClean="0"/>
              <a:t> </a:t>
            </a:r>
            <a:r>
              <a:rPr lang="en-US" sz="2400" dirty="0" err="1" smtClean="0"/>
              <a:t>meetkunde</a:t>
            </a:r>
            <a:r>
              <a:rPr lang="en-US" sz="2400" dirty="0" smtClean="0"/>
              <a:t/>
            </a:r>
            <a:br>
              <a:rPr lang="en-US" sz="2400" dirty="0" smtClean="0"/>
            </a:br>
            <a:r>
              <a:rPr lang="en-US" sz="2400" dirty="0"/>
              <a:t/>
            </a:r>
            <a:br>
              <a:rPr lang="en-US" sz="2400" dirty="0"/>
            </a:br>
            <a:r>
              <a:rPr lang="en-US" sz="3600" b="1" dirty="0" err="1" smtClean="0"/>
              <a:t>Bijeenkomst</a:t>
            </a:r>
            <a:r>
              <a:rPr lang="en-US" sz="3600" b="1" dirty="0" smtClean="0"/>
              <a:t> 4</a:t>
            </a:r>
            <a:r>
              <a:rPr lang="en-US" sz="2400" dirty="0" smtClean="0"/>
              <a:t/>
            </a:r>
            <a:br>
              <a:rPr lang="en-US" sz="2400" dirty="0" smtClean="0"/>
            </a:br>
            <a:r>
              <a:rPr lang="en-US" sz="2400" dirty="0" smtClean="0"/>
              <a:t>Het </a:t>
            </a:r>
            <a:r>
              <a:rPr lang="en-US" sz="2400" dirty="0" err="1" smtClean="0"/>
              <a:t>begeleiden</a:t>
            </a:r>
            <a:r>
              <a:rPr lang="en-US" sz="2400" dirty="0" smtClean="0"/>
              <a:t> </a:t>
            </a:r>
            <a:r>
              <a:rPr lang="en-US" sz="2400" dirty="0" err="1" smtClean="0"/>
              <a:t>en</a:t>
            </a:r>
            <a:r>
              <a:rPr lang="en-US" sz="2400" dirty="0" smtClean="0"/>
              <a:t> </a:t>
            </a:r>
            <a:r>
              <a:rPr lang="en-US" sz="2400" dirty="0" err="1" smtClean="0"/>
              <a:t>stimuleren</a:t>
            </a:r>
            <a:r>
              <a:rPr lang="en-US" sz="2400" dirty="0" smtClean="0"/>
              <a:t> van </a:t>
            </a:r>
            <a:r>
              <a:rPr lang="en-US" sz="2400" dirty="0" err="1" smtClean="0"/>
              <a:t>een</a:t>
            </a:r>
            <a:r>
              <a:rPr lang="en-US" sz="2400" dirty="0" smtClean="0"/>
              <a:t> </a:t>
            </a:r>
            <a:r>
              <a:rPr lang="en-US" sz="2400" dirty="0" err="1" smtClean="0"/>
              <a:t>creatief</a:t>
            </a:r>
            <a:r>
              <a:rPr lang="en-US" sz="2400" dirty="0" smtClean="0"/>
              <a:t> </a:t>
            </a:r>
            <a:r>
              <a:rPr lang="en-US" sz="2400" dirty="0" err="1" smtClean="0"/>
              <a:t>proces</a:t>
            </a:r>
            <a:endParaRPr lang="nl-NL" sz="2400" dirty="0"/>
          </a:p>
        </p:txBody>
      </p:sp>
    </p:spTree>
    <p:extLst>
      <p:ext uri="{BB962C8B-B14F-4D97-AF65-F5344CB8AC3E}">
        <p14:creationId xmlns:p14="http://schemas.microsoft.com/office/powerpoint/2010/main" val="1281254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87806"/>
            <a:ext cx="6133431" cy="390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3568" y="5205099"/>
            <a:ext cx="8107734" cy="923330"/>
          </a:xfrm>
          <a:prstGeom prst="rect">
            <a:avLst/>
          </a:prstGeom>
          <a:noFill/>
        </p:spPr>
        <p:txBody>
          <a:bodyPr wrap="square" rtlCol="0">
            <a:spAutoFit/>
          </a:bodyPr>
          <a:lstStyle/>
          <a:p>
            <a:pPr marL="514350" indent="-514350">
              <a:buAutoNum type="arabicPeriod"/>
            </a:pPr>
            <a:r>
              <a:rPr lang="en-US" dirty="0"/>
              <a:t>Het tot stand </a:t>
            </a:r>
            <a:r>
              <a:rPr lang="en-US" dirty="0" err="1"/>
              <a:t>laten</a:t>
            </a:r>
            <a:r>
              <a:rPr lang="en-US" dirty="0"/>
              <a:t> </a:t>
            </a:r>
            <a:r>
              <a:rPr lang="en-US" dirty="0" err="1"/>
              <a:t>komen</a:t>
            </a:r>
            <a:r>
              <a:rPr lang="en-US" dirty="0"/>
              <a:t> van </a:t>
            </a:r>
            <a:r>
              <a:rPr lang="en-US" dirty="0" err="1" smtClean="0"/>
              <a:t>creativiteit</a:t>
            </a:r>
            <a:r>
              <a:rPr lang="en-US" dirty="0" smtClean="0"/>
              <a:t> </a:t>
            </a:r>
            <a:endParaRPr lang="en-US" dirty="0"/>
          </a:p>
          <a:p>
            <a:pPr marL="514350" indent="-514350">
              <a:buAutoNum type="arabicPeriod"/>
            </a:pPr>
            <a:r>
              <a:rPr lang="en-US" dirty="0"/>
              <a:t>Het </a:t>
            </a:r>
            <a:r>
              <a:rPr lang="en-US" dirty="0" err="1"/>
              <a:t>begeleiden</a:t>
            </a:r>
            <a:r>
              <a:rPr lang="en-US" dirty="0"/>
              <a:t> van </a:t>
            </a:r>
            <a:r>
              <a:rPr lang="en-US" dirty="0" err="1" smtClean="0"/>
              <a:t>en</a:t>
            </a:r>
            <a:r>
              <a:rPr lang="en-US" dirty="0" smtClean="0"/>
              <a:t> </a:t>
            </a:r>
            <a:r>
              <a:rPr lang="en-US" dirty="0" err="1" smtClean="0"/>
              <a:t>bevorderen</a:t>
            </a:r>
            <a:r>
              <a:rPr lang="en-US" dirty="0" smtClean="0"/>
              <a:t> van </a:t>
            </a:r>
            <a:r>
              <a:rPr lang="en-US" dirty="0" err="1"/>
              <a:t>creatief</a:t>
            </a:r>
            <a:r>
              <a:rPr lang="en-US" dirty="0"/>
              <a:t> </a:t>
            </a:r>
            <a:r>
              <a:rPr lang="en-US" dirty="0" err="1"/>
              <a:t>probleem</a:t>
            </a:r>
            <a:r>
              <a:rPr lang="en-US" dirty="0"/>
              <a:t> </a:t>
            </a:r>
            <a:r>
              <a:rPr lang="en-US" dirty="0" err="1" smtClean="0"/>
              <a:t>oplossen</a:t>
            </a:r>
            <a:r>
              <a:rPr lang="en-US" dirty="0" smtClean="0"/>
              <a:t>/</a:t>
            </a:r>
            <a:r>
              <a:rPr lang="en-US" dirty="0" err="1" smtClean="0"/>
              <a:t>creatieve</a:t>
            </a:r>
            <a:r>
              <a:rPr lang="en-US" dirty="0" smtClean="0"/>
              <a:t> </a:t>
            </a:r>
            <a:r>
              <a:rPr lang="en-US" dirty="0" err="1" smtClean="0"/>
              <a:t>proces</a:t>
            </a:r>
            <a:endParaRPr lang="en-US" dirty="0"/>
          </a:p>
        </p:txBody>
      </p:sp>
    </p:spTree>
    <p:extLst>
      <p:ext uri="{BB962C8B-B14F-4D97-AF65-F5344CB8AC3E}">
        <p14:creationId xmlns:p14="http://schemas.microsoft.com/office/powerpoint/2010/main" val="362573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solidFill>
                  <a:srgbClr val="EE1940"/>
                </a:solidFill>
              </a:rPr>
              <a:t>Het tot stand laten komen van een creatief proces</a:t>
            </a:r>
            <a:endParaRPr lang="en-US" dirty="0"/>
          </a:p>
        </p:txBody>
      </p:sp>
      <p:pic>
        <p:nvPicPr>
          <p:cNvPr id="4" name="Tijdelijke aanduiding voor inhoud 3" descr="logo meetkunst.jpg"/>
          <p:cNvPicPr>
            <a:picLocks noChangeAspect="1"/>
          </p:cNvPicPr>
          <p:nvPr/>
        </p:nvPicPr>
        <p:blipFill>
          <a:blip r:embed="rId3" cstate="screen"/>
          <a:stretch>
            <a:fillRect/>
          </a:stretch>
        </p:blipFill>
        <p:spPr>
          <a:xfrm>
            <a:off x="8244408" y="476672"/>
            <a:ext cx="817264" cy="998878"/>
          </a:xfrm>
          <a:prstGeom prst="rect">
            <a:avLst/>
          </a:prstGeom>
        </p:spPr>
      </p:pic>
      <p:sp>
        <p:nvSpPr>
          <p:cNvPr id="5" name="Content Placeholder 4"/>
          <p:cNvSpPr>
            <a:spLocks noGrp="1"/>
          </p:cNvSpPr>
          <p:nvPr>
            <p:ph idx="1"/>
          </p:nvPr>
        </p:nvSpPr>
        <p:spPr>
          <a:xfrm>
            <a:off x="323528" y="1772816"/>
            <a:ext cx="8229600" cy="4525963"/>
          </a:xfrm>
        </p:spPr>
        <p:txBody>
          <a:bodyPr/>
          <a:lstStyle/>
          <a:p>
            <a:pPr marL="0" indent="0">
              <a:buNone/>
            </a:pPr>
            <a:endParaRPr lang="en-US" dirty="0" smtClean="0">
              <a:solidFill>
                <a:schemeClr val="tx1"/>
              </a:solidFill>
            </a:endParaRPr>
          </a:p>
          <a:p>
            <a:endParaRPr lang="en-US" dirty="0"/>
          </a:p>
        </p:txBody>
      </p:sp>
      <p:sp>
        <p:nvSpPr>
          <p:cNvPr id="6" name="Content Placeholder 4"/>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2400" dirty="0" smtClean="0">
                <a:solidFill>
                  <a:schemeClr val="tx1"/>
                </a:solidFill>
              </a:rPr>
              <a:t>Wat is belangrijk om een creatief proces tot stand te laten komen? </a:t>
            </a:r>
          </a:p>
          <a:p>
            <a:endParaRPr lang="nl-NL" sz="2400" dirty="0"/>
          </a:p>
          <a:p>
            <a:r>
              <a:rPr lang="nl-NL" sz="2400" b="1" dirty="0" smtClean="0">
                <a:solidFill>
                  <a:schemeClr val="tx1"/>
                </a:solidFill>
              </a:rPr>
              <a:t>Opdracht: </a:t>
            </a:r>
            <a:r>
              <a:rPr lang="nl-NL" sz="2400" dirty="0" smtClean="0">
                <a:solidFill>
                  <a:schemeClr val="tx1"/>
                </a:solidFill>
              </a:rPr>
              <a:t>Bekijk in groepjes een aantal verschillende soorten meetkunde, </a:t>
            </a:r>
            <a:r>
              <a:rPr lang="nl-NL" sz="2400" dirty="0" err="1" smtClean="0">
                <a:solidFill>
                  <a:schemeClr val="tx1"/>
                </a:solidFill>
              </a:rPr>
              <a:t>meetkunst</a:t>
            </a:r>
            <a:r>
              <a:rPr lang="nl-NL" sz="2400" dirty="0" smtClean="0">
                <a:solidFill>
                  <a:schemeClr val="tx1"/>
                </a:solidFill>
              </a:rPr>
              <a:t> en beeldende kunst opdrachten. </a:t>
            </a:r>
          </a:p>
          <a:p>
            <a:endParaRPr lang="nl-NL" sz="2400" dirty="0" smtClean="0">
              <a:solidFill>
                <a:schemeClr val="tx1"/>
              </a:solidFill>
            </a:endParaRPr>
          </a:p>
          <a:p>
            <a:r>
              <a:rPr lang="nl-NL" sz="2400" dirty="0" smtClean="0"/>
              <a:t>Geef </a:t>
            </a:r>
            <a:r>
              <a:rPr lang="nl-NL" sz="2400" dirty="0"/>
              <a:t>aan hoe de opdrachten creativiteit stimuleren en waarom. </a:t>
            </a:r>
            <a:endParaRPr lang="en-US" dirty="0" smtClean="0"/>
          </a:p>
          <a:p>
            <a:pPr marL="0" indent="0">
              <a:buNone/>
            </a:pPr>
            <a:endParaRPr lang="en-US" dirty="0"/>
          </a:p>
        </p:txBody>
      </p:sp>
    </p:spTree>
    <p:extLst>
      <p:ext uri="{BB962C8B-B14F-4D97-AF65-F5344CB8AC3E}">
        <p14:creationId xmlns:p14="http://schemas.microsoft.com/office/powerpoint/2010/main" val="315913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solidFill>
                  <a:srgbClr val="EE1940"/>
                </a:solidFill>
              </a:rPr>
              <a:t>Het tot stand laten komen van een creatief proces</a:t>
            </a:r>
            <a:endParaRPr lang="en-US" dirty="0"/>
          </a:p>
        </p:txBody>
      </p:sp>
      <p:pic>
        <p:nvPicPr>
          <p:cNvPr id="4" name="Tijdelijke aanduiding voor inhoud 3" descr="logo meetkunst.jpg"/>
          <p:cNvPicPr>
            <a:picLocks noChangeAspect="1"/>
          </p:cNvPicPr>
          <p:nvPr/>
        </p:nvPicPr>
        <p:blipFill>
          <a:blip r:embed="rId3" cstate="screen"/>
          <a:stretch>
            <a:fillRect/>
          </a:stretch>
        </p:blipFill>
        <p:spPr>
          <a:xfrm>
            <a:off x="8244408" y="476672"/>
            <a:ext cx="817264" cy="998878"/>
          </a:xfrm>
          <a:prstGeom prst="rect">
            <a:avLst/>
          </a:prstGeom>
        </p:spPr>
      </p:pic>
      <p:sp>
        <p:nvSpPr>
          <p:cNvPr id="5" name="Content Placeholder 4"/>
          <p:cNvSpPr>
            <a:spLocks noGrp="1"/>
          </p:cNvSpPr>
          <p:nvPr>
            <p:ph idx="1"/>
          </p:nvPr>
        </p:nvSpPr>
        <p:spPr>
          <a:xfrm>
            <a:off x="302840" y="1628800"/>
            <a:ext cx="8229600" cy="4525963"/>
          </a:xfrm>
        </p:spPr>
        <p:txBody>
          <a:bodyPr/>
          <a:lstStyle/>
          <a:p>
            <a:pPr marL="0" indent="0">
              <a:buNone/>
            </a:pPr>
            <a:endParaRPr lang="en-US" dirty="0" smtClean="0">
              <a:solidFill>
                <a:schemeClr val="tx1"/>
              </a:solidFill>
            </a:endParaRPr>
          </a:p>
          <a:p>
            <a:endParaRPr lang="en-US" dirty="0"/>
          </a:p>
        </p:txBody>
      </p:sp>
      <p:sp>
        <p:nvSpPr>
          <p:cNvPr id="3" name="TextBox 2"/>
          <p:cNvSpPr txBox="1"/>
          <p:nvPr/>
        </p:nvSpPr>
        <p:spPr>
          <a:xfrm>
            <a:off x="710923" y="1475550"/>
            <a:ext cx="7848872" cy="4893647"/>
          </a:xfrm>
          <a:prstGeom prst="rect">
            <a:avLst/>
          </a:prstGeom>
          <a:noFill/>
        </p:spPr>
        <p:txBody>
          <a:bodyPr wrap="square" rtlCol="0">
            <a:spAutoFit/>
          </a:bodyPr>
          <a:lstStyle/>
          <a:p>
            <a:pPr marL="342900" indent="-342900">
              <a:buFont typeface="Arial" panose="020B0604020202020204" pitchFamily="34" charset="0"/>
              <a:buChar char="•"/>
            </a:pPr>
            <a:r>
              <a:rPr lang="nl-NL" sz="2400" dirty="0" smtClean="0">
                <a:solidFill>
                  <a:schemeClr val="tx1"/>
                </a:solidFill>
              </a:rPr>
              <a:t>Open opdracht</a:t>
            </a:r>
          </a:p>
          <a:p>
            <a:pPr marL="1085850" lvl="2" indent="-285750">
              <a:buFont typeface="Arial" panose="020B0604020202020204" pitchFamily="34" charset="0"/>
              <a:buChar char="•"/>
            </a:pPr>
            <a:r>
              <a:rPr lang="nl-NL" dirty="0" smtClean="0"/>
              <a:t>Meerdere interpretaties/redenaties mogelijk</a:t>
            </a:r>
          </a:p>
          <a:p>
            <a:pPr marL="1085850" lvl="2" indent="-285750">
              <a:buFont typeface="Arial" panose="020B0604020202020204" pitchFamily="34" charset="0"/>
              <a:buChar char="•"/>
            </a:pPr>
            <a:r>
              <a:rPr lang="nl-NL" dirty="0" smtClean="0"/>
              <a:t>Meerdere oplossingen mogelijk</a:t>
            </a:r>
          </a:p>
          <a:p>
            <a:pPr marL="1085850" lvl="2" indent="-285750">
              <a:buFont typeface="Arial" panose="020B0604020202020204" pitchFamily="34" charset="0"/>
              <a:buChar char="•"/>
            </a:pPr>
            <a:r>
              <a:rPr lang="nl-NL" dirty="0" smtClean="0"/>
              <a:t>Meerdere oplossingsmanieren mogelijk</a:t>
            </a:r>
          </a:p>
          <a:p>
            <a:pPr marL="342900" indent="-342900">
              <a:buFont typeface="Arial" panose="020B0604020202020204" pitchFamily="34" charset="0"/>
              <a:buChar char="•"/>
            </a:pPr>
            <a:r>
              <a:rPr lang="nl-NL" sz="2400" dirty="0" smtClean="0">
                <a:solidFill>
                  <a:schemeClr val="tx1"/>
                </a:solidFill>
              </a:rPr>
              <a:t>Pakkend startpunt: motiverend</a:t>
            </a:r>
          </a:p>
          <a:p>
            <a:pPr marL="342900" indent="-342900">
              <a:buFont typeface="Arial" panose="020B0604020202020204" pitchFamily="34" charset="0"/>
              <a:buChar char="•"/>
            </a:pPr>
            <a:r>
              <a:rPr lang="nl-NL" sz="2400" dirty="0" smtClean="0">
                <a:solidFill>
                  <a:schemeClr val="tx1"/>
                </a:solidFill>
              </a:rPr>
              <a:t>Niet meteen duidelijk hoe uitvoeren/oplossen</a:t>
            </a:r>
          </a:p>
          <a:p>
            <a:pPr marL="342900" indent="-342900">
              <a:buFont typeface="Arial" panose="020B0604020202020204" pitchFamily="34" charset="0"/>
              <a:buChar char="•"/>
            </a:pPr>
            <a:r>
              <a:rPr lang="nl-NL" sz="2400" dirty="0" smtClean="0">
                <a:solidFill>
                  <a:schemeClr val="tx1"/>
                </a:solidFill>
              </a:rPr>
              <a:t>Mogelijkheid tot oriënteren, ideeën bedenken, kiezen en proberen of problemen bedenken</a:t>
            </a:r>
          </a:p>
          <a:p>
            <a:pPr marL="342900" indent="-342900">
              <a:buFont typeface="Arial" panose="020B0604020202020204" pitchFamily="34" charset="0"/>
              <a:buChar char="•"/>
            </a:pPr>
            <a:endParaRPr lang="nl-NL" sz="2400" dirty="0"/>
          </a:p>
          <a:p>
            <a:pPr marL="342900" indent="-342900">
              <a:buFont typeface="Arial" panose="020B0604020202020204" pitchFamily="34" charset="0"/>
              <a:buChar char="•"/>
            </a:pPr>
            <a:r>
              <a:rPr lang="nl-NL" sz="2400" b="1" dirty="0"/>
              <a:t>Materialen:</a:t>
            </a:r>
            <a:r>
              <a:rPr lang="nl-NL" sz="2400" dirty="0"/>
              <a:t> uitdagend, op verschillende manieren moet kunnen worden ingezet/gevormd. Beperking in materiaal kan voor diepgaander materiaal onderzoek zorgen. </a:t>
            </a:r>
            <a:endParaRPr lang="en-US" sz="2400" dirty="0"/>
          </a:p>
          <a:p>
            <a:pPr marL="342900" indent="-342900">
              <a:buFont typeface="Arial" panose="020B0604020202020204" pitchFamily="34" charset="0"/>
              <a:buChar char="•"/>
            </a:pPr>
            <a:endParaRPr lang="nl-NL" sz="2400" dirty="0" smtClean="0">
              <a:solidFill>
                <a:schemeClr val="tx1"/>
              </a:solidFill>
            </a:endParaRPr>
          </a:p>
          <a:p>
            <a:endParaRPr lang="en-US" dirty="0"/>
          </a:p>
        </p:txBody>
      </p:sp>
    </p:spTree>
    <p:extLst>
      <p:ext uri="{BB962C8B-B14F-4D97-AF65-F5344CB8AC3E}">
        <p14:creationId xmlns:p14="http://schemas.microsoft.com/office/powerpoint/2010/main" val="2355044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11"/>
            <a:ext cx="8229600" cy="1143000"/>
          </a:xfrm>
        </p:spPr>
        <p:txBody>
          <a:bodyPr>
            <a:normAutofit fontScale="90000"/>
          </a:bodyPr>
          <a:lstStyle/>
          <a:p>
            <a:r>
              <a:rPr lang="nl-NL" b="1" dirty="0" smtClean="0">
                <a:solidFill>
                  <a:srgbClr val="EE1940"/>
                </a:solidFill>
              </a:rPr>
              <a:t>Het begeleiden en bevorderen van creatief probleem oplossen </a:t>
            </a:r>
            <a:endParaRPr lang="en-US" dirty="0"/>
          </a:p>
        </p:txBody>
      </p:sp>
      <p:pic>
        <p:nvPicPr>
          <p:cNvPr id="4" name="Tijdelijke aanduiding voor inhoud 3" descr="logo meetkunst.jpg"/>
          <p:cNvPicPr>
            <a:picLocks noChangeAspect="1"/>
          </p:cNvPicPr>
          <p:nvPr/>
        </p:nvPicPr>
        <p:blipFill>
          <a:blip r:embed="rId3" cstate="screen"/>
          <a:stretch>
            <a:fillRect/>
          </a:stretch>
        </p:blipFill>
        <p:spPr>
          <a:xfrm>
            <a:off x="8244408" y="476672"/>
            <a:ext cx="817264" cy="998878"/>
          </a:xfrm>
          <a:prstGeom prst="rect">
            <a:avLst/>
          </a:prstGeom>
        </p:spPr>
      </p:pic>
      <p:sp>
        <p:nvSpPr>
          <p:cNvPr id="5" name="Content Placeholder 4"/>
          <p:cNvSpPr>
            <a:spLocks noGrp="1"/>
          </p:cNvSpPr>
          <p:nvPr>
            <p:ph idx="1"/>
          </p:nvPr>
        </p:nvSpPr>
        <p:spPr>
          <a:xfrm>
            <a:off x="323528" y="1772816"/>
            <a:ext cx="8229600" cy="4525963"/>
          </a:xfrm>
        </p:spPr>
        <p:txBody>
          <a:bodyPr/>
          <a:lstStyle/>
          <a:p>
            <a:pPr marL="0" indent="0">
              <a:buNone/>
            </a:pPr>
            <a:endParaRPr lang="en-US" dirty="0" smtClean="0">
              <a:solidFill>
                <a:schemeClr val="tx1"/>
              </a:solidFill>
            </a:endParaRPr>
          </a:p>
          <a:p>
            <a:endParaRPr lang="en-US" dirty="0"/>
          </a:p>
        </p:txBody>
      </p:sp>
      <p:sp>
        <p:nvSpPr>
          <p:cNvPr id="3" name="TextBox 2"/>
          <p:cNvSpPr txBox="1"/>
          <p:nvPr/>
        </p:nvSpPr>
        <p:spPr>
          <a:xfrm>
            <a:off x="611560" y="1844824"/>
            <a:ext cx="6912768" cy="3046988"/>
          </a:xfrm>
          <a:prstGeom prst="rect">
            <a:avLst/>
          </a:prstGeom>
          <a:noFill/>
        </p:spPr>
        <p:txBody>
          <a:bodyPr wrap="square" rtlCol="0">
            <a:spAutoFit/>
          </a:bodyPr>
          <a:lstStyle/>
          <a:p>
            <a:pPr marL="285750" indent="-285750">
              <a:buFont typeface="Arial" panose="020B0604020202020204" pitchFamily="34" charset="0"/>
              <a:buChar char="•"/>
            </a:pPr>
            <a:r>
              <a:rPr lang="nl-NL" sz="2400" dirty="0"/>
              <a:t> </a:t>
            </a:r>
            <a:r>
              <a:rPr lang="nl-NL" sz="2400" dirty="0" smtClean="0"/>
              <a:t>Inspelen </a:t>
            </a:r>
            <a:r>
              <a:rPr lang="nl-NL" sz="2400" dirty="0"/>
              <a:t>op het proces van de leerling en stimulerende context</a:t>
            </a:r>
            <a:r>
              <a:rPr lang="nl-NL" sz="2400" dirty="0" smtClean="0"/>
              <a:t>.</a:t>
            </a:r>
          </a:p>
          <a:p>
            <a:pPr marL="285750" indent="-285750">
              <a:buFont typeface="Arial" panose="020B0604020202020204" pitchFamily="34" charset="0"/>
              <a:buChar char="•"/>
            </a:pPr>
            <a:endParaRPr lang="nl-NL" sz="2400" u="sng" dirty="0"/>
          </a:p>
          <a:p>
            <a:pPr marL="285750" indent="-285750">
              <a:buFont typeface="Arial" panose="020B0604020202020204" pitchFamily="34" charset="0"/>
              <a:buChar char="•"/>
            </a:pPr>
            <a:r>
              <a:rPr lang="nl-NL" sz="2400" u="sng" dirty="0" smtClean="0"/>
              <a:t>Fragmenten: </a:t>
            </a:r>
            <a:r>
              <a:rPr lang="nl-NL" sz="2400" u="sng" dirty="0"/>
              <a:t> </a:t>
            </a:r>
            <a:r>
              <a:rPr lang="nl-NL" sz="2400" dirty="0" smtClean="0"/>
              <a:t>Welke </a:t>
            </a:r>
            <a:r>
              <a:rPr lang="nl-NL" sz="2400" dirty="0"/>
              <a:t>mogelijkheden liggen hier om de creativiteit van kinderen te  </a:t>
            </a:r>
            <a:r>
              <a:rPr lang="nl-NL" sz="2400" dirty="0" smtClean="0"/>
              <a:t>bevorderen? </a:t>
            </a:r>
            <a:endParaRPr lang="en-US" sz="2400" dirty="0"/>
          </a:p>
          <a:p>
            <a:endParaRPr lang="nl-NL" dirty="0" smtClean="0"/>
          </a:p>
          <a:p>
            <a:endParaRPr lang="nl-NL" u="sng" dirty="0"/>
          </a:p>
          <a:p>
            <a:endParaRPr lang="nl-NL" dirty="0"/>
          </a:p>
          <a:p>
            <a:endParaRPr lang="en-US" dirty="0"/>
          </a:p>
        </p:txBody>
      </p:sp>
    </p:spTree>
    <p:extLst>
      <p:ext uri="{BB962C8B-B14F-4D97-AF65-F5344CB8AC3E}">
        <p14:creationId xmlns:p14="http://schemas.microsoft.com/office/powerpoint/2010/main" val="3388301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440" y="2708920"/>
            <a:ext cx="8229600" cy="1143000"/>
          </a:xfrm>
        </p:spPr>
        <p:txBody>
          <a:bodyPr>
            <a:normAutofit fontScale="90000"/>
          </a:bodyPr>
          <a:lstStyle/>
          <a:p>
            <a:r>
              <a:rPr lang="nl-NL" b="1" dirty="0" smtClean="0">
                <a:solidFill>
                  <a:srgbClr val="EE1940"/>
                </a:solidFill>
              </a:rPr>
              <a:t>Vragen om creativiteit te stimuleren</a:t>
            </a:r>
            <a:endParaRPr lang="en-US" dirty="0"/>
          </a:p>
        </p:txBody>
      </p:sp>
      <p:pic>
        <p:nvPicPr>
          <p:cNvPr id="4" name="Tijdelijke aanduiding voor inhoud 3" descr="logo meetkunst.jpg"/>
          <p:cNvPicPr>
            <a:picLocks noChangeAspect="1"/>
          </p:cNvPicPr>
          <p:nvPr/>
        </p:nvPicPr>
        <p:blipFill>
          <a:blip r:embed="rId3" cstate="screen"/>
          <a:stretch>
            <a:fillRect/>
          </a:stretch>
        </p:blipFill>
        <p:spPr>
          <a:xfrm>
            <a:off x="8244408" y="476672"/>
            <a:ext cx="817264" cy="998878"/>
          </a:xfrm>
          <a:prstGeom prst="rect">
            <a:avLst/>
          </a:prstGeom>
        </p:spPr>
      </p:pic>
      <p:sp>
        <p:nvSpPr>
          <p:cNvPr id="5" name="Content Placeholder 4"/>
          <p:cNvSpPr>
            <a:spLocks noGrp="1"/>
          </p:cNvSpPr>
          <p:nvPr>
            <p:ph idx="1"/>
          </p:nvPr>
        </p:nvSpPr>
        <p:spPr>
          <a:xfrm>
            <a:off x="323528" y="1772816"/>
            <a:ext cx="8229600" cy="4525963"/>
          </a:xfrm>
        </p:spPr>
        <p:txBody>
          <a:bodyPr/>
          <a:lstStyle/>
          <a:p>
            <a:pPr marL="0" indent="0">
              <a:buNone/>
            </a:pPr>
            <a:endParaRPr lang="en-US" dirty="0" smtClean="0">
              <a:solidFill>
                <a:schemeClr val="tx1"/>
              </a:solidFill>
            </a:endParaRPr>
          </a:p>
          <a:p>
            <a:endParaRPr lang="en-US" dirty="0"/>
          </a:p>
        </p:txBody>
      </p:sp>
      <p:sp>
        <p:nvSpPr>
          <p:cNvPr id="3" name="Toelichting met afgeronde rechthoek 2"/>
          <p:cNvSpPr/>
          <p:nvPr/>
        </p:nvSpPr>
        <p:spPr>
          <a:xfrm>
            <a:off x="1115616" y="976111"/>
            <a:ext cx="1440160" cy="1372769"/>
          </a:xfrm>
          <a:prstGeom prst="wedgeRoundRectCallout">
            <a:avLst>
              <a:gd name="adj1" fmla="val 6721"/>
              <a:gd name="adj2" fmla="val 68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Hoe bedacht je dat?</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6" name="Toelichting met afgeronde rechthoek 5"/>
          <p:cNvSpPr/>
          <p:nvPr/>
        </p:nvSpPr>
        <p:spPr>
          <a:xfrm>
            <a:off x="2987824" y="983189"/>
            <a:ext cx="1440160" cy="1077660"/>
          </a:xfrm>
          <a:prstGeom prst="wedgeRoundRectCallout">
            <a:avLst>
              <a:gd name="adj1" fmla="val 35473"/>
              <a:gd name="adj2" fmla="val 662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Kan dat echt?</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7" name="Toelichting met afgeronde rechthoek 6"/>
          <p:cNvSpPr/>
          <p:nvPr/>
        </p:nvSpPr>
        <p:spPr>
          <a:xfrm>
            <a:off x="1268016" y="4005064"/>
            <a:ext cx="1440160" cy="1372769"/>
          </a:xfrm>
          <a:prstGeom prst="wedgeRoundRectCallout">
            <a:avLst>
              <a:gd name="adj1" fmla="val 65422"/>
              <a:gd name="adj2" fmla="val -493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Hoe zal … gedacht hebben?</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8" name="Toelichting met afgeronde rechthoek 7"/>
          <p:cNvSpPr/>
          <p:nvPr/>
        </p:nvSpPr>
        <p:spPr>
          <a:xfrm>
            <a:off x="3848317" y="4079532"/>
            <a:ext cx="1440160" cy="1077660"/>
          </a:xfrm>
          <a:prstGeom prst="wedgeRoundRectCallout">
            <a:avLst>
              <a:gd name="adj1" fmla="val -26822"/>
              <a:gd name="adj2" fmla="val -746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Hoe kan dat ook anders?</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9" name="Toelichting met afgeronde rechthoek 8"/>
          <p:cNvSpPr/>
          <p:nvPr/>
        </p:nvSpPr>
        <p:spPr>
          <a:xfrm>
            <a:off x="5004048" y="995489"/>
            <a:ext cx="2128764" cy="1569415"/>
          </a:xfrm>
          <a:prstGeom prst="wedgeRoundRectCallout">
            <a:avLst>
              <a:gd name="adj1" fmla="val 6721"/>
              <a:gd name="adj2" fmla="val 68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latin typeface="Verdana" panose="020B0604030504040204" pitchFamily="34" charset="0"/>
                <a:ea typeface="Verdana" panose="020B0604030504040204" pitchFamily="34" charset="0"/>
                <a:cs typeface="Verdana" panose="020B0604030504040204" pitchFamily="34" charset="0"/>
              </a:rPr>
              <a:t>Hoe kun je dit op een andere manier laten zien?</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1202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b="1" dirty="0" smtClean="0">
                <a:solidFill>
                  <a:srgbClr val="EE1940"/>
                </a:solidFill>
              </a:rPr>
              <a:t>Het begeleiden en stimuleren van creatief probleem oplossen </a:t>
            </a:r>
            <a:endParaRPr lang="en-US" dirty="0"/>
          </a:p>
        </p:txBody>
      </p:sp>
      <p:pic>
        <p:nvPicPr>
          <p:cNvPr id="4" name="Tijdelijke aanduiding voor inhoud 3" descr="logo meetkunst.jpg"/>
          <p:cNvPicPr>
            <a:picLocks noChangeAspect="1"/>
          </p:cNvPicPr>
          <p:nvPr/>
        </p:nvPicPr>
        <p:blipFill>
          <a:blip r:embed="rId3" cstate="screen"/>
          <a:stretch>
            <a:fillRect/>
          </a:stretch>
        </p:blipFill>
        <p:spPr>
          <a:xfrm>
            <a:off x="8244408" y="476672"/>
            <a:ext cx="817264" cy="998878"/>
          </a:xfrm>
          <a:prstGeom prst="rect">
            <a:avLst/>
          </a:prstGeom>
        </p:spPr>
      </p:pic>
      <p:sp>
        <p:nvSpPr>
          <p:cNvPr id="5" name="Content Placeholder 4"/>
          <p:cNvSpPr>
            <a:spLocks noGrp="1"/>
          </p:cNvSpPr>
          <p:nvPr>
            <p:ph idx="1"/>
          </p:nvPr>
        </p:nvSpPr>
        <p:spPr>
          <a:xfrm>
            <a:off x="323528" y="1772816"/>
            <a:ext cx="8229600" cy="4525963"/>
          </a:xfrm>
        </p:spPr>
        <p:txBody>
          <a:bodyPr/>
          <a:lstStyle/>
          <a:p>
            <a:pPr marL="0" indent="0">
              <a:buNone/>
            </a:pPr>
            <a:endParaRPr lang="en-US" dirty="0" smtClean="0">
              <a:solidFill>
                <a:schemeClr val="tx1"/>
              </a:solidFill>
            </a:endParaRPr>
          </a:p>
          <a:p>
            <a:endParaRPr lang="en-US" dirty="0"/>
          </a:p>
        </p:txBody>
      </p:sp>
      <p:sp>
        <p:nvSpPr>
          <p:cNvPr id="3" name="TextBox 2"/>
          <p:cNvSpPr txBox="1"/>
          <p:nvPr/>
        </p:nvSpPr>
        <p:spPr>
          <a:xfrm>
            <a:off x="611560" y="1844824"/>
            <a:ext cx="6912768" cy="4401205"/>
          </a:xfrm>
          <a:prstGeom prst="rect">
            <a:avLst/>
          </a:prstGeom>
          <a:noFill/>
        </p:spPr>
        <p:txBody>
          <a:bodyPr wrap="square" rtlCol="0">
            <a:spAutoFit/>
          </a:bodyPr>
          <a:lstStyle/>
          <a:p>
            <a:r>
              <a:rPr lang="nl-NL" sz="2000" b="1" dirty="0"/>
              <a:t>Creëer een stimulerende </a:t>
            </a:r>
            <a:r>
              <a:rPr lang="nl-NL" sz="2000" b="1" dirty="0" smtClean="0"/>
              <a:t>context </a:t>
            </a:r>
            <a:endParaRPr lang="nl-NL" sz="2000" b="1" dirty="0"/>
          </a:p>
          <a:p>
            <a:r>
              <a:rPr lang="nl-NL" sz="2000" dirty="0" smtClean="0"/>
              <a:t>veilig - fouten </a:t>
            </a:r>
            <a:r>
              <a:rPr lang="nl-NL" sz="2000" dirty="0"/>
              <a:t>maken </a:t>
            </a:r>
            <a:r>
              <a:rPr lang="nl-NL" sz="2000" dirty="0" smtClean="0"/>
              <a:t>mag - open </a:t>
            </a:r>
            <a:r>
              <a:rPr lang="nl-NL" sz="2000" dirty="0"/>
              <a:t>situatie en </a:t>
            </a:r>
            <a:r>
              <a:rPr lang="nl-NL" sz="2000" dirty="0" smtClean="0"/>
              <a:t>opdrachten - autonomie leerlingen -  gericht </a:t>
            </a:r>
            <a:r>
              <a:rPr lang="nl-NL" sz="2000" dirty="0"/>
              <a:t>op </a:t>
            </a:r>
            <a:r>
              <a:rPr lang="nl-NL" sz="2000" dirty="0" smtClean="0"/>
              <a:t>proces - positieve feedback - communicatie</a:t>
            </a:r>
            <a:r>
              <a:rPr lang="nl-NL" sz="2000" dirty="0"/>
              <a:t>, actief luisteren en </a:t>
            </a:r>
            <a:r>
              <a:rPr lang="nl-NL" sz="2000" dirty="0" smtClean="0"/>
              <a:t>interpretatie - toon </a:t>
            </a:r>
            <a:r>
              <a:rPr lang="nl-NL" sz="2000" dirty="0"/>
              <a:t>creativiteit in eigen </a:t>
            </a:r>
            <a:r>
              <a:rPr lang="nl-NL" sz="2000" dirty="0" smtClean="0"/>
              <a:t>handelen</a:t>
            </a:r>
          </a:p>
          <a:p>
            <a:endParaRPr lang="nl-NL" sz="2000" dirty="0"/>
          </a:p>
          <a:p>
            <a:r>
              <a:rPr lang="nl-NL" sz="2000" b="1" dirty="0"/>
              <a:t>Begeleiden in creatieve proces</a:t>
            </a:r>
          </a:p>
          <a:p>
            <a:r>
              <a:rPr lang="nl-NL" sz="2000" dirty="0" err="1" smtClean="0"/>
              <a:t>scaffolding</a:t>
            </a:r>
            <a:r>
              <a:rPr lang="nl-NL" sz="2000" dirty="0" smtClean="0"/>
              <a:t> - begeleidersrol </a:t>
            </a:r>
            <a:r>
              <a:rPr lang="nl-NL" sz="2000" dirty="0"/>
              <a:t>en die van </a:t>
            </a:r>
            <a:r>
              <a:rPr lang="nl-NL" sz="2000" dirty="0" smtClean="0"/>
              <a:t>mede-probleemoplosser - </a:t>
            </a:r>
            <a:endParaRPr lang="nl-NL" sz="2000" dirty="0"/>
          </a:p>
          <a:p>
            <a:r>
              <a:rPr lang="nl-NL" sz="2000" dirty="0"/>
              <a:t>observeren en interesse </a:t>
            </a:r>
            <a:r>
              <a:rPr lang="nl-NL" sz="2000" dirty="0" smtClean="0"/>
              <a:t>tonen - tijd </a:t>
            </a:r>
            <a:r>
              <a:rPr lang="nl-NL" sz="2000" dirty="0"/>
              <a:t>en ruimte </a:t>
            </a:r>
            <a:r>
              <a:rPr lang="nl-NL" sz="2000" dirty="0" smtClean="0"/>
              <a:t>geven - open </a:t>
            </a:r>
            <a:r>
              <a:rPr lang="nl-NL" sz="2000" dirty="0"/>
              <a:t>vragen </a:t>
            </a:r>
            <a:r>
              <a:rPr lang="nl-NL" sz="2000" dirty="0" smtClean="0"/>
              <a:t>stellen - aanleren </a:t>
            </a:r>
            <a:r>
              <a:rPr lang="nl-NL" sz="2000" dirty="0"/>
              <a:t>en voordoen </a:t>
            </a:r>
            <a:r>
              <a:rPr lang="nl-NL" sz="2000" dirty="0" smtClean="0"/>
              <a:t>technieken</a:t>
            </a:r>
          </a:p>
          <a:p>
            <a:endParaRPr lang="nl-NL" sz="2000" dirty="0"/>
          </a:p>
          <a:p>
            <a:r>
              <a:rPr lang="nl-NL" sz="2000" b="1" dirty="0" smtClean="0"/>
              <a:t>Aandacht voor </a:t>
            </a:r>
            <a:r>
              <a:rPr lang="nl-NL" sz="2000" dirty="0" smtClean="0"/>
              <a:t>oriënteren, probleemvorming - divergent </a:t>
            </a:r>
            <a:r>
              <a:rPr lang="nl-NL" sz="2000" dirty="0"/>
              <a:t>denken en </a:t>
            </a:r>
            <a:r>
              <a:rPr lang="nl-NL" sz="2000" dirty="0" smtClean="0"/>
              <a:t>richten - evalueren </a:t>
            </a:r>
            <a:r>
              <a:rPr lang="nl-NL" sz="2000" dirty="0"/>
              <a:t>van </a:t>
            </a:r>
            <a:r>
              <a:rPr lang="nl-NL" sz="2000" dirty="0" smtClean="0"/>
              <a:t>ideeën - reflectie </a:t>
            </a:r>
            <a:r>
              <a:rPr lang="nl-NL" sz="2000" dirty="0"/>
              <a:t>op proces en product</a:t>
            </a:r>
            <a:endParaRPr lang="en-US" sz="2000" dirty="0"/>
          </a:p>
        </p:txBody>
      </p:sp>
    </p:spTree>
    <p:extLst>
      <p:ext uri="{BB962C8B-B14F-4D97-AF65-F5344CB8AC3E}">
        <p14:creationId xmlns:p14="http://schemas.microsoft.com/office/powerpoint/2010/main" val="2744846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s://webapp.boijmans.nl/owa/service.svc/s/GetFileAttachment?id=AAMkAGMyZjVkNDQ4LThkY2EtNDBhMy1hYWFmLTQ1MjVmYzQ1N2I4MwBGAAAAAAAxyjFrf8XIQJmB4JcoeAh9BwDLornOIaNkR7zF%2Fmnwu%2BnXAAAAAAEKAADLornOIaNkR7zF%2Fmnwu%2BnXAAGXRWQNAAABEgAQAB%2FWRFWR0KZLtZ3FXyx4VL0%3D&amp;isImagePreview=True&amp;X-OWA-CANARY=FpWyD_o3dU6nMLc8DzP7kUZwc04yYtQIHwUZf7x0J02J3i4odGHXIJNYwQNmmHLoS1CiTWVMQ0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4" name="Titel 13"/>
          <p:cNvSpPr>
            <a:spLocks noGrp="1"/>
          </p:cNvSpPr>
          <p:nvPr>
            <p:ph type="title"/>
          </p:nvPr>
        </p:nvSpPr>
        <p:spPr/>
        <p:txBody>
          <a:bodyPr/>
          <a:lstStyle/>
          <a:p>
            <a:r>
              <a:rPr lang="en-US" b="1" dirty="0" err="1" smtClean="0">
                <a:solidFill>
                  <a:srgbClr val="EE1940"/>
                </a:solidFill>
              </a:rPr>
              <a:t>Vooruitblik</a:t>
            </a:r>
            <a:endParaRPr lang="nl-NL" b="1" dirty="0">
              <a:solidFill>
                <a:srgbClr val="EE1940"/>
              </a:solidFill>
            </a:endParaRPr>
          </a:p>
        </p:txBody>
      </p:sp>
      <p:pic>
        <p:nvPicPr>
          <p:cNvPr id="15"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
        <p:nvSpPr>
          <p:cNvPr id="13" name="Tekstvak 12"/>
          <p:cNvSpPr txBox="1"/>
          <p:nvPr/>
        </p:nvSpPr>
        <p:spPr>
          <a:xfrm>
            <a:off x="653138" y="2078181"/>
            <a:ext cx="7576457" cy="800219"/>
          </a:xfrm>
          <a:prstGeom prst="rect">
            <a:avLst/>
          </a:prstGeom>
          <a:noFill/>
        </p:spPr>
        <p:txBody>
          <a:bodyPr wrap="square" rtlCol="0">
            <a:spAutoFit/>
          </a:bodyPr>
          <a:lstStyle/>
          <a:p>
            <a:pPr>
              <a:buFontTx/>
              <a:buNone/>
            </a:pPr>
            <a:endParaRPr lang="nl-NL" sz="2800" dirty="0" smtClean="0"/>
          </a:p>
          <a:p>
            <a:endParaRPr lang="nl-NL" dirty="0"/>
          </a:p>
        </p:txBody>
      </p:sp>
      <p:sp>
        <p:nvSpPr>
          <p:cNvPr id="10" name="Tijdelijke aanduiding voor inhoud 9"/>
          <p:cNvSpPr>
            <a:spLocks noGrp="1"/>
          </p:cNvSpPr>
          <p:nvPr>
            <p:ph idx="1"/>
          </p:nvPr>
        </p:nvSpPr>
        <p:spPr/>
        <p:txBody>
          <a:bodyPr/>
          <a:lstStyle/>
          <a:p>
            <a:r>
              <a:rPr lang="nl-NL" dirty="0" smtClean="0"/>
              <a:t>Doelen behaald?</a:t>
            </a:r>
          </a:p>
          <a:p>
            <a:r>
              <a:rPr lang="nl-NL" dirty="0" smtClean="0"/>
              <a:t>Les 6+7</a:t>
            </a:r>
            <a:endParaRPr lang="en-US" dirty="0" smtClean="0"/>
          </a:p>
        </p:txBody>
      </p:sp>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4980" y="2478290"/>
            <a:ext cx="5446323" cy="4084743"/>
          </a:xfrm>
          <a:prstGeom prst="rect">
            <a:avLst/>
          </a:prstGeom>
        </p:spPr>
      </p:pic>
    </p:spTree>
    <p:extLst>
      <p:ext uri="{BB962C8B-B14F-4D97-AF65-F5344CB8AC3E}">
        <p14:creationId xmlns:p14="http://schemas.microsoft.com/office/powerpoint/2010/main" val="1050779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EE1940"/>
                </a:solidFill>
              </a:rPr>
              <a:t>Doelen bijeenkomst 4</a:t>
            </a:r>
            <a:endParaRPr lang="en-US" dirty="0"/>
          </a:p>
        </p:txBody>
      </p:sp>
      <p:sp>
        <p:nvSpPr>
          <p:cNvPr id="3" name="Content Placeholder 2"/>
          <p:cNvSpPr>
            <a:spLocks noGrp="1"/>
          </p:cNvSpPr>
          <p:nvPr>
            <p:ph idx="1"/>
          </p:nvPr>
        </p:nvSpPr>
        <p:spPr/>
        <p:txBody>
          <a:bodyPr>
            <a:normAutofit fontScale="77500" lnSpcReduction="20000"/>
          </a:bodyPr>
          <a:lstStyle/>
          <a:p>
            <a:pPr lvl="0"/>
            <a:r>
              <a:rPr lang="nl-NL" dirty="0" smtClean="0"/>
              <a:t>Duidelijk beeld van creativiteit (definitie, belang, inhoud, kenmerken/elementen) en herkennen </a:t>
            </a:r>
            <a:r>
              <a:rPr lang="nl-NL" dirty="0"/>
              <a:t>creativiteit als uitwerking van hoe meetkunde en beeldende kunst aan bod zijn </a:t>
            </a:r>
            <a:r>
              <a:rPr lang="nl-NL" dirty="0" smtClean="0"/>
              <a:t>gekomen.   </a:t>
            </a:r>
            <a:endParaRPr lang="en-US" dirty="0"/>
          </a:p>
          <a:p>
            <a:endParaRPr lang="nl-NL" dirty="0" smtClean="0"/>
          </a:p>
          <a:p>
            <a:r>
              <a:rPr lang="nl-NL" dirty="0" smtClean="0"/>
              <a:t>Elementen benoemen die van belang zijn om een creatief proces op gang te brengen in rekenen-wiskunde of beeldende kunstlessen, zoals de keuze voor materiaal, de start/ onderzoeksvraag /opdracht etc. </a:t>
            </a:r>
          </a:p>
          <a:p>
            <a:endParaRPr lang="nl-NL" dirty="0" smtClean="0"/>
          </a:p>
          <a:p>
            <a:r>
              <a:rPr lang="nl-NL" dirty="0" smtClean="0"/>
              <a:t>Elementen benoemen die belangrijk zijn voor het stimuleren en begeleiden van het creatieve proces.  </a:t>
            </a:r>
          </a:p>
          <a:p>
            <a:endParaRPr lang="nl-NL" dirty="0" smtClean="0"/>
          </a:p>
          <a:p>
            <a:endParaRPr lang="en-US" dirty="0"/>
          </a:p>
        </p:txBody>
      </p:sp>
      <p:pic>
        <p:nvPicPr>
          <p:cNvPr id="4"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3168766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EE1940"/>
                </a:solidFill>
              </a:rPr>
              <a:t>Op </a:t>
            </a:r>
            <a:r>
              <a:rPr lang="en-US" b="1" dirty="0" err="1">
                <a:solidFill>
                  <a:srgbClr val="EE1940"/>
                </a:solidFill>
              </a:rPr>
              <a:t>weg</a:t>
            </a:r>
            <a:r>
              <a:rPr lang="en-US" b="1" dirty="0">
                <a:solidFill>
                  <a:srgbClr val="EE1940"/>
                </a:solidFill>
              </a:rPr>
              <a:t> </a:t>
            </a:r>
            <a:r>
              <a:rPr lang="en-US" b="1" dirty="0" err="1">
                <a:solidFill>
                  <a:srgbClr val="EE1940"/>
                </a:solidFill>
              </a:rPr>
              <a:t>naar</a:t>
            </a:r>
            <a:r>
              <a:rPr lang="en-US" b="1" dirty="0">
                <a:solidFill>
                  <a:srgbClr val="EE1940"/>
                </a:solidFill>
              </a:rPr>
              <a:t> </a:t>
            </a:r>
            <a:r>
              <a:rPr lang="en-US" b="1" dirty="0" err="1">
                <a:solidFill>
                  <a:srgbClr val="EE1940"/>
                </a:solidFill>
              </a:rPr>
              <a:t>bijeenkomst</a:t>
            </a:r>
            <a:r>
              <a:rPr lang="en-US" b="1" dirty="0">
                <a:solidFill>
                  <a:srgbClr val="EE1940"/>
                </a:solidFill>
              </a:rPr>
              <a:t> 5</a:t>
            </a:r>
          </a:p>
        </p:txBody>
      </p:sp>
      <p:sp>
        <p:nvSpPr>
          <p:cNvPr id="3" name="Content Placeholder 2"/>
          <p:cNvSpPr>
            <a:spLocks noGrp="1"/>
          </p:cNvSpPr>
          <p:nvPr>
            <p:ph idx="1"/>
          </p:nvPr>
        </p:nvSpPr>
        <p:spPr/>
        <p:txBody>
          <a:bodyPr>
            <a:normAutofit lnSpcReduction="10000"/>
          </a:bodyPr>
          <a:lstStyle/>
          <a:p>
            <a:r>
              <a:rPr lang="en-US" dirty="0" smtClean="0"/>
              <a:t>2 </a:t>
            </a:r>
            <a:r>
              <a:rPr lang="en-US" dirty="0" err="1" smtClean="0"/>
              <a:t>filmfragmenten</a:t>
            </a:r>
            <a:r>
              <a:rPr lang="en-US" dirty="0" smtClean="0"/>
              <a:t> (3-4 </a:t>
            </a:r>
            <a:r>
              <a:rPr lang="en-US" dirty="0" err="1" smtClean="0"/>
              <a:t>minuten</a:t>
            </a:r>
            <a:r>
              <a:rPr lang="en-US" smtClean="0"/>
              <a:t>): </a:t>
            </a:r>
            <a:r>
              <a:rPr lang="nl-NL" smtClean="0"/>
              <a:t>één </a:t>
            </a:r>
            <a:r>
              <a:rPr lang="nl-NL" dirty="0"/>
              <a:t>fragment van uw sterke kant en één fragment dat laat zien waarin hij/zij zich verder wilt ontwikkelen. </a:t>
            </a:r>
            <a:r>
              <a:rPr lang="en-US" dirty="0" smtClean="0"/>
              <a:t> </a:t>
            </a:r>
          </a:p>
          <a:p>
            <a:endParaRPr lang="en-US" dirty="0"/>
          </a:p>
          <a:p>
            <a:r>
              <a:rPr lang="en-US" dirty="0" smtClean="0"/>
              <a:t>Meetkunst </a:t>
            </a:r>
            <a:r>
              <a:rPr lang="en-US" dirty="0"/>
              <a:t>in de </a:t>
            </a:r>
            <a:r>
              <a:rPr lang="en-US" dirty="0" err="1"/>
              <a:t>omgeving</a:t>
            </a:r>
            <a:r>
              <a:rPr lang="en-US" dirty="0"/>
              <a:t> van </a:t>
            </a:r>
            <a:r>
              <a:rPr lang="en-US" dirty="0" err="1"/>
              <a:t>kinderen</a:t>
            </a:r>
            <a:endParaRPr lang="en-US" dirty="0"/>
          </a:p>
          <a:p>
            <a:endParaRPr lang="en-US" dirty="0"/>
          </a:p>
          <a:p>
            <a:r>
              <a:rPr lang="en-US" dirty="0"/>
              <a:t>Mail of </a:t>
            </a:r>
            <a:r>
              <a:rPr lang="en-US" dirty="0" err="1"/>
              <a:t>Wetransfer</a:t>
            </a:r>
            <a:endParaRPr lang="en-US" dirty="0"/>
          </a:p>
          <a:p>
            <a:pPr lvl="1"/>
            <a:r>
              <a:rPr lang="en-US" i="1" dirty="0" smtClean="0">
                <a:solidFill>
                  <a:srgbClr val="FF0000"/>
                </a:solidFill>
              </a:rPr>
              <a:t>… </a:t>
            </a:r>
            <a:r>
              <a:rPr lang="en-US" i="1" dirty="0" err="1" smtClean="0">
                <a:solidFill>
                  <a:srgbClr val="FF0000"/>
                </a:solidFill>
              </a:rPr>
              <a:t>emailadres</a:t>
            </a:r>
            <a:r>
              <a:rPr lang="en-US" i="1" dirty="0" smtClean="0">
                <a:solidFill>
                  <a:srgbClr val="FF0000"/>
                </a:solidFill>
              </a:rPr>
              <a:t>…</a:t>
            </a:r>
            <a:endParaRPr lang="en-US" i="1" dirty="0">
              <a:solidFill>
                <a:srgbClr val="FF0000"/>
              </a:solidFill>
            </a:endParaRPr>
          </a:p>
        </p:txBody>
      </p:sp>
    </p:spTree>
    <p:extLst>
      <p:ext uri="{BB962C8B-B14F-4D97-AF65-F5344CB8AC3E}">
        <p14:creationId xmlns:p14="http://schemas.microsoft.com/office/powerpoint/2010/main" val="4147035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EE1940"/>
                </a:solidFill>
              </a:rPr>
              <a:t>Overzicht</a:t>
            </a:r>
            <a:r>
              <a:rPr lang="en-US" b="1" dirty="0" smtClean="0">
                <a:solidFill>
                  <a:srgbClr val="EE1940"/>
                </a:solidFill>
              </a:rPr>
              <a:t> </a:t>
            </a:r>
            <a:r>
              <a:rPr lang="en-US" b="1" dirty="0" err="1" smtClean="0">
                <a:solidFill>
                  <a:srgbClr val="EE1940"/>
                </a:solidFill>
              </a:rPr>
              <a:t>bijeenkomst</a:t>
            </a:r>
            <a:endParaRPr lang="en-US" dirty="0"/>
          </a:p>
        </p:txBody>
      </p:sp>
      <p:sp>
        <p:nvSpPr>
          <p:cNvPr id="3" name="Content Placeholder 2"/>
          <p:cNvSpPr>
            <a:spLocks noGrp="1"/>
          </p:cNvSpPr>
          <p:nvPr>
            <p:ph idx="1"/>
          </p:nvPr>
        </p:nvSpPr>
        <p:spPr/>
        <p:txBody>
          <a:bodyPr/>
          <a:lstStyle/>
          <a:p>
            <a:r>
              <a:rPr lang="en-US" dirty="0" err="1" smtClean="0">
                <a:solidFill>
                  <a:schemeClr val="tx1"/>
                </a:solidFill>
              </a:rPr>
              <a:t>Terugblik</a:t>
            </a:r>
            <a:r>
              <a:rPr lang="en-US" dirty="0" smtClean="0">
                <a:solidFill>
                  <a:schemeClr val="tx1"/>
                </a:solidFill>
              </a:rPr>
              <a:t> </a:t>
            </a:r>
          </a:p>
          <a:p>
            <a:r>
              <a:rPr lang="en-US" dirty="0" err="1" smtClean="0">
                <a:solidFill>
                  <a:schemeClr val="tx1"/>
                </a:solidFill>
              </a:rPr>
              <a:t>Doelen</a:t>
            </a:r>
            <a:r>
              <a:rPr lang="en-US" dirty="0" smtClean="0">
                <a:solidFill>
                  <a:schemeClr val="tx1"/>
                </a:solidFill>
              </a:rPr>
              <a:t> </a:t>
            </a:r>
            <a:r>
              <a:rPr lang="en-US" dirty="0" err="1" smtClean="0">
                <a:solidFill>
                  <a:schemeClr val="tx1"/>
                </a:solidFill>
              </a:rPr>
              <a:t>bijeenkomst</a:t>
            </a:r>
            <a:r>
              <a:rPr lang="en-US" dirty="0" smtClean="0">
                <a:solidFill>
                  <a:schemeClr val="tx1"/>
                </a:solidFill>
              </a:rPr>
              <a:t> 4 </a:t>
            </a:r>
          </a:p>
          <a:p>
            <a:r>
              <a:rPr lang="en-US" dirty="0" smtClean="0">
                <a:solidFill>
                  <a:schemeClr val="tx1"/>
                </a:solidFill>
              </a:rPr>
              <a:t>Wat is </a:t>
            </a:r>
            <a:r>
              <a:rPr lang="en-US" dirty="0" err="1" smtClean="0">
                <a:solidFill>
                  <a:schemeClr val="tx1"/>
                </a:solidFill>
              </a:rPr>
              <a:t>creativiteit</a:t>
            </a:r>
            <a:r>
              <a:rPr lang="en-US" dirty="0" smtClean="0">
                <a:solidFill>
                  <a:schemeClr val="tx1"/>
                </a:solidFill>
              </a:rPr>
              <a:t> &amp; </a:t>
            </a:r>
            <a:r>
              <a:rPr lang="en-US" dirty="0" err="1" smtClean="0">
                <a:solidFill>
                  <a:schemeClr val="tx1"/>
                </a:solidFill>
              </a:rPr>
              <a:t>belang</a:t>
            </a:r>
            <a:r>
              <a:rPr lang="en-US" dirty="0" smtClean="0">
                <a:solidFill>
                  <a:schemeClr val="tx1"/>
                </a:solidFill>
              </a:rPr>
              <a:t> van </a:t>
            </a:r>
            <a:r>
              <a:rPr lang="en-US" dirty="0" err="1" smtClean="0">
                <a:solidFill>
                  <a:schemeClr val="tx1"/>
                </a:solidFill>
              </a:rPr>
              <a:t>creativiteit</a:t>
            </a:r>
            <a:r>
              <a:rPr lang="en-US" dirty="0" smtClean="0">
                <a:solidFill>
                  <a:schemeClr val="tx1"/>
                </a:solidFill>
              </a:rPr>
              <a:t>. </a:t>
            </a:r>
          </a:p>
          <a:p>
            <a:r>
              <a:rPr lang="en-US" dirty="0" smtClean="0">
                <a:solidFill>
                  <a:schemeClr val="tx1"/>
                </a:solidFill>
              </a:rPr>
              <a:t>Het </a:t>
            </a:r>
            <a:r>
              <a:rPr lang="en-US" dirty="0" err="1" smtClean="0">
                <a:solidFill>
                  <a:schemeClr val="tx1"/>
                </a:solidFill>
              </a:rPr>
              <a:t>begeleiden</a:t>
            </a:r>
            <a:r>
              <a:rPr lang="en-US" dirty="0" smtClean="0">
                <a:solidFill>
                  <a:schemeClr val="tx1"/>
                </a:solidFill>
              </a:rPr>
              <a:t> </a:t>
            </a:r>
            <a:r>
              <a:rPr lang="en-US" dirty="0" err="1" smtClean="0">
                <a:solidFill>
                  <a:schemeClr val="tx1"/>
                </a:solidFill>
              </a:rPr>
              <a:t>en</a:t>
            </a:r>
            <a:r>
              <a:rPr lang="en-US" dirty="0" smtClean="0">
                <a:solidFill>
                  <a:schemeClr val="tx1"/>
                </a:solidFill>
              </a:rPr>
              <a:t> </a:t>
            </a:r>
            <a:r>
              <a:rPr lang="en-US" dirty="0" err="1" smtClean="0">
                <a:solidFill>
                  <a:schemeClr val="tx1"/>
                </a:solidFill>
              </a:rPr>
              <a:t>stimuleren</a:t>
            </a:r>
            <a:r>
              <a:rPr lang="en-US" dirty="0" smtClean="0">
                <a:solidFill>
                  <a:schemeClr val="tx1"/>
                </a:solidFill>
              </a:rPr>
              <a:t> van </a:t>
            </a:r>
            <a:r>
              <a:rPr lang="en-US" dirty="0" err="1" smtClean="0">
                <a:solidFill>
                  <a:schemeClr val="tx1"/>
                </a:solidFill>
              </a:rPr>
              <a:t>creatief</a:t>
            </a:r>
            <a:r>
              <a:rPr lang="en-US" dirty="0" smtClean="0">
                <a:solidFill>
                  <a:schemeClr val="tx1"/>
                </a:solidFill>
              </a:rPr>
              <a:t> </a:t>
            </a:r>
            <a:r>
              <a:rPr lang="en-US" dirty="0" err="1" smtClean="0">
                <a:solidFill>
                  <a:schemeClr val="tx1"/>
                </a:solidFill>
              </a:rPr>
              <a:t>probleem</a:t>
            </a:r>
            <a:r>
              <a:rPr lang="en-US" dirty="0" smtClean="0">
                <a:solidFill>
                  <a:schemeClr val="tx1"/>
                </a:solidFill>
              </a:rPr>
              <a:t> </a:t>
            </a:r>
            <a:r>
              <a:rPr lang="en-US" dirty="0" err="1" smtClean="0">
                <a:solidFill>
                  <a:schemeClr val="tx1"/>
                </a:solidFill>
              </a:rPr>
              <a:t>oplossen</a:t>
            </a:r>
            <a:r>
              <a:rPr lang="en-US" dirty="0" smtClean="0">
                <a:solidFill>
                  <a:schemeClr val="tx1"/>
                </a:solidFill>
              </a:rPr>
              <a:t>. </a:t>
            </a:r>
          </a:p>
          <a:p>
            <a:r>
              <a:rPr lang="en-US" dirty="0" err="1"/>
              <a:t>T</a:t>
            </a:r>
            <a:r>
              <a:rPr lang="en-US" dirty="0" err="1" smtClean="0">
                <a:solidFill>
                  <a:schemeClr val="tx1"/>
                </a:solidFill>
              </a:rPr>
              <a:t>erugblik</a:t>
            </a:r>
            <a:r>
              <a:rPr lang="en-US" dirty="0" smtClean="0">
                <a:solidFill>
                  <a:schemeClr val="tx1"/>
                </a:solidFill>
              </a:rPr>
              <a:t> </a:t>
            </a:r>
            <a:r>
              <a:rPr lang="en-US" dirty="0" err="1" smtClean="0">
                <a:solidFill>
                  <a:schemeClr val="tx1"/>
                </a:solidFill>
              </a:rPr>
              <a:t>bijeenkomst</a:t>
            </a:r>
            <a:r>
              <a:rPr lang="en-US" dirty="0" smtClean="0">
                <a:solidFill>
                  <a:schemeClr val="tx1"/>
                </a:solidFill>
              </a:rPr>
              <a:t> 4 &amp; </a:t>
            </a:r>
            <a:r>
              <a:rPr lang="en-US" dirty="0" err="1" smtClean="0">
                <a:solidFill>
                  <a:schemeClr val="tx1"/>
                </a:solidFill>
              </a:rPr>
              <a:t>vooruitblik</a:t>
            </a:r>
            <a:endParaRPr lang="en-US" dirty="0" smtClean="0">
              <a:solidFill>
                <a:schemeClr val="tx1"/>
              </a:solidFill>
            </a:endParaRPr>
          </a:p>
          <a:p>
            <a:endParaRPr lang="en-US" dirty="0" smtClean="0">
              <a:solidFill>
                <a:schemeClr val="tx1"/>
              </a:solidFill>
            </a:endParaRPr>
          </a:p>
          <a:p>
            <a:endParaRPr lang="en-US" dirty="0"/>
          </a:p>
        </p:txBody>
      </p:sp>
    </p:spTree>
    <p:extLst>
      <p:ext uri="{BB962C8B-B14F-4D97-AF65-F5344CB8AC3E}">
        <p14:creationId xmlns:p14="http://schemas.microsoft.com/office/powerpoint/2010/main" val="42538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err="1" smtClean="0">
                <a:solidFill>
                  <a:srgbClr val="EE1940"/>
                </a:solidFill>
              </a:rPr>
              <a:t>Terugblik</a:t>
            </a:r>
            <a:endParaRPr lang="nl-NL" b="1" dirty="0">
              <a:solidFill>
                <a:srgbClr val="EE1940"/>
              </a:solidFill>
            </a:endParaRPr>
          </a:p>
        </p:txBody>
      </p:sp>
      <p:sp>
        <p:nvSpPr>
          <p:cNvPr id="3" name="Tijdelijke aanduiding voor inhoud 2"/>
          <p:cNvSpPr>
            <a:spLocks noGrp="1"/>
          </p:cNvSpPr>
          <p:nvPr>
            <p:ph idx="1"/>
          </p:nvPr>
        </p:nvSpPr>
        <p:spPr/>
        <p:txBody>
          <a:bodyPr>
            <a:normAutofit/>
          </a:bodyPr>
          <a:lstStyle/>
          <a:p>
            <a:pPr>
              <a:buNone/>
            </a:pPr>
            <a:r>
              <a:rPr lang="en-US" dirty="0" err="1" smtClean="0"/>
              <a:t>Terugblik</a:t>
            </a:r>
            <a:r>
              <a:rPr lang="en-US" dirty="0" smtClean="0"/>
              <a:t> op </a:t>
            </a:r>
            <a:r>
              <a:rPr lang="en-US" dirty="0" err="1" smtClean="0"/>
              <a:t>bijeenkomst</a:t>
            </a:r>
            <a:r>
              <a:rPr lang="en-US" dirty="0" smtClean="0"/>
              <a:t> 3</a:t>
            </a:r>
          </a:p>
          <a:p>
            <a:pPr>
              <a:buNone/>
            </a:pPr>
            <a:endParaRPr lang="en-US" dirty="0"/>
          </a:p>
          <a:p>
            <a:pPr>
              <a:buNone/>
            </a:pPr>
            <a:r>
              <a:rPr lang="en-US" dirty="0" err="1" smtClean="0"/>
              <a:t>Terugblik</a:t>
            </a:r>
            <a:r>
              <a:rPr lang="en-US" dirty="0" smtClean="0"/>
              <a:t> op lessen:</a:t>
            </a:r>
          </a:p>
          <a:p>
            <a:pPr>
              <a:buFontTx/>
              <a:buChar char="-"/>
            </a:pPr>
            <a:r>
              <a:rPr lang="nl-NL" dirty="0" smtClean="0"/>
              <a:t>Les 3 &amp; 4 </a:t>
            </a:r>
          </a:p>
          <a:p>
            <a:pPr>
              <a:buFontTx/>
              <a:buChar char="-"/>
            </a:pPr>
            <a:r>
              <a:rPr lang="nl-NL" dirty="0" smtClean="0"/>
              <a:t>Bekijk filmfragmenten </a:t>
            </a:r>
            <a:endParaRPr lang="nl-NL" dirty="0" smtClean="0"/>
          </a:p>
        </p:txBody>
      </p:sp>
      <p:pic>
        <p:nvPicPr>
          <p:cNvPr id="4"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3953731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EE1940"/>
                </a:solidFill>
              </a:rPr>
              <a:t>Doelen bijeenkomst 4</a:t>
            </a:r>
            <a:endParaRPr lang="en-US" dirty="0"/>
          </a:p>
        </p:txBody>
      </p:sp>
      <p:sp>
        <p:nvSpPr>
          <p:cNvPr id="3" name="Content Placeholder 2"/>
          <p:cNvSpPr>
            <a:spLocks noGrp="1"/>
          </p:cNvSpPr>
          <p:nvPr>
            <p:ph idx="1"/>
          </p:nvPr>
        </p:nvSpPr>
        <p:spPr/>
        <p:txBody>
          <a:bodyPr>
            <a:normAutofit fontScale="77500" lnSpcReduction="20000"/>
          </a:bodyPr>
          <a:lstStyle/>
          <a:p>
            <a:pPr lvl="0"/>
            <a:r>
              <a:rPr lang="nl-NL" dirty="0" smtClean="0"/>
              <a:t>Duidelijk beeld van creativiteit (definitie, belang, inhoud, kenmerken/elementen) en herkennen </a:t>
            </a:r>
            <a:r>
              <a:rPr lang="nl-NL" dirty="0"/>
              <a:t>creativiteit als uitwerking van hoe meetkunde en beeldende kunst aan bod zijn </a:t>
            </a:r>
            <a:r>
              <a:rPr lang="nl-NL" dirty="0" smtClean="0"/>
              <a:t>gekomen.   </a:t>
            </a:r>
            <a:endParaRPr lang="en-US" dirty="0"/>
          </a:p>
          <a:p>
            <a:endParaRPr lang="nl-NL" dirty="0" smtClean="0"/>
          </a:p>
          <a:p>
            <a:r>
              <a:rPr lang="nl-NL" dirty="0" smtClean="0"/>
              <a:t>Elementen benoemen die van belang zijn om een creatief proces op gang te brengen in rekenen-wiskunde of beeldende kunstlessen, zoals de keuze voor materiaal, de start/ onderzoeksvraag /opdracht etc. </a:t>
            </a:r>
          </a:p>
          <a:p>
            <a:endParaRPr lang="nl-NL" dirty="0" smtClean="0"/>
          </a:p>
          <a:p>
            <a:r>
              <a:rPr lang="nl-NL" dirty="0" smtClean="0"/>
              <a:t>Elementen benoemen die belangrijk zijn voor het stimuleren en begeleiden van het creatieve proces.  </a:t>
            </a:r>
          </a:p>
          <a:p>
            <a:endParaRPr lang="nl-NL" dirty="0" smtClean="0"/>
          </a:p>
          <a:p>
            <a:endParaRPr lang="en-US" dirty="0"/>
          </a:p>
        </p:txBody>
      </p:sp>
      <p:pic>
        <p:nvPicPr>
          <p:cNvPr id="4"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582759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EE1940"/>
                </a:solidFill>
              </a:rPr>
              <a:t>Wat is creativiteit? </a:t>
            </a:r>
            <a:endParaRPr lang="en-US" dirty="0"/>
          </a:p>
        </p:txBody>
      </p:sp>
      <p:pic>
        <p:nvPicPr>
          <p:cNvPr id="4"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
        <p:nvSpPr>
          <p:cNvPr id="5" name="Content Placeholder 4"/>
          <p:cNvSpPr>
            <a:spLocks noGrp="1"/>
          </p:cNvSpPr>
          <p:nvPr>
            <p:ph idx="1"/>
          </p:nvPr>
        </p:nvSpPr>
        <p:spPr/>
        <p:txBody>
          <a:bodyPr/>
          <a:lstStyle/>
          <a:p>
            <a:pPr marL="0" indent="0" algn="ctr">
              <a:buNone/>
            </a:pPr>
            <a:r>
              <a:rPr lang="nl-NL" dirty="0" smtClean="0">
                <a:solidFill>
                  <a:schemeClr val="tx1"/>
                </a:solidFill>
              </a:rPr>
              <a:t>Creativiteit is het vermogen om nieuwe/originele en zinvolle/betekenisvolle producten te produceren in een sociale context (Plucker, </a:t>
            </a:r>
            <a:r>
              <a:rPr lang="nl-NL" dirty="0" err="1" smtClean="0">
                <a:solidFill>
                  <a:schemeClr val="tx1"/>
                </a:solidFill>
              </a:rPr>
              <a:t>Beghetto</a:t>
            </a:r>
            <a:r>
              <a:rPr lang="nl-NL" dirty="0" smtClean="0">
                <a:solidFill>
                  <a:schemeClr val="tx1"/>
                </a:solidFill>
              </a:rPr>
              <a:t> &amp; Dow, 2004).</a:t>
            </a:r>
            <a:endParaRPr lang="en-US" dirty="0" smtClean="0">
              <a:solidFill>
                <a:schemeClr val="tx1"/>
              </a:solidFill>
            </a:endParaRPr>
          </a:p>
          <a:p>
            <a:pPr marL="0" indent="0">
              <a:buNone/>
            </a:pPr>
            <a:endParaRPr lang="en-US" dirty="0" smtClean="0">
              <a:solidFill>
                <a:schemeClr val="tx1"/>
              </a:solidFill>
            </a:endParaRPr>
          </a:p>
          <a:p>
            <a:endParaRPr lang="en-US" dirty="0"/>
          </a:p>
        </p:txBody>
      </p:sp>
    </p:spTree>
    <p:extLst>
      <p:ext uri="{BB962C8B-B14F-4D97-AF65-F5344CB8AC3E}">
        <p14:creationId xmlns:p14="http://schemas.microsoft.com/office/powerpoint/2010/main" val="1818489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EE1940"/>
                </a:solidFill>
              </a:rPr>
              <a:t>Creativiteit in </a:t>
            </a:r>
            <a:r>
              <a:rPr lang="nl-NL" b="1" dirty="0" err="1" smtClean="0">
                <a:solidFill>
                  <a:srgbClr val="EE1940"/>
                </a:solidFill>
              </a:rPr>
              <a:t>meetkunst</a:t>
            </a:r>
            <a:endParaRPr lang="en-US" dirty="0"/>
          </a:p>
        </p:txBody>
      </p:sp>
      <p:pic>
        <p:nvPicPr>
          <p:cNvPr id="4"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
        <p:nvSpPr>
          <p:cNvPr id="5" name="Content Placeholder 4"/>
          <p:cNvSpPr>
            <a:spLocks noGrp="1"/>
          </p:cNvSpPr>
          <p:nvPr>
            <p:ph idx="1"/>
          </p:nvPr>
        </p:nvSpPr>
        <p:spPr/>
        <p:txBody>
          <a:bodyPr/>
          <a:lstStyle/>
          <a:p>
            <a:pPr marL="0" indent="0">
              <a:buNone/>
            </a:pPr>
            <a:endParaRPr lang="en-US" dirty="0" smtClean="0">
              <a:solidFill>
                <a:schemeClr val="tx1"/>
              </a:solidFill>
            </a:endParaRPr>
          </a:p>
          <a:p>
            <a:endParaRPr lang="en-US" dirty="0"/>
          </a:p>
        </p:txBody>
      </p:sp>
      <p:sp>
        <p:nvSpPr>
          <p:cNvPr id="6" name="TextBox 5"/>
          <p:cNvSpPr txBox="1"/>
          <p:nvPr/>
        </p:nvSpPr>
        <p:spPr>
          <a:xfrm>
            <a:off x="611560" y="1556792"/>
            <a:ext cx="7920880" cy="707886"/>
          </a:xfrm>
          <a:prstGeom prst="rect">
            <a:avLst/>
          </a:prstGeom>
          <a:noFill/>
        </p:spPr>
        <p:txBody>
          <a:bodyPr wrap="square" rtlCol="0">
            <a:spAutoFit/>
          </a:bodyPr>
          <a:lstStyle/>
          <a:p>
            <a:r>
              <a:rPr lang="nl-NL" sz="2000" dirty="0"/>
              <a:t>Hoe zien jullie creativiteit terug in de afgelopen </a:t>
            </a:r>
            <a:r>
              <a:rPr lang="nl-NL" sz="2000" dirty="0" err="1"/>
              <a:t>meetkunst</a:t>
            </a:r>
            <a:r>
              <a:rPr lang="nl-NL" sz="2000" dirty="0"/>
              <a:t> lessen bij de leerlingen? </a:t>
            </a:r>
            <a:endParaRPr lang="en-US" sz="2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996952"/>
            <a:ext cx="3419872" cy="256490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2699716"/>
            <a:ext cx="2139702" cy="2852936"/>
          </a:xfrm>
          <a:prstGeom prst="rect">
            <a:avLst/>
          </a:prstGeom>
        </p:spPr>
      </p:pic>
      <p:sp>
        <p:nvSpPr>
          <p:cNvPr id="10" name="TextBox 9"/>
          <p:cNvSpPr txBox="1"/>
          <p:nvPr/>
        </p:nvSpPr>
        <p:spPr>
          <a:xfrm>
            <a:off x="761150" y="5886564"/>
            <a:ext cx="3528392" cy="369332"/>
          </a:xfrm>
          <a:prstGeom prst="rect">
            <a:avLst/>
          </a:prstGeom>
          <a:noFill/>
        </p:spPr>
        <p:txBody>
          <a:bodyPr wrap="square" rtlCol="0">
            <a:spAutoFit/>
          </a:bodyPr>
          <a:lstStyle/>
          <a:p>
            <a:r>
              <a:rPr lang="nl-NL" dirty="0" smtClean="0"/>
              <a:t>Les 4: Spelen met perspectief</a:t>
            </a:r>
            <a:endParaRPr lang="en-US" dirty="0"/>
          </a:p>
        </p:txBody>
      </p:sp>
      <p:sp>
        <p:nvSpPr>
          <p:cNvPr id="11" name="TextBox 10"/>
          <p:cNvSpPr txBox="1"/>
          <p:nvPr/>
        </p:nvSpPr>
        <p:spPr>
          <a:xfrm>
            <a:off x="5004048" y="5901084"/>
            <a:ext cx="3528392" cy="369332"/>
          </a:xfrm>
          <a:prstGeom prst="rect">
            <a:avLst/>
          </a:prstGeom>
          <a:noFill/>
        </p:spPr>
        <p:txBody>
          <a:bodyPr wrap="square" rtlCol="0">
            <a:spAutoFit/>
          </a:bodyPr>
          <a:lstStyle/>
          <a:p>
            <a:r>
              <a:rPr lang="nl-NL" dirty="0" smtClean="0"/>
              <a:t>Les 5: Wat is een patroon? </a:t>
            </a:r>
            <a:endParaRPr lang="en-US" dirty="0"/>
          </a:p>
        </p:txBody>
      </p:sp>
    </p:spTree>
    <p:extLst>
      <p:ext uri="{BB962C8B-B14F-4D97-AF65-F5344CB8AC3E}">
        <p14:creationId xmlns:p14="http://schemas.microsoft.com/office/powerpoint/2010/main" val="2813087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b="1" dirty="0" smtClean="0">
                <a:solidFill>
                  <a:srgbClr val="EE1940"/>
                </a:solidFill>
              </a:rPr>
              <a:t>Wat is creativiteit? </a:t>
            </a:r>
            <a:endParaRPr lang="en-US" dirty="0"/>
          </a:p>
        </p:txBody>
      </p:sp>
      <p:pic>
        <p:nvPicPr>
          <p:cNvPr id="4"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
        <p:nvSpPr>
          <p:cNvPr id="5" name="Content Placeholder 4"/>
          <p:cNvSpPr>
            <a:spLocks noGrp="1"/>
          </p:cNvSpPr>
          <p:nvPr>
            <p:ph idx="1"/>
          </p:nvPr>
        </p:nvSpPr>
        <p:spPr>
          <a:xfrm>
            <a:off x="323528" y="1772816"/>
            <a:ext cx="8229600" cy="4525963"/>
          </a:xfrm>
        </p:spPr>
        <p:txBody>
          <a:bodyPr/>
          <a:lstStyle/>
          <a:p>
            <a:pPr marL="0" indent="0">
              <a:buNone/>
            </a:pPr>
            <a:endParaRPr lang="en-US" dirty="0" smtClean="0">
              <a:solidFill>
                <a:schemeClr val="tx1"/>
              </a:solidFill>
            </a:endParaRP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735243"/>
            <a:ext cx="6133431" cy="390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09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740" y="1628800"/>
            <a:ext cx="8229600" cy="4525963"/>
          </a:xfrm>
        </p:spPr>
        <p:txBody>
          <a:bodyPr>
            <a:normAutofit/>
          </a:bodyPr>
          <a:lstStyle/>
          <a:p>
            <a:pPr marL="0" indent="0" algn="ctr">
              <a:buNone/>
            </a:pPr>
            <a:r>
              <a:rPr lang="nl-NL" sz="2400" b="1" dirty="0" smtClean="0"/>
              <a:t>SLO kunstzinnige oriëntatie</a:t>
            </a:r>
          </a:p>
          <a:p>
            <a:pPr marL="0" indent="0">
              <a:buNone/>
            </a:pPr>
            <a:endParaRPr lang="en-US" sz="24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72" t="38851" r="75302" b="28966"/>
          <a:stretch/>
        </p:blipFill>
        <p:spPr bwMode="auto">
          <a:xfrm>
            <a:off x="2411760" y="2060848"/>
            <a:ext cx="4828866" cy="4477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53070" y="333534"/>
            <a:ext cx="8229600" cy="1143000"/>
          </a:xfrm>
        </p:spPr>
        <p:txBody>
          <a:bodyPr>
            <a:normAutofit/>
          </a:bodyPr>
          <a:lstStyle/>
          <a:p>
            <a:r>
              <a:rPr lang="nl-NL" b="1" dirty="0" smtClean="0">
                <a:solidFill>
                  <a:srgbClr val="EE1940"/>
                </a:solidFill>
              </a:rPr>
              <a:t>Creativiteit in beeldende kunst</a:t>
            </a:r>
            <a:endParaRPr lang="en-US" dirty="0"/>
          </a:p>
        </p:txBody>
      </p:sp>
      <p:pic>
        <p:nvPicPr>
          <p:cNvPr id="6" name="Tijdelijke aanduiding voor inhoud 3" descr="logo meetkunst.jpg"/>
          <p:cNvPicPr>
            <a:picLocks noChangeAspect="1"/>
          </p:cNvPicPr>
          <p:nvPr/>
        </p:nvPicPr>
        <p:blipFill>
          <a:blip r:embed="rId4"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19869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l-NL" dirty="0" smtClean="0"/>
              <a:t>Kerndoel 25: De leerlingen leren aanpakken bij het oplossen van rekenwiskundeproblemen te onderbouwen en leren oplossingen te beoordelen. </a:t>
            </a:r>
          </a:p>
        </p:txBody>
      </p:sp>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smtClean="0">
                <a:solidFill>
                  <a:srgbClr val="EE1940"/>
                </a:solidFill>
              </a:rPr>
              <a:t>Creativiteit in beeldende kunst/rekenen-wiskunde</a:t>
            </a:r>
            <a:endParaRPr lang="en-US" dirty="0"/>
          </a:p>
        </p:txBody>
      </p:sp>
      <p:pic>
        <p:nvPicPr>
          <p:cNvPr id="7" name="Tijdelijke aanduiding voor inhoud 3" descr="logo meetkunst.jpg"/>
          <p:cNvPicPr>
            <a:picLocks noChangeAspect="1"/>
          </p:cNvPicPr>
          <p:nvPr/>
        </p:nvPicPr>
        <p:blipFill>
          <a:blip r:embed="rId3" cstate="screen"/>
          <a:stretch>
            <a:fillRect/>
          </a:stretch>
        </p:blipFill>
        <p:spPr>
          <a:xfrm>
            <a:off x="7974038" y="333534"/>
            <a:ext cx="817264" cy="998878"/>
          </a:xfrm>
          <a:prstGeom prst="rect">
            <a:avLst/>
          </a:prstGeom>
        </p:spPr>
      </p:pic>
    </p:spTree>
    <p:extLst>
      <p:ext uri="{BB962C8B-B14F-4D97-AF65-F5344CB8AC3E}">
        <p14:creationId xmlns:p14="http://schemas.microsoft.com/office/powerpoint/2010/main" val="120334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1519</Words>
  <Application>Microsoft Office PowerPoint</Application>
  <PresentationFormat>On-screen Show (4:3)</PresentationFormat>
  <Paragraphs>172</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Meetkunst Een verbinding tussen beeldende kunst en meetkunde  Bijeenkomst 4 Het begeleiden en stimuleren van een creatief proces</vt:lpstr>
      <vt:lpstr>Overzicht bijeenkomst</vt:lpstr>
      <vt:lpstr>Terugblik</vt:lpstr>
      <vt:lpstr>Doelen bijeenkomst 4</vt:lpstr>
      <vt:lpstr>Wat is creativiteit? </vt:lpstr>
      <vt:lpstr>Creativiteit in meetkunst</vt:lpstr>
      <vt:lpstr>Wat is creativiteit? </vt:lpstr>
      <vt:lpstr>Creativiteit in beeldende kunst</vt:lpstr>
      <vt:lpstr>PowerPoint Presentation</vt:lpstr>
      <vt:lpstr>PowerPoint Presentation</vt:lpstr>
      <vt:lpstr>Het tot stand laten komen van een creatief proces</vt:lpstr>
      <vt:lpstr>Het tot stand laten komen van een creatief proces</vt:lpstr>
      <vt:lpstr>Het begeleiden en bevorderen van creatief probleem oplossen </vt:lpstr>
      <vt:lpstr>Vragen om creativiteit te stimuleren</vt:lpstr>
      <vt:lpstr>Het begeleiden en stimuleren van creatief probleem oplossen </vt:lpstr>
      <vt:lpstr>Vooruitblik</vt:lpstr>
      <vt:lpstr>Doelen bijeenkomst 4</vt:lpstr>
      <vt:lpstr>Op weg naar bijeenkomst 5</vt:lpstr>
    </vt:vector>
  </TitlesOfParts>
  <Company>Utrecht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Meetkunst Een verbinding tussen beeldende kunst en meetkunde  Bijeenkomst 4 Het begeleiden en stimuleren van een creatief proces</dc:title>
  <dc:creator>Schoevers, E.M. (Eveline)</dc:creator>
  <cp:lastModifiedBy>Schoevers, E.M. (Eveline)</cp:lastModifiedBy>
  <cp:revision>59</cp:revision>
  <dcterms:created xsi:type="dcterms:W3CDTF">2017-05-10T11:26:40Z</dcterms:created>
  <dcterms:modified xsi:type="dcterms:W3CDTF">2017-06-07T14:34:36Z</dcterms:modified>
</cp:coreProperties>
</file>