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65" r:id="rId2"/>
    <p:sldId id="349" r:id="rId3"/>
    <p:sldId id="378" r:id="rId4"/>
    <p:sldId id="342" r:id="rId5"/>
    <p:sldId id="343" r:id="rId6"/>
    <p:sldId id="263" r:id="rId7"/>
    <p:sldId id="314" r:id="rId8"/>
    <p:sldId id="315" r:id="rId9"/>
    <p:sldId id="361" r:id="rId10"/>
    <p:sldId id="363" r:id="rId11"/>
    <p:sldId id="371" r:id="rId12"/>
    <p:sldId id="301" r:id="rId13"/>
    <p:sldId id="372" r:id="rId14"/>
    <p:sldId id="367" r:id="rId15"/>
    <p:sldId id="373" r:id="rId16"/>
    <p:sldId id="375" r:id="rId17"/>
    <p:sldId id="354" r:id="rId18"/>
    <p:sldId id="366" r:id="rId19"/>
    <p:sldId id="374" r:id="rId20"/>
    <p:sldId id="368" r:id="rId21"/>
    <p:sldId id="376" r:id="rId22"/>
    <p:sldId id="326" r:id="rId23"/>
    <p:sldId id="379" r:id="rId24"/>
    <p:sldId id="364" r:id="rId25"/>
    <p:sldId id="365" r:id="rId26"/>
    <p:sldId id="380" r:id="rId27"/>
    <p:sldId id="344" r:id="rId28"/>
    <p:sldId id="345" r:id="rId29"/>
    <p:sldId id="346" r:id="rId30"/>
    <p:sldId id="347" r:id="rId31"/>
    <p:sldId id="360" r:id="rId32"/>
    <p:sldId id="350" r:id="rId33"/>
    <p:sldId id="341" r:id="rId34"/>
  </p:sldIdLst>
  <p:sldSz cx="9144000" cy="6858000" type="screen4x3"/>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nald Keijzer" initials="RK" lastIdx="4" clrIdx="0"/>
  <p:cmAuthor id="1" name="Karen" initials="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1940"/>
    <a:srgbClr val="ED1941"/>
    <a:srgbClr val="FDF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0" autoAdjust="0"/>
    <p:restoredTop sz="31452" autoAdjust="0"/>
  </p:normalViewPr>
  <p:slideViewPr>
    <p:cSldViewPr snapToGrid="0">
      <p:cViewPr varScale="1">
        <p:scale>
          <a:sx n="36" d="100"/>
          <a:sy n="36" d="100"/>
        </p:scale>
        <p:origin x="1224" y="54"/>
      </p:cViewPr>
      <p:guideLst>
        <p:guide orient="horz" pos="2160"/>
        <p:guide pos="2880"/>
      </p:guideLst>
    </p:cSldViewPr>
  </p:slideViewPr>
  <p:outlineViewPr>
    <p:cViewPr>
      <p:scale>
        <a:sx n="33" d="100"/>
        <a:sy n="33" d="100"/>
      </p:scale>
      <p:origin x="0" y="38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DF7CDDA4-A5EA-4883-A8D3-5C17E7F94838}" type="datetimeFigureOut">
              <a:rPr lang="nl-NL" smtClean="0"/>
              <a:t>12-7-2017</a:t>
            </a:fld>
            <a:endParaRPr lang="nl-NL"/>
          </a:p>
        </p:txBody>
      </p:sp>
      <p:sp>
        <p:nvSpPr>
          <p:cNvPr id="4" name="Tijdelijke aanduiding voor voettekst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C0992612-AD31-42E4-8FE7-50FDC2502BBD}" type="slidenum">
              <a:rPr lang="nl-NL" smtClean="0"/>
              <a:t>‹nr.›</a:t>
            </a:fld>
            <a:endParaRPr lang="nl-NL"/>
          </a:p>
        </p:txBody>
      </p:sp>
    </p:spTree>
    <p:extLst>
      <p:ext uri="{BB962C8B-B14F-4D97-AF65-F5344CB8AC3E}">
        <p14:creationId xmlns:p14="http://schemas.microsoft.com/office/powerpoint/2010/main" val="1321766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16259C4-29F9-408A-89DD-EAB778E54C03}" type="datetimeFigureOut">
              <a:rPr lang="nl-NL" smtClean="0"/>
              <a:pPr/>
              <a:t>12-7-2017</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9A54018-2E2A-409A-8635-33F1056E1D57}" type="slidenum">
              <a:rPr lang="nl-NL" smtClean="0"/>
              <a:pPr/>
              <a:t>‹nr.›</a:t>
            </a:fld>
            <a:endParaRPr lang="nl-NL"/>
          </a:p>
        </p:txBody>
      </p:sp>
    </p:spTree>
    <p:extLst>
      <p:ext uri="{BB962C8B-B14F-4D97-AF65-F5344CB8AC3E}">
        <p14:creationId xmlns:p14="http://schemas.microsoft.com/office/powerpoint/2010/main" val="410887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dirty="0" smtClean="0"/>
              <a:t>(</a:t>
            </a:r>
            <a:r>
              <a:rPr lang="en-US" dirty="0" err="1" smtClean="0"/>
              <a:t>allen</a:t>
            </a:r>
            <a:r>
              <a:rPr lang="en-US" dirty="0" smtClean="0"/>
              <a:t>)</a:t>
            </a:r>
          </a:p>
          <a:p>
            <a:r>
              <a:rPr lang="en-US" dirty="0" smtClean="0"/>
              <a:t>Welkom</a:t>
            </a:r>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1</a:t>
            </a:fld>
            <a:endParaRPr lang="nl-NL"/>
          </a:p>
        </p:txBody>
      </p:sp>
    </p:spTree>
    <p:extLst>
      <p:ext uri="{BB962C8B-B14F-4D97-AF65-F5344CB8AC3E}">
        <p14:creationId xmlns:p14="http://schemas.microsoft.com/office/powerpoint/2010/main" val="1403938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10</a:t>
            </a:fld>
            <a:endParaRPr lang="nl-NL"/>
          </a:p>
        </p:txBody>
      </p:sp>
    </p:spTree>
    <p:extLst>
      <p:ext uri="{BB962C8B-B14F-4D97-AF65-F5344CB8AC3E}">
        <p14:creationId xmlns:p14="http://schemas.microsoft.com/office/powerpoint/2010/main" val="4182330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Betekenisvolle opdrachten</a:t>
            </a:r>
          </a:p>
          <a:p>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11</a:t>
            </a:fld>
            <a:endParaRPr lang="nl-NL"/>
          </a:p>
        </p:txBody>
      </p:sp>
    </p:spTree>
    <p:extLst>
      <p:ext uri="{BB962C8B-B14F-4D97-AF65-F5344CB8AC3E}">
        <p14:creationId xmlns:p14="http://schemas.microsoft.com/office/powerpoint/2010/main" val="3022941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Constructies in de kunst</a:t>
            </a:r>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12</a:t>
            </a:fld>
            <a:endParaRPr lang="nl-NL"/>
          </a:p>
        </p:txBody>
      </p:sp>
    </p:spTree>
    <p:extLst>
      <p:ext uri="{BB962C8B-B14F-4D97-AF65-F5344CB8AC3E}">
        <p14:creationId xmlns:p14="http://schemas.microsoft.com/office/powerpoint/2010/main" val="2344602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Constructies in de kunst</a:t>
            </a:r>
          </a:p>
          <a:p>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13</a:t>
            </a:fld>
            <a:endParaRPr lang="nl-NL"/>
          </a:p>
        </p:txBody>
      </p:sp>
    </p:spTree>
    <p:extLst>
      <p:ext uri="{BB962C8B-B14F-4D97-AF65-F5344CB8AC3E}">
        <p14:creationId xmlns:p14="http://schemas.microsoft.com/office/powerpoint/2010/main" val="1966595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14</a:t>
            </a:fld>
            <a:endParaRPr lang="nl-NL"/>
          </a:p>
        </p:txBody>
      </p:sp>
    </p:spTree>
    <p:extLst>
      <p:ext uri="{BB962C8B-B14F-4D97-AF65-F5344CB8AC3E}">
        <p14:creationId xmlns:p14="http://schemas.microsoft.com/office/powerpoint/2010/main" val="20334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Betekenisvolle opdrachten</a:t>
            </a:r>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15</a:t>
            </a:fld>
            <a:endParaRPr lang="nl-NL"/>
          </a:p>
        </p:txBody>
      </p:sp>
    </p:spTree>
    <p:extLst>
      <p:ext uri="{BB962C8B-B14F-4D97-AF65-F5344CB8AC3E}">
        <p14:creationId xmlns:p14="http://schemas.microsoft.com/office/powerpoint/2010/main" val="1523302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Betekenisvolle opdrachten </a:t>
            </a:r>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16</a:t>
            </a:fld>
            <a:endParaRPr lang="nl-NL"/>
          </a:p>
        </p:txBody>
      </p:sp>
    </p:spTree>
    <p:extLst>
      <p:ext uri="{BB962C8B-B14F-4D97-AF65-F5344CB8AC3E}">
        <p14:creationId xmlns:p14="http://schemas.microsoft.com/office/powerpoint/2010/main" val="2923508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17</a:t>
            </a:fld>
            <a:endParaRPr lang="nl-NL"/>
          </a:p>
        </p:txBody>
      </p:sp>
    </p:spTree>
    <p:extLst>
      <p:ext uri="{BB962C8B-B14F-4D97-AF65-F5344CB8AC3E}">
        <p14:creationId xmlns:p14="http://schemas.microsoft.com/office/powerpoint/2010/main" val="2872073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Aanzichten</a:t>
            </a:r>
            <a:r>
              <a:rPr lang="nl-NL" baseline="0" dirty="0" smtClean="0"/>
              <a:t> in toetsen</a:t>
            </a:r>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18</a:t>
            </a:fld>
            <a:endParaRPr lang="nl-NL"/>
          </a:p>
        </p:txBody>
      </p:sp>
    </p:spTree>
    <p:extLst>
      <p:ext uri="{BB962C8B-B14F-4D97-AF65-F5344CB8AC3E}">
        <p14:creationId xmlns:p14="http://schemas.microsoft.com/office/powerpoint/2010/main" val="2860765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Projectie in de kunst</a:t>
            </a:r>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19</a:t>
            </a:fld>
            <a:endParaRPr lang="nl-NL"/>
          </a:p>
        </p:txBody>
      </p:sp>
    </p:spTree>
    <p:extLst>
      <p:ext uri="{BB962C8B-B14F-4D97-AF65-F5344CB8AC3E}">
        <p14:creationId xmlns:p14="http://schemas.microsoft.com/office/powerpoint/2010/main" val="2396302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2</a:t>
            </a:fld>
            <a:endParaRPr lang="nl-NL"/>
          </a:p>
        </p:txBody>
      </p:sp>
    </p:spTree>
    <p:extLst>
      <p:ext uri="{BB962C8B-B14F-4D97-AF65-F5344CB8AC3E}">
        <p14:creationId xmlns:p14="http://schemas.microsoft.com/office/powerpoint/2010/main" val="9506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(Ronald)</a:t>
            </a:r>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Kernvragen waar het bij meetkunde op gaat. In dit project gaat</a:t>
            </a:r>
            <a:r>
              <a:rPr lang="nl-NL" sz="1200" kern="1200" baseline="0" dirty="0" smtClean="0">
                <a:solidFill>
                  <a:schemeClr val="tx1"/>
                </a:solidFill>
                <a:latin typeface="+mn-lt"/>
                <a:ea typeface="+mn-ea"/>
                <a:cs typeface="+mn-cs"/>
              </a:rPr>
              <a:t> het om situaties die raken aan ‘kunst’.</a:t>
            </a:r>
          </a:p>
          <a:p>
            <a:r>
              <a:rPr lang="nl-NL" sz="1200" kern="1200" baseline="0" dirty="0" smtClean="0">
                <a:solidFill>
                  <a:schemeClr val="tx1"/>
                </a:solidFill>
                <a:latin typeface="+mn-lt"/>
                <a:ea typeface="+mn-ea"/>
                <a:cs typeface="+mn-cs"/>
              </a:rPr>
              <a:t>(Monica)</a:t>
            </a:r>
          </a:p>
          <a:p>
            <a:r>
              <a:rPr lang="nl-NL" sz="1200" kern="1200" baseline="0" dirty="0" smtClean="0">
                <a:solidFill>
                  <a:schemeClr val="tx1"/>
                </a:solidFill>
                <a:latin typeface="+mn-lt"/>
                <a:ea typeface="+mn-ea"/>
                <a:cs typeface="+mn-cs"/>
              </a:rPr>
              <a:t>Koppel eventueel de deelgebieden aan de lessen</a:t>
            </a:r>
          </a:p>
          <a:p>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20</a:t>
            </a:fld>
            <a:endParaRPr lang="nl-NL"/>
          </a:p>
        </p:txBody>
      </p:sp>
    </p:spTree>
    <p:extLst>
      <p:ext uri="{BB962C8B-B14F-4D97-AF65-F5344CB8AC3E}">
        <p14:creationId xmlns:p14="http://schemas.microsoft.com/office/powerpoint/2010/main" val="4112484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Betekenisvolle opdrachten</a:t>
            </a:r>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21</a:t>
            </a:fld>
            <a:endParaRPr lang="nl-NL"/>
          </a:p>
        </p:txBody>
      </p:sp>
    </p:spTree>
    <p:extLst>
      <p:ext uri="{BB962C8B-B14F-4D97-AF65-F5344CB8AC3E}">
        <p14:creationId xmlns:p14="http://schemas.microsoft.com/office/powerpoint/2010/main" val="3818133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Patronen in de kunst</a:t>
            </a:r>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22</a:t>
            </a:fld>
            <a:endParaRPr lang="nl-NL"/>
          </a:p>
        </p:txBody>
      </p:sp>
    </p:spTree>
    <p:extLst>
      <p:ext uri="{BB962C8B-B14F-4D97-AF65-F5344CB8AC3E}">
        <p14:creationId xmlns:p14="http://schemas.microsoft.com/office/powerpoint/2010/main" val="1254958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Patronen in de kunst</a:t>
            </a:r>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23</a:t>
            </a:fld>
            <a:endParaRPr lang="nl-NL"/>
          </a:p>
        </p:txBody>
      </p:sp>
    </p:spTree>
    <p:extLst>
      <p:ext uri="{BB962C8B-B14F-4D97-AF65-F5344CB8AC3E}">
        <p14:creationId xmlns:p14="http://schemas.microsoft.com/office/powerpoint/2010/main" val="2574414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24</a:t>
            </a:fld>
            <a:endParaRPr lang="nl-NL"/>
          </a:p>
        </p:txBody>
      </p:sp>
    </p:spTree>
    <p:extLst>
      <p:ext uri="{BB962C8B-B14F-4D97-AF65-F5344CB8AC3E}">
        <p14:creationId xmlns:p14="http://schemas.microsoft.com/office/powerpoint/2010/main" val="1366708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Betekenisvolle opdrachten</a:t>
            </a:r>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25</a:t>
            </a:fld>
            <a:endParaRPr lang="nl-NL"/>
          </a:p>
        </p:txBody>
      </p:sp>
    </p:spTree>
    <p:extLst>
      <p:ext uri="{BB962C8B-B14F-4D97-AF65-F5344CB8AC3E}">
        <p14:creationId xmlns:p14="http://schemas.microsoft.com/office/powerpoint/2010/main" val="3661184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Betekenisvolle opdrachten</a:t>
            </a:r>
          </a:p>
          <a:p>
            <a:r>
              <a:rPr lang="nl-NL" dirty="0" err="1" smtClean="0"/>
              <a:t>Geocaching</a:t>
            </a:r>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26</a:t>
            </a:fld>
            <a:endParaRPr lang="nl-NL"/>
          </a:p>
        </p:txBody>
      </p:sp>
    </p:spTree>
    <p:extLst>
      <p:ext uri="{BB962C8B-B14F-4D97-AF65-F5344CB8AC3E}">
        <p14:creationId xmlns:p14="http://schemas.microsoft.com/office/powerpoint/2010/main" val="2561585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1" kern="1200" dirty="0" smtClean="0">
                <a:solidFill>
                  <a:schemeClr val="tx1"/>
                </a:solidFill>
                <a:effectLst/>
                <a:latin typeface="+mn-lt"/>
                <a:ea typeface="+mn-ea"/>
                <a:cs typeface="+mn-cs"/>
              </a:rPr>
              <a:t>Opdracht: formuleer wiskundig correcte formuleringen die je leerlingen moeten beheersen. Doe dit op basis van de lessen meetkunde uit je rekenmethode. </a:t>
            </a:r>
            <a:endParaRPr lang="nl-NL" sz="1200" kern="1200" dirty="0" smtClean="0">
              <a:solidFill>
                <a:schemeClr val="tx1"/>
              </a:solidFill>
              <a:effectLst/>
              <a:latin typeface="+mn-lt"/>
              <a:ea typeface="+mn-ea"/>
              <a:cs typeface="+mn-cs"/>
            </a:endParaRPr>
          </a:p>
          <a:p>
            <a:r>
              <a:rPr lang="nl-NL" dirty="0" smtClean="0"/>
              <a:t>(Werkblad</a:t>
            </a:r>
            <a:r>
              <a:rPr lang="nl-NL" baseline="0" dirty="0" smtClean="0"/>
              <a:t> in bijlage 1)</a:t>
            </a:r>
          </a:p>
          <a:p>
            <a:endParaRPr lang="nl-NL" baseline="0" dirty="0" smtClean="0"/>
          </a:p>
          <a:p>
            <a:r>
              <a:rPr lang="en-US" sz="1200" u="sng" kern="1200" dirty="0" err="1" smtClean="0">
                <a:solidFill>
                  <a:schemeClr val="tx1"/>
                </a:solidFill>
                <a:effectLst/>
                <a:latin typeface="+mn-lt"/>
                <a:ea typeface="+mn-ea"/>
                <a:cs typeface="+mn-cs"/>
              </a:rPr>
              <a:t>Laat</a:t>
            </a:r>
            <a:r>
              <a:rPr lang="en-US" sz="1200" u="sng"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rPr>
              <a:t>een</a:t>
            </a:r>
            <a:r>
              <a:rPr lang="en-US" sz="1200" u="sng"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rPr>
              <a:t>bijzin</a:t>
            </a:r>
            <a:r>
              <a:rPr lang="en-US" sz="1200" u="sng" kern="1200" dirty="0" smtClean="0">
                <a:solidFill>
                  <a:schemeClr val="tx1"/>
                </a:solidFill>
                <a:effectLst/>
                <a:latin typeface="+mn-lt"/>
                <a:ea typeface="+mn-ea"/>
                <a:cs typeface="+mn-cs"/>
              </a:rPr>
              <a:t> met "</a:t>
            </a:r>
            <a:r>
              <a:rPr lang="en-US" sz="1200" u="sng" kern="1200" dirty="0" err="1" smtClean="0">
                <a:solidFill>
                  <a:schemeClr val="tx1"/>
                </a:solidFill>
                <a:effectLst/>
                <a:latin typeface="+mn-lt"/>
                <a:ea typeface="+mn-ea"/>
                <a:cs typeface="+mn-cs"/>
              </a:rPr>
              <a:t>omdat</a:t>
            </a:r>
            <a:r>
              <a:rPr lang="en-US" sz="1200" u="sng"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rPr>
              <a:t>toevoegen</a:t>
            </a:r>
            <a:r>
              <a:rPr lang="en-US" sz="1200" u="sng"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rPr>
              <a:t>aan</a:t>
            </a:r>
            <a:r>
              <a:rPr lang="en-US" sz="1200" u="sng" kern="1200" dirty="0" smtClean="0">
                <a:solidFill>
                  <a:schemeClr val="tx1"/>
                </a:solidFill>
                <a:effectLst/>
                <a:latin typeface="+mn-lt"/>
                <a:ea typeface="+mn-ea"/>
                <a:cs typeface="+mn-cs"/>
              </a:rPr>
              <a:t> de </a:t>
            </a:r>
            <a:r>
              <a:rPr lang="en-US" sz="1200" u="sng" kern="1200" dirty="0" err="1" smtClean="0">
                <a:solidFill>
                  <a:schemeClr val="tx1"/>
                </a:solidFill>
                <a:effectLst/>
                <a:latin typeface="+mn-lt"/>
                <a:ea typeface="+mn-ea"/>
                <a:cs typeface="+mn-cs"/>
              </a:rPr>
              <a:t>formulering</a:t>
            </a:r>
            <a:r>
              <a:rPr lang="en-US" sz="1200" u="sng" kern="1200" dirty="0" smtClean="0">
                <a:solidFill>
                  <a:schemeClr val="tx1"/>
                </a:solidFill>
                <a:effectLst/>
                <a:latin typeface="+mn-lt"/>
                <a:ea typeface="+mn-ea"/>
                <a:cs typeface="+mn-cs"/>
              </a:rPr>
              <a:t>.</a:t>
            </a:r>
            <a:r>
              <a:rPr lang="en-US" sz="1200" u="sng" kern="1200" baseline="0" dirty="0" smtClean="0">
                <a:solidFill>
                  <a:schemeClr val="tx1"/>
                </a:solidFill>
                <a:effectLst/>
                <a:latin typeface="+mn-lt"/>
                <a:ea typeface="+mn-ea"/>
                <a:cs typeface="+mn-cs"/>
              </a:rPr>
              <a:t> </a:t>
            </a:r>
            <a:r>
              <a:rPr lang="en-US" sz="1200" u="sng" kern="1200" baseline="0" dirty="0" err="1" smtClean="0">
                <a:solidFill>
                  <a:schemeClr val="tx1"/>
                </a:solidFill>
                <a:effectLst/>
                <a:latin typeface="+mn-lt"/>
                <a:ea typeface="+mn-ea"/>
                <a:cs typeface="+mn-cs"/>
              </a:rPr>
              <a:t>Dit</a:t>
            </a:r>
            <a:r>
              <a:rPr lang="en-US" sz="1200" u="sng" kern="1200" baseline="0" dirty="0" smtClean="0">
                <a:solidFill>
                  <a:schemeClr val="tx1"/>
                </a:solidFill>
                <a:effectLst/>
                <a:latin typeface="+mn-lt"/>
                <a:ea typeface="+mn-ea"/>
                <a:cs typeface="+mn-cs"/>
              </a:rPr>
              <a:t> </a:t>
            </a:r>
            <a:r>
              <a:rPr lang="en-US" sz="1200" u="sng" kern="1200" baseline="0" dirty="0" err="1" smtClean="0">
                <a:solidFill>
                  <a:schemeClr val="tx1"/>
                </a:solidFill>
                <a:effectLst/>
                <a:latin typeface="+mn-lt"/>
                <a:ea typeface="+mn-ea"/>
                <a:cs typeface="+mn-cs"/>
              </a:rPr>
              <a:t>m</a:t>
            </a:r>
            <a:r>
              <a:rPr lang="en-US" sz="1200" u="sng" kern="1200" dirty="0" err="1" smtClean="0">
                <a:solidFill>
                  <a:schemeClr val="tx1"/>
                </a:solidFill>
                <a:effectLst/>
                <a:latin typeface="+mn-lt"/>
                <a:ea typeface="+mn-ea"/>
                <a:cs typeface="+mn-cs"/>
              </a:rPr>
              <a:t>aakt</a:t>
            </a:r>
            <a:r>
              <a:rPr lang="en-US" sz="1200" u="sng" kern="1200" dirty="0" smtClean="0">
                <a:solidFill>
                  <a:schemeClr val="tx1"/>
                </a:solidFill>
                <a:effectLst/>
                <a:latin typeface="+mn-lt"/>
                <a:ea typeface="+mn-ea"/>
                <a:cs typeface="+mn-cs"/>
              </a:rPr>
              <a:t> de </a:t>
            </a:r>
            <a:r>
              <a:rPr lang="en-US" sz="1200" u="sng" kern="1200" dirty="0" err="1" smtClean="0">
                <a:solidFill>
                  <a:schemeClr val="tx1"/>
                </a:solidFill>
                <a:effectLst/>
                <a:latin typeface="+mn-lt"/>
                <a:ea typeface="+mn-ea"/>
                <a:cs typeface="+mn-cs"/>
              </a:rPr>
              <a:t>formuleringen</a:t>
            </a:r>
            <a:r>
              <a:rPr lang="en-US" sz="1200" u="sng"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rPr>
              <a:t>beter</a:t>
            </a:r>
            <a:r>
              <a:rPr lang="en-US" sz="1200" u="sng" kern="1200" dirty="0" smtClean="0">
                <a:solidFill>
                  <a:schemeClr val="tx1"/>
                </a:solidFill>
                <a:effectLst/>
                <a:latin typeface="+mn-lt"/>
                <a:ea typeface="+mn-ea"/>
                <a:cs typeface="+mn-cs"/>
              </a:rPr>
              <a:t>. </a:t>
            </a:r>
          </a:p>
          <a:p>
            <a:endParaRPr lang="en-US" sz="1200" u="sng" kern="1200" dirty="0" smtClean="0">
              <a:solidFill>
                <a:schemeClr val="tx1"/>
              </a:solidFill>
              <a:effectLst/>
              <a:latin typeface="+mn-lt"/>
              <a:ea typeface="+mn-ea"/>
              <a:cs typeface="+mn-cs"/>
            </a:endParaRPr>
          </a:p>
          <a:p>
            <a:r>
              <a:rPr lang="en-US" sz="1200" b="0" u="none" kern="1200" dirty="0" err="1" smtClean="0">
                <a:solidFill>
                  <a:schemeClr val="tx1"/>
                </a:solidFill>
                <a:effectLst/>
                <a:latin typeface="+mn-lt"/>
                <a:ea typeface="+mn-ea"/>
                <a:cs typeface="+mn-cs"/>
              </a:rPr>
              <a:t>Bespreek</a:t>
            </a:r>
            <a:r>
              <a:rPr lang="en-US" sz="1200" b="0" u="none" kern="1200" dirty="0" smtClean="0">
                <a:solidFill>
                  <a:schemeClr val="tx1"/>
                </a:solidFill>
                <a:effectLst/>
                <a:latin typeface="+mn-lt"/>
                <a:ea typeface="+mn-ea"/>
                <a:cs typeface="+mn-cs"/>
              </a:rPr>
              <a:t> het </a:t>
            </a:r>
            <a:r>
              <a:rPr lang="en-US" sz="1200" b="0" u="none" kern="1200" dirty="0" err="1" smtClean="0">
                <a:solidFill>
                  <a:schemeClr val="tx1"/>
                </a:solidFill>
                <a:effectLst/>
                <a:latin typeface="+mn-lt"/>
                <a:ea typeface="+mn-ea"/>
                <a:cs typeface="+mn-cs"/>
              </a:rPr>
              <a:t>na.</a:t>
            </a:r>
            <a:r>
              <a:rPr lang="en-US" sz="1200" b="0" u="none" kern="1200" dirty="0" smtClean="0">
                <a:solidFill>
                  <a:schemeClr val="tx1"/>
                </a:solidFill>
                <a:effectLst/>
                <a:latin typeface="+mn-lt"/>
                <a:ea typeface="+mn-ea"/>
                <a:cs typeface="+mn-cs"/>
              </a:rPr>
              <a:t> </a:t>
            </a:r>
            <a:r>
              <a:rPr lang="en-US" sz="1200" b="0" u="none" kern="1200" dirty="0" err="1" smtClean="0">
                <a:solidFill>
                  <a:schemeClr val="tx1"/>
                </a:solidFill>
                <a:effectLst/>
                <a:latin typeface="+mn-lt"/>
                <a:ea typeface="+mn-ea"/>
                <a:cs typeface="+mn-cs"/>
              </a:rPr>
              <a:t>Vraag</a:t>
            </a:r>
            <a:r>
              <a:rPr lang="en-US" sz="1200" b="0" u="none" kern="1200" baseline="0" dirty="0" smtClean="0">
                <a:solidFill>
                  <a:schemeClr val="tx1"/>
                </a:solidFill>
                <a:effectLst/>
                <a:latin typeface="+mn-lt"/>
                <a:ea typeface="+mn-ea"/>
                <a:cs typeface="+mn-cs"/>
              </a:rPr>
              <a:t> </a:t>
            </a:r>
            <a:r>
              <a:rPr lang="en-US" sz="1200" b="0" u="none" kern="1200" baseline="0" dirty="0" err="1" smtClean="0">
                <a:solidFill>
                  <a:schemeClr val="tx1"/>
                </a:solidFill>
                <a:effectLst/>
                <a:latin typeface="+mn-lt"/>
                <a:ea typeface="+mn-ea"/>
                <a:cs typeface="+mn-cs"/>
              </a:rPr>
              <a:t>eventueel</a:t>
            </a:r>
            <a:r>
              <a:rPr lang="en-US" sz="1200" b="0" u="none" kern="1200" baseline="0" dirty="0" smtClean="0">
                <a:solidFill>
                  <a:schemeClr val="tx1"/>
                </a:solidFill>
                <a:effectLst/>
                <a:latin typeface="+mn-lt"/>
                <a:ea typeface="+mn-ea"/>
                <a:cs typeface="+mn-cs"/>
              </a:rPr>
              <a:t> </a:t>
            </a:r>
            <a:r>
              <a:rPr lang="en-US" sz="1200" b="0" u="none" kern="1200" baseline="0" dirty="0" err="1" smtClean="0">
                <a:solidFill>
                  <a:schemeClr val="tx1"/>
                </a:solidFill>
                <a:effectLst/>
                <a:latin typeface="+mn-lt"/>
                <a:ea typeface="+mn-ea"/>
                <a:cs typeface="+mn-cs"/>
              </a:rPr>
              <a:t>welk</a:t>
            </a:r>
            <a:r>
              <a:rPr lang="en-US" sz="1200" b="0" u="none" kern="1200" baseline="0" dirty="0" smtClean="0">
                <a:solidFill>
                  <a:schemeClr val="tx1"/>
                </a:solidFill>
                <a:effectLst/>
                <a:latin typeface="+mn-lt"/>
                <a:ea typeface="+mn-ea"/>
                <a:cs typeface="+mn-cs"/>
              </a:rPr>
              <a:t> </a:t>
            </a:r>
            <a:r>
              <a:rPr lang="en-US" sz="1200" b="0" u="none" kern="1200" baseline="0" dirty="0" err="1" smtClean="0">
                <a:solidFill>
                  <a:schemeClr val="tx1"/>
                </a:solidFill>
                <a:effectLst/>
                <a:latin typeface="+mn-lt"/>
                <a:ea typeface="+mn-ea"/>
                <a:cs typeface="+mn-cs"/>
              </a:rPr>
              <a:t>onderdeel</a:t>
            </a:r>
            <a:r>
              <a:rPr lang="en-US" sz="1200" b="0" u="none" kern="1200" baseline="0" dirty="0" smtClean="0">
                <a:solidFill>
                  <a:schemeClr val="tx1"/>
                </a:solidFill>
                <a:effectLst/>
                <a:latin typeface="+mn-lt"/>
                <a:ea typeface="+mn-ea"/>
                <a:cs typeface="+mn-cs"/>
              </a:rPr>
              <a:t> minder </a:t>
            </a:r>
            <a:r>
              <a:rPr lang="en-US" sz="1200" b="0" u="none" kern="1200" baseline="0" dirty="0" err="1" smtClean="0">
                <a:solidFill>
                  <a:schemeClr val="tx1"/>
                </a:solidFill>
                <a:effectLst/>
                <a:latin typeface="+mn-lt"/>
                <a:ea typeface="+mn-ea"/>
                <a:cs typeface="+mn-cs"/>
              </a:rPr>
              <a:t>aan</a:t>
            </a:r>
            <a:r>
              <a:rPr lang="en-US" sz="1200" b="0" u="none" kern="1200" baseline="0" dirty="0" smtClean="0">
                <a:solidFill>
                  <a:schemeClr val="tx1"/>
                </a:solidFill>
                <a:effectLst/>
                <a:latin typeface="+mn-lt"/>
                <a:ea typeface="+mn-ea"/>
                <a:cs typeface="+mn-cs"/>
              </a:rPr>
              <a:t> bod </a:t>
            </a:r>
            <a:r>
              <a:rPr lang="en-US" sz="1200" b="0" u="none" kern="1200" baseline="0" dirty="0" err="1" smtClean="0">
                <a:solidFill>
                  <a:schemeClr val="tx1"/>
                </a:solidFill>
                <a:effectLst/>
                <a:latin typeface="+mn-lt"/>
                <a:ea typeface="+mn-ea"/>
                <a:cs typeface="+mn-cs"/>
              </a:rPr>
              <a:t>komt</a:t>
            </a:r>
            <a:r>
              <a:rPr lang="en-US" sz="1200" b="0" u="none" kern="1200" baseline="0" dirty="0" smtClean="0">
                <a:solidFill>
                  <a:schemeClr val="tx1"/>
                </a:solidFill>
                <a:effectLst/>
                <a:latin typeface="+mn-lt"/>
                <a:ea typeface="+mn-ea"/>
                <a:cs typeface="+mn-cs"/>
              </a:rPr>
              <a:t> in de </a:t>
            </a:r>
            <a:r>
              <a:rPr lang="en-US" sz="1200" b="0" u="none" kern="1200" baseline="0" dirty="0" err="1" smtClean="0">
                <a:solidFill>
                  <a:schemeClr val="tx1"/>
                </a:solidFill>
                <a:effectLst/>
                <a:latin typeface="+mn-lt"/>
                <a:ea typeface="+mn-ea"/>
                <a:cs typeface="+mn-cs"/>
              </a:rPr>
              <a:t>methode</a:t>
            </a:r>
            <a:r>
              <a:rPr lang="en-US" sz="1200" b="0" u="none" kern="1200" baseline="0" dirty="0" smtClean="0">
                <a:solidFill>
                  <a:schemeClr val="tx1"/>
                </a:solidFill>
                <a:effectLst/>
                <a:latin typeface="+mn-lt"/>
                <a:ea typeface="+mn-ea"/>
                <a:cs typeface="+mn-cs"/>
              </a:rPr>
              <a:t>.</a:t>
            </a:r>
            <a:endParaRPr lang="nl-NL" b="0" u="none"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27</a:t>
            </a:fld>
            <a:endParaRPr lang="nl-NL"/>
          </a:p>
        </p:txBody>
      </p:sp>
    </p:spTree>
    <p:extLst>
      <p:ext uri="{BB962C8B-B14F-4D97-AF65-F5344CB8AC3E}">
        <p14:creationId xmlns:p14="http://schemas.microsoft.com/office/powerpoint/2010/main" val="2201284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(Ronald)</a:t>
            </a:r>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Kernvragen waar het bij meetkunde op gaat. In dit project gaat</a:t>
            </a:r>
            <a:r>
              <a:rPr lang="nl-NL" sz="1200" kern="1200" baseline="0" dirty="0" smtClean="0">
                <a:solidFill>
                  <a:schemeClr val="tx1"/>
                </a:solidFill>
                <a:latin typeface="+mn-lt"/>
                <a:ea typeface="+mn-ea"/>
                <a:cs typeface="+mn-cs"/>
              </a:rPr>
              <a:t> het om situaties die raken aan ‘kunst’.</a:t>
            </a:r>
          </a:p>
          <a:p>
            <a:r>
              <a:rPr lang="nl-NL" sz="1200" kern="1200" baseline="0" dirty="0" smtClean="0">
                <a:solidFill>
                  <a:schemeClr val="tx1"/>
                </a:solidFill>
                <a:latin typeface="+mn-lt"/>
                <a:ea typeface="+mn-ea"/>
                <a:cs typeface="+mn-cs"/>
              </a:rPr>
              <a:t>Monica: zie eerdere </a:t>
            </a:r>
            <a:r>
              <a:rPr lang="nl-NL" sz="1200" kern="1200" baseline="0" dirty="0" err="1" smtClean="0">
                <a:solidFill>
                  <a:schemeClr val="tx1"/>
                </a:solidFill>
                <a:latin typeface="+mn-lt"/>
                <a:ea typeface="+mn-ea"/>
                <a:cs typeface="+mn-cs"/>
              </a:rPr>
              <a:t>opm</a:t>
            </a:r>
            <a:r>
              <a:rPr lang="nl-NL" sz="1200" kern="1200" baseline="0" dirty="0" smtClean="0">
                <a:solidFill>
                  <a:schemeClr val="tx1"/>
                </a:solidFill>
                <a:latin typeface="+mn-lt"/>
                <a:ea typeface="+mn-ea"/>
                <a:cs typeface="+mn-cs"/>
              </a:rPr>
              <a:t> bij draaiboek van de bijeenkomst en bij de eerdere dia met deze gebieden. Ik zou dit koppelen aan activiteiten uit de lessen of uit de </a:t>
            </a:r>
            <a:r>
              <a:rPr lang="nl-NL" sz="1200" kern="1200" baseline="0" dirty="0" err="1" smtClean="0">
                <a:solidFill>
                  <a:schemeClr val="tx1"/>
                </a:solidFill>
                <a:latin typeface="+mn-lt"/>
                <a:ea typeface="+mn-ea"/>
                <a:cs typeface="+mn-cs"/>
              </a:rPr>
              <a:t>scholinsgbijeenkomsten</a:t>
            </a:r>
            <a:r>
              <a:rPr lang="nl-NL" sz="1200" kern="1200" baseline="0" dirty="0" smtClean="0">
                <a:solidFill>
                  <a:schemeClr val="tx1"/>
                </a:solidFill>
                <a:latin typeface="+mn-lt"/>
                <a:ea typeface="+mn-ea"/>
                <a:cs typeface="+mn-cs"/>
              </a:rPr>
              <a:t> (dat laatste doe je volgens mij ook) en </a:t>
            </a:r>
            <a:r>
              <a:rPr lang="nl-NL" sz="1200" b="1" kern="1200" baseline="0" dirty="0" smtClean="0">
                <a:solidFill>
                  <a:schemeClr val="tx1"/>
                </a:solidFill>
                <a:latin typeface="+mn-lt"/>
                <a:ea typeface="+mn-ea"/>
                <a:cs typeface="+mn-cs"/>
              </a:rPr>
              <a:t>niet</a:t>
            </a:r>
            <a:r>
              <a:rPr lang="nl-NL" sz="1200" kern="1200" baseline="0" dirty="0" smtClean="0">
                <a:solidFill>
                  <a:schemeClr val="tx1"/>
                </a:solidFill>
                <a:latin typeface="+mn-lt"/>
                <a:ea typeface="+mn-ea"/>
                <a:cs typeface="+mn-cs"/>
              </a:rPr>
              <a:t> aan de </a:t>
            </a:r>
            <a:r>
              <a:rPr lang="nl-NL" sz="1200" kern="1200" baseline="0" dirty="0" err="1" smtClean="0">
                <a:solidFill>
                  <a:schemeClr val="tx1"/>
                </a:solidFill>
                <a:latin typeface="+mn-lt"/>
                <a:ea typeface="+mn-ea"/>
                <a:cs typeface="+mn-cs"/>
              </a:rPr>
              <a:t>toetsvragen</a:t>
            </a:r>
            <a:r>
              <a:rPr lang="nl-NL" sz="1200" kern="1200" baseline="0" dirty="0" smtClean="0">
                <a:solidFill>
                  <a:schemeClr val="tx1"/>
                </a:solidFill>
                <a:latin typeface="+mn-lt"/>
                <a:ea typeface="+mn-ea"/>
                <a:cs typeface="+mn-cs"/>
              </a:rPr>
              <a:t> die je hebt laten zien.</a:t>
            </a:r>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28</a:t>
            </a:fld>
            <a:endParaRPr lang="nl-NL"/>
          </a:p>
        </p:txBody>
      </p:sp>
    </p:spTree>
    <p:extLst>
      <p:ext uri="{BB962C8B-B14F-4D97-AF65-F5344CB8AC3E}">
        <p14:creationId xmlns:p14="http://schemas.microsoft.com/office/powerpoint/2010/main" val="422952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r>
              <a:rPr lang="nl-NL" dirty="0" smtClean="0"/>
              <a:t>Dit kunstwerk is eerder gebruikt. Aan de </a:t>
            </a:r>
            <a:r>
              <a:rPr lang="nl-NL" dirty="0" err="1" smtClean="0"/>
              <a:t>nascholer</a:t>
            </a:r>
            <a:r>
              <a:rPr lang="nl-NL" baseline="0" dirty="0" smtClean="0"/>
              <a:t> de beslissing om dit nogmaals te bespreken, maar dan dieper. Of om een ander kunstwerk (uit de volgende dia’s) te kiezen. </a:t>
            </a:r>
          </a:p>
          <a:p>
            <a:endParaRPr lang="nl-NL" baseline="0" dirty="0" smtClean="0"/>
          </a:p>
          <a:p>
            <a:r>
              <a:rPr lang="nl-NL" b="1" baseline="0" dirty="0" smtClean="0"/>
              <a:t>VTS-methode:</a:t>
            </a:r>
          </a:p>
          <a:p>
            <a:pPr marL="228600" indent="-228600">
              <a:buAutoNum type="arabicPeriod"/>
            </a:pPr>
            <a:r>
              <a:rPr lang="nl-NL" baseline="0" dirty="0" smtClean="0"/>
              <a:t>Wat gebeurt er hier?</a:t>
            </a:r>
          </a:p>
          <a:p>
            <a:pPr marL="228600" indent="-228600">
              <a:buAutoNum type="arabicPeriod"/>
            </a:pPr>
            <a:r>
              <a:rPr lang="nl-NL" baseline="0" dirty="0" smtClean="0"/>
              <a:t>Waaraan zie je dat?</a:t>
            </a:r>
          </a:p>
          <a:p>
            <a:pPr marL="228600" indent="-228600">
              <a:buAutoNum type="arabicPeriod"/>
            </a:pPr>
            <a:r>
              <a:rPr lang="nl-NL" baseline="0" dirty="0" smtClean="0"/>
              <a:t>Wat kunnen we nog meer ontdekken?</a:t>
            </a:r>
          </a:p>
          <a:p>
            <a:endParaRPr lang="nl-NL" baseline="0" dirty="0" smtClean="0"/>
          </a:p>
          <a:p>
            <a:r>
              <a:rPr lang="nl-NL" baseline="0" dirty="0" smtClean="0"/>
              <a:t>Wat gebeurt er </a:t>
            </a:r>
            <a:r>
              <a:rPr lang="nl-NL" u="sng" baseline="0" dirty="0" smtClean="0"/>
              <a:t>als dit plat is</a:t>
            </a:r>
            <a:r>
              <a:rPr lang="nl-NL" baseline="0" dirty="0" smtClean="0"/>
              <a:t>? Wat gebeurt er </a:t>
            </a:r>
            <a:r>
              <a:rPr lang="nl-NL" u="sng" baseline="0" dirty="0" smtClean="0"/>
              <a:t>als dit een ruimte is (3D)</a:t>
            </a:r>
            <a:r>
              <a:rPr lang="nl-NL" baseline="0" dirty="0" smtClean="0"/>
              <a:t>? </a:t>
            </a:r>
            <a:r>
              <a:rPr lang="nl-NL" u="sng" baseline="0" dirty="0" smtClean="0"/>
              <a:t>Welke ruimte is gevangen?</a:t>
            </a:r>
          </a:p>
          <a:p>
            <a:r>
              <a:rPr lang="nl-NL" baseline="0" dirty="0" smtClean="0"/>
              <a:t>Waaraan zie je dat? </a:t>
            </a:r>
          </a:p>
          <a:p>
            <a:r>
              <a:rPr lang="nl-NL" baseline="0" dirty="0" smtClean="0"/>
              <a:t>Wat kun je dan nog meer ontdekken?</a:t>
            </a:r>
          </a:p>
          <a:p>
            <a:endParaRPr lang="nl-NL" baseline="0" dirty="0" smtClean="0"/>
          </a:p>
          <a:p>
            <a:r>
              <a:rPr lang="nl-NL" baseline="0" dirty="0" smtClean="0"/>
              <a:t>Wat gebeurt er </a:t>
            </a:r>
            <a:r>
              <a:rPr lang="nl-NL" u="sng" baseline="0" dirty="0" smtClean="0"/>
              <a:t>als je zelf in het kunstwerk/in de ruimte staat</a:t>
            </a:r>
            <a:r>
              <a:rPr lang="nl-NL" baseline="0" dirty="0" smtClean="0"/>
              <a:t>?</a:t>
            </a:r>
          </a:p>
          <a:p>
            <a:r>
              <a:rPr lang="nl-NL" baseline="0" dirty="0" smtClean="0"/>
              <a:t>Waaraan zie je dat?</a:t>
            </a:r>
          </a:p>
          <a:p>
            <a:r>
              <a:rPr lang="nl-NL" baseline="0" dirty="0" smtClean="0"/>
              <a:t>Wat kun je dan nog meer ontdekken?</a:t>
            </a:r>
          </a:p>
          <a:p>
            <a:endParaRPr lang="nl-NL" baseline="0" dirty="0" smtClean="0"/>
          </a:p>
          <a:p>
            <a:r>
              <a:rPr lang="nl-NL" baseline="0" dirty="0" smtClean="0"/>
              <a:t>Wat gebeurt er </a:t>
            </a:r>
            <a:r>
              <a:rPr lang="nl-NL" u="sng" baseline="0" dirty="0" smtClean="0"/>
              <a:t>als je gaat spiegelen of draaien</a:t>
            </a:r>
            <a:r>
              <a:rPr lang="nl-NL" baseline="0" dirty="0" smtClean="0"/>
              <a:t>? </a:t>
            </a:r>
            <a:r>
              <a:rPr lang="nl-NL" u="sng" baseline="0" dirty="0" smtClean="0"/>
              <a:t>Wat gebeurt er als je een patroon zoekt?</a:t>
            </a:r>
          </a:p>
          <a:p>
            <a:r>
              <a:rPr lang="nl-NL" baseline="0" dirty="0" smtClean="0"/>
              <a:t>Waaraan zie je dat?</a:t>
            </a:r>
          </a:p>
          <a:p>
            <a:r>
              <a:rPr lang="nl-NL" baseline="0" dirty="0" smtClean="0"/>
              <a:t>Wat kun je dan nog meer ontdekken?</a:t>
            </a:r>
          </a:p>
          <a:p>
            <a:endParaRPr lang="nl-NL" baseline="0" dirty="0" smtClean="0"/>
          </a:p>
          <a:p>
            <a:r>
              <a:rPr lang="nl-NL" baseline="0" dirty="0" smtClean="0"/>
              <a:t>Wat gebeurt er </a:t>
            </a:r>
            <a:r>
              <a:rPr lang="nl-NL" u="sng" baseline="0" dirty="0" smtClean="0"/>
              <a:t>als je het kunstwerk als een route ziet</a:t>
            </a:r>
            <a:r>
              <a:rPr lang="nl-NL" baseline="0" dirty="0" smtClean="0"/>
              <a:t>?</a:t>
            </a:r>
          </a:p>
          <a:p>
            <a:r>
              <a:rPr lang="nl-NL" baseline="0" dirty="0" smtClean="0"/>
              <a:t>Waaraan zie je dat?</a:t>
            </a:r>
          </a:p>
          <a:p>
            <a:r>
              <a:rPr lang="nl-NL" baseline="0" dirty="0" smtClean="0"/>
              <a:t>Wat kun je dan nog meer ontdekken?</a:t>
            </a:r>
          </a:p>
          <a:p>
            <a:endParaRPr lang="nl-NL" baseline="0" dirty="0" smtClean="0"/>
          </a:p>
          <a:p>
            <a:endParaRPr lang="nl-NL" baseline="0" dirty="0" smtClean="0"/>
          </a:p>
          <a:p>
            <a:endParaRPr lang="nl-NL" baseline="0" dirty="0" smtClean="0"/>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29</a:t>
            </a:fld>
            <a:endParaRPr lang="nl-NL"/>
          </a:p>
        </p:txBody>
      </p:sp>
    </p:spTree>
    <p:extLst>
      <p:ext uri="{BB962C8B-B14F-4D97-AF65-F5344CB8AC3E}">
        <p14:creationId xmlns:p14="http://schemas.microsoft.com/office/powerpoint/2010/main" val="3712537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3</a:t>
            </a:fld>
            <a:endParaRPr lang="nl-NL"/>
          </a:p>
        </p:txBody>
      </p:sp>
    </p:spTree>
    <p:extLst>
      <p:ext uri="{BB962C8B-B14F-4D97-AF65-F5344CB8AC3E}">
        <p14:creationId xmlns:p14="http://schemas.microsoft.com/office/powerpoint/2010/main" val="2369881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dirty="0" smtClean="0"/>
              <a:t>Dit kunstwerk is eerder gebruikt. Aan de </a:t>
            </a:r>
            <a:r>
              <a:rPr lang="nl-NL" dirty="0" err="1" smtClean="0"/>
              <a:t>nascholer</a:t>
            </a:r>
            <a:r>
              <a:rPr lang="nl-NL" baseline="0" dirty="0" smtClean="0"/>
              <a:t> de beslissing om dit nogmaals te bespreken, maar dan dieper. Of om een ander kunstwerk (uit de volgende dia’s) te kiezen. </a:t>
            </a:r>
          </a:p>
          <a:p>
            <a:endParaRPr lang="nl-NL" baseline="0" dirty="0" smtClean="0"/>
          </a:p>
          <a:p>
            <a:r>
              <a:rPr lang="nl-NL" b="1" baseline="0" dirty="0" smtClean="0"/>
              <a:t>VTS-methode:</a:t>
            </a:r>
          </a:p>
          <a:p>
            <a:pPr marL="228600" indent="-228600">
              <a:buAutoNum type="arabicPeriod"/>
            </a:pPr>
            <a:r>
              <a:rPr lang="nl-NL" baseline="0" dirty="0" smtClean="0"/>
              <a:t>Wat gebeurt er hier?</a:t>
            </a:r>
          </a:p>
          <a:p>
            <a:pPr marL="228600" indent="-228600">
              <a:buAutoNum type="arabicPeriod"/>
            </a:pPr>
            <a:r>
              <a:rPr lang="nl-NL" baseline="0" dirty="0" smtClean="0"/>
              <a:t>Waaraan zie je dat?</a:t>
            </a:r>
          </a:p>
          <a:p>
            <a:pPr marL="228600" indent="-228600">
              <a:buAutoNum type="arabicPeriod"/>
            </a:pPr>
            <a:r>
              <a:rPr lang="nl-NL" baseline="0" dirty="0" smtClean="0"/>
              <a:t>Wat kunnen we nog meer ontdekken?</a:t>
            </a:r>
          </a:p>
          <a:p>
            <a:endParaRPr lang="nl-NL" baseline="0" dirty="0" smtClean="0"/>
          </a:p>
          <a:p>
            <a:r>
              <a:rPr lang="nl-NL" baseline="0" dirty="0" smtClean="0"/>
              <a:t>Wat gebeurt er </a:t>
            </a:r>
            <a:r>
              <a:rPr lang="nl-NL" u="sng" baseline="0" dirty="0" smtClean="0"/>
              <a:t>als dit uit 2D figuren opgebouwd wordt</a:t>
            </a:r>
            <a:r>
              <a:rPr lang="nl-NL" baseline="0" dirty="0" smtClean="0"/>
              <a:t>? Wat gebeurt er </a:t>
            </a:r>
            <a:r>
              <a:rPr lang="nl-NL" u="sng" baseline="0" dirty="0" smtClean="0"/>
              <a:t>als dit uit 3D figuren opgebouwd wordt</a:t>
            </a:r>
            <a:r>
              <a:rPr lang="nl-NL" baseline="0" dirty="0" smtClean="0"/>
              <a:t>? </a:t>
            </a:r>
            <a:endParaRPr lang="nl-NL" u="sng" baseline="0" dirty="0" smtClean="0"/>
          </a:p>
          <a:p>
            <a:r>
              <a:rPr lang="nl-NL" baseline="0" dirty="0" smtClean="0"/>
              <a:t>Waaraan zie je dat? </a:t>
            </a:r>
          </a:p>
          <a:p>
            <a:r>
              <a:rPr lang="nl-NL" baseline="0" dirty="0" smtClean="0"/>
              <a:t>Wat kun je dan nog meer ontdekken?</a:t>
            </a:r>
          </a:p>
          <a:p>
            <a:endParaRPr lang="nl-NL" baseline="0" dirty="0" smtClean="0"/>
          </a:p>
          <a:p>
            <a:r>
              <a:rPr lang="nl-NL" baseline="0" dirty="0" smtClean="0"/>
              <a:t>Wat gebeurt er </a:t>
            </a:r>
            <a:r>
              <a:rPr lang="nl-NL" u="sng" baseline="0" dirty="0" smtClean="0"/>
              <a:t>als je zelf in het kunstwerk/in de ruimte staat</a:t>
            </a:r>
            <a:r>
              <a:rPr lang="nl-NL" baseline="0" dirty="0" smtClean="0"/>
              <a:t>?</a:t>
            </a:r>
          </a:p>
          <a:p>
            <a:r>
              <a:rPr lang="nl-NL" baseline="0" dirty="0" smtClean="0"/>
              <a:t>Waaraan zie je dat?</a:t>
            </a:r>
          </a:p>
          <a:p>
            <a:r>
              <a:rPr lang="nl-NL" baseline="0" dirty="0" smtClean="0"/>
              <a:t>Wat kun je dan nog meer ontdekken?</a:t>
            </a:r>
          </a:p>
          <a:p>
            <a:endParaRPr lang="nl-NL" baseline="0" dirty="0" smtClean="0"/>
          </a:p>
          <a:p>
            <a:r>
              <a:rPr lang="nl-NL" baseline="0" dirty="0" smtClean="0"/>
              <a:t>Wat gebeurt er </a:t>
            </a:r>
            <a:r>
              <a:rPr lang="nl-NL" u="sng" baseline="0" dirty="0" smtClean="0"/>
              <a:t>als je gaat spiegelen of draaien</a:t>
            </a:r>
            <a:r>
              <a:rPr lang="nl-NL" baseline="0" dirty="0" smtClean="0"/>
              <a:t>? </a:t>
            </a:r>
            <a:r>
              <a:rPr lang="nl-NL" u="sng" baseline="0" dirty="0" smtClean="0"/>
              <a:t>Wat gebeurt er als je een patroon zoekt?</a:t>
            </a:r>
          </a:p>
          <a:p>
            <a:r>
              <a:rPr lang="nl-NL" baseline="0" dirty="0" smtClean="0"/>
              <a:t>Waaraan zie je dat?</a:t>
            </a:r>
          </a:p>
          <a:p>
            <a:r>
              <a:rPr lang="nl-NL" baseline="0" dirty="0" smtClean="0"/>
              <a:t>Wat kun je dan nog meer ontdekken?</a:t>
            </a:r>
          </a:p>
          <a:p>
            <a:endParaRPr lang="nl-NL" baseline="0" dirty="0" smtClean="0"/>
          </a:p>
          <a:p>
            <a:r>
              <a:rPr lang="nl-NL" baseline="0" dirty="0" smtClean="0"/>
              <a:t>Wat gebeurt er </a:t>
            </a:r>
            <a:r>
              <a:rPr lang="nl-NL" u="sng" baseline="0" dirty="0" smtClean="0"/>
              <a:t>als je het kunstwerk als een route ziet</a:t>
            </a:r>
            <a:r>
              <a:rPr lang="nl-NL" baseline="0" dirty="0" smtClean="0"/>
              <a:t>?</a:t>
            </a:r>
          </a:p>
          <a:p>
            <a:r>
              <a:rPr lang="nl-NL" baseline="0" dirty="0" smtClean="0"/>
              <a:t>Waaraan zie je dat?</a:t>
            </a:r>
          </a:p>
          <a:p>
            <a:r>
              <a:rPr lang="nl-NL" baseline="0" dirty="0" smtClean="0"/>
              <a:t>Wat kun je dan nog meer ontdekken?</a:t>
            </a:r>
          </a:p>
          <a:p>
            <a:endParaRPr lang="nl-NL" baseline="0" dirty="0" smtClean="0"/>
          </a:p>
          <a:p>
            <a:endParaRPr lang="nl-NL" baseline="0" dirty="0" smtClean="0"/>
          </a:p>
          <a:p>
            <a:endParaRPr lang="nl-NL" baseline="0" dirty="0" smtClean="0"/>
          </a:p>
          <a:p>
            <a:endParaRPr lang="nl-NL" baseline="0"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30</a:t>
            </a:fld>
            <a:endParaRPr lang="nl-NL"/>
          </a:p>
        </p:txBody>
      </p:sp>
    </p:spTree>
    <p:extLst>
      <p:ext uri="{BB962C8B-B14F-4D97-AF65-F5344CB8AC3E}">
        <p14:creationId xmlns:p14="http://schemas.microsoft.com/office/powerpoint/2010/main" val="2303798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r>
              <a:rPr lang="nl-NL" dirty="0" smtClean="0"/>
              <a:t>Dit kunstwerk is eerder gebruikt. Aan de </a:t>
            </a:r>
            <a:r>
              <a:rPr lang="nl-NL" dirty="0" err="1" smtClean="0"/>
              <a:t>nascholer</a:t>
            </a:r>
            <a:r>
              <a:rPr lang="nl-NL" baseline="0" dirty="0" smtClean="0"/>
              <a:t> de beslissing om dit nogmaals te bespreken, maar dan dieper. Of om een ander kunstwerk (uit de volgende dia’s) te kiezen. </a:t>
            </a:r>
          </a:p>
          <a:p>
            <a:endParaRPr lang="nl-NL" baseline="0" dirty="0" smtClean="0"/>
          </a:p>
          <a:p>
            <a:r>
              <a:rPr lang="nl-NL" b="1" baseline="0" dirty="0" smtClean="0"/>
              <a:t>VTS-methode:</a:t>
            </a:r>
          </a:p>
          <a:p>
            <a:pPr marL="228600" indent="-228600">
              <a:buAutoNum type="arabicPeriod"/>
            </a:pPr>
            <a:r>
              <a:rPr lang="nl-NL" baseline="0" dirty="0" smtClean="0"/>
              <a:t>Wat gebeurt er hier?</a:t>
            </a:r>
          </a:p>
          <a:p>
            <a:pPr marL="228600" indent="-228600">
              <a:buAutoNum type="arabicPeriod"/>
            </a:pPr>
            <a:r>
              <a:rPr lang="nl-NL" baseline="0" dirty="0" smtClean="0"/>
              <a:t>Waaraan zie je dat?</a:t>
            </a:r>
          </a:p>
          <a:p>
            <a:pPr marL="228600" indent="-228600">
              <a:buAutoNum type="arabicPeriod"/>
            </a:pPr>
            <a:r>
              <a:rPr lang="nl-NL" baseline="0" dirty="0" smtClean="0"/>
              <a:t>Wat kunnen we nog meer ontdekken?</a:t>
            </a:r>
          </a:p>
          <a:p>
            <a:endParaRPr lang="nl-NL" baseline="0" dirty="0" smtClean="0"/>
          </a:p>
          <a:p>
            <a:r>
              <a:rPr lang="nl-NL" baseline="0" dirty="0" smtClean="0"/>
              <a:t>Wat gebeurt er </a:t>
            </a:r>
            <a:r>
              <a:rPr lang="nl-NL" u="sng" baseline="0" dirty="0" smtClean="0"/>
              <a:t>als dit plat is</a:t>
            </a:r>
            <a:r>
              <a:rPr lang="nl-NL" baseline="0" dirty="0" smtClean="0"/>
              <a:t>? Wat gebeurt er </a:t>
            </a:r>
            <a:r>
              <a:rPr lang="nl-NL" u="sng" baseline="0" dirty="0" smtClean="0"/>
              <a:t>als dit een ruimte is (3D)</a:t>
            </a:r>
            <a:r>
              <a:rPr lang="nl-NL" baseline="0" dirty="0" smtClean="0"/>
              <a:t>? </a:t>
            </a:r>
            <a:r>
              <a:rPr lang="nl-NL" u="sng" baseline="0" dirty="0" smtClean="0"/>
              <a:t>Welke ruimte is gevangen?</a:t>
            </a:r>
          </a:p>
          <a:p>
            <a:r>
              <a:rPr lang="nl-NL" baseline="0" dirty="0" smtClean="0"/>
              <a:t>Waaraan zie je dat? </a:t>
            </a:r>
          </a:p>
          <a:p>
            <a:r>
              <a:rPr lang="nl-NL" baseline="0" dirty="0" smtClean="0"/>
              <a:t>Wat kun je dan nog meer ontdekken?</a:t>
            </a:r>
          </a:p>
          <a:p>
            <a:endParaRPr lang="nl-NL" baseline="0" dirty="0" smtClean="0"/>
          </a:p>
          <a:p>
            <a:r>
              <a:rPr lang="nl-NL" baseline="0" dirty="0" smtClean="0"/>
              <a:t>Wat gebeurt er </a:t>
            </a:r>
            <a:r>
              <a:rPr lang="nl-NL" u="sng" baseline="0" dirty="0" smtClean="0"/>
              <a:t>als je zelf in het kunstwerk staat</a:t>
            </a:r>
            <a:r>
              <a:rPr lang="nl-NL" baseline="0" dirty="0" smtClean="0"/>
              <a:t>? </a:t>
            </a:r>
            <a:r>
              <a:rPr lang="nl-NL" u="sng" baseline="0" dirty="0" smtClean="0"/>
              <a:t>Waar staat de fotograaf?</a:t>
            </a:r>
          </a:p>
          <a:p>
            <a:r>
              <a:rPr lang="nl-NL" baseline="0" dirty="0" smtClean="0"/>
              <a:t>Waaraan zie je dat?</a:t>
            </a:r>
          </a:p>
          <a:p>
            <a:r>
              <a:rPr lang="nl-NL" baseline="0" dirty="0" smtClean="0"/>
              <a:t>Wat kun je dan nog meer ontdekken?</a:t>
            </a:r>
          </a:p>
          <a:p>
            <a:endParaRPr lang="nl-NL" baseline="0" dirty="0" smtClean="0"/>
          </a:p>
          <a:p>
            <a:r>
              <a:rPr lang="nl-NL" baseline="0" dirty="0" smtClean="0"/>
              <a:t>Wat gebeurt er </a:t>
            </a:r>
            <a:r>
              <a:rPr lang="nl-NL" u="sng" baseline="0" dirty="0" smtClean="0"/>
              <a:t>als je gaat spiegelen of draaien</a:t>
            </a:r>
            <a:r>
              <a:rPr lang="nl-NL" baseline="0" dirty="0" smtClean="0"/>
              <a:t>? </a:t>
            </a:r>
            <a:r>
              <a:rPr lang="nl-NL" u="sng" baseline="0" dirty="0" smtClean="0"/>
              <a:t>Wat gebeurt er als je een patroon zoekt?</a:t>
            </a:r>
          </a:p>
          <a:p>
            <a:r>
              <a:rPr lang="nl-NL" baseline="0" dirty="0" smtClean="0"/>
              <a:t>Waaraan zie je dat?</a:t>
            </a:r>
          </a:p>
          <a:p>
            <a:r>
              <a:rPr lang="nl-NL" baseline="0" dirty="0" smtClean="0"/>
              <a:t>Wat kun je dan nog meer ontdekken?</a:t>
            </a:r>
          </a:p>
          <a:p>
            <a:endParaRPr lang="nl-NL" baseline="0" dirty="0" smtClean="0"/>
          </a:p>
          <a:p>
            <a:r>
              <a:rPr lang="nl-NL" baseline="0" dirty="0" smtClean="0"/>
              <a:t>Wat gebeurt er </a:t>
            </a:r>
            <a:r>
              <a:rPr lang="nl-NL" u="sng" baseline="0" dirty="0" smtClean="0"/>
              <a:t>als je het kunstwerk op een plek in ons lokaal zet</a:t>
            </a:r>
            <a:r>
              <a:rPr lang="nl-NL" baseline="0" dirty="0" smtClean="0"/>
              <a:t>?</a:t>
            </a:r>
          </a:p>
          <a:p>
            <a:r>
              <a:rPr lang="nl-NL" baseline="0" dirty="0" smtClean="0"/>
              <a:t>Waaraan zie je dat?</a:t>
            </a:r>
          </a:p>
          <a:p>
            <a:r>
              <a:rPr lang="nl-NL" baseline="0" dirty="0" smtClean="0"/>
              <a:t>Wat kun je dan nog meer ontdekken?</a:t>
            </a:r>
          </a:p>
          <a:p>
            <a:endParaRPr lang="nl-NL" baseline="0" dirty="0" smtClean="0"/>
          </a:p>
          <a:p>
            <a:endParaRPr lang="nl-NL" baseline="0" dirty="0" smtClean="0"/>
          </a:p>
          <a:p>
            <a:endParaRPr lang="nl-NL" baseline="0" dirty="0" smtClean="0"/>
          </a:p>
          <a:p>
            <a:endParaRPr lang="nl-NL" baseline="0"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31</a:t>
            </a:fld>
            <a:endParaRPr lang="nl-NL"/>
          </a:p>
        </p:txBody>
      </p:sp>
    </p:spTree>
    <p:extLst>
      <p:ext uri="{BB962C8B-B14F-4D97-AF65-F5344CB8AC3E}">
        <p14:creationId xmlns:p14="http://schemas.microsoft.com/office/powerpoint/2010/main" val="1304476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dirty="0" smtClean="0">
                <a:solidFill>
                  <a:schemeClr val="tx1"/>
                </a:solidFill>
                <a:effectLst/>
                <a:latin typeface="+mn-lt"/>
                <a:ea typeface="+mn-ea"/>
                <a:cs typeface="+mn-cs"/>
              </a:rPr>
              <a:t>De leerkrachten voeren in tweetallen een opdracht over patronen uit: ze maken een nieuw kunstwerk van een bestaand kunstwerk met behulp van spiegels (opdracht in bijlage 3). Geef aanvankelijk twee spiegels, maar deel later een derde spiegel en eventueel een vierde spiegel uit.</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Deze opdracht komt (deels) terug in de lessen. </a:t>
            </a:r>
          </a:p>
          <a:p>
            <a:endParaRPr lang="nl-NL" dirty="0" smtClean="0"/>
          </a:p>
          <a:p>
            <a:r>
              <a:rPr lang="nl-NL" sz="1200" kern="1200" dirty="0" smtClean="0">
                <a:solidFill>
                  <a:schemeClr val="tx1"/>
                </a:solidFill>
                <a:effectLst/>
                <a:latin typeface="+mn-lt"/>
                <a:ea typeface="+mn-ea"/>
                <a:cs typeface="+mn-cs"/>
              </a:rPr>
              <a:t>Vervolgens schrijven ze in tweetallen een dialoog uit (bijlage 4); enerzijds wat je verwacht dat de leerling vertelt over zijn resultaat en anderzijds hoe je daar als leerkracht op zou reageren om de leerling ook te stimuleren om over de wiskunde te praten. </a:t>
            </a:r>
          </a:p>
          <a:p>
            <a:r>
              <a:rPr lang="nl-NL" sz="1200" u="sng" kern="1200" dirty="0" smtClean="0">
                <a:solidFill>
                  <a:schemeClr val="tx1"/>
                </a:solidFill>
                <a:effectLst/>
                <a:latin typeface="+mn-lt"/>
                <a:ea typeface="+mn-ea"/>
                <a:cs typeface="+mn-cs"/>
              </a:rPr>
              <a:t>Benadruk dat de leerkrachten volledige zinnen moeten gebruiken en hun kennis van voorgaande bijeenkomsten. Aandacht voor creativiteit, open vragen, maar ook wiskundig correcte formuleringen.</a:t>
            </a:r>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32</a:t>
            </a:fld>
            <a:endParaRPr lang="nl-NL"/>
          </a:p>
        </p:txBody>
      </p:sp>
    </p:spTree>
    <p:extLst>
      <p:ext uri="{BB962C8B-B14F-4D97-AF65-F5344CB8AC3E}">
        <p14:creationId xmlns:p14="http://schemas.microsoft.com/office/powerpoint/2010/main" val="873399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dirty="0" smtClean="0">
                <a:solidFill>
                  <a:schemeClr val="tx1"/>
                </a:solidFill>
                <a:effectLst/>
                <a:latin typeface="+mn-lt"/>
                <a:ea typeface="+mn-ea"/>
                <a:cs typeface="+mn-cs"/>
              </a:rPr>
              <a:t>We blikken vooruit naar de lessen die de leerkrachten gaan geven aan hun leerlingen: </a:t>
            </a:r>
            <a:r>
              <a:rPr lang="nl-NL" sz="1200" i="1" kern="1200" dirty="0" smtClean="0">
                <a:solidFill>
                  <a:schemeClr val="tx1"/>
                </a:solidFill>
                <a:effectLst/>
                <a:latin typeface="+mn-lt"/>
                <a:ea typeface="+mn-ea"/>
                <a:cs typeface="+mn-cs"/>
              </a:rPr>
              <a:t>‘Spelen met perspectief’ </a:t>
            </a:r>
            <a:r>
              <a:rPr lang="nl-NL" sz="1200" kern="1200" dirty="0" smtClean="0">
                <a:solidFill>
                  <a:schemeClr val="tx1"/>
                </a:solidFill>
                <a:effectLst/>
                <a:latin typeface="+mn-lt"/>
                <a:ea typeface="+mn-ea"/>
                <a:cs typeface="+mn-cs"/>
              </a:rPr>
              <a:t>en</a:t>
            </a:r>
            <a:r>
              <a:rPr lang="nl-NL" sz="1200" i="1" kern="1200" dirty="0" smtClean="0">
                <a:solidFill>
                  <a:schemeClr val="tx1"/>
                </a:solidFill>
                <a:effectLst/>
                <a:latin typeface="+mn-lt"/>
                <a:ea typeface="+mn-ea"/>
                <a:cs typeface="+mn-cs"/>
              </a:rPr>
              <a:t> ‘Wat is een patroon?’ </a:t>
            </a:r>
            <a:r>
              <a:rPr lang="nl-NL" sz="1200" kern="1200" dirty="0" smtClean="0">
                <a:solidFill>
                  <a:schemeClr val="tx1"/>
                </a:solidFill>
                <a:effectLst/>
                <a:latin typeface="+mn-lt"/>
                <a:ea typeface="+mn-ea"/>
                <a:cs typeface="+mn-cs"/>
              </a:rPr>
              <a:t>en naar de volgende bijeenkomst over creatieve processen.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De leerkrachten krijgen onderstaande artikelen mee:</a:t>
            </a:r>
          </a:p>
          <a:p>
            <a:pPr lvl="0"/>
            <a:r>
              <a:rPr lang="nl-NL" sz="1200" kern="1200" dirty="0" smtClean="0">
                <a:solidFill>
                  <a:schemeClr val="tx1"/>
                </a:solidFill>
                <a:effectLst/>
                <a:latin typeface="+mn-lt"/>
                <a:ea typeface="+mn-ea"/>
                <a:cs typeface="+mn-cs"/>
              </a:rPr>
              <a:t>Keijzer, R. (2015). Bespiegelingen over spiegelen. </a:t>
            </a:r>
            <a:r>
              <a:rPr lang="nl-NL" sz="1200" i="1" kern="1200" dirty="0" smtClean="0">
                <a:solidFill>
                  <a:schemeClr val="tx1"/>
                </a:solidFill>
                <a:effectLst/>
                <a:latin typeface="+mn-lt"/>
                <a:ea typeface="+mn-ea"/>
                <a:cs typeface="+mn-cs"/>
              </a:rPr>
              <a:t>Volgens Bartjens, 35</a:t>
            </a:r>
            <a:r>
              <a:rPr lang="nl-NL" sz="1200" kern="1200" dirty="0" smtClean="0">
                <a:solidFill>
                  <a:schemeClr val="tx1"/>
                </a:solidFill>
                <a:effectLst/>
                <a:latin typeface="+mn-lt"/>
                <a:ea typeface="+mn-ea"/>
                <a:cs typeface="+mn-cs"/>
              </a:rPr>
              <a:t>(2), 12-15.</a:t>
            </a:r>
          </a:p>
          <a:p>
            <a:pPr lvl="0"/>
            <a:r>
              <a:rPr lang="nl-NL" sz="1200" kern="1200" dirty="0" smtClean="0">
                <a:solidFill>
                  <a:schemeClr val="tx1"/>
                </a:solidFill>
                <a:effectLst/>
                <a:latin typeface="+mn-lt"/>
                <a:ea typeface="+mn-ea"/>
                <a:cs typeface="+mn-cs"/>
              </a:rPr>
              <a:t>Wijers, M. (2016). Ruimte vangen. </a:t>
            </a:r>
            <a:r>
              <a:rPr lang="nl-NL" sz="1200" i="1" kern="1200" dirty="0" smtClean="0">
                <a:solidFill>
                  <a:schemeClr val="tx1"/>
                </a:solidFill>
                <a:effectLst/>
                <a:latin typeface="+mn-lt"/>
                <a:ea typeface="+mn-ea"/>
                <a:cs typeface="+mn-cs"/>
              </a:rPr>
              <a:t>Volgens Bartjens, 36</a:t>
            </a:r>
            <a:r>
              <a:rPr lang="nl-NL" sz="1200" kern="1200" dirty="0" smtClean="0">
                <a:solidFill>
                  <a:schemeClr val="tx1"/>
                </a:solidFill>
                <a:effectLst/>
                <a:latin typeface="+mn-lt"/>
                <a:ea typeface="+mn-ea"/>
                <a:cs typeface="+mn-cs"/>
              </a:rPr>
              <a:t>(1), 8-11.</a:t>
            </a:r>
          </a:p>
          <a:p>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33</a:t>
            </a:fld>
            <a:endParaRPr lang="nl-NL"/>
          </a:p>
        </p:txBody>
      </p:sp>
    </p:spTree>
    <p:extLst>
      <p:ext uri="{BB962C8B-B14F-4D97-AF65-F5344CB8AC3E}">
        <p14:creationId xmlns:p14="http://schemas.microsoft.com/office/powerpoint/2010/main" val="424548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1" dirty="0" smtClean="0"/>
              <a:t>Terugblik</a:t>
            </a:r>
            <a:r>
              <a:rPr lang="nl-NL" baseline="0" dirty="0" smtClean="0"/>
              <a:t> op de vorige nascholingsbijeenkomst en op de gegeven lessen</a:t>
            </a:r>
          </a:p>
          <a:p>
            <a:endParaRPr lang="nl-NL" baseline="0" dirty="0" smtClean="0"/>
          </a:p>
          <a:p>
            <a:r>
              <a:rPr lang="nl-NL" b="1" baseline="0" dirty="0" smtClean="0"/>
              <a:t>Meetkunde</a:t>
            </a:r>
            <a:r>
              <a:rPr lang="nl-NL" baseline="0" dirty="0" smtClean="0"/>
              <a:t> is het ophalen van de kennis rond dit domein, aan de hand van vraagstukken en aan de hand van een onderzoekje in de rekenmethode</a:t>
            </a:r>
          </a:p>
          <a:p>
            <a:endParaRPr lang="nl-NL" baseline="0" dirty="0" smtClean="0"/>
          </a:p>
          <a:p>
            <a:r>
              <a:rPr lang="nl-NL" b="1" baseline="0" dirty="0" smtClean="0"/>
              <a:t>Meetkunde herkennen in kunstwerken </a:t>
            </a:r>
            <a:r>
              <a:rPr lang="nl-NL" baseline="0" dirty="0" smtClean="0"/>
              <a:t>maakt de brug tussen meetkunde en kunst: </a:t>
            </a:r>
            <a:r>
              <a:rPr lang="nl-NL" baseline="0" dirty="0" err="1" smtClean="0"/>
              <a:t>meetkunst</a:t>
            </a:r>
            <a:endParaRPr lang="nl-NL" baseline="0" dirty="0" smtClean="0"/>
          </a:p>
          <a:p>
            <a:endParaRPr lang="nl-NL" baseline="0" dirty="0" smtClean="0"/>
          </a:p>
          <a:p>
            <a:r>
              <a:rPr lang="nl-NL" b="1" baseline="0" dirty="0" smtClean="0"/>
              <a:t>Patronen</a:t>
            </a:r>
            <a:r>
              <a:rPr lang="nl-NL" baseline="0" dirty="0" smtClean="0"/>
              <a:t> is het thema van de lessen op school. We gaan de lessen verkennen.</a:t>
            </a:r>
          </a:p>
          <a:p>
            <a:endParaRPr lang="nl-NL" baseline="0" dirty="0" smtClean="0"/>
          </a:p>
          <a:p>
            <a:r>
              <a:rPr lang="nl-NL" b="1" baseline="0" dirty="0" smtClean="0"/>
              <a:t>Vooruitblik</a:t>
            </a:r>
            <a:r>
              <a:rPr lang="nl-NL" baseline="0" dirty="0" smtClean="0"/>
              <a:t> naar de lessen en naar de volgende nascholingsbijeenkomst</a:t>
            </a:r>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4</a:t>
            </a:fld>
            <a:endParaRPr lang="nl-NL"/>
          </a:p>
        </p:txBody>
      </p:sp>
    </p:spTree>
    <p:extLst>
      <p:ext uri="{BB962C8B-B14F-4D97-AF65-F5344CB8AC3E}">
        <p14:creationId xmlns:p14="http://schemas.microsoft.com/office/powerpoint/2010/main" val="2778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1" kern="1200" dirty="0" smtClean="0">
                <a:solidFill>
                  <a:schemeClr val="tx1"/>
                </a:solidFill>
                <a:effectLst/>
                <a:latin typeface="+mn-lt"/>
                <a:ea typeface="+mn-ea"/>
                <a:cs typeface="+mn-cs"/>
              </a:rPr>
              <a:t>Terugblik</a:t>
            </a:r>
            <a:r>
              <a:rPr lang="nl-NL" sz="1200" b="1" kern="1200" baseline="0" dirty="0" smtClean="0">
                <a:solidFill>
                  <a:schemeClr val="tx1"/>
                </a:solidFill>
                <a:effectLst/>
                <a:latin typeface="+mn-lt"/>
                <a:ea typeface="+mn-ea"/>
                <a:cs typeface="+mn-cs"/>
              </a:rPr>
              <a:t> op bijeenkomst 2:</a:t>
            </a:r>
          </a:p>
          <a:p>
            <a:r>
              <a:rPr lang="nl-NL" sz="1200" kern="1200" dirty="0" smtClean="0">
                <a:solidFill>
                  <a:schemeClr val="tx1"/>
                </a:solidFill>
                <a:effectLst/>
                <a:latin typeface="+mn-lt"/>
                <a:ea typeface="+mn-ea"/>
                <a:cs typeface="+mn-cs"/>
              </a:rPr>
              <a:t>- Hoe kijkt men terug op de vorige bijeenkomst?</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Wat zijn de ervaringen met het </a:t>
            </a:r>
            <a:r>
              <a:rPr lang="nl-NL" sz="1200" kern="1200" dirty="0" err="1" smtClean="0">
                <a:solidFill>
                  <a:schemeClr val="tx1"/>
                </a:solidFill>
                <a:effectLst/>
                <a:latin typeface="+mn-lt"/>
                <a:ea typeface="+mn-ea"/>
                <a:cs typeface="+mn-cs"/>
              </a:rPr>
              <a:t>kunstbeschouwen</a:t>
            </a:r>
            <a:r>
              <a:rPr lang="nl-NL" sz="1200" kern="1200" dirty="0" smtClean="0">
                <a:solidFill>
                  <a:schemeClr val="tx1"/>
                </a:solidFill>
                <a:effectLst/>
                <a:latin typeface="+mn-lt"/>
                <a:ea typeface="+mn-ea"/>
                <a:cs typeface="+mn-cs"/>
              </a:rPr>
              <a:t> n.a.v. van de vorige bijeenkomst? Wat ging goed, waar liep men tegen aan? Wat waren de ervaringen met de meetkunstlessen </a:t>
            </a:r>
            <a:r>
              <a:rPr lang="nl-NL" sz="1200" i="1" kern="1200" dirty="0" smtClean="0">
                <a:solidFill>
                  <a:schemeClr val="tx1"/>
                </a:solidFill>
                <a:effectLst/>
                <a:latin typeface="+mn-lt"/>
                <a:ea typeface="+mn-ea"/>
                <a:cs typeface="+mn-cs"/>
              </a:rPr>
              <a:t>‘Van Kunst naar Ruimte’ </a:t>
            </a:r>
            <a:r>
              <a:rPr lang="nl-NL" sz="1200" kern="1200" dirty="0" smtClean="0">
                <a:solidFill>
                  <a:schemeClr val="tx1"/>
                </a:solidFill>
                <a:effectLst/>
                <a:latin typeface="+mn-lt"/>
                <a:ea typeface="+mn-ea"/>
                <a:cs typeface="+mn-cs"/>
              </a:rPr>
              <a:t>en </a:t>
            </a:r>
            <a:r>
              <a:rPr lang="nl-NL" sz="1200" i="1" kern="1200" dirty="0" smtClean="0">
                <a:solidFill>
                  <a:schemeClr val="tx1"/>
                </a:solidFill>
                <a:effectLst/>
                <a:latin typeface="+mn-lt"/>
                <a:ea typeface="+mn-ea"/>
                <a:cs typeface="+mn-cs"/>
              </a:rPr>
              <a:t>‘Van Ruimte naar Plat vlak‘</a:t>
            </a:r>
            <a:r>
              <a:rPr lang="nl-NL" sz="1200" kern="1200" dirty="0" smtClean="0">
                <a:solidFill>
                  <a:schemeClr val="tx1"/>
                </a:solidFill>
                <a:effectLst/>
                <a:latin typeface="+mn-lt"/>
                <a:ea typeface="+mn-ea"/>
                <a:cs typeface="+mn-cs"/>
              </a:rPr>
              <a:t>? </a:t>
            </a:r>
          </a:p>
          <a:p>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Terugblik</a:t>
            </a:r>
            <a:r>
              <a:rPr lang="nl-NL" sz="1200" b="1" kern="1200" baseline="0" dirty="0" smtClean="0">
                <a:solidFill>
                  <a:schemeClr val="tx1"/>
                </a:solidFill>
                <a:effectLst/>
                <a:latin typeface="+mn-lt"/>
                <a:ea typeface="+mn-ea"/>
                <a:cs typeface="+mn-cs"/>
              </a:rPr>
              <a:t> op lessen:</a:t>
            </a:r>
            <a:endParaRPr lang="nl-NL" sz="1200" b="1"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Heeft men ook meetkunde gezien in de gegeven les? </a:t>
            </a:r>
          </a:p>
          <a:p>
            <a:r>
              <a:rPr lang="nl-NL" sz="1200" kern="1200" dirty="0" smtClean="0">
                <a:solidFill>
                  <a:schemeClr val="tx1"/>
                </a:solidFill>
                <a:effectLst/>
                <a:latin typeface="+mn-lt"/>
                <a:ea typeface="+mn-ea"/>
                <a:cs typeface="+mn-cs"/>
              </a:rPr>
              <a:t>- Heeft men meetkundetaal gebruikt bij het bespreken van de meetkunstles?</a:t>
            </a:r>
          </a:p>
          <a:p>
            <a:r>
              <a:rPr lang="nl-NL" sz="1200" kern="1200" dirty="0" smtClean="0">
                <a:solidFill>
                  <a:schemeClr val="tx1"/>
                </a:solidFill>
                <a:effectLst/>
                <a:latin typeface="+mn-lt"/>
                <a:ea typeface="+mn-ea"/>
                <a:cs typeface="+mn-cs"/>
              </a:rPr>
              <a:t>- Welke meetkundetaal had men terugdenkend nog meer kunnen gebruiken om het redeneren van de kinderen verder te verrijken?</a:t>
            </a:r>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5</a:t>
            </a:fld>
            <a:endParaRPr lang="nl-NL"/>
          </a:p>
        </p:txBody>
      </p:sp>
    </p:spTree>
    <p:extLst>
      <p:ext uri="{BB962C8B-B14F-4D97-AF65-F5344CB8AC3E}">
        <p14:creationId xmlns:p14="http://schemas.microsoft.com/office/powerpoint/2010/main" val="1772222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Om een</a:t>
            </a:r>
            <a:r>
              <a:rPr lang="nl-NL" baseline="0" dirty="0" smtClean="0"/>
              <a:t> overzicht te krijgen van meetkunde op de basisschool is TULE erbij gepakt. Aan het kerndoel hebben we niet zoveel… </a:t>
            </a:r>
          </a:p>
          <a:p>
            <a:endParaRPr lang="nl-NL" baseline="0" dirty="0" smtClean="0"/>
          </a:p>
          <a:p>
            <a:r>
              <a:rPr lang="nl-NL" baseline="0" dirty="0" smtClean="0"/>
              <a:t>Weten de deelnemers nog het verschil tussen meten en meetkunde?</a:t>
            </a:r>
            <a:endParaRPr lang="nl-NL" dirty="0" smtClean="0"/>
          </a:p>
          <a:p>
            <a:endParaRPr lang="nl-NL" dirty="0" smtClean="0"/>
          </a:p>
          <a:p>
            <a:endParaRPr lang="nl-NL" dirty="0" smtClean="0"/>
          </a:p>
          <a:p>
            <a:r>
              <a:rPr lang="nl-NL" dirty="0" smtClean="0"/>
              <a:t>De afbeeldingen zijn gebruikt in nascholingsbijeenkomst 1 om het domein meetkunde</a:t>
            </a:r>
            <a:r>
              <a:rPr lang="nl-NL" baseline="0" dirty="0" smtClean="0"/>
              <a:t> te illustreren. </a:t>
            </a:r>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6</a:t>
            </a:fld>
            <a:endParaRPr lang="nl-NL"/>
          </a:p>
        </p:txBody>
      </p:sp>
    </p:spTree>
    <p:extLst>
      <p:ext uri="{BB962C8B-B14F-4D97-AF65-F5344CB8AC3E}">
        <p14:creationId xmlns:p14="http://schemas.microsoft.com/office/powerpoint/2010/main" val="2704490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De tussendoelen voor groep 7 en 8 geven ons meer inzicht</a:t>
            </a:r>
            <a:r>
              <a:rPr lang="nl-NL" baseline="0" dirty="0" smtClean="0"/>
              <a:t> in de breedte van het domein. </a:t>
            </a:r>
          </a:p>
          <a:p>
            <a:endParaRPr lang="nl-NL" baseline="0" dirty="0" smtClean="0"/>
          </a:p>
          <a:p>
            <a:r>
              <a:rPr lang="nl-NL" baseline="0" dirty="0" smtClean="0"/>
              <a:t>Je kunt de tussendoelen even kort doorlopen, maar dit gebeurt ook in latere dia’s, alleen dan in een andere indeling.</a:t>
            </a:r>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7</a:t>
            </a:fld>
            <a:endParaRPr lang="nl-NL"/>
          </a:p>
        </p:txBody>
      </p:sp>
    </p:spTree>
    <p:extLst>
      <p:ext uri="{BB962C8B-B14F-4D97-AF65-F5344CB8AC3E}">
        <p14:creationId xmlns:p14="http://schemas.microsoft.com/office/powerpoint/2010/main" val="1676297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noProof="0" dirty="0" smtClean="0">
                <a:solidFill>
                  <a:schemeClr val="tx1"/>
                </a:solidFill>
                <a:latin typeface="+mn-lt"/>
                <a:ea typeface="+mn-ea"/>
                <a:cs typeface="+mn-cs"/>
              </a:rPr>
              <a:t>De </a:t>
            </a:r>
            <a:r>
              <a:rPr lang="nl-NL" sz="1200" b="1" kern="1200" noProof="0" dirty="0" smtClean="0">
                <a:solidFill>
                  <a:schemeClr val="tx1"/>
                </a:solidFill>
                <a:latin typeface="+mn-lt"/>
                <a:ea typeface="+mn-ea"/>
                <a:cs typeface="+mn-cs"/>
              </a:rPr>
              <a:t>‘leerlijn’ van meetkunde</a:t>
            </a:r>
            <a:r>
              <a:rPr lang="nl-NL" sz="1200" b="1" kern="1200" baseline="0" noProof="0" dirty="0" smtClean="0">
                <a:solidFill>
                  <a:schemeClr val="tx1"/>
                </a:solidFill>
                <a:latin typeface="+mn-lt"/>
                <a:ea typeface="+mn-ea"/>
                <a:cs typeface="+mn-cs"/>
              </a:rPr>
              <a:t> </a:t>
            </a:r>
            <a:r>
              <a:rPr lang="nl-NL" sz="1200" kern="1200" baseline="0" noProof="0" dirty="0" smtClean="0">
                <a:solidFill>
                  <a:schemeClr val="tx1"/>
                </a:solidFill>
                <a:latin typeface="+mn-lt"/>
                <a:ea typeface="+mn-ea"/>
                <a:cs typeface="+mn-cs"/>
              </a:rPr>
              <a:t>wordt beschreven door de begrippen ervaren, verklaren en verbinden. </a:t>
            </a:r>
          </a:p>
          <a:p>
            <a:endParaRPr lang="nl-NL" sz="1200" kern="1200" baseline="0" noProof="0" dirty="0" smtClean="0">
              <a:solidFill>
                <a:schemeClr val="tx1"/>
              </a:solidFill>
              <a:latin typeface="+mn-lt"/>
              <a:ea typeface="+mn-ea"/>
              <a:cs typeface="+mn-cs"/>
            </a:endParaRPr>
          </a:p>
          <a:p>
            <a:r>
              <a:rPr lang="nl-NL" sz="1200" kern="1200" baseline="0" noProof="0" dirty="0" smtClean="0">
                <a:solidFill>
                  <a:schemeClr val="tx1"/>
                </a:solidFill>
                <a:latin typeface="+mn-lt"/>
                <a:ea typeface="+mn-ea"/>
                <a:cs typeface="+mn-cs"/>
              </a:rPr>
              <a:t>In de afbeelding op de dia:</a:t>
            </a:r>
          </a:p>
          <a:p>
            <a:pPr marL="171450" indent="-171450">
              <a:buFontTx/>
              <a:buChar char="-"/>
            </a:pPr>
            <a:r>
              <a:rPr lang="nl-NL" sz="1200" kern="1200" baseline="0" noProof="0" dirty="0" smtClean="0">
                <a:solidFill>
                  <a:schemeClr val="tx1"/>
                </a:solidFill>
                <a:latin typeface="+mn-lt"/>
                <a:ea typeface="+mn-ea"/>
                <a:cs typeface="+mn-cs"/>
              </a:rPr>
              <a:t>kun je </a:t>
            </a:r>
            <a:r>
              <a:rPr lang="nl-NL" sz="1200" b="1" kern="1200" baseline="0" noProof="0" dirty="0" smtClean="0">
                <a:solidFill>
                  <a:schemeClr val="tx1"/>
                </a:solidFill>
                <a:latin typeface="+mn-lt"/>
                <a:ea typeface="+mn-ea"/>
                <a:cs typeface="+mn-cs"/>
              </a:rPr>
              <a:t>ervaren</a:t>
            </a:r>
            <a:r>
              <a:rPr lang="nl-NL" sz="1200" kern="1200" baseline="0" noProof="0" dirty="0" smtClean="0">
                <a:solidFill>
                  <a:schemeClr val="tx1"/>
                </a:solidFill>
                <a:latin typeface="+mn-lt"/>
                <a:ea typeface="+mn-ea"/>
                <a:cs typeface="+mn-cs"/>
              </a:rPr>
              <a:t> observeren als leerlingen experimenteren met de tekening en twee spiegels: wat voor moois kun je maken.</a:t>
            </a:r>
          </a:p>
          <a:p>
            <a:pPr marL="171450" indent="-171450">
              <a:buFontTx/>
              <a:buChar char="-"/>
            </a:pPr>
            <a:r>
              <a:rPr lang="nl-NL" sz="1200" kern="1200" baseline="0" noProof="0" dirty="0" smtClean="0">
                <a:solidFill>
                  <a:schemeClr val="tx1"/>
                </a:solidFill>
                <a:latin typeface="+mn-lt"/>
                <a:ea typeface="+mn-ea"/>
                <a:cs typeface="+mn-cs"/>
              </a:rPr>
              <a:t>kun je </a:t>
            </a:r>
            <a:r>
              <a:rPr lang="nl-NL" sz="1200" b="1" kern="1200" baseline="0" noProof="0" dirty="0" smtClean="0">
                <a:solidFill>
                  <a:schemeClr val="tx1"/>
                </a:solidFill>
                <a:latin typeface="+mn-lt"/>
                <a:ea typeface="+mn-ea"/>
                <a:cs typeface="+mn-cs"/>
              </a:rPr>
              <a:t>verklaren</a:t>
            </a:r>
            <a:r>
              <a:rPr lang="nl-NL" sz="1200" kern="1200" baseline="0" noProof="0" dirty="0" smtClean="0">
                <a:solidFill>
                  <a:schemeClr val="tx1"/>
                </a:solidFill>
                <a:latin typeface="+mn-lt"/>
                <a:ea typeface="+mn-ea"/>
                <a:cs typeface="+mn-cs"/>
              </a:rPr>
              <a:t> observeren als leerlingen gaan uitleggen hoe de ster met </a:t>
            </a:r>
            <a:r>
              <a:rPr lang="nl-NL" sz="1200" kern="1200" baseline="0" noProof="0" dirty="0" err="1" smtClean="0">
                <a:solidFill>
                  <a:schemeClr val="tx1"/>
                </a:solidFill>
                <a:latin typeface="+mn-lt"/>
                <a:ea typeface="+mn-ea"/>
                <a:cs typeface="+mn-cs"/>
              </a:rPr>
              <a:t>zespunten</a:t>
            </a:r>
            <a:r>
              <a:rPr lang="nl-NL" sz="1200" kern="1200" baseline="0" noProof="0" dirty="0" smtClean="0">
                <a:solidFill>
                  <a:schemeClr val="tx1"/>
                </a:solidFill>
                <a:latin typeface="+mn-lt"/>
                <a:ea typeface="+mn-ea"/>
                <a:cs typeface="+mn-cs"/>
              </a:rPr>
              <a:t> ontstaan is door twee spiegels.</a:t>
            </a:r>
          </a:p>
          <a:p>
            <a:pPr marL="171450" indent="-171450">
              <a:buFontTx/>
              <a:buChar char="-"/>
            </a:pPr>
            <a:r>
              <a:rPr lang="nl-NL" sz="1200" kern="1200" baseline="0" noProof="0" dirty="0" smtClean="0">
                <a:solidFill>
                  <a:schemeClr val="tx1"/>
                </a:solidFill>
                <a:latin typeface="+mn-lt"/>
                <a:ea typeface="+mn-ea"/>
                <a:cs typeface="+mn-cs"/>
              </a:rPr>
              <a:t>kun je </a:t>
            </a:r>
            <a:r>
              <a:rPr lang="nl-NL" sz="1200" b="1" kern="1200" baseline="0" noProof="0" dirty="0" smtClean="0">
                <a:solidFill>
                  <a:schemeClr val="tx1"/>
                </a:solidFill>
                <a:latin typeface="+mn-lt"/>
                <a:ea typeface="+mn-ea"/>
                <a:cs typeface="+mn-cs"/>
              </a:rPr>
              <a:t>verbinden</a:t>
            </a:r>
            <a:r>
              <a:rPr lang="nl-NL" sz="1200" kern="1200" baseline="0" noProof="0" dirty="0" smtClean="0">
                <a:solidFill>
                  <a:schemeClr val="tx1"/>
                </a:solidFill>
                <a:latin typeface="+mn-lt"/>
                <a:ea typeface="+mn-ea"/>
                <a:cs typeface="+mn-cs"/>
              </a:rPr>
              <a:t> observeren als leerlingen een ontwerp gaan maken voor een </a:t>
            </a:r>
            <a:r>
              <a:rPr lang="nl-NL" sz="1200" kern="1200" baseline="0" noProof="0" dirty="0" err="1" smtClean="0">
                <a:solidFill>
                  <a:schemeClr val="tx1"/>
                </a:solidFill>
                <a:latin typeface="+mn-lt"/>
                <a:ea typeface="+mn-ea"/>
                <a:cs typeface="+mn-cs"/>
              </a:rPr>
              <a:t>draaisymmetrisch</a:t>
            </a:r>
            <a:r>
              <a:rPr lang="nl-NL" sz="1200" kern="1200" baseline="0" noProof="0" dirty="0" smtClean="0">
                <a:solidFill>
                  <a:schemeClr val="tx1"/>
                </a:solidFill>
                <a:latin typeface="+mn-lt"/>
                <a:ea typeface="+mn-ea"/>
                <a:cs typeface="+mn-cs"/>
              </a:rPr>
              <a:t> mozaïek van orde 8, waarvan ze een stukje (1/8e) maken en dat zij met behulp van spiegels vermenigvuldigen.</a:t>
            </a:r>
          </a:p>
          <a:p>
            <a:endParaRPr lang="nl-NL" sz="1200" kern="1200" baseline="0" noProof="0" dirty="0" smtClean="0">
              <a:solidFill>
                <a:schemeClr val="tx1"/>
              </a:solidFill>
              <a:latin typeface="+mn-lt"/>
              <a:ea typeface="+mn-ea"/>
              <a:cs typeface="+mn-cs"/>
            </a:endParaRPr>
          </a:p>
          <a:p>
            <a:r>
              <a:rPr lang="nl-NL" sz="1200" kern="1200" baseline="0" noProof="0" dirty="0" smtClean="0">
                <a:solidFill>
                  <a:schemeClr val="tx1"/>
                </a:solidFill>
                <a:latin typeface="+mn-lt"/>
                <a:ea typeface="+mn-ea"/>
                <a:cs typeface="+mn-cs"/>
              </a:rPr>
              <a:t>In de </a:t>
            </a:r>
            <a:r>
              <a:rPr lang="nl-NL" sz="1200" b="1" kern="1200" baseline="0" noProof="0" dirty="0" smtClean="0">
                <a:solidFill>
                  <a:schemeClr val="tx1"/>
                </a:solidFill>
                <a:latin typeface="+mn-lt"/>
                <a:ea typeface="+mn-ea"/>
                <a:cs typeface="+mn-cs"/>
              </a:rPr>
              <a:t>Grote </a:t>
            </a:r>
            <a:r>
              <a:rPr lang="nl-NL" sz="1200" b="1" kern="1200" baseline="0" noProof="0" dirty="0" err="1" smtClean="0">
                <a:solidFill>
                  <a:schemeClr val="tx1"/>
                </a:solidFill>
                <a:latin typeface="+mn-lt"/>
                <a:ea typeface="+mn-ea"/>
                <a:cs typeface="+mn-cs"/>
              </a:rPr>
              <a:t>Rekendag</a:t>
            </a:r>
            <a:r>
              <a:rPr lang="nl-NL" sz="1200" b="1" kern="1200" baseline="0" noProof="0" dirty="0" smtClean="0">
                <a:solidFill>
                  <a:schemeClr val="tx1"/>
                </a:solidFill>
                <a:latin typeface="+mn-lt"/>
                <a:ea typeface="+mn-ea"/>
                <a:cs typeface="+mn-cs"/>
              </a:rPr>
              <a:t> </a:t>
            </a:r>
            <a:r>
              <a:rPr lang="nl-NL" sz="1200" kern="1200" baseline="0" noProof="0" dirty="0" smtClean="0">
                <a:solidFill>
                  <a:schemeClr val="tx1"/>
                </a:solidFill>
                <a:latin typeface="+mn-lt"/>
                <a:ea typeface="+mn-ea"/>
                <a:cs typeface="+mn-cs"/>
              </a:rPr>
              <a:t>is hier ook aandacht aan besteed.</a:t>
            </a:r>
          </a:p>
          <a:p>
            <a:endParaRPr lang="nl-NL" sz="1200" kern="1200" baseline="0" noProof="0" dirty="0" smtClean="0">
              <a:solidFill>
                <a:schemeClr val="tx1"/>
              </a:solidFill>
              <a:latin typeface="+mn-lt"/>
              <a:ea typeface="+mn-ea"/>
              <a:cs typeface="+mn-cs"/>
            </a:endParaRPr>
          </a:p>
          <a:p>
            <a:r>
              <a:rPr lang="nl-NL" sz="1200" kern="1200" baseline="0" noProof="0" dirty="0" smtClean="0">
                <a:solidFill>
                  <a:schemeClr val="tx1"/>
                </a:solidFill>
                <a:latin typeface="+mn-lt"/>
                <a:ea typeface="+mn-ea"/>
                <a:cs typeface="+mn-cs"/>
              </a:rPr>
              <a:t>(Later gaan de leerkrachten zelf met deze tekening en met spiegels aan het werk, ter oriëntatie op de te geven les.)</a:t>
            </a:r>
            <a:endParaRPr lang="nl-NL" sz="1200" kern="1200" noProof="0" dirty="0" smtClean="0">
              <a:solidFill>
                <a:schemeClr val="tx1"/>
              </a:solidFill>
              <a:latin typeface="+mn-lt"/>
              <a:ea typeface="+mn-ea"/>
              <a:cs typeface="+mn-cs"/>
            </a:endParaRPr>
          </a:p>
          <a:p>
            <a:endParaRPr lang="nl-NL" sz="1200" kern="1200" baseline="0" noProof="0" dirty="0" smtClean="0">
              <a:solidFill>
                <a:schemeClr val="tx1"/>
              </a:solidFill>
              <a:latin typeface="+mn-lt"/>
              <a:ea typeface="+mn-ea"/>
              <a:cs typeface="+mn-cs"/>
            </a:endParaRPr>
          </a:p>
          <a:p>
            <a:r>
              <a:rPr lang="nl-NL" sz="1200" kern="1200" baseline="0" noProof="0" dirty="0" smtClean="0">
                <a:solidFill>
                  <a:schemeClr val="tx1"/>
                </a:solidFill>
                <a:latin typeface="+mn-lt"/>
                <a:ea typeface="+mn-ea"/>
                <a:cs typeface="+mn-cs"/>
              </a:rPr>
              <a:t>In deze leerlijn herken je ook het principe van </a:t>
            </a:r>
            <a:r>
              <a:rPr lang="nl-NL" sz="1200" b="1" kern="1200" baseline="0" noProof="0" dirty="0" smtClean="0">
                <a:solidFill>
                  <a:schemeClr val="tx1"/>
                </a:solidFill>
                <a:latin typeface="+mn-lt"/>
                <a:ea typeface="+mn-ea"/>
                <a:cs typeface="+mn-cs"/>
              </a:rPr>
              <a:t>mathematiseren</a:t>
            </a:r>
            <a:r>
              <a:rPr lang="nl-NL" sz="1200" kern="1200" baseline="0" noProof="0" dirty="0" smtClean="0">
                <a:solidFill>
                  <a:schemeClr val="tx1"/>
                </a:solidFill>
                <a:latin typeface="+mn-lt"/>
                <a:ea typeface="+mn-ea"/>
                <a:cs typeface="+mn-cs"/>
              </a:rPr>
              <a:t>: het oplossen van problemen uit het dagelijks leven met wiskundige middelen. Leerlingen leren - ook bij meetkunde – mathematiseren, het uiteindelijke doel van reken-wiskundeonderwijs. </a:t>
            </a:r>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8</a:t>
            </a:fld>
            <a:endParaRPr lang="nl-NL"/>
          </a:p>
        </p:txBody>
      </p:sp>
    </p:spTree>
    <p:extLst>
      <p:ext uri="{BB962C8B-B14F-4D97-AF65-F5344CB8AC3E}">
        <p14:creationId xmlns:p14="http://schemas.microsoft.com/office/powerpoint/2010/main" val="3342200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dirty="0" smtClean="0">
                <a:solidFill>
                  <a:schemeClr val="tx1"/>
                </a:solidFill>
                <a:latin typeface="+mn-lt"/>
                <a:ea typeface="+mn-ea"/>
                <a:cs typeface="+mn-cs"/>
              </a:rPr>
              <a:t>Naast</a:t>
            </a:r>
            <a:r>
              <a:rPr lang="nl-NL" sz="1200" kern="1200" baseline="0" dirty="0" smtClean="0">
                <a:solidFill>
                  <a:schemeClr val="tx1"/>
                </a:solidFill>
                <a:latin typeface="+mn-lt"/>
                <a:ea typeface="+mn-ea"/>
                <a:cs typeface="+mn-cs"/>
              </a:rPr>
              <a:t> TULE, zijn er andere overzichten van het domein meetkunde mogelijk. </a:t>
            </a:r>
          </a:p>
          <a:p>
            <a:r>
              <a:rPr lang="nl-NL" sz="1200" kern="1200" baseline="0" dirty="0" smtClean="0">
                <a:solidFill>
                  <a:schemeClr val="tx1"/>
                </a:solidFill>
                <a:latin typeface="+mn-lt"/>
                <a:ea typeface="+mn-ea"/>
                <a:cs typeface="+mn-cs"/>
              </a:rPr>
              <a:t>Hier een overzicht van k</a:t>
            </a:r>
            <a:r>
              <a:rPr lang="nl-NL" sz="1200" kern="1200" dirty="0" smtClean="0">
                <a:solidFill>
                  <a:schemeClr val="tx1"/>
                </a:solidFill>
                <a:latin typeface="+mn-lt"/>
                <a:ea typeface="+mn-ea"/>
                <a:cs typeface="+mn-cs"/>
              </a:rPr>
              <a:t>ernvragen </a:t>
            </a:r>
            <a:r>
              <a:rPr lang="nl-NL" sz="1200" kern="1200" dirty="0" smtClean="0">
                <a:solidFill>
                  <a:schemeClr val="tx1"/>
                </a:solidFill>
                <a:latin typeface="+mn-lt"/>
                <a:ea typeface="+mn-ea"/>
                <a:cs typeface="+mn-cs"/>
              </a:rPr>
              <a:t>waar het bij meetkunde </a:t>
            </a:r>
            <a:r>
              <a:rPr lang="nl-NL" sz="1200" kern="1200" dirty="0" smtClean="0">
                <a:solidFill>
                  <a:schemeClr val="tx1"/>
                </a:solidFill>
                <a:latin typeface="+mn-lt"/>
                <a:ea typeface="+mn-ea"/>
                <a:cs typeface="+mn-cs"/>
              </a:rPr>
              <a:t>om </a:t>
            </a:r>
            <a:r>
              <a:rPr lang="nl-NL" sz="1200" kern="1200" dirty="0" smtClean="0">
                <a:solidFill>
                  <a:schemeClr val="tx1"/>
                </a:solidFill>
                <a:latin typeface="+mn-lt"/>
                <a:ea typeface="+mn-ea"/>
                <a:cs typeface="+mn-cs"/>
              </a:rPr>
              <a:t>gaat. </a:t>
            </a:r>
            <a:r>
              <a:rPr lang="nl-NL" sz="1200" kern="1200" dirty="0" smtClean="0">
                <a:solidFill>
                  <a:schemeClr val="tx1"/>
                </a:solidFill>
                <a:latin typeface="+mn-lt"/>
                <a:ea typeface="+mn-ea"/>
                <a:cs typeface="+mn-cs"/>
              </a:rPr>
              <a:t>In </a:t>
            </a:r>
            <a:r>
              <a:rPr lang="nl-NL" sz="1200" kern="1200" dirty="0" smtClean="0">
                <a:solidFill>
                  <a:schemeClr val="tx1"/>
                </a:solidFill>
                <a:latin typeface="+mn-lt"/>
                <a:ea typeface="+mn-ea"/>
                <a:cs typeface="+mn-cs"/>
              </a:rPr>
              <a:t>dit project gaat</a:t>
            </a:r>
            <a:r>
              <a:rPr lang="nl-NL" sz="1200" kern="1200" baseline="0" dirty="0" smtClean="0">
                <a:solidFill>
                  <a:schemeClr val="tx1"/>
                </a:solidFill>
                <a:latin typeface="+mn-lt"/>
                <a:ea typeface="+mn-ea"/>
                <a:cs typeface="+mn-cs"/>
              </a:rPr>
              <a:t> het om situaties die raken aan ‘kunst’.</a:t>
            </a:r>
          </a:p>
          <a:p>
            <a:endParaRPr lang="nl-NL" sz="1200" kern="1200" baseline="0" dirty="0" smtClean="0">
              <a:solidFill>
                <a:schemeClr val="tx1"/>
              </a:solidFill>
              <a:latin typeface="+mn-lt"/>
              <a:ea typeface="+mn-ea"/>
              <a:cs typeface="+mn-cs"/>
            </a:endParaRPr>
          </a:p>
          <a:p>
            <a:r>
              <a:rPr lang="nl-NL" sz="1200" kern="1200" baseline="0" dirty="0" smtClean="0">
                <a:solidFill>
                  <a:schemeClr val="tx1"/>
                </a:solidFill>
                <a:latin typeface="+mn-lt"/>
                <a:ea typeface="+mn-ea"/>
                <a:cs typeface="+mn-cs"/>
              </a:rPr>
              <a:t>In de lessen voor de leerlingen rond </a:t>
            </a:r>
            <a:r>
              <a:rPr lang="nl-NL" sz="1200" b="1" u="sng" kern="1200" baseline="0" dirty="0" smtClean="0">
                <a:solidFill>
                  <a:schemeClr val="tx1"/>
                </a:solidFill>
                <a:latin typeface="+mn-lt"/>
                <a:ea typeface="+mn-ea"/>
                <a:cs typeface="+mn-cs"/>
              </a:rPr>
              <a:t>ruimte</a:t>
            </a:r>
            <a:r>
              <a:rPr lang="nl-NL" sz="1200" kern="1200" baseline="0" dirty="0" smtClean="0">
                <a:solidFill>
                  <a:schemeClr val="tx1"/>
                </a:solidFill>
                <a:latin typeface="+mn-lt"/>
                <a:ea typeface="+mn-ea"/>
                <a:cs typeface="+mn-cs"/>
              </a:rPr>
              <a:t> komen deelgebieden </a:t>
            </a:r>
            <a:r>
              <a:rPr lang="nl-NL" sz="1200" b="1" i="1" kern="1200" baseline="0" dirty="0" smtClean="0">
                <a:solidFill>
                  <a:schemeClr val="tx1"/>
                </a:solidFill>
                <a:latin typeface="+mn-lt"/>
                <a:ea typeface="+mn-ea"/>
                <a:cs typeface="+mn-cs"/>
              </a:rPr>
              <a:t>constructies</a:t>
            </a:r>
            <a:r>
              <a:rPr lang="nl-NL" sz="1200" kern="1200" baseline="0" dirty="0" smtClean="0">
                <a:solidFill>
                  <a:schemeClr val="tx1"/>
                </a:solidFill>
                <a:latin typeface="+mn-lt"/>
                <a:ea typeface="+mn-ea"/>
                <a:cs typeface="+mn-cs"/>
              </a:rPr>
              <a:t> en </a:t>
            </a:r>
            <a:r>
              <a:rPr lang="nl-NL" sz="1200" b="1" i="1" kern="1200" baseline="0" dirty="0" smtClean="0">
                <a:solidFill>
                  <a:schemeClr val="tx1"/>
                </a:solidFill>
                <a:latin typeface="+mn-lt"/>
                <a:ea typeface="+mn-ea"/>
                <a:cs typeface="+mn-cs"/>
              </a:rPr>
              <a:t>aanzichten</a:t>
            </a:r>
            <a:r>
              <a:rPr lang="nl-NL" sz="1200" kern="1200" baseline="0" dirty="0" smtClean="0">
                <a:solidFill>
                  <a:schemeClr val="tx1"/>
                </a:solidFill>
                <a:latin typeface="+mn-lt"/>
                <a:ea typeface="+mn-ea"/>
                <a:cs typeface="+mn-cs"/>
              </a:rPr>
              <a:t> aan bod.</a:t>
            </a:r>
          </a:p>
          <a:p>
            <a:endParaRPr lang="nl-NL" sz="1200" kern="1200" baseline="0" dirty="0" smtClean="0">
              <a:solidFill>
                <a:schemeClr val="tx1"/>
              </a:solidFill>
              <a:latin typeface="+mn-lt"/>
              <a:ea typeface="+mn-ea"/>
              <a:cs typeface="+mn-cs"/>
            </a:endParaRPr>
          </a:p>
          <a:p>
            <a:r>
              <a:rPr lang="nl-NL" sz="1200" kern="1200" baseline="0" dirty="0" smtClean="0">
                <a:solidFill>
                  <a:schemeClr val="tx1"/>
                </a:solidFill>
                <a:latin typeface="+mn-lt"/>
                <a:ea typeface="+mn-ea"/>
                <a:cs typeface="+mn-cs"/>
              </a:rPr>
              <a:t>Het deelgebied </a:t>
            </a:r>
            <a:r>
              <a:rPr lang="nl-NL" sz="1200" b="1" u="sng" kern="1200" baseline="0" dirty="0" smtClean="0">
                <a:solidFill>
                  <a:schemeClr val="tx1"/>
                </a:solidFill>
                <a:latin typeface="+mn-lt"/>
                <a:ea typeface="+mn-ea"/>
                <a:cs typeface="+mn-cs"/>
              </a:rPr>
              <a:t>patronen</a:t>
            </a:r>
            <a:r>
              <a:rPr lang="nl-NL" sz="1200" kern="1200" baseline="0" dirty="0" smtClean="0">
                <a:solidFill>
                  <a:schemeClr val="tx1"/>
                </a:solidFill>
                <a:latin typeface="+mn-lt"/>
                <a:ea typeface="+mn-ea"/>
                <a:cs typeface="+mn-cs"/>
              </a:rPr>
              <a:t> is gekozen als thema voor een deel van de lessen die de leerkrachten aan hun leerlingen geven. </a:t>
            </a:r>
          </a:p>
          <a:p>
            <a:endParaRPr lang="nl-NL" sz="1200" kern="1200" baseline="0" dirty="0" smtClean="0">
              <a:solidFill>
                <a:schemeClr val="tx1"/>
              </a:solidFill>
              <a:latin typeface="+mn-lt"/>
              <a:ea typeface="+mn-ea"/>
              <a:cs typeface="+mn-cs"/>
            </a:endParaRPr>
          </a:p>
          <a:p>
            <a:endParaRPr lang="nl-NL" sz="1200" kern="1200" baseline="0" dirty="0" smtClean="0">
              <a:solidFill>
                <a:schemeClr val="tx1"/>
              </a:solidFill>
              <a:latin typeface="+mn-lt"/>
              <a:ea typeface="+mn-ea"/>
              <a:cs typeface="+mn-cs"/>
            </a:endParaRPr>
          </a:p>
          <a:p>
            <a:r>
              <a:rPr lang="nl-NL" sz="1200" kern="1200" baseline="0" dirty="0" smtClean="0">
                <a:solidFill>
                  <a:schemeClr val="tx1"/>
                </a:solidFill>
                <a:latin typeface="+mn-lt"/>
                <a:ea typeface="+mn-ea"/>
                <a:cs typeface="+mn-cs"/>
              </a:rPr>
              <a:t>In de volgende dia’s gaan we dieper in op de verschillende deelgebieden.</a:t>
            </a:r>
          </a:p>
          <a:p>
            <a:endParaRPr lang="nl-NL" sz="1200" kern="1200" baseline="0" dirty="0" smtClean="0">
              <a:solidFill>
                <a:schemeClr val="tx1"/>
              </a:solidFill>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9</a:t>
            </a:fld>
            <a:endParaRPr lang="nl-NL"/>
          </a:p>
        </p:txBody>
      </p:sp>
    </p:spTree>
    <p:extLst>
      <p:ext uri="{BB962C8B-B14F-4D97-AF65-F5344CB8AC3E}">
        <p14:creationId xmlns:p14="http://schemas.microsoft.com/office/powerpoint/2010/main" val="383890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smtClean="0"/>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D4154F4A-CFDB-4489-A91E-D0A19C40BA9F}" type="datetimeFigureOut">
              <a:rPr lang="nl-NL" smtClean="0"/>
              <a:pPr/>
              <a:t>12-7-2017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48CBD5F-13FB-438D-A143-060C275AB8AE}" type="slidenum">
              <a:rPr lang="nl-NL" smtClean="0"/>
              <a:pPr/>
              <a:t>‹nr.›</a:t>
            </a:fld>
            <a:endParaRPr lang="nl-NL"/>
          </a:p>
        </p:txBody>
      </p:sp>
    </p:spTree>
    <p:extLst>
      <p:ext uri="{BB962C8B-B14F-4D97-AF65-F5344CB8AC3E}">
        <p14:creationId xmlns:p14="http://schemas.microsoft.com/office/powerpoint/2010/main" val="885874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4154F4A-CFDB-4489-A91E-D0A19C40BA9F}" type="datetimeFigureOut">
              <a:rPr lang="nl-NL" smtClean="0"/>
              <a:pPr/>
              <a:t>12-7-2017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48CBD5F-13FB-438D-A143-060C275AB8AE}" type="slidenum">
              <a:rPr lang="nl-NL" smtClean="0"/>
              <a:pPr/>
              <a:t>‹nr.›</a:t>
            </a:fld>
            <a:endParaRPr lang="nl-NL"/>
          </a:p>
        </p:txBody>
      </p:sp>
    </p:spTree>
    <p:extLst>
      <p:ext uri="{BB962C8B-B14F-4D97-AF65-F5344CB8AC3E}">
        <p14:creationId xmlns:p14="http://schemas.microsoft.com/office/powerpoint/2010/main" val="80354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4154F4A-CFDB-4489-A91E-D0A19C40BA9F}" type="datetimeFigureOut">
              <a:rPr lang="nl-NL" smtClean="0"/>
              <a:pPr/>
              <a:t>12-7-2017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48CBD5F-13FB-438D-A143-060C275AB8AE}" type="slidenum">
              <a:rPr lang="nl-NL" smtClean="0"/>
              <a:pPr/>
              <a:t>‹nr.›</a:t>
            </a:fld>
            <a:endParaRPr lang="nl-NL"/>
          </a:p>
        </p:txBody>
      </p:sp>
    </p:spTree>
    <p:extLst>
      <p:ext uri="{BB962C8B-B14F-4D97-AF65-F5344CB8AC3E}">
        <p14:creationId xmlns:p14="http://schemas.microsoft.com/office/powerpoint/2010/main" val="103557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4154F4A-CFDB-4489-A91E-D0A19C40BA9F}" type="datetimeFigureOut">
              <a:rPr lang="nl-NL" smtClean="0"/>
              <a:pPr/>
              <a:t>12-7-2017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48CBD5F-13FB-438D-A143-060C275AB8AE}" type="slidenum">
              <a:rPr lang="nl-NL" smtClean="0"/>
              <a:pPr/>
              <a:t>‹nr.›</a:t>
            </a:fld>
            <a:endParaRPr lang="nl-NL"/>
          </a:p>
        </p:txBody>
      </p:sp>
    </p:spTree>
    <p:extLst>
      <p:ext uri="{BB962C8B-B14F-4D97-AF65-F5344CB8AC3E}">
        <p14:creationId xmlns:p14="http://schemas.microsoft.com/office/powerpoint/2010/main" val="372963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smtClean="0"/>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D4154F4A-CFDB-4489-A91E-D0A19C40BA9F}" type="datetimeFigureOut">
              <a:rPr lang="nl-NL" smtClean="0"/>
              <a:pPr/>
              <a:t>12-7-2017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48CBD5F-13FB-438D-A143-060C275AB8AE}" type="slidenum">
              <a:rPr lang="nl-NL" smtClean="0"/>
              <a:pPr/>
              <a:t>‹nr.›</a:t>
            </a:fld>
            <a:endParaRPr lang="nl-NL"/>
          </a:p>
        </p:txBody>
      </p:sp>
    </p:spTree>
    <p:extLst>
      <p:ext uri="{BB962C8B-B14F-4D97-AF65-F5344CB8AC3E}">
        <p14:creationId xmlns:p14="http://schemas.microsoft.com/office/powerpoint/2010/main" val="225406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D4154F4A-CFDB-4489-A91E-D0A19C40BA9F}" type="datetimeFigureOut">
              <a:rPr lang="nl-NL" smtClean="0"/>
              <a:pPr/>
              <a:t>12-7-2017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48CBD5F-13FB-438D-A143-060C275AB8AE}" type="slidenum">
              <a:rPr lang="nl-NL" smtClean="0"/>
              <a:pPr/>
              <a:t>‹nr.›</a:t>
            </a:fld>
            <a:endParaRPr lang="nl-NL"/>
          </a:p>
        </p:txBody>
      </p:sp>
    </p:spTree>
    <p:extLst>
      <p:ext uri="{BB962C8B-B14F-4D97-AF65-F5344CB8AC3E}">
        <p14:creationId xmlns:p14="http://schemas.microsoft.com/office/powerpoint/2010/main" val="3745437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D4154F4A-CFDB-4489-A91E-D0A19C40BA9F}" type="datetimeFigureOut">
              <a:rPr lang="nl-NL" smtClean="0"/>
              <a:pPr/>
              <a:t>12-7-2017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48CBD5F-13FB-438D-A143-060C275AB8AE}" type="slidenum">
              <a:rPr lang="nl-NL" smtClean="0"/>
              <a:pPr/>
              <a:t>‹nr.›</a:t>
            </a:fld>
            <a:endParaRPr lang="nl-NL"/>
          </a:p>
        </p:txBody>
      </p:sp>
    </p:spTree>
    <p:extLst>
      <p:ext uri="{BB962C8B-B14F-4D97-AF65-F5344CB8AC3E}">
        <p14:creationId xmlns:p14="http://schemas.microsoft.com/office/powerpoint/2010/main" val="1126415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D4154F4A-CFDB-4489-A91E-D0A19C40BA9F}" type="datetimeFigureOut">
              <a:rPr lang="nl-NL" smtClean="0"/>
              <a:pPr/>
              <a:t>12-7-2017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48CBD5F-13FB-438D-A143-060C275AB8AE}" type="slidenum">
              <a:rPr lang="nl-NL" smtClean="0"/>
              <a:pPr/>
              <a:t>‹nr.›</a:t>
            </a:fld>
            <a:endParaRPr lang="nl-NL"/>
          </a:p>
        </p:txBody>
      </p:sp>
    </p:spTree>
    <p:extLst>
      <p:ext uri="{BB962C8B-B14F-4D97-AF65-F5344CB8AC3E}">
        <p14:creationId xmlns:p14="http://schemas.microsoft.com/office/powerpoint/2010/main" val="628782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54F4A-CFDB-4489-A91E-D0A19C40BA9F}" type="datetimeFigureOut">
              <a:rPr lang="nl-NL" smtClean="0"/>
              <a:pPr/>
              <a:t>12-7-2017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48CBD5F-13FB-438D-A143-060C275AB8AE}" type="slidenum">
              <a:rPr lang="nl-NL" smtClean="0"/>
              <a:pPr/>
              <a:t>‹nr.›</a:t>
            </a:fld>
            <a:endParaRPr lang="nl-NL"/>
          </a:p>
        </p:txBody>
      </p:sp>
    </p:spTree>
    <p:extLst>
      <p:ext uri="{BB962C8B-B14F-4D97-AF65-F5344CB8AC3E}">
        <p14:creationId xmlns:p14="http://schemas.microsoft.com/office/powerpoint/2010/main" val="358987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smtClean="0"/>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D4154F4A-CFDB-4489-A91E-D0A19C40BA9F}" type="datetimeFigureOut">
              <a:rPr lang="nl-NL" smtClean="0"/>
              <a:pPr/>
              <a:t>12-7-2017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48CBD5F-13FB-438D-A143-060C275AB8AE}" type="slidenum">
              <a:rPr lang="nl-NL" smtClean="0"/>
              <a:pPr/>
              <a:t>‹nr.›</a:t>
            </a:fld>
            <a:endParaRPr lang="nl-NL"/>
          </a:p>
        </p:txBody>
      </p:sp>
    </p:spTree>
    <p:extLst>
      <p:ext uri="{BB962C8B-B14F-4D97-AF65-F5344CB8AC3E}">
        <p14:creationId xmlns:p14="http://schemas.microsoft.com/office/powerpoint/2010/main" val="367434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D4154F4A-CFDB-4489-A91E-D0A19C40BA9F}" type="datetimeFigureOut">
              <a:rPr lang="nl-NL" smtClean="0"/>
              <a:pPr/>
              <a:t>12-7-2017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48CBD5F-13FB-438D-A143-060C275AB8AE}" type="slidenum">
              <a:rPr lang="nl-NL" smtClean="0"/>
              <a:pPr/>
              <a:t>‹nr.›</a:t>
            </a:fld>
            <a:endParaRPr lang="nl-NL"/>
          </a:p>
        </p:txBody>
      </p:sp>
    </p:spTree>
    <p:extLst>
      <p:ext uri="{BB962C8B-B14F-4D97-AF65-F5344CB8AC3E}">
        <p14:creationId xmlns:p14="http://schemas.microsoft.com/office/powerpoint/2010/main" val="3944130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54F4A-CFDB-4489-A91E-D0A19C40BA9F}" type="datetimeFigureOut">
              <a:rPr lang="nl-NL" smtClean="0"/>
              <a:pPr/>
              <a:t>12-7-2017</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CBD5F-13FB-438D-A143-060C275AB8AE}" type="slidenum">
              <a:rPr lang="nl-NL" smtClean="0"/>
              <a:pPr/>
              <a:t>‹nr.›</a:t>
            </a:fld>
            <a:endParaRPr lang="nl-NL"/>
          </a:p>
        </p:txBody>
      </p:sp>
    </p:spTree>
    <p:extLst>
      <p:ext uri="{BB962C8B-B14F-4D97-AF65-F5344CB8AC3E}">
        <p14:creationId xmlns:p14="http://schemas.microsoft.com/office/powerpoint/2010/main" val="1666787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10voordeleraar.n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logo meetkunst.jpg"/>
          <p:cNvPicPr>
            <a:picLocks noGrp="1" noChangeAspect="1"/>
          </p:cNvPicPr>
          <p:nvPr>
            <p:ph idx="1"/>
          </p:nvPr>
        </p:nvPicPr>
        <p:blipFill>
          <a:blip r:embed="rId3" cstate="screen"/>
          <a:stretch>
            <a:fillRect/>
          </a:stretch>
        </p:blipFill>
        <p:spPr>
          <a:xfrm>
            <a:off x="431074" y="386799"/>
            <a:ext cx="4885509" cy="5971178"/>
          </a:xfrm>
        </p:spPr>
      </p:pic>
      <p:sp>
        <p:nvSpPr>
          <p:cNvPr id="5" name="Titel 1"/>
          <p:cNvSpPr>
            <a:spLocks noGrp="1"/>
          </p:cNvSpPr>
          <p:nvPr>
            <p:ph type="title"/>
          </p:nvPr>
        </p:nvSpPr>
        <p:spPr>
          <a:xfrm>
            <a:off x="5538652" y="2141676"/>
            <a:ext cx="3239588" cy="2844852"/>
          </a:xfrm>
        </p:spPr>
        <p:txBody>
          <a:bodyPr>
            <a:normAutofit/>
          </a:bodyPr>
          <a:lstStyle/>
          <a:p>
            <a:r>
              <a:rPr lang="en-US" b="1" dirty="0" err="1" smtClean="0">
                <a:solidFill>
                  <a:srgbClr val="EE1940"/>
                </a:solidFill>
              </a:rPr>
              <a:t>Meetkunst</a:t>
            </a:r>
            <a:r>
              <a:rPr lang="en-US" b="1" dirty="0" smtClean="0"/>
              <a:t/>
            </a:r>
            <a:br>
              <a:rPr lang="en-US" b="1" dirty="0" smtClean="0"/>
            </a:br>
            <a:r>
              <a:rPr lang="en-US" sz="2400" dirty="0" err="1" smtClean="0"/>
              <a:t>Een</a:t>
            </a:r>
            <a:r>
              <a:rPr lang="en-US" sz="2400" dirty="0" smtClean="0"/>
              <a:t> </a:t>
            </a:r>
            <a:r>
              <a:rPr lang="en-US" sz="2400" dirty="0" err="1" smtClean="0"/>
              <a:t>verbinding</a:t>
            </a:r>
            <a:r>
              <a:rPr lang="en-US" sz="2400" dirty="0" smtClean="0"/>
              <a:t> </a:t>
            </a:r>
            <a:r>
              <a:rPr lang="en-US" sz="2400" dirty="0" err="1" smtClean="0"/>
              <a:t>tussen</a:t>
            </a:r>
            <a:r>
              <a:rPr lang="en-US" sz="2400" dirty="0" smtClean="0"/>
              <a:t> </a:t>
            </a:r>
            <a:r>
              <a:rPr lang="en-US" sz="2400" dirty="0" err="1" smtClean="0"/>
              <a:t>beeldende</a:t>
            </a:r>
            <a:r>
              <a:rPr lang="en-US" sz="2400" dirty="0" smtClean="0"/>
              <a:t> </a:t>
            </a:r>
            <a:r>
              <a:rPr lang="en-US" sz="2400" dirty="0" err="1" smtClean="0"/>
              <a:t>kunst</a:t>
            </a:r>
            <a:r>
              <a:rPr lang="en-US" sz="2400" dirty="0" smtClean="0"/>
              <a:t> </a:t>
            </a:r>
            <a:r>
              <a:rPr lang="en-US" sz="2400" dirty="0" err="1" smtClean="0"/>
              <a:t>en</a:t>
            </a:r>
            <a:r>
              <a:rPr lang="en-US" sz="2400" dirty="0" smtClean="0"/>
              <a:t> </a:t>
            </a:r>
            <a:r>
              <a:rPr lang="en-US" sz="2400" dirty="0" err="1" smtClean="0"/>
              <a:t>meetkunde</a:t>
            </a:r>
            <a:r>
              <a:rPr lang="en-US" sz="2400" dirty="0" smtClean="0"/>
              <a:t/>
            </a:r>
            <a:br>
              <a:rPr lang="en-US" sz="2400" dirty="0" smtClean="0"/>
            </a:br>
            <a:r>
              <a:rPr lang="en-US" sz="2400" dirty="0"/>
              <a:t/>
            </a:r>
            <a:br>
              <a:rPr lang="en-US" sz="2400" dirty="0"/>
            </a:br>
            <a:r>
              <a:rPr lang="en-US" sz="3600" b="1" dirty="0" err="1" smtClean="0"/>
              <a:t>Bijeenkomst</a:t>
            </a:r>
            <a:r>
              <a:rPr lang="en-US" sz="3600" b="1" dirty="0" smtClean="0"/>
              <a:t> 3</a:t>
            </a:r>
            <a:r>
              <a:rPr lang="en-US" sz="2400" dirty="0" smtClean="0"/>
              <a:t/>
            </a:r>
            <a:br>
              <a:rPr lang="en-US" sz="2400" dirty="0" smtClean="0"/>
            </a:br>
            <a:r>
              <a:rPr lang="en-US" sz="2400" dirty="0" smtClean="0"/>
              <a:t>Meetkunde</a:t>
            </a:r>
            <a:endParaRPr lang="nl-NL"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 y="0"/>
            <a:ext cx="9143999" cy="6858000"/>
          </a:xfrm>
          <a:prstGeom prst="rect">
            <a:avLst/>
          </a:prstGeom>
          <a:solidFill>
            <a:srgbClr val="FDF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en-US" b="1" dirty="0" err="1" smtClean="0">
                <a:solidFill>
                  <a:srgbClr val="EE1940"/>
                </a:solidFill>
              </a:rPr>
              <a:t>Meetkunde</a:t>
            </a:r>
            <a:r>
              <a:rPr lang="en-US" b="1" dirty="0" smtClean="0">
                <a:solidFill>
                  <a:srgbClr val="EE1940"/>
                </a:solidFill>
              </a:rPr>
              <a:t> - </a:t>
            </a:r>
            <a:r>
              <a:rPr lang="en-US" b="1" dirty="0" err="1" smtClean="0">
                <a:solidFill>
                  <a:srgbClr val="EE1940"/>
                </a:solidFill>
              </a:rPr>
              <a:t>kerninzichten</a:t>
            </a:r>
            <a:endParaRPr lang="nl-NL" b="1" dirty="0">
              <a:solidFill>
                <a:srgbClr val="EE1940"/>
              </a:solidFill>
            </a:endParaRPr>
          </a:p>
        </p:txBody>
      </p:sp>
      <p:sp>
        <p:nvSpPr>
          <p:cNvPr id="3" name="Tijdelijke aanduiding voor inhoud 2"/>
          <p:cNvSpPr>
            <a:spLocks noGrp="1"/>
          </p:cNvSpPr>
          <p:nvPr>
            <p:ph idx="1"/>
          </p:nvPr>
        </p:nvSpPr>
        <p:spPr>
          <a:xfrm>
            <a:off x="628650" y="1825624"/>
            <a:ext cx="8515350" cy="5032376"/>
          </a:xfrm>
        </p:spPr>
        <p:txBody>
          <a:bodyPr>
            <a:noAutofit/>
          </a:bodyPr>
          <a:lstStyle/>
          <a:p>
            <a:pPr marL="0" indent="0">
              <a:buNone/>
            </a:pPr>
            <a:r>
              <a:rPr lang="nl-NL" sz="2100" dirty="0" smtClean="0">
                <a:solidFill>
                  <a:srgbClr val="ED1941"/>
                </a:solidFill>
              </a:rPr>
              <a:t>Voorwerpen (2D en 3D) zijn te onderscheiden met behulp van hun meetkundige eigenschappen.</a:t>
            </a:r>
          </a:p>
          <a:p>
            <a:r>
              <a:rPr lang="nl-NL" sz="1800" dirty="0"/>
              <a:t>constructies van vlakke en ruimtelijke </a:t>
            </a:r>
            <a:r>
              <a:rPr lang="nl-NL" sz="1800" dirty="0" smtClean="0"/>
              <a:t>figuren</a:t>
            </a:r>
            <a:endParaRPr lang="nl-NL" sz="1800" dirty="0"/>
          </a:p>
        </p:txBody>
      </p:sp>
      <p:pic>
        <p:nvPicPr>
          <p:cNvPr id="5"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spTree>
    <p:extLst>
      <p:ext uri="{BB962C8B-B14F-4D97-AF65-F5344CB8AC3E}">
        <p14:creationId xmlns:p14="http://schemas.microsoft.com/office/powerpoint/2010/main" val="1471548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webapp.boijmans.nl/owa/service.svc/s/GetFileAttachment?id=AAMkAGMyZjVkNDQ4LThkY2EtNDBhMy1hYWFmLTQ1MjVmYzQ1N2I4MwBGAAAAAAAxyjFrf8XIQJmB4JcoeAh9BwDLornOIaNkR7zF%2Fmnwu%2BnXAAAAAAEKAADLornOIaNkR7zF%2Fmnwu%2BnXAAGXRWQNAAABEgAQAB%2FWRFWR0KZLtZ3FXyx4VL0%3D&amp;isImagePreview=True&amp;X-OWA-CANARY=FpWyD_o3dU6nMLc8DzP7kUZwc04yYtQIHwUZf7x0J02J3i4odGHXIJNYwQNmmHLoS1CiTWVMQ0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030" name="Picture 6" descr="Afbeeldingsresultaat voor vouwen in hu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079" y="391566"/>
            <a:ext cx="3372095" cy="62896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roomed.nl/wp-content/uploads/2015/01/wall-pocket.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1275" y="391566"/>
            <a:ext cx="35814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6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webapp.boijmans.nl/owa/service.svc/s/GetFileAttachment?id=AAMkAGMyZjVkNDQ4LThkY2EtNDBhMy1hYWFmLTQ1MjVmYzQ1N2I4MwBGAAAAAAAxyjFrf8XIQJmB4JcoeAh9BwDLornOIaNkR7zF%2Fmnwu%2BnXAAAAAAEKAADLornOIaNkR7zF%2Fmnwu%2BnXAAGXRWQNAAABEgAQAB%2FWRFWR0KZLtZ3FXyx4VL0%3D&amp;isImagePreview=True&amp;X-OWA-CANARY=FpWyD_o3dU6nMLc8DzP7kUZwc04yYtQIHwUZf7x0J02J3i4odGHXIJNYwQNmmHLoS1CiTWVMQ0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4" name="Afbeelding 3"/>
          <p:cNvPicPr>
            <a:picLocks noChangeAspect="1"/>
          </p:cNvPicPr>
          <p:nvPr/>
        </p:nvPicPr>
        <p:blipFill>
          <a:blip r:embed="rId3"/>
          <a:stretch>
            <a:fillRect/>
          </a:stretch>
        </p:blipFill>
        <p:spPr>
          <a:xfrm>
            <a:off x="702625" y="509452"/>
            <a:ext cx="6236337" cy="4705486"/>
          </a:xfrm>
          <a:prstGeom prst="rect">
            <a:avLst/>
          </a:prstGeom>
        </p:spPr>
      </p:pic>
      <p:sp>
        <p:nvSpPr>
          <p:cNvPr id="12" name="Tekstvak 11"/>
          <p:cNvSpPr txBox="1"/>
          <p:nvPr/>
        </p:nvSpPr>
        <p:spPr>
          <a:xfrm>
            <a:off x="543306" y="6194335"/>
            <a:ext cx="4639283" cy="646331"/>
          </a:xfrm>
          <a:prstGeom prst="rect">
            <a:avLst/>
          </a:prstGeom>
          <a:noFill/>
        </p:spPr>
        <p:txBody>
          <a:bodyPr wrap="none" rtlCol="0">
            <a:spAutoFit/>
          </a:bodyPr>
          <a:lstStyle/>
          <a:p>
            <a:r>
              <a:rPr lang="nl-NL" dirty="0" smtClean="0"/>
              <a:t>Het </a:t>
            </a:r>
            <a:r>
              <a:rPr lang="nl-NL" dirty="0" err="1" smtClean="0"/>
              <a:t>Blaakse</a:t>
            </a:r>
            <a:r>
              <a:rPr lang="nl-NL" dirty="0" smtClean="0"/>
              <a:t> Bos in Rotterdam (kubuswoningen)</a:t>
            </a:r>
          </a:p>
          <a:p>
            <a:r>
              <a:rPr lang="nl-NL" dirty="0" smtClean="0"/>
              <a:t>Piet Blom (1982-1984)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webapp.boijmans.nl/owa/service.svc/s/GetFileAttachment?id=AAMkAGMyZjVkNDQ4LThkY2EtNDBhMy1hYWFmLTQ1MjVmYzQ1N2I4MwBGAAAAAAAxyjFrf8XIQJmB4JcoeAh9BwDLornOIaNkR7zF%2Fmnwu%2BnXAAAAAAEKAADLornOIaNkR7zF%2Fmnwu%2BnXAAGXRWQNAAABEgAQAB%2FWRFWR0KZLtZ3FXyx4VL0%3D&amp;isImagePreview=True&amp;X-OWA-CANARY=FpWyD_o3dU6nMLc8DzP7kUZwc04yYtQIHwUZf7x0J02J3i4odGHXIJNYwQNmmHLoS1CiTWVMQ0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6" name="Tekstvak 15"/>
          <p:cNvSpPr txBox="1"/>
          <p:nvPr/>
        </p:nvSpPr>
        <p:spPr>
          <a:xfrm>
            <a:off x="543306" y="6194335"/>
            <a:ext cx="2340641" cy="646331"/>
          </a:xfrm>
          <a:prstGeom prst="rect">
            <a:avLst/>
          </a:prstGeom>
          <a:noFill/>
        </p:spPr>
        <p:txBody>
          <a:bodyPr wrap="none" rtlCol="0">
            <a:spAutoFit/>
          </a:bodyPr>
          <a:lstStyle/>
          <a:p>
            <a:r>
              <a:rPr lang="nl-NL" dirty="0" smtClean="0"/>
              <a:t>Tahiti Lamp</a:t>
            </a:r>
          </a:p>
          <a:p>
            <a:r>
              <a:rPr lang="nl-NL" dirty="0" err="1" smtClean="0"/>
              <a:t>Ettore</a:t>
            </a:r>
            <a:r>
              <a:rPr lang="nl-NL" dirty="0" smtClean="0"/>
              <a:t> </a:t>
            </a:r>
            <a:r>
              <a:rPr lang="nl-NL" dirty="0" err="1" smtClean="0"/>
              <a:t>Sottsass</a:t>
            </a:r>
            <a:r>
              <a:rPr lang="nl-NL" dirty="0" smtClean="0"/>
              <a:t> (1981) </a:t>
            </a:r>
          </a:p>
        </p:txBody>
      </p:sp>
      <p:pic>
        <p:nvPicPr>
          <p:cNvPr id="3074" name="Picture 2" descr="Afbeeldingsresultaat voor sotts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05" y="340268"/>
            <a:ext cx="4890843" cy="5725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966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 y="0"/>
            <a:ext cx="9143999" cy="6858000"/>
          </a:xfrm>
          <a:prstGeom prst="rect">
            <a:avLst/>
          </a:prstGeom>
          <a:solidFill>
            <a:srgbClr val="FDF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en-US" b="1" dirty="0" err="1" smtClean="0">
                <a:solidFill>
                  <a:srgbClr val="EE1940"/>
                </a:solidFill>
              </a:rPr>
              <a:t>Meetkunde</a:t>
            </a:r>
            <a:r>
              <a:rPr lang="en-US" b="1" dirty="0" smtClean="0">
                <a:solidFill>
                  <a:srgbClr val="EE1940"/>
                </a:solidFill>
              </a:rPr>
              <a:t> - </a:t>
            </a:r>
            <a:r>
              <a:rPr lang="en-US" b="1" dirty="0" err="1" smtClean="0">
                <a:solidFill>
                  <a:srgbClr val="EE1940"/>
                </a:solidFill>
              </a:rPr>
              <a:t>kerninzichten</a:t>
            </a:r>
            <a:endParaRPr lang="nl-NL" b="1" dirty="0">
              <a:solidFill>
                <a:srgbClr val="EE1940"/>
              </a:solidFill>
            </a:endParaRPr>
          </a:p>
        </p:txBody>
      </p:sp>
      <p:sp>
        <p:nvSpPr>
          <p:cNvPr id="3" name="Tijdelijke aanduiding voor inhoud 2"/>
          <p:cNvSpPr>
            <a:spLocks noGrp="1"/>
          </p:cNvSpPr>
          <p:nvPr>
            <p:ph idx="1"/>
          </p:nvPr>
        </p:nvSpPr>
        <p:spPr>
          <a:xfrm>
            <a:off x="628650" y="1825624"/>
            <a:ext cx="8515350" cy="5032376"/>
          </a:xfrm>
        </p:spPr>
        <p:txBody>
          <a:bodyPr>
            <a:noAutofit/>
          </a:bodyPr>
          <a:lstStyle/>
          <a:p>
            <a:pPr marL="0" indent="0">
              <a:buNone/>
            </a:pPr>
            <a:r>
              <a:rPr lang="nl-NL" sz="2100" dirty="0" smtClean="0">
                <a:solidFill>
                  <a:srgbClr val="ED1941"/>
                </a:solidFill>
              </a:rPr>
              <a:t>Je kunt voorwerpen zien vanuit een verschillend perspectief.</a:t>
            </a:r>
          </a:p>
          <a:p>
            <a:r>
              <a:rPr lang="nl-NL" sz="1800" dirty="0" smtClean="0"/>
              <a:t>projecties</a:t>
            </a:r>
            <a:r>
              <a:rPr lang="nl-NL" sz="1800" dirty="0"/>
              <a:t>, zoals schaduw, en h</a:t>
            </a:r>
            <a:r>
              <a:rPr lang="nl-NL" sz="1800" dirty="0" smtClean="0"/>
              <a:t>et </a:t>
            </a:r>
            <a:r>
              <a:rPr lang="nl-NL" sz="1800" dirty="0"/>
              <a:t>gebruik van viseer- ofwel </a:t>
            </a:r>
            <a:r>
              <a:rPr lang="nl-NL" sz="1800" dirty="0" smtClean="0"/>
              <a:t>kijklijnen</a:t>
            </a:r>
            <a:endParaRPr lang="nl-NL" sz="1800" dirty="0"/>
          </a:p>
          <a:p>
            <a:r>
              <a:rPr lang="nl-NL" sz="1800" dirty="0"/>
              <a:t>het bezien van een object vanuit een ander standpunt</a:t>
            </a:r>
          </a:p>
          <a:p>
            <a:r>
              <a:rPr lang="nl-NL" sz="1800" dirty="0"/>
              <a:t>visualisaties en representaties, zoals </a:t>
            </a:r>
            <a:r>
              <a:rPr lang="nl-NL" sz="1800" dirty="0" smtClean="0"/>
              <a:t>aanzichten</a:t>
            </a:r>
            <a:endParaRPr lang="nl-NL" sz="1800" dirty="0"/>
          </a:p>
        </p:txBody>
      </p:sp>
      <p:pic>
        <p:nvPicPr>
          <p:cNvPr id="5"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spTree>
    <p:extLst>
      <p:ext uri="{BB962C8B-B14F-4D97-AF65-F5344CB8AC3E}">
        <p14:creationId xmlns:p14="http://schemas.microsoft.com/office/powerpoint/2010/main" val="4293729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fbeeldingsresultaat voor schaduw kun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05" y="300446"/>
            <a:ext cx="4007635" cy="601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330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50" y="1825624"/>
            <a:ext cx="8162652" cy="4883519"/>
          </a:xfrm>
        </p:spPr>
        <p:txBody>
          <a:bodyPr>
            <a:normAutofit/>
          </a:bodyPr>
          <a:lstStyle/>
          <a:p>
            <a:pPr marL="0" indent="0">
              <a:buNone/>
            </a:pPr>
            <a:r>
              <a:rPr lang="nl-NL" dirty="0" smtClean="0"/>
              <a:t>aanzichten</a:t>
            </a:r>
            <a:endParaRPr lang="nl-NL" dirty="0"/>
          </a:p>
          <a:p>
            <a:pPr marL="0" indent="0">
              <a:buNone/>
            </a:pPr>
            <a:endParaRPr lang="nl-NL" dirty="0"/>
          </a:p>
          <a:p>
            <a:pPr marL="0" indent="0">
              <a:buNone/>
            </a:pPr>
            <a:endParaRPr lang="nl-NL" dirty="0"/>
          </a:p>
          <a:p>
            <a:pPr marL="0" indent="0">
              <a:buNone/>
            </a:pPr>
            <a:endParaRPr lang="nl-NL" dirty="0" smtClean="0"/>
          </a:p>
        </p:txBody>
      </p:sp>
      <p:sp>
        <p:nvSpPr>
          <p:cNvPr id="7" name="Tekstvak 6"/>
          <p:cNvSpPr txBox="1"/>
          <p:nvPr/>
        </p:nvSpPr>
        <p:spPr>
          <a:xfrm>
            <a:off x="543305" y="6195492"/>
            <a:ext cx="3323282" cy="461665"/>
          </a:xfrm>
          <a:prstGeom prst="rect">
            <a:avLst/>
          </a:prstGeom>
          <a:noFill/>
        </p:spPr>
        <p:txBody>
          <a:bodyPr wrap="none" rtlCol="0">
            <a:spAutoFit/>
          </a:bodyPr>
          <a:lstStyle/>
          <a:p>
            <a:r>
              <a:rPr lang="nl-NL" sz="2400" i="1" dirty="0" smtClean="0"/>
              <a:t>“Welk getal komt waar?”</a:t>
            </a:r>
          </a:p>
        </p:txBody>
      </p:sp>
      <p:pic>
        <p:nvPicPr>
          <p:cNvPr id="7170" name="Picture 2" descr="Afbeeldingsresultaat voor dobbelsteen mak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05" y="1222018"/>
            <a:ext cx="5256603" cy="478061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fbeeldingsresultaat voor child cuts paper"/>
          <p:cNvPicPr>
            <a:picLocks noChangeAspect="1" noChangeArrowheads="1"/>
          </p:cNvPicPr>
          <p:nvPr/>
        </p:nvPicPr>
        <p:blipFill rotWithShape="1">
          <a:blip r:embed="rId4">
            <a:extLst>
              <a:ext uri="{28A0092B-C50C-407E-A947-70E740481C1C}">
                <a14:useLocalDpi xmlns:a14="http://schemas.microsoft.com/office/drawing/2010/main" val="0"/>
              </a:ext>
            </a:extLst>
          </a:blip>
          <a:srcRect l="33768" r="26344" b="18714"/>
          <a:stretch/>
        </p:blipFill>
        <p:spPr bwMode="auto">
          <a:xfrm>
            <a:off x="5875703" y="2651761"/>
            <a:ext cx="3268297" cy="420624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538949" y="208332"/>
            <a:ext cx="4766305" cy="830997"/>
          </a:xfrm>
          <a:prstGeom prst="rect">
            <a:avLst/>
          </a:prstGeom>
          <a:noFill/>
        </p:spPr>
        <p:txBody>
          <a:bodyPr wrap="none" rtlCol="0">
            <a:spAutoFit/>
          </a:bodyPr>
          <a:lstStyle/>
          <a:p>
            <a:r>
              <a:rPr lang="nl-NL" sz="2400" i="1" dirty="0" smtClean="0"/>
              <a:t>“De dobbelsteen is kwijt. Kunnen we </a:t>
            </a:r>
          </a:p>
          <a:p>
            <a:r>
              <a:rPr lang="nl-NL" sz="2400" i="1" dirty="0"/>
              <a:t>o</a:t>
            </a:r>
            <a:r>
              <a:rPr lang="nl-NL" sz="2400" i="1" dirty="0" smtClean="0"/>
              <a:t>ok zelf dobbelstenen maken?”</a:t>
            </a:r>
          </a:p>
        </p:txBody>
      </p:sp>
    </p:spTree>
    <p:extLst>
      <p:ext uri="{BB962C8B-B14F-4D97-AF65-F5344CB8AC3E}">
        <p14:creationId xmlns:p14="http://schemas.microsoft.com/office/powerpoint/2010/main" val="1322699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50" y="1825624"/>
            <a:ext cx="8162652" cy="4883519"/>
          </a:xfrm>
        </p:spPr>
        <p:txBody>
          <a:bodyPr>
            <a:normAutofit/>
          </a:bodyPr>
          <a:lstStyle/>
          <a:p>
            <a:pPr marL="0" indent="0">
              <a:buNone/>
            </a:pPr>
            <a:r>
              <a:rPr lang="nl-NL" dirty="0" smtClean="0"/>
              <a:t>aanzichten</a:t>
            </a:r>
            <a:endParaRPr lang="nl-NL" dirty="0"/>
          </a:p>
          <a:p>
            <a:pPr marL="0" indent="0">
              <a:buNone/>
            </a:pPr>
            <a:endParaRPr lang="nl-NL" dirty="0"/>
          </a:p>
          <a:p>
            <a:pPr marL="0" indent="0">
              <a:buNone/>
            </a:pPr>
            <a:endParaRPr lang="nl-NL" dirty="0"/>
          </a:p>
          <a:p>
            <a:pPr marL="0" indent="0">
              <a:buNone/>
            </a:pPr>
            <a:endParaRPr lang="nl-NL" dirty="0" smtClean="0"/>
          </a:p>
        </p:txBody>
      </p:sp>
      <p:sp>
        <p:nvSpPr>
          <p:cNvPr id="7" name="Tekstvak 6"/>
          <p:cNvSpPr txBox="1"/>
          <p:nvPr/>
        </p:nvSpPr>
        <p:spPr>
          <a:xfrm>
            <a:off x="543306" y="6311899"/>
            <a:ext cx="2005677" cy="369332"/>
          </a:xfrm>
          <a:prstGeom prst="rect">
            <a:avLst/>
          </a:prstGeom>
          <a:noFill/>
        </p:spPr>
        <p:txBody>
          <a:bodyPr wrap="none" rtlCol="0">
            <a:spAutoFit/>
          </a:bodyPr>
          <a:lstStyle/>
          <a:p>
            <a:r>
              <a:rPr lang="nl-NL" dirty="0" smtClean="0"/>
              <a:t>(Uit de PPON 2004)</a:t>
            </a: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06" y="466572"/>
            <a:ext cx="3397660" cy="4625969"/>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7309" y="466572"/>
            <a:ext cx="4057650" cy="5086350"/>
          </a:xfrm>
          <a:prstGeom prst="rect">
            <a:avLst/>
          </a:prstGeom>
        </p:spPr>
      </p:pic>
    </p:spTree>
    <p:extLst>
      <p:ext uri="{BB962C8B-B14F-4D97-AF65-F5344CB8AC3E}">
        <p14:creationId xmlns:p14="http://schemas.microsoft.com/office/powerpoint/2010/main" val="3633320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50" y="1825624"/>
            <a:ext cx="8162652" cy="4883519"/>
          </a:xfrm>
        </p:spPr>
        <p:txBody>
          <a:bodyPr>
            <a:normAutofit/>
          </a:bodyPr>
          <a:lstStyle/>
          <a:p>
            <a:pPr marL="0" indent="0">
              <a:buNone/>
            </a:pPr>
            <a:r>
              <a:rPr lang="nl-NL" dirty="0" smtClean="0"/>
              <a:t>aanzichten</a:t>
            </a:r>
            <a:endParaRPr lang="nl-NL" dirty="0"/>
          </a:p>
          <a:p>
            <a:pPr marL="0" indent="0">
              <a:buNone/>
            </a:pPr>
            <a:endParaRPr lang="nl-NL" dirty="0"/>
          </a:p>
          <a:p>
            <a:pPr marL="0" indent="0">
              <a:buNone/>
            </a:pPr>
            <a:endParaRPr lang="nl-NL" dirty="0"/>
          </a:p>
          <a:p>
            <a:pPr marL="0" indent="0">
              <a:buNone/>
            </a:pPr>
            <a:endParaRPr lang="nl-NL" dirty="0" smtClean="0"/>
          </a:p>
        </p:txBody>
      </p:sp>
      <p:sp>
        <p:nvSpPr>
          <p:cNvPr id="7" name="Tekstvak 6"/>
          <p:cNvSpPr txBox="1"/>
          <p:nvPr/>
        </p:nvSpPr>
        <p:spPr>
          <a:xfrm>
            <a:off x="543306" y="6311899"/>
            <a:ext cx="2005677" cy="369332"/>
          </a:xfrm>
          <a:prstGeom prst="rect">
            <a:avLst/>
          </a:prstGeom>
          <a:noFill/>
        </p:spPr>
        <p:txBody>
          <a:bodyPr wrap="none" rtlCol="0">
            <a:spAutoFit/>
          </a:bodyPr>
          <a:lstStyle/>
          <a:p>
            <a:r>
              <a:rPr lang="nl-NL" dirty="0" smtClean="0"/>
              <a:t>(Uit de PPON 2004)</a:t>
            </a: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06" y="466572"/>
            <a:ext cx="3196387" cy="5895975"/>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0960" y="466572"/>
            <a:ext cx="4029075" cy="4600575"/>
          </a:xfrm>
          <a:prstGeom prst="rect">
            <a:avLst/>
          </a:prstGeom>
        </p:spPr>
      </p:pic>
    </p:spTree>
    <p:extLst>
      <p:ext uri="{BB962C8B-B14F-4D97-AF65-F5344CB8AC3E}">
        <p14:creationId xmlns:p14="http://schemas.microsoft.com/office/powerpoint/2010/main" val="3192671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43306" y="6194335"/>
            <a:ext cx="3509038" cy="646331"/>
          </a:xfrm>
          <a:prstGeom prst="rect">
            <a:avLst/>
          </a:prstGeom>
          <a:noFill/>
        </p:spPr>
        <p:txBody>
          <a:bodyPr wrap="none" rtlCol="0">
            <a:spAutoFit/>
          </a:bodyPr>
          <a:lstStyle/>
          <a:p>
            <a:r>
              <a:rPr lang="nl-NL" dirty="0" smtClean="0"/>
              <a:t>Dirty White </a:t>
            </a:r>
            <a:r>
              <a:rPr lang="nl-NL" dirty="0" err="1" smtClean="0"/>
              <a:t>Trash</a:t>
            </a:r>
            <a:r>
              <a:rPr lang="nl-NL" dirty="0" smtClean="0"/>
              <a:t> (</a:t>
            </a:r>
            <a:r>
              <a:rPr lang="nl-NL" dirty="0" err="1" smtClean="0"/>
              <a:t>with</a:t>
            </a:r>
            <a:r>
              <a:rPr lang="nl-NL" dirty="0" smtClean="0"/>
              <a:t> </a:t>
            </a:r>
            <a:r>
              <a:rPr lang="nl-NL" dirty="0" err="1" smtClean="0"/>
              <a:t>gulls</a:t>
            </a:r>
            <a:r>
              <a:rPr lang="nl-NL" dirty="0" smtClean="0"/>
              <a:t>)</a:t>
            </a:r>
          </a:p>
          <a:p>
            <a:r>
              <a:rPr lang="nl-NL" dirty="0" smtClean="0"/>
              <a:t>Tim </a:t>
            </a:r>
            <a:r>
              <a:rPr lang="nl-NL" dirty="0" err="1" smtClean="0"/>
              <a:t>Noble</a:t>
            </a:r>
            <a:r>
              <a:rPr lang="nl-NL" dirty="0" smtClean="0"/>
              <a:t> en Sue Webster (1998) </a:t>
            </a:r>
          </a:p>
        </p:txBody>
      </p:sp>
      <p:pic>
        <p:nvPicPr>
          <p:cNvPr id="5124" name="Picture 4" descr="Gerelateerde afbeelding"/>
          <p:cNvPicPr>
            <a:picLocks noChangeAspect="1" noChangeArrowheads="1"/>
          </p:cNvPicPr>
          <p:nvPr/>
        </p:nvPicPr>
        <p:blipFill rotWithShape="1">
          <a:blip r:embed="rId3">
            <a:extLst>
              <a:ext uri="{28A0092B-C50C-407E-A947-70E740481C1C}">
                <a14:useLocalDpi xmlns:a14="http://schemas.microsoft.com/office/drawing/2010/main" val="0"/>
              </a:ext>
            </a:extLst>
          </a:blip>
          <a:srcRect l="18465" t="17667" r="18532"/>
          <a:stretch/>
        </p:blipFill>
        <p:spPr bwMode="auto">
          <a:xfrm>
            <a:off x="543306" y="352696"/>
            <a:ext cx="6928648" cy="572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888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err="1" smtClean="0">
                <a:solidFill>
                  <a:srgbClr val="EE1940"/>
                </a:solidFill>
              </a:rPr>
              <a:t>Voorstellen</a:t>
            </a:r>
            <a:r>
              <a:rPr lang="en-US" b="1" dirty="0" smtClean="0">
                <a:solidFill>
                  <a:srgbClr val="EE1940"/>
                </a:solidFill>
              </a:rPr>
              <a:t> – </a:t>
            </a:r>
            <a:r>
              <a:rPr lang="en-US" b="1" dirty="0" smtClean="0">
                <a:solidFill>
                  <a:srgbClr val="EE1940"/>
                </a:solidFill>
              </a:rPr>
              <a:t>docent 1</a:t>
            </a:r>
            <a:endParaRPr lang="nl-NL" b="1" dirty="0">
              <a:solidFill>
                <a:srgbClr val="EE1940"/>
              </a:solidFill>
            </a:endParaRPr>
          </a:p>
        </p:txBody>
      </p:sp>
      <p:pic>
        <p:nvPicPr>
          <p:cNvPr id="4"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sp>
        <p:nvSpPr>
          <p:cNvPr id="3" name="Tekstvak 2"/>
          <p:cNvSpPr txBox="1"/>
          <p:nvPr/>
        </p:nvSpPr>
        <p:spPr>
          <a:xfrm rot="19924393">
            <a:off x="1415405" y="2697019"/>
            <a:ext cx="5506095" cy="1200329"/>
          </a:xfrm>
          <a:prstGeom prst="rect">
            <a:avLst/>
          </a:prstGeom>
          <a:noFill/>
        </p:spPr>
        <p:txBody>
          <a:bodyPr wrap="square" rtlCol="0">
            <a:spAutoFit/>
          </a:bodyPr>
          <a:lstStyle/>
          <a:p>
            <a:r>
              <a:rPr lang="nl-NL" sz="2400" dirty="0" smtClean="0"/>
              <a:t>3 foto’s om ervaring/affiniteit met </a:t>
            </a:r>
            <a:r>
              <a:rPr lang="nl-NL" sz="2400" dirty="0" smtClean="0">
                <a:solidFill>
                  <a:srgbClr val="EE1940"/>
                </a:solidFill>
              </a:rPr>
              <a:t>creativiteit, kunst en meetkunde </a:t>
            </a:r>
            <a:r>
              <a:rPr lang="nl-NL" sz="2400" dirty="0" smtClean="0"/>
              <a:t>te illustreren</a:t>
            </a:r>
            <a:endParaRPr lang="nl-NL" sz="2400" dirty="0"/>
          </a:p>
        </p:txBody>
      </p:sp>
    </p:spTree>
    <p:extLst>
      <p:ext uri="{BB962C8B-B14F-4D97-AF65-F5344CB8AC3E}">
        <p14:creationId xmlns:p14="http://schemas.microsoft.com/office/powerpoint/2010/main" val="3397259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 y="0"/>
            <a:ext cx="9143999" cy="6858000"/>
          </a:xfrm>
          <a:prstGeom prst="rect">
            <a:avLst/>
          </a:prstGeom>
          <a:solidFill>
            <a:srgbClr val="FDF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en-US" b="1" dirty="0" err="1" smtClean="0">
                <a:solidFill>
                  <a:srgbClr val="EE1940"/>
                </a:solidFill>
              </a:rPr>
              <a:t>Meetkunde</a:t>
            </a:r>
            <a:r>
              <a:rPr lang="en-US" b="1" dirty="0" smtClean="0">
                <a:solidFill>
                  <a:srgbClr val="EE1940"/>
                </a:solidFill>
              </a:rPr>
              <a:t> - </a:t>
            </a:r>
            <a:r>
              <a:rPr lang="en-US" b="1" dirty="0" err="1" smtClean="0">
                <a:solidFill>
                  <a:srgbClr val="EE1940"/>
                </a:solidFill>
              </a:rPr>
              <a:t>kerninzichten</a:t>
            </a:r>
            <a:endParaRPr lang="nl-NL" b="1" dirty="0">
              <a:solidFill>
                <a:srgbClr val="EE1940"/>
              </a:solidFill>
            </a:endParaRPr>
          </a:p>
        </p:txBody>
      </p:sp>
      <p:sp>
        <p:nvSpPr>
          <p:cNvPr id="3" name="Tijdelijke aanduiding voor inhoud 2"/>
          <p:cNvSpPr>
            <a:spLocks noGrp="1"/>
          </p:cNvSpPr>
          <p:nvPr>
            <p:ph idx="1"/>
          </p:nvPr>
        </p:nvSpPr>
        <p:spPr>
          <a:xfrm>
            <a:off x="628650" y="1825624"/>
            <a:ext cx="8515350" cy="5032376"/>
          </a:xfrm>
        </p:spPr>
        <p:txBody>
          <a:bodyPr>
            <a:noAutofit/>
          </a:bodyPr>
          <a:lstStyle/>
          <a:p>
            <a:pPr marL="0" indent="0">
              <a:buNone/>
            </a:pPr>
            <a:r>
              <a:rPr lang="nl-NL" sz="2100" dirty="0" smtClean="0">
                <a:solidFill>
                  <a:srgbClr val="ED1941"/>
                </a:solidFill>
              </a:rPr>
              <a:t>Je </a:t>
            </a:r>
            <a:r>
              <a:rPr lang="nl-NL" sz="2100" dirty="0">
                <a:solidFill>
                  <a:srgbClr val="ED1941"/>
                </a:solidFill>
              </a:rPr>
              <a:t>kunt een voorwerp (denkbeeldig) verschuiven, spiegelen of verplaatsen.</a:t>
            </a:r>
          </a:p>
          <a:p>
            <a:r>
              <a:rPr lang="nl-NL" sz="1800" dirty="0"/>
              <a:t>transformaties, zoals spiegelen, draaien, verplaatsen en over symmetriekenmerken</a:t>
            </a:r>
          </a:p>
          <a:p>
            <a:r>
              <a:rPr lang="nl-NL" sz="1800" dirty="0" smtClean="0"/>
              <a:t>patronen</a:t>
            </a:r>
            <a:endParaRPr lang="nl-NL" sz="1800" dirty="0"/>
          </a:p>
        </p:txBody>
      </p:sp>
      <p:pic>
        <p:nvPicPr>
          <p:cNvPr id="5"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spTree>
    <p:extLst>
      <p:ext uri="{BB962C8B-B14F-4D97-AF65-F5344CB8AC3E}">
        <p14:creationId xmlns:p14="http://schemas.microsoft.com/office/powerpoint/2010/main" val="629599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www.voordeelmuis.nl/img/gif/942/942583.gif"/>
          <p:cNvPicPr>
            <a:picLocks noChangeAspect="1" noChangeArrowheads="1"/>
          </p:cNvPicPr>
          <p:nvPr/>
        </p:nvPicPr>
        <p:blipFill rotWithShape="1">
          <a:blip r:embed="rId3">
            <a:extLst>
              <a:ext uri="{28A0092B-C50C-407E-A947-70E740481C1C}">
                <a14:useLocalDpi xmlns:a14="http://schemas.microsoft.com/office/drawing/2010/main" val="0"/>
              </a:ext>
            </a:extLst>
          </a:blip>
          <a:srcRect l="19325" t="9360" r="19142" b="36372"/>
          <a:stretch/>
        </p:blipFill>
        <p:spPr bwMode="auto">
          <a:xfrm>
            <a:off x="5839097" y="4563993"/>
            <a:ext cx="3304903" cy="196743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thumbs.dreamstime.com/x/blauw-tegelpatroon-23509525.jpg"/>
          <p:cNvPicPr>
            <a:picLocks noChangeAspect="1" noChangeArrowheads="1"/>
          </p:cNvPicPr>
          <p:nvPr/>
        </p:nvPicPr>
        <p:blipFill rotWithShape="1">
          <a:blip r:embed="rId4">
            <a:extLst>
              <a:ext uri="{28A0092B-C50C-407E-A947-70E740481C1C}">
                <a14:useLocalDpi xmlns:a14="http://schemas.microsoft.com/office/drawing/2010/main" val="0"/>
              </a:ext>
            </a:extLst>
          </a:blip>
          <a:srcRect r="49912"/>
          <a:stretch/>
        </p:blipFill>
        <p:spPr bwMode="auto">
          <a:xfrm>
            <a:off x="1946366" y="2090056"/>
            <a:ext cx="2312126" cy="230806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504118" y="382519"/>
            <a:ext cx="6275506" cy="1200329"/>
          </a:xfrm>
          <a:prstGeom prst="rect">
            <a:avLst/>
          </a:prstGeom>
          <a:noFill/>
        </p:spPr>
        <p:txBody>
          <a:bodyPr wrap="square" rtlCol="0">
            <a:spAutoFit/>
          </a:bodyPr>
          <a:lstStyle/>
          <a:p>
            <a:r>
              <a:rPr lang="nl-NL" sz="2400" i="1" dirty="0" smtClean="0"/>
              <a:t>“De tegelwinkel heeft me één tegel meegegeven om thuis te bekijken. Maar zo kan ik toch niet zien hoe een hele vloer eruit gaat zien?!”</a:t>
            </a:r>
          </a:p>
        </p:txBody>
      </p:sp>
      <p:sp>
        <p:nvSpPr>
          <p:cNvPr id="7" name="Tekstvak 6"/>
          <p:cNvSpPr txBox="1"/>
          <p:nvPr/>
        </p:nvSpPr>
        <p:spPr>
          <a:xfrm>
            <a:off x="499762" y="5407375"/>
            <a:ext cx="6275506" cy="1200329"/>
          </a:xfrm>
          <a:prstGeom prst="rect">
            <a:avLst/>
          </a:prstGeom>
          <a:noFill/>
        </p:spPr>
        <p:txBody>
          <a:bodyPr wrap="square" rtlCol="0">
            <a:spAutoFit/>
          </a:bodyPr>
          <a:lstStyle/>
          <a:p>
            <a:r>
              <a:rPr lang="nl-NL" sz="2400" i="1" dirty="0" smtClean="0"/>
              <a:t>“De buurman zei: ‘Dan pak je toch een paar spiegeltegels.’</a:t>
            </a:r>
          </a:p>
          <a:p>
            <a:r>
              <a:rPr lang="nl-NL" sz="2400" i="1" dirty="0" smtClean="0"/>
              <a:t>Eh, hoezo kan dat nou helpen?”</a:t>
            </a:r>
          </a:p>
        </p:txBody>
      </p:sp>
    </p:spTree>
    <p:extLst>
      <p:ext uri="{BB962C8B-B14F-4D97-AF65-F5344CB8AC3E}">
        <p14:creationId xmlns:p14="http://schemas.microsoft.com/office/powerpoint/2010/main" val="2882861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fbeeldingsresultaat voor islamitisch mozaiek"/>
          <p:cNvPicPr>
            <a:picLocks noChangeAspect="1" noChangeArrowheads="1"/>
          </p:cNvPicPr>
          <p:nvPr/>
        </p:nvPicPr>
        <p:blipFill rotWithShape="1">
          <a:blip r:embed="rId3">
            <a:extLst>
              <a:ext uri="{28A0092B-C50C-407E-A947-70E740481C1C}">
                <a14:useLocalDpi xmlns:a14="http://schemas.microsoft.com/office/drawing/2010/main" val="0"/>
              </a:ext>
            </a:extLst>
          </a:blip>
          <a:srcRect l="10627" t="21257" r="33575" b="11663"/>
          <a:stretch/>
        </p:blipFill>
        <p:spPr bwMode="auto">
          <a:xfrm>
            <a:off x="543307" y="324800"/>
            <a:ext cx="4329140" cy="5564777"/>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p:cNvPicPr>
            <a:picLocks noChangeAspect="1"/>
          </p:cNvPicPr>
          <p:nvPr/>
        </p:nvPicPr>
        <p:blipFill>
          <a:blip r:embed="rId4"/>
          <a:stretch>
            <a:fillRect/>
          </a:stretch>
        </p:blipFill>
        <p:spPr>
          <a:xfrm rot="16200000">
            <a:off x="4284617" y="1247502"/>
            <a:ext cx="5564777" cy="3709851"/>
          </a:xfrm>
          <a:prstGeom prst="rect">
            <a:avLst/>
          </a:prstGeom>
        </p:spPr>
      </p:pic>
    </p:spTree>
    <p:extLst>
      <p:ext uri="{BB962C8B-B14F-4D97-AF65-F5344CB8AC3E}">
        <p14:creationId xmlns:p14="http://schemas.microsoft.com/office/powerpoint/2010/main" val="1239363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vlisco pr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06" y="324800"/>
            <a:ext cx="5036399" cy="37773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543306" y="6194335"/>
            <a:ext cx="1567096" cy="646331"/>
          </a:xfrm>
          <a:prstGeom prst="rect">
            <a:avLst/>
          </a:prstGeom>
          <a:noFill/>
        </p:spPr>
        <p:txBody>
          <a:bodyPr wrap="none" rtlCol="0">
            <a:spAutoFit/>
          </a:bodyPr>
          <a:lstStyle/>
          <a:p>
            <a:r>
              <a:rPr lang="nl-NL" dirty="0" smtClean="0"/>
              <a:t>Print op textiel</a:t>
            </a:r>
            <a:endParaRPr lang="nl-NL" dirty="0" smtClean="0"/>
          </a:p>
          <a:p>
            <a:r>
              <a:rPr lang="nl-NL" dirty="0" err="1" smtClean="0"/>
              <a:t>Vlisco</a:t>
            </a:r>
            <a:endParaRPr lang="nl-NL" dirty="0" smtClean="0"/>
          </a:p>
        </p:txBody>
      </p:sp>
      <p:pic>
        <p:nvPicPr>
          <p:cNvPr id="1028" name="Picture 4" descr="Afbeeldingsresultaat voor vlisco pr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5496" y="324800"/>
            <a:ext cx="2829729" cy="377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234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 y="0"/>
            <a:ext cx="9143999" cy="6858000"/>
          </a:xfrm>
          <a:prstGeom prst="rect">
            <a:avLst/>
          </a:prstGeom>
          <a:solidFill>
            <a:srgbClr val="FDF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en-US" b="1" dirty="0" err="1" smtClean="0">
                <a:solidFill>
                  <a:srgbClr val="EE1940"/>
                </a:solidFill>
              </a:rPr>
              <a:t>Meetkunde</a:t>
            </a:r>
            <a:r>
              <a:rPr lang="en-US" b="1" dirty="0" smtClean="0">
                <a:solidFill>
                  <a:srgbClr val="EE1940"/>
                </a:solidFill>
              </a:rPr>
              <a:t> - </a:t>
            </a:r>
            <a:r>
              <a:rPr lang="en-US" b="1" dirty="0" err="1" smtClean="0">
                <a:solidFill>
                  <a:srgbClr val="EE1940"/>
                </a:solidFill>
              </a:rPr>
              <a:t>kerninzichten</a:t>
            </a:r>
            <a:endParaRPr lang="nl-NL" b="1" dirty="0">
              <a:solidFill>
                <a:srgbClr val="EE1940"/>
              </a:solidFill>
            </a:endParaRPr>
          </a:p>
        </p:txBody>
      </p:sp>
      <p:sp>
        <p:nvSpPr>
          <p:cNvPr id="3" name="Tijdelijke aanduiding voor inhoud 2"/>
          <p:cNvSpPr>
            <a:spLocks noGrp="1"/>
          </p:cNvSpPr>
          <p:nvPr>
            <p:ph idx="1"/>
          </p:nvPr>
        </p:nvSpPr>
        <p:spPr>
          <a:xfrm>
            <a:off x="628650" y="1825624"/>
            <a:ext cx="8515350" cy="5032376"/>
          </a:xfrm>
        </p:spPr>
        <p:txBody>
          <a:bodyPr>
            <a:noAutofit/>
          </a:bodyPr>
          <a:lstStyle/>
          <a:p>
            <a:pPr marL="0" indent="0">
              <a:buNone/>
            </a:pPr>
            <a:r>
              <a:rPr lang="nl-NL" sz="2100" dirty="0" smtClean="0">
                <a:solidFill>
                  <a:srgbClr val="ED1941"/>
                </a:solidFill>
              </a:rPr>
              <a:t>Er kunnen afspraken gemaakt worden over de plaats van een voorwerp in de ruimte.</a:t>
            </a:r>
          </a:p>
          <a:p>
            <a:r>
              <a:rPr lang="nl-NL" sz="1800" dirty="0" smtClean="0"/>
              <a:t>lokaliseren</a:t>
            </a:r>
            <a:r>
              <a:rPr lang="nl-NL" sz="1800" dirty="0"/>
              <a:t>, ofwel de positie die een object </a:t>
            </a:r>
            <a:r>
              <a:rPr lang="nl-NL" sz="1800" dirty="0" smtClean="0"/>
              <a:t>inneemt</a:t>
            </a:r>
            <a:endParaRPr lang="nl-NL" sz="1800" dirty="0"/>
          </a:p>
        </p:txBody>
      </p:sp>
      <p:pic>
        <p:nvPicPr>
          <p:cNvPr id="5"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spTree>
    <p:extLst>
      <p:ext uri="{BB962C8B-B14F-4D97-AF65-F5344CB8AC3E}">
        <p14:creationId xmlns:p14="http://schemas.microsoft.com/office/powerpoint/2010/main" val="1250147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543306" y="6311899"/>
            <a:ext cx="7511608" cy="369332"/>
          </a:xfrm>
          <a:prstGeom prst="rect">
            <a:avLst/>
          </a:prstGeom>
          <a:noFill/>
        </p:spPr>
        <p:txBody>
          <a:bodyPr wrap="none" rtlCol="0">
            <a:spAutoFit/>
          </a:bodyPr>
          <a:lstStyle/>
          <a:p>
            <a:r>
              <a:rPr lang="nl-NL" dirty="0" smtClean="0"/>
              <a:t>(Uit de Oefentoets Kennisbasis rekenen-wiskunde van </a:t>
            </a:r>
            <a:r>
              <a:rPr lang="nl-NL" dirty="0" smtClean="0">
                <a:hlinkClick r:id="rId3"/>
              </a:rPr>
              <a:t>www.10voordeleraar.nl</a:t>
            </a:r>
            <a:r>
              <a:rPr lang="nl-NL" dirty="0" smtClean="0"/>
              <a:t>) </a:t>
            </a:r>
          </a:p>
        </p:txBody>
      </p:sp>
      <p:pic>
        <p:nvPicPr>
          <p:cNvPr id="2" name="Afbeelding 1"/>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3520123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beeldingsresultaat voor geocaching"/>
          <p:cNvPicPr>
            <a:picLocks noChangeAspect="1" noChangeArrowheads="1"/>
          </p:cNvPicPr>
          <p:nvPr/>
        </p:nvPicPr>
        <p:blipFill rotWithShape="1">
          <a:blip r:embed="rId3">
            <a:extLst>
              <a:ext uri="{28A0092B-C50C-407E-A947-70E740481C1C}">
                <a14:useLocalDpi xmlns:a14="http://schemas.microsoft.com/office/drawing/2010/main" val="0"/>
              </a:ext>
            </a:extLst>
          </a:blip>
          <a:srcRect l="12137" r="12709"/>
          <a:stretch/>
        </p:blipFill>
        <p:spPr bwMode="auto">
          <a:xfrm>
            <a:off x="543307" y="324800"/>
            <a:ext cx="5600700" cy="49504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geocac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9139" y="4216400"/>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515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solidFill>
                  <a:srgbClr val="EE1940"/>
                </a:solidFill>
              </a:rPr>
              <a:t>Meetkunde in de </a:t>
            </a:r>
            <a:r>
              <a:rPr lang="en-US" b="1" dirty="0" err="1" smtClean="0">
                <a:solidFill>
                  <a:srgbClr val="EE1940"/>
                </a:solidFill>
              </a:rPr>
              <a:t>rekenmethode</a:t>
            </a:r>
            <a:endParaRPr lang="nl-NL" b="1" dirty="0">
              <a:solidFill>
                <a:srgbClr val="EE1940"/>
              </a:solidFill>
            </a:endParaRPr>
          </a:p>
        </p:txBody>
      </p:sp>
      <p:pic>
        <p:nvPicPr>
          <p:cNvPr id="4"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grpSp>
        <p:nvGrpSpPr>
          <p:cNvPr id="6" name="Groep 5"/>
          <p:cNvGrpSpPr/>
          <p:nvPr/>
        </p:nvGrpSpPr>
        <p:grpSpPr>
          <a:xfrm>
            <a:off x="2298700" y="3477445"/>
            <a:ext cx="6492602" cy="3231698"/>
            <a:chOff x="2298700" y="3477445"/>
            <a:chExt cx="6492602" cy="3231698"/>
          </a:xfrm>
        </p:grpSpPr>
        <p:pic>
          <p:nvPicPr>
            <p:cNvPr id="2050" name="Picture 2" descr="Afbeeldingsresultaat voor wereld in getall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0157" y="3477445"/>
              <a:ext cx="5831145" cy="3071072"/>
            </a:xfrm>
            <a:prstGeom prst="rect">
              <a:avLst/>
            </a:prstGeom>
            <a:noFill/>
            <a:extLst>
              <a:ext uri="{909E8E84-426E-40DD-AFC4-6F175D3DCCD1}">
                <a14:hiddenFill xmlns:a14="http://schemas.microsoft.com/office/drawing/2010/main">
                  <a:solidFill>
                    <a:srgbClr val="FFFFFF"/>
                  </a:solidFill>
                </a14:hiddenFill>
              </a:ext>
            </a:extLst>
          </p:spPr>
        </p:pic>
        <p:sp>
          <p:nvSpPr>
            <p:cNvPr id="3" name="Gelijkbenige driehoek 2"/>
            <p:cNvSpPr/>
            <p:nvPr/>
          </p:nvSpPr>
          <p:spPr>
            <a:xfrm>
              <a:off x="2298700" y="5016500"/>
              <a:ext cx="1600200" cy="169264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 name="Tijdelijke aanduiding voor inhoud 2"/>
          <p:cNvSpPr>
            <a:spLocks noGrp="1"/>
          </p:cNvSpPr>
          <p:nvPr>
            <p:ph idx="1"/>
          </p:nvPr>
        </p:nvSpPr>
        <p:spPr>
          <a:xfrm>
            <a:off x="628650" y="1825624"/>
            <a:ext cx="6591599" cy="4883519"/>
          </a:xfrm>
        </p:spPr>
        <p:txBody>
          <a:bodyPr>
            <a:normAutofit/>
          </a:bodyPr>
          <a:lstStyle/>
          <a:p>
            <a:r>
              <a:rPr lang="nl-NL" dirty="0" smtClean="0"/>
              <a:t>Ervaren</a:t>
            </a:r>
          </a:p>
          <a:p>
            <a:r>
              <a:rPr lang="nl-NL" dirty="0" smtClean="0"/>
              <a:t>Verklaren</a:t>
            </a:r>
          </a:p>
          <a:p>
            <a:r>
              <a:rPr lang="nl-NL" dirty="0" smtClean="0"/>
              <a:t>Verbinden</a:t>
            </a:r>
          </a:p>
          <a:p>
            <a:endParaRPr lang="nl-NL" dirty="0"/>
          </a:p>
          <a:p>
            <a:r>
              <a:rPr lang="nl-NL" dirty="0" smtClean="0"/>
              <a:t>Mathematiseren</a:t>
            </a:r>
          </a:p>
          <a:p>
            <a:pPr>
              <a:buNone/>
            </a:pPr>
            <a:endParaRPr lang="nl-NL" dirty="0" smtClean="0"/>
          </a:p>
        </p:txBody>
      </p:sp>
    </p:spTree>
    <p:extLst>
      <p:ext uri="{BB962C8B-B14F-4D97-AF65-F5344CB8AC3E}">
        <p14:creationId xmlns:p14="http://schemas.microsoft.com/office/powerpoint/2010/main" val="357960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solidFill>
                  <a:srgbClr val="EE1940"/>
                </a:solidFill>
              </a:rPr>
              <a:t>Meetkunde herkennen in </a:t>
            </a:r>
            <a:r>
              <a:rPr lang="en-US" b="1" dirty="0" err="1" smtClean="0">
                <a:solidFill>
                  <a:srgbClr val="EE1940"/>
                </a:solidFill>
              </a:rPr>
              <a:t>kunst</a:t>
            </a:r>
            <a:endParaRPr lang="nl-NL" b="1" dirty="0">
              <a:solidFill>
                <a:srgbClr val="EE1940"/>
              </a:solidFill>
            </a:endParaRPr>
          </a:p>
        </p:txBody>
      </p:sp>
      <p:sp>
        <p:nvSpPr>
          <p:cNvPr id="3" name="Tijdelijke aanduiding voor inhoud 2"/>
          <p:cNvSpPr>
            <a:spLocks noGrp="1"/>
          </p:cNvSpPr>
          <p:nvPr>
            <p:ph idx="1"/>
          </p:nvPr>
        </p:nvSpPr>
        <p:spPr>
          <a:xfrm>
            <a:off x="628650" y="1825624"/>
            <a:ext cx="8515350" cy="4883519"/>
          </a:xfrm>
          <a:noFill/>
        </p:spPr>
        <p:txBody>
          <a:bodyPr>
            <a:normAutofit fontScale="62500" lnSpcReduction="20000"/>
          </a:bodyPr>
          <a:lstStyle/>
          <a:p>
            <a:pPr>
              <a:buNone/>
            </a:pPr>
            <a:r>
              <a:rPr lang="nl-NL" dirty="0"/>
              <a:t>In hoeverre worden de leerlingen (</a:t>
            </a:r>
            <a:r>
              <a:rPr lang="nl-NL" dirty="0">
                <a:solidFill>
                  <a:srgbClr val="EE1940"/>
                </a:solidFill>
              </a:rPr>
              <a:t>door de situatie</a:t>
            </a:r>
            <a:r>
              <a:rPr lang="nl-NL" dirty="0"/>
              <a:t>) uitgelokt om te </a:t>
            </a:r>
            <a:r>
              <a:rPr lang="nl-NL" b="1" dirty="0"/>
              <a:t>redeneren</a:t>
            </a:r>
            <a:r>
              <a:rPr lang="nl-NL" dirty="0"/>
              <a:t> over</a:t>
            </a:r>
            <a:endParaRPr lang="nl-NL" dirty="0" smtClean="0"/>
          </a:p>
          <a:p>
            <a:pPr marL="0" indent="0">
              <a:buNone/>
            </a:pPr>
            <a:r>
              <a:rPr lang="nl-NL" sz="3600" dirty="0" smtClean="0">
                <a:solidFill>
                  <a:srgbClr val="ED1941"/>
                </a:solidFill>
              </a:rPr>
              <a:t>voorwerpen </a:t>
            </a:r>
            <a:r>
              <a:rPr lang="nl-NL" sz="3600" dirty="0">
                <a:solidFill>
                  <a:srgbClr val="ED1941"/>
                </a:solidFill>
              </a:rPr>
              <a:t>(2D en 3D) </a:t>
            </a:r>
            <a:r>
              <a:rPr lang="nl-NL" sz="3600" dirty="0" smtClean="0">
                <a:solidFill>
                  <a:srgbClr val="ED1941"/>
                </a:solidFill>
              </a:rPr>
              <a:t>en hun </a:t>
            </a:r>
            <a:r>
              <a:rPr lang="nl-NL" sz="3600" dirty="0">
                <a:solidFill>
                  <a:srgbClr val="ED1941"/>
                </a:solidFill>
              </a:rPr>
              <a:t>meetkundige eigenschappen.</a:t>
            </a:r>
          </a:p>
          <a:p>
            <a:r>
              <a:rPr lang="nl-NL" dirty="0"/>
              <a:t>constructies van vlakke en ruimtelijke figuren</a:t>
            </a:r>
          </a:p>
          <a:p>
            <a:pPr marL="0" indent="0">
              <a:buNone/>
            </a:pPr>
            <a:r>
              <a:rPr lang="nl-NL" sz="3600" dirty="0" smtClean="0">
                <a:solidFill>
                  <a:srgbClr val="ED1941"/>
                </a:solidFill>
              </a:rPr>
              <a:t>voorwerpen bezien </a:t>
            </a:r>
            <a:r>
              <a:rPr lang="nl-NL" sz="3600" dirty="0">
                <a:solidFill>
                  <a:srgbClr val="ED1941"/>
                </a:solidFill>
              </a:rPr>
              <a:t>vanuit een verschillend perspectief.</a:t>
            </a:r>
          </a:p>
          <a:p>
            <a:r>
              <a:rPr lang="nl-NL" dirty="0"/>
              <a:t>projecties, zoals schaduw, en </a:t>
            </a:r>
            <a:r>
              <a:rPr lang="nl-NL" dirty="0" smtClean="0"/>
              <a:t>het </a:t>
            </a:r>
            <a:r>
              <a:rPr lang="nl-NL" dirty="0"/>
              <a:t>gebruik van viseer- ofwel kijklijnen</a:t>
            </a:r>
          </a:p>
          <a:p>
            <a:r>
              <a:rPr lang="nl-NL" dirty="0"/>
              <a:t>het bezien van een object vanuit een ander standpunt</a:t>
            </a:r>
          </a:p>
          <a:p>
            <a:r>
              <a:rPr lang="nl-NL" dirty="0"/>
              <a:t>visualisaties en representaties, zoals aanzichten</a:t>
            </a:r>
          </a:p>
          <a:p>
            <a:pPr marL="0" indent="0">
              <a:buNone/>
            </a:pPr>
            <a:r>
              <a:rPr lang="nl-NL" sz="3600" dirty="0" smtClean="0">
                <a:solidFill>
                  <a:srgbClr val="ED1941"/>
                </a:solidFill>
              </a:rPr>
              <a:t>voorwerpen </a:t>
            </a:r>
            <a:r>
              <a:rPr lang="nl-NL" sz="3600" dirty="0">
                <a:solidFill>
                  <a:srgbClr val="ED1941"/>
                </a:solidFill>
              </a:rPr>
              <a:t>(denkbeeldig) verschuiven, spiegelen of verplaatsen.</a:t>
            </a:r>
          </a:p>
          <a:p>
            <a:r>
              <a:rPr lang="nl-NL" dirty="0"/>
              <a:t>transformaties, zoals spiegelen, draaien, verplaatsen en over symmetriekenmerken</a:t>
            </a:r>
          </a:p>
          <a:p>
            <a:r>
              <a:rPr lang="nl-NL" dirty="0"/>
              <a:t>patronen</a:t>
            </a:r>
          </a:p>
          <a:p>
            <a:pPr marL="0" indent="0">
              <a:buNone/>
            </a:pPr>
            <a:r>
              <a:rPr lang="nl-NL" sz="3600" dirty="0" smtClean="0">
                <a:solidFill>
                  <a:srgbClr val="ED1941"/>
                </a:solidFill>
              </a:rPr>
              <a:t>afspraken toepassen </a:t>
            </a:r>
            <a:r>
              <a:rPr lang="nl-NL" sz="3600" dirty="0">
                <a:solidFill>
                  <a:srgbClr val="ED1941"/>
                </a:solidFill>
              </a:rPr>
              <a:t>over de plaats van een voorwerp in de ruimte.</a:t>
            </a:r>
          </a:p>
          <a:p>
            <a:r>
              <a:rPr lang="nl-NL" dirty="0"/>
              <a:t>lokaliseren, ofwel de positie die een object inneemt</a:t>
            </a:r>
          </a:p>
          <a:p>
            <a:pPr>
              <a:buNone/>
            </a:pPr>
            <a:endParaRPr lang="nl-NL" dirty="0" smtClean="0"/>
          </a:p>
        </p:txBody>
      </p:sp>
      <p:pic>
        <p:nvPicPr>
          <p:cNvPr id="5"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spTree>
    <p:extLst>
      <p:ext uri="{BB962C8B-B14F-4D97-AF65-F5344CB8AC3E}">
        <p14:creationId xmlns:p14="http://schemas.microsoft.com/office/powerpoint/2010/main" val="3055664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solidFill>
                  <a:srgbClr val="EE1940"/>
                </a:solidFill>
              </a:rPr>
              <a:t>Meetkunde herkennen in </a:t>
            </a:r>
            <a:r>
              <a:rPr lang="en-US" b="1" dirty="0" err="1" smtClean="0">
                <a:solidFill>
                  <a:srgbClr val="EE1940"/>
                </a:solidFill>
              </a:rPr>
              <a:t>kunst</a:t>
            </a:r>
            <a:endParaRPr lang="nl-NL" b="1" dirty="0">
              <a:solidFill>
                <a:srgbClr val="EE1940"/>
              </a:solidFill>
            </a:endParaRPr>
          </a:p>
        </p:txBody>
      </p:sp>
      <p:pic>
        <p:nvPicPr>
          <p:cNvPr id="5"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pic>
        <p:nvPicPr>
          <p:cNvPr id="6" name="Afbeelding 5" descr="IMG_7814.JPG"/>
          <p:cNvPicPr/>
          <p:nvPr/>
        </p:nvPicPr>
        <p:blipFill>
          <a:blip r:embed="rId4" cstate="print"/>
          <a:srcRect l="12478" r="11289"/>
          <a:stretch>
            <a:fillRect/>
          </a:stretch>
        </p:blipFill>
        <p:spPr>
          <a:xfrm rot="5400000">
            <a:off x="584847" y="1734492"/>
            <a:ext cx="4993484" cy="4905879"/>
          </a:xfrm>
          <a:prstGeom prst="rect">
            <a:avLst/>
          </a:prstGeom>
        </p:spPr>
      </p:pic>
    </p:spTree>
    <p:extLst>
      <p:ext uri="{BB962C8B-B14F-4D97-AF65-F5344CB8AC3E}">
        <p14:creationId xmlns:p14="http://schemas.microsoft.com/office/powerpoint/2010/main" val="197715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err="1" smtClean="0">
                <a:solidFill>
                  <a:srgbClr val="EE1940"/>
                </a:solidFill>
              </a:rPr>
              <a:t>Voorstellen</a:t>
            </a:r>
            <a:r>
              <a:rPr lang="en-US" b="1" dirty="0" smtClean="0">
                <a:solidFill>
                  <a:srgbClr val="EE1940"/>
                </a:solidFill>
              </a:rPr>
              <a:t> – </a:t>
            </a:r>
            <a:r>
              <a:rPr lang="en-US" b="1" dirty="0" smtClean="0">
                <a:solidFill>
                  <a:srgbClr val="EE1940"/>
                </a:solidFill>
              </a:rPr>
              <a:t>docent 2</a:t>
            </a:r>
            <a:endParaRPr lang="nl-NL" b="1" dirty="0">
              <a:solidFill>
                <a:srgbClr val="EE1940"/>
              </a:solidFill>
            </a:endParaRPr>
          </a:p>
        </p:txBody>
      </p:sp>
      <p:pic>
        <p:nvPicPr>
          <p:cNvPr id="4"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sp>
        <p:nvSpPr>
          <p:cNvPr id="3" name="Tekstvak 2"/>
          <p:cNvSpPr txBox="1"/>
          <p:nvPr/>
        </p:nvSpPr>
        <p:spPr>
          <a:xfrm rot="19924393">
            <a:off x="1415405" y="2697019"/>
            <a:ext cx="5506095" cy="1200329"/>
          </a:xfrm>
          <a:prstGeom prst="rect">
            <a:avLst/>
          </a:prstGeom>
          <a:noFill/>
        </p:spPr>
        <p:txBody>
          <a:bodyPr wrap="square" rtlCol="0">
            <a:spAutoFit/>
          </a:bodyPr>
          <a:lstStyle/>
          <a:p>
            <a:r>
              <a:rPr lang="nl-NL" sz="2400" dirty="0" smtClean="0"/>
              <a:t>3 foto’s om ervaring/affiniteit met </a:t>
            </a:r>
            <a:r>
              <a:rPr lang="nl-NL" sz="2400" dirty="0" smtClean="0">
                <a:solidFill>
                  <a:srgbClr val="EE1940"/>
                </a:solidFill>
              </a:rPr>
              <a:t>creativiteit, kunst en meetkunde </a:t>
            </a:r>
            <a:r>
              <a:rPr lang="nl-NL" sz="2400" dirty="0" smtClean="0"/>
              <a:t>te illustreren</a:t>
            </a:r>
            <a:endParaRPr lang="nl-NL" sz="2400" dirty="0"/>
          </a:p>
        </p:txBody>
      </p:sp>
    </p:spTree>
    <p:extLst>
      <p:ext uri="{BB962C8B-B14F-4D97-AF65-F5344CB8AC3E}">
        <p14:creationId xmlns:p14="http://schemas.microsoft.com/office/powerpoint/2010/main" val="2367474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solidFill>
                  <a:srgbClr val="EE1940"/>
                </a:solidFill>
              </a:rPr>
              <a:t>Meetkunde herkennen in </a:t>
            </a:r>
            <a:r>
              <a:rPr lang="en-US" b="1" dirty="0" err="1" smtClean="0">
                <a:solidFill>
                  <a:srgbClr val="EE1940"/>
                </a:solidFill>
              </a:rPr>
              <a:t>kunst</a:t>
            </a:r>
            <a:endParaRPr lang="nl-NL" b="1" dirty="0">
              <a:solidFill>
                <a:srgbClr val="EE1940"/>
              </a:solidFill>
            </a:endParaRPr>
          </a:p>
        </p:txBody>
      </p:sp>
      <p:pic>
        <p:nvPicPr>
          <p:cNvPr id="5"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pic>
        <p:nvPicPr>
          <p:cNvPr id="7" name="Afbeelding 6" descr="IMG_7819.JPG"/>
          <p:cNvPicPr/>
          <p:nvPr/>
        </p:nvPicPr>
        <p:blipFill rotWithShape="1">
          <a:blip r:embed="rId4" cstate="print"/>
          <a:srcRect t="15720" b="23526"/>
          <a:stretch/>
        </p:blipFill>
        <p:spPr>
          <a:xfrm>
            <a:off x="628650" y="1690689"/>
            <a:ext cx="8154158" cy="3715500"/>
          </a:xfrm>
          <a:prstGeom prst="rect">
            <a:avLst/>
          </a:prstGeom>
        </p:spPr>
      </p:pic>
    </p:spTree>
    <p:extLst>
      <p:ext uri="{BB962C8B-B14F-4D97-AF65-F5344CB8AC3E}">
        <p14:creationId xmlns:p14="http://schemas.microsoft.com/office/powerpoint/2010/main" val="2240971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solidFill>
                  <a:srgbClr val="EE1940"/>
                </a:solidFill>
              </a:rPr>
              <a:t>Meetkunde herkennen in </a:t>
            </a:r>
            <a:r>
              <a:rPr lang="en-US" b="1" dirty="0" err="1" smtClean="0">
                <a:solidFill>
                  <a:srgbClr val="EE1940"/>
                </a:solidFill>
              </a:rPr>
              <a:t>kunst</a:t>
            </a:r>
            <a:endParaRPr lang="nl-NL" b="1" dirty="0">
              <a:solidFill>
                <a:srgbClr val="EE1940"/>
              </a:solidFill>
            </a:endParaRPr>
          </a:p>
        </p:txBody>
      </p:sp>
      <p:pic>
        <p:nvPicPr>
          <p:cNvPr id="5"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sp>
        <p:nvSpPr>
          <p:cNvPr id="9" name="AutoShape 10" descr="data:image/jpeg;base64,/9j/4AAQSkZJRgABAQEA3ADcAAD/2wBDAAMCAgMCAgMDAwMEAwMEBQgFBQQEBQoHBwYIDAoMDAsKCwsNDhIQDQ4RDgsLEBYQERMUFRUVDA8XGBYUGBIUFRT/2wBDAQMEBAUEBQkFBQkUDQsNFBQUFBQUFBQUFBQUFBQUFBQUFBQUFBQUFBQUFBQUFBQUFBQUFBQUFBQUFBQUFBQUFBT/wAARCAHsAc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yAefK7pyBgCp5bZ2UYxjqQK4vVvFl3pF95EBTy3y25hk9arx+ONRdVJdT1BKr6fjXtfWYR0luZKLaPSLSE+TsdMHqDVvyU249R/F615NH8QNRl1B7TLDaoJcrwc9hV5fE1/MMmfGT0IGKI4yF9A5ZWsz0xVRVHzY9QTzmpGuou75PGcmvLTr99uP79j2HHBo/te7LAvKcn0Heh42KdrEezbPUWvIOnmKD1IJ7VF9viVgc+pGDXmQ1GbcG81iScZz+lIdSnBP75sdznin9cSeiGqTe56d/a8fdwO/So21JFzgj1PP615q19cYX96xJGBk0x76fpvY+rZNT9cXRD9nqekyapC3f681XOpxb+ZOMcnkV521/KcjzW9xThcPs5cn3Y4qfrY/Z6JHetqUKjhh1wGz/Sov7TgZifM4BrhbiQ7Ad4UetVW1SC3JEk8SEHoWA/PJqfrjSDk11O/fUbZVwZAozkBTTP7VtupkUc9yOlcDHq1tcSeXHPFK68lVYEip9zsDgEnsoBxULHN9CuVS2O3bWrZ8fvUx3GeSe1V7jXrZXXMy4B5xk/hXnd54l0/T7ieOa8ijlhUNIpOCoJwCR2yayNS1zSvEAjt4NWMUm8Nm3PJAPTp0NJ47ozNRXV6nrq+IrIZIlB54ABzUa+JLTdzLx17iuKhtJCo4z/tf1NK1pIygbSoHRqr65Kxbpq52w8UWe7AYgDqMGkbxTaDrJ14yFNefQ6hbfavswuYjcYIEYkG78s1ofY5GXJTj1JrJ4yT2LjTV9Dq38VWXRGb0Hykc1H/wllopH39+cAba5K4jNvC0jniIFiQewGTXGeFPiVpPjC31KWySYCxVmk8wAE4znHPsazljpp2Y/ZtvRHr7eLrdcD5xg8EDj8ab/wAJlbd0Ye7f5714D4b+O+i+KPEB0u2tLsTCYREyAYBJxnk9OK9Ikm8lv3sUi7ecCMtkevFOONlJDdNrodovjCF1G1GOT1Apn/CYxK2PLYgnHbGK4mHUJ57mKKOynKMfmkkXaqjtnPJq+2nyMAfT1HFN4udxRprZnTt4wiUBSjHn7o6UxvGiCU/uGzgkkkVyOrrLptmbnO9YyAQB2JAFVLG8F/fX0CId9qVViRwSVyCP5Uni5vcORLRHaP4xRekRJ68mkbxljJ8jn0B71xE2om00W5v5IOLcFmjzzgH+uK47Qfi1Fr2pS2cWnyIYwWLM4xwQP61jLHSjLluXGi2ro9mPjI7gTB9Rmmt41d5BiLnJAya43Ur17G/gtiMySgsAeOBgE598jp60l9qDWMlonl7zNIsYGcYycZ9+tWsTUfoSoKx2B8aOuQYc8ngntR/wmZwCIM8fxGubmsZY1wXAOcDPrSyQSRwu3XauTjj9aj6zPXXUORWOg/4TB2VD5QXnjnP6U1vFzqeIBz05ryPw38Rpdc8YDQv7P8hvKMnn+YCOpGMYHp696717CTd82MY7CtPrUnpczik9tzcbxe8KkunyKMkk9qr2nj7zI0eCBZYjkBg2R+NZUmneYhU/OGGDuHGDTbXSI7OHZCqog6Ko7e1JV6nNe5pyRtZo6BfGcmCfsyjns2f6UXHjSeRADEiL0G1jisJbI9c4P0p/2N2Ujdnvgih4ip3J5F0ND/hKZTjKKMdOoqP/AISJwC4A+Y844/8A11nm1yfmIIJzgCo2tSpyBgdgRxUe3mluUoo0JPEUjLhdxIHb0po1o7gXzk843AVnpbs3II6elNa3IY5xnGcY70fWJhyroaLa1ySQ+e3zjGKik1sKuWDFM5J3dvyrm/EV9Po9tHPHD56bv3m1clRjrivONE+KWt694mXS49Mg8rLM0i7s7QOv1JwOlT9ak9DOTSdj2caxGRlY2I/3zmnf25GcBoWJxgfNzivPpfFjw6xaacYgZbhC2I8kqQO47Zq/b63JLpN/cmL97bozbG4yQCR/KhYmWxSS6nW/21CxH+jk4z92T+dRHXIo2Obfgdg39a8buvinqdvb6XIbK333cfmNycA88D8qj0/4oahq+qJZR2dsjsT8zMcZwT/SpeJnFq70MfaQb5ep7J/wkkG0f6Ns7D5/en/8JHEp3taHGezVz+kxveafBPKqo7qCyoMgZ6gGl1Nf7Psbi4T940algp4BI7VbxE7XTNYxXRG7ceOoINmYlTJwNzcfQcUy48ZTsgdAvTGN3OM/SvKtN8XtrXjB9CubaERqC6uSc5ABzj8f0rvJtPDLgdQMDA4J9f1rnhi6lS9nsayhqro17PxM15cxxSA/OwGd3qfSu5Gjw3dh+8BkG7AGOOPQdq8us7NobyFiQSHXOB2zXsmjqJNPcAbxuB9Pxr1cLUlOVmc848upzviixEl/GhGCy9VqvHpFvBDmWTGAPvEda2vEGBfRkgA8jPeoFgS4jdDg5GAGGa8+q7zsbUrcpyvinXdC8KWa3eqX62ds7BVkJJLEdgBkn8K1fDeoaV4q0uLUNNuftlsxwHwRyPUHBH41wfx98PWl14RtRLEH+z75F56EITxWt8A7GPTvhvp/ljBk3SbunJJ7etYU1KTdtkZynepy20PQF01B0CgnrxTn09VAxgjrzzg1PFcA9+R6ipVKS88deFIq9bbHR1siisMaqQR+A65p0dvFjDKPmzjIq75Y5GD+AqvJHtzjJOQc0XdgVrXYxbaIYzj8hUgtVzjbnJ/CotzZx0AP3aljm2rjj6+9S5NaW1CPUr3GiwTSFzGS4wDtbAx781He6ckzQAopVW5U/Sr32jpkZ5xSNsZk3KOucmqu2tQ5U3qYfiu3WPQbkoAOBgfiK+ePHzS/8Jw8e/Z93PPOMDpivpTxJbi90m4tkljSeRcJuIxnrXzT8SPCetXviqK+ks5LK3YxwPcSk+WmSAWBHHPuO9Yvmbujz8QpNpI7L4dQpFrE17nekqlEBBydo5IHfmvZrGaOe0jlU8OueOD+VeV6rpN9o1vp40i0+13EMyKrIMIFwAck46jJ967HQZrq11ye0kOI9pfYCSFJGSAa3V0rM3or2cEmeIeJrx7y/wDFl4SSJL9LcHP8KjOD+NN0OZ/7QSKIfvGjKptIIzgEfqKm8QWoXSdcfPDaswbI74rFh81dXtEiOz94o3LnHaueUU5KzPJrT5aq10Pp/RLyG7soGR/nVAHJAwGA5rTCLg5Oe4J6/hXJ+B7GOw+3wRFhtl3fMSeoB7+9dPNJhDnrjJYfStXdLRn0EbWTZ80X1vNp/wAc9KkkuG+yNcOIlDdiSACcevYmvphYiBgbSScnj+tfKfxB12Cy8TaNcxy5+zTgyEHp+8Jx+Rr6ksbpLq0hnjfckihlYc8EAg1z0Z3vqdNRKKTRX1lQ2j3uwc+S4/Q183/AaHHhjxhKdodY2Xj8a+k9WjA0u7KDaTG+VHrg18tfDfVIdE8OeKbN/kuJzsVSe5bJ/Ssa7tqyaVpPQ4v4UskvxQJCEH7egLYwAMnoa+4BGjdORjmvh34OqJPiI5cgn+0EI68cmvuVG9sYxW2HtbTUKktBjRg9ht6ZP+FIvPGDzyGOMcVL5Z3E9OeRio2Ty8AAk5IyK6uzMVd7nFfEzUP7P0CfY5Ls0a7c4GC4B/l9ad4NnhvNQ1m5idSk8ibUwQflUA84wfwNN+IkNpbQpf3paW2i5Fqq/wCucElQewGcHJ4rE0nxjrep31gI9JjjsEYCWdZVAAxg4IOenYdqnW4XSdmbtxZza5p2s6ar+Q80GxWI4BO4A/yrwTwv8O/GPgXxQ897p0l5bPiM3UcgZcMwG45IwB9DX0foaIt/qDIZHgDrGrOcgkAkgeoBYDPY5q7rw3abKMZyVbAHuDU+yi5JtGsZNKxxt1Hcax4we78xTYW1uYFUAhvMLAkkn0xj86k8U227XNHdeE8xSV7Z3DJx+VT6bMnnXvP/AC3YgemDTvEBM3iHTEDEbWjYsPc5NWr3t0MnJLQ6W6UMEEZ24YEtjsDziqetahb6ZptxPdSrFHGh3MxAHTsOuauXHzdegYDOK80+LDvJdSROwaC3sJLhY8ZBkyApP0ySKlxfQiUko3Z5j8P/ABJZzfFaS/SbZaRqIhIzY6ZySOwya+l1mWSEFW3oQCMc9e9fG3gyzeB4S5LyzFjIQOMEk4B/Wvpn4S30t94VjjnLbreRogzHPAPGT34rFJp3bPPw9bmm4o7CTocDGOpA4pFX0GSTyfb3p+DzkAjPevP/AIkfEg+Cby3hSOGRpPmzKSDjPYCrXM1c9GUlDVnfM2MbR7HFMkYLgk47c1T0XUDrGmWt2UaLzk3BWHrVlguMHn2pNtWCLUlcPcfQccU3grguR/KneWWwCQP1poHPI5H8qestyr2WiIlx09+mKgaMqX5yuM7TViTG8FRj145psmOTgbcc57UONtgVzwj/AISLxAvxaFl/aMq2Bm8vyZGDRsAMkAY468c13Hiy0gt/FGgSRxpAf3xZo1AJG0cE9/xryw6ln4mW925XY+ozKAAcgAgDFet+NIw2r6JIBwBKenPKiop/E0TNKNn1Nuygt2EUwVd+wjdgBjmsVkQaLrag9YpOgH9081uWMYazt89Qp7Vn3MOdF1XaOsUgO36GttdiZbXPDNUmD6L4cIfYPJIHGehI+tWfhtZR3fiR7sq222QkuBxkZ4zWD/aIn0bSwUVBbho23c8knp6V6d8O9I/svw9K8mN8kUk5ZvQ5A/QVPK5OzZ5cI81W3Y7zw7Ju0tBngE9OnWue+J3iuDQdDkgL5ubgbY074yOfzrW8P4giWMf8tI1lyPUjn9a8u+Ljf8VTHu5GF4zkDpXPWvGLbPYopSlbscLY+ILzR/GUerOjSSLId67eWBHOR9K+k9D1q28RaVFf2xIjkAOM4KnuCOmR0OPSvnjxBAbfxNLhQA7Ahc8cgYP69a9c+GuqW8Ni+mEr5kZLAHIyTkkgEe2cjrXJh5y5rJHTXpqK5rndRqDcR4OfnB4r07w02+N4weMA8V5xGo8yI8YyMg16H4Zb98QAANvU5r6PAyfM9TzKuwniePdeRZIBwcDofSqtvlZCFUbcD5utavjGIreQAcnBBOKykkEUMrLzhOx9M/8A16ivdTdzSnbkueZftA+IbLS/DIt7iVRPLHII48jcWKkDHpya0fgPfW8/gO0to5UlniHzKSMgHuPUV4r8Xmn1O40d5f3txdu08jNztUMQij2AA4HU1s/CO6utJ17RmG5SZDbuqjgq3r9Dg/hXFSnaTXc8qpX5ay7H0s67SM8npmliyrAH8zU5QbRkZ9T71j+ItQbR9Du70BXMEbONxIGAO9bfDds9a9ld7GyJCzAZGME8UrY3gZxxjOK8v+E/xIu/HlxqEcsURW3I2SRAgc545PJ+lelZPf2B9qmPvR8hRnzq8dg8sMxIbJ5B3U1o/lxxjoQDUwbcpGOAetLtHXqMdD1otbUu9mVBGV4JPqKjlAmkTOQUORtPGffHarnl7s4PPUZqF1K9O/HTmlKTl00Ld7o+cf2mlvX1vS2ivWgjVQ7KkhUjDAcYI/OvUvFeG+F8QZ/P/dQje3zE8rySeprxv9oy+8/xZdRjkWltCTtPQs2T/KvXNQmTUvhDbSDJ328OMeoI/wAKyptxeo7LldzY0O6FzZuWTASUKQB6AYq1EB/wlMpCnmMZP4d6yvCciTae5AJLTAnHHI45rbjUr4inOMfIBzXQ7b3MnHQ8F8QXAex8URnny9Wyoz6ik8E2r6z4yt7cDfbwbZWyAeSBjP8AntWd4n86PW/FEBfZbPd+btJ5yBzg12XwPjtjapf71M95OVDMRyFHTPesopKSe540qcZ11Y9M8JXQ/tjUkkIBZ/lK8ZAOMfhWd8ZfFM3hfw+I7Q4uLstGHH8IA5P60aaxhIv16LeyIzA84Jxj865v9oRftGl6YQMBi5yx46D3rDEScabmfRUoXkkzw/XbD7RaWElyd7XK7ix45zgHP4V7f8A9Svfsl3ptzctcwwgNEWPIBzlR7DFeV61Yj/hD9En4yN0e4HJ4bjr9a7rwVFf6Rb2mrQFWt03Bo84+XIBJ45xn9K8rCtuotdDtrJ8nvLY9u1htuk3jY/5ZOcEegP8A9avjTRLsSLeySRqHeRmOB6Z719mtCL6xK7iBNGVLLz1Hb86+Xdc+EPiPQ/PsoNMmu4izZuLYBxICSM8kEEg9CBXXjKbqWaOah7r1OD+BTC48ZCbjMt8o6+hJ/TmvuRMHBHOBXy98K/gfrun+KLbULiwbSrKJg0nmFctjJGACSecfSvp6JXVFUnJCj656V1YePItVYmtbTuDyHoCOeQRzSBexJ9eD3pWXGMAnnkmnspUEd8dcda6U7KzOdXvqQTRiVMOikMcFXGaiXT7aNcLbRgckAIP8Ks7NoIHXnPPNJ6gZ6c7vrT13uDv1IwoTG3AUDG1RiqGsMBp74GWBXHHbcOfwrQC9N/Ldh61S1i2kutOuY4mEc7IQmeRnqM/jTu2O70OH0OQNPeHOSbh+AP8AaNamoKG8UQ5IwoiAAPqx/wAK4/T/AA3qFhqUs9/c37kyM4t47diuScg5GeOT6V0ulabqt9rgubhFjtiUPzKVbC5xwf8A61Zu7diOVs6+8j3Rg44VhwBz1rzf4pQ/Pf8AVz/ZjY9MbhXpzIdp+pHvXnfxIj3DUR/1DyML1xuFJXWzMq2sLI8J8NLuugNqkpHkqB0zxx/9avfPhDN5vh2dBkBJypUj6GvCfDaoskk7Av5YA2kY4Bzya9+8EzPdwwXFlbR2dhKokKDGScDJPPU1mlZ3bPJwlNqre51zKPTHtn9K8Y+M9vFd6oJGCF4UQjcATgnpz9K9pZVZA2ADk9K8B+JGpG+1LVJIwxiSdLcDjJKgk/lmt4SWp69VrlaZ7P4dkSXQrJhgDylI4HoP/wBVX8+wBx1Nct8N9S/tTwnbckvGPLI9xXUgFPlxgds/rWbm30FSfuoYW3HI69evSkdtrcDqOW96kGS3T8QMCo5IwzZ34xTirq5s7EZUGMnr7ms3WLhLPTLm5LYEcTMWJ9ATWn2yc4/u5xzXn3xp1Y6H4B1NwMPKoiUBgOW44qX6iTaZ8/3F8/l+HtQG0yTXs0gJPYtmvobxBIt5Y6XdAY2xOw5xyVFfP/jLSX0f4c+ErzBDo5kYk9ic16np+tx6r8P4nEgMsMUiBmPsMVjGfLK6NXtsej6TN/oVsQQMqD19qdbxLdWt1CCR5ispOeOQRXn/AIF1240+6tLC82nzlzlyc5xxg/0r0DS3SSaURneAcsQc4Pp9a6eZPVGN1Y+ffEngTxNZobS30aaVFkJE9qwIIyTkjt613tquo6RZ38E6SC3h0hCu8Y/eAHIz7eg9a9VVVZj3Pb1x/n0rkfGEZNlrMUZ+d7MgZOOuRT3d1uc8aKi3JPUs2DbbbSZcbN8A5z7A15R8ZMr4lJIUpsUgd+1eqNGbGx0aMrjYqqSCT0XjmvKvjcpXxRGwGMxKTj1+vccVhirShfqd+H0lsc54w/ea5bEAoHhj6N1JQV6nZiG1n067iCgxzpbM2OdpUrjP1A5rz+58N3HizVtMht4AStnG8koOMKAM/jxjHrXoenaPcT6TcjKtJFKk6r/tKwOPocYFc2Hi/iSHXetrneRZZk5zlueARng/yr0Tw+wjnXcctj6dq800u8ivreKWPBVjgqDyCOCD7g5/SvQ9HcLjrwCOf8a93CXuzgqXdl0N7xvHuubeUE4bIOfWuddT9nnIGN0ZH866TxY3mNbJuJwCc9u1c5cII7Ocgk/KSD+BqMTfnaKhbkPmX4jKIr3Qg4+T7MTlug5J6/XpV7wFMlvrWjlyd3nKRgYBBIGf1qt8Vc/b9HTr/ooI55BJOf8AGuo+GLWayLZS2i3N8YxJBLIM7CCDnH49a4aUXzWSPmqilOslF9T6CT7oxjPXpXNfEBhH4R1LftG6Iqew545+ua2dM882qG42+ccg7R/P8K4/4tX3k6Fb6emDLe3CIBn+EHJP4AVvUTsfTSvyfI5b4FW8Vnea9bRDBWQEcAccjgegr10sQw579q8B+CmuiHx1fQM4SO63Ac8Egkg/0/GvoFkO/I5B4NRB+6n2MMLJuDQBWXrnGemaVW2jkEDOKRl2N06ZBJpSMse/r/8AWq3NPQ7bWY7aWzzx1HrUMny5PoDyKlPTH0I/+vWX4j1BNK0K/vHcp5MLOcnGMA1Lkoq4Wvoj5F+KmsNrGofEC9T5hBLBCjA54U+vf6V7P8PtQGrfBWBJTkxALkemQRxXjGg6GdU+DfjjVXLO93deYGPXIJPWup/Zx8RNeeFbuwly6eUJNmS3KnB4rj5m5rXQ2cbqx6l4B1OGa1nt4n3yrMxKqckDPpXZQrt15y3RlGevpXkei+HdZ8N7tUt7a5AuLgyFY1Ibbn0xkAjtXqlvqcVzrkNs4eO5kiEoBBzt/oc9jXoWVrnMn3OO8cfAmHxbfXN3aavNphuDukQRh0Y/jgj86ZoPw1XwSvh6zW9Nz9jlllLeUFDlhzkA8Y9a9a6L6dsVz+vzeXfWCEAgluv0oTSiL2UU+ZHJ+G5jN4LvZzkEX0hG4cYDmsP49yE+H9H43Hcx3Y9ga6a209bb4bTeV0Z2lwvqXyQPzrm/jShl8D6O4HSTnI6ZX0rhxcf3TOqg71Er6HluoytN8O9PLAExzuo455II6V6L4HuzdaD9iIAzaSYViCScE8fWsL4f+H4/GOk6dp0pzAt07SMpwdoAJHrg16NoOl2uj+KpIorWPyEBRTnlRjGB6ccfSuHCUnpNnTiJLSKOu0V5Lzw3ZtE2x2gUhjng4GTV22SWOMC4kUy4yzKMAj39K5/Rbo2Gvz6ZGCbQoZolJ5Qg4Kj25yPSuhvLUXUbxyJuyu0q3SvWs9kcV2nZDL7U7bTbc3dzOkVsnLSyMFUDjkk+9Q6Lr+n+IIXm069hvokbaZIJNwB44OK474meG1uPh7PYSbwGlQ7UP+0PzFch+y/pqWek63Ku75rsIFI6BRj+tUua/kYzq+8ke48sQRgjJyVPFR/xAjt7/SpGUtxxjqARRtG3kKT1qbX6m0ryI5MHAPTGSD2qNldVHJ6cjrUxwDkDGfbvQAGzn0o1QLXRkPzSRtg7N3RwM4P0NVvsryQ+XcFZR3bbgccjj1q4FZsjp6UmPmPZsduc0Xa9AavoVyp2kRttLDPzA/5xUUMDJlzJvcjG0LzVlY9ygkHcehAoGB2wc9qXpuPRaXMy3a6a5lLTjyA+AioAe3U5zXFfEpPmvznaW09geeOGHpXfQK/z4KjLcFfTjrXA/EZ1hmuUZuZNOlAz04IPHv60RvLc56jXK+x4XoKpN575YhVOSMj9O9e//C1lPhWw4I+XbtPU8cV88eAJ21y+ezBaBVy0shGSIweePUngA9M17t4d1JdNae2CiN7NhIIwR/qyMHHrioUZRld7Hn4RSjJyex2niDUk0XRby8PSCJnKqeeATXzXNcSXml6YXDCW5Ml5IWHdycfkK9s+JepJefDXVZ7Yl98RXg89cGvHtWiEOp2EGCFSyhx0HRQSPaqd4pyub4uTUbpne/CPUhbhbPdkSFgAem4c/qDXqe3PJ6nkjtXg3gvVI9LuZJXEkssLmSNI0LEnGDn2ANe5WM5urOKYgjzFBwcjr2xURbtew8K3Kn7xDq+pRaLpst3LzHEuSAcVzvg/4gWXjKa7itEYNbkbuQR7YP8AjWp4y2jw7eI+4oy7SAcdTivKfgmkWm+KNd09Aw53hnOTwcUnKUZLXQ9BQi46HtDDcMty2cheK8c/aZn/AOKVsIim5HugG5wOBkZr2ORQqDGCRyQBXjf7SyGTwnYuCRi7HIODjFW2lqRG5ynxetQ/wl0YDGEiVsMOR0rf+CNrHrHhl45Ej42sA65GcDtkccVg/F/H/Cs9GTOCLdSeee1dH+zjM39k3Ak3fcUjceMY6/jXCpao6HF8tz0O80Ge5mjlFvYeZEBtkaNiQR0wAev41NoHh8aRNeXEk5nubqTzJCo2rnGPlGTxW5u4J3fh7VGqhjnZivRVrXONh8nTO0dfwrhvFs4SfVTHyRaKwxzxnNdvcfLFx1weMdq80vPtmra7exWkBuIpoEiZidqrjryeM+wqW2ncrS3mdhqEP2qxsJO0ZVyM46DFeSfHl4o9YtJS/l7oBnnluTx9K9b1Cb/iUhB+6eL5GRjnnHr054rl/HfwztPiBp9nLJPLbXMEeFkQcYPUEdx/jWdSKqRs2XRk4y1M/wCFjRTaN9rj5c2ka854ALAfyrY8L3XnWjzBD84JOwdjnrWBovhm88F6bf6fJdC4SWOOAPGCm1WLZIPrya67Q9LTS9PNtEThYNoJOeg7nrzRRbjDlFUScr33K/g+TzI9RKbvmuyRkc8qvbtXrtih8tccHby35V5B4AYtb3YkQDFzgEHj7q9K9isIyypxgY4Oa9LBycpOxyzukb3iQ/NAzcA5AAPase+i36Xcjfv/AHbEcdsHitjxMD5luBwMkg/lWTdZ/s2ZBz8pxj6GpxF3N3ZpHSFj5g+Kkfl3mj8nm0VRgZ7n/Gtz4Yjb4ssOvEDKS3QZ29/rWH8WLyKOXQ5x86NbhWbOAuCckk9MYrqvBa/2XosWsyjBPlykE42Rk8fiRkn8K4KSbnzLZHhRjJ4i9tEe7JllQg5GP4RXifxU14t4yli+YpptgzrjoJJPlBP0yTXqOiazA10LIvvLDfEwPBQ8jBHHqPwrxDx2zya540lcHPmQQq2ewBPGffFaVGz2K8lGm2mYvg1nsNYtp48LKo3D64JzmvqLSbtNQsLe5HSWMMfxFfKWlTLb6hZyyuxHAKr757/QY/GvofwHqNzd2c0D2728VuFSNWIJKkAg8elFF88H3OHAScr3OvbHJwc4zjNeRN8aJ4fiRbeGhZxvHNIY2bB3Jg9c9D/SvWRtHPOQPwr5r8W3EWnfFXQ9S2rFJLOwdhgE/OAMmuavUdNqzPdpx5mfS275uPTINcV8YpHj+HGvNHnP2ZvvcjpXZKwZFPByM8GuM+LivJ8N9fQ7c/ZmIGe2O9auV42sT1szw/4dESfs66mCoXzZmU4+lZf7Jz7taEUm10YSLu74+laXgK6EP7O92gAVzOwGQSelYf7J7N/wk0BMf3jKNwP9K4pS99WR1291NH1vNoMTKQJ7hE/upIQPoKZp/h+w0+d7mKM/aZBhpXJZiPTJ/pWhnaepx6cmk9h+nFeqpuyXQ43qx6tjrXD+Lr5E17SkfCZaQDJ6gCu1wSOuPSvMPFmnf2jr4nvpzY2Fm5zcZwW3YGFJ4z9KL9BPax0PhdUfwCokBxhuCP8AaOCa4j43farj4YxXNjateG2nBcKOccgnAGeK7LQNf0i6kuND06++2GOHI86TcT68mt3w1boNLMZCiLcwKA5HXsfSs6kFNOIRkotNHz9+zf4ljm1CSzl+STzGcKVIIG0ZPrXp/hdm1DxJqFy0UtvE1yyqz9XAGAw/I1v+JNH07T9k9vZW9tIYpQ0scSg425IJAzVHwxdCZbAAZI4J/CppU1TikzWVTmlfqR6KGbx9eb33okTKu45OAR1/z3rtuBMeMpxjPHNcLoqvN8Qr+XHyMjKABxwRzXdN/rMZ7DgCqlJ6JEXZyvxQuoLLwlcSyssUaupLMcdDngfhXn/7NFyG0XUQ8gzJKJVXocEnnH5CuT+PWsXutaHcm5LmD+0DaW8CnCqq/eYjuSTjJ6AVz3gfWLvw3bi6tnMf2OUOyqTiRDwQfwzWfO4vQ8ytVSqLyPrhR82evB/KmuuCCOB1zn14ptrN51vHIP8AlogbgeoB/rn8Kk5RTkZ98VrdyWx6cZcyvbRkZYfexg5AzSH5WHuRyBXFz/FbT4fFMWiS28iNJKIlkYjBJOAQOvPSu2Kl/XHX/Ci7SJUk3ZMacbiP0zSYBA3ZP93jH601owOTwccZoZRwQCMjGe2aV+ZbFNsTAz1x6Ypq46Ak9sH1py/PjBGMccUGMBc5HXhfbtR5h1tYoXFw9tb3UpiyI9xAXq2Bn9eleNeHfiHafFvxReeHtU0Ty44QxS6ilJYY4IJwCPQ89a9l1STydNu5CCoWNmyPoTXzl8E9QiPxRdFTynubMuQB2JY59OetYXaaBpSVjtNM8I6Z4L8Z31hp8CpDPZiSRpPmbO8AYJ6Dv78Gumh8G2VvqF7qIEslzJbldzsWwD1AB6D6VR8XR7fG0pzgNaIAT7SCuv8AmMEmPlzDjP4Vu3bXqRGKtZI4jxNGIvhbqYwflUkqR7ivO/Eqp/b1o4GBJYxtjOOdo7V6R4yhEPwr1jLk/u2JJ615PrGpJNcafJETIf7PRQQTjO0DFK6a1PPxS92zNzwHZm41C9uM5jigIPPGSOMc17boEpm0e2k6DYM/UcV5Z4B0EaZ4PuJZAySzIHcNz1PH6Zr0fwvJ/wAS77M5AeA7ce3Ufzou7eR0Yf3YJMzPiVrkGj6C6SspklZQkZOCSDn8hXifgvxXb6L8QDqF2TFbXGUbJ4GT1rX+KE0uo+OEhncskcoRUzgAfT3rkL3S4l1ie2kjDkuQisPyryalSftL9D2oQSjZdT6nhuEuIlljIeNwCrKeox1/KvK/2hLU3XhO3JGFScMAo5PFdX8Orot4btrZ5BJLbja4GSB6DP0rkf2iIy/hKDBKn7QuAvXnpXoc94XOFaTszyH4ka0+peC7aJ08sQxLGMnk4716X+zrtOly44PloNoHbHWvIPHmZ/DkcWzfOxAAUEnGO47V6t+ztcwtZ3Me7DhFXBz1A5FebTbl0OyaS2Pbz3ycH0A/KmcqucbePrSqh5JORnrSNGGwc9zXr8yikjhemyI3UOp4zxjkcVwev6XrEV8kWmRtaWYyxmjAkLseCWGQRgdBXoDrv28Y4xkg1EzblwB0PPFHMm1cmz3Zxmj6TqVhY3sE7yahNOxKvJGEVe3qSfrXUW6iGFIzztAGQPQDoKt4BUjBODzjgf5FRsuEPPP97PaonLWyWhaicf4uXa5AJ+ZogSeO57VftWC291kDiEn8hWX8QLpLeGN2kWIb4iS3puPPPtRpesWl5Y3ZinidVhblSD69aE9rozZd8IwItrckAANMGwBx91eleq2ar5Sg7mBGRjn0ry3wntaGTHTehG3nOY1PTtXqtnG3lJnrgdvavSwb952RjW2udB4vUwmE4yeSBn3FeWfFb4nH4a6RaXKWYvDM5XY7bFzxxnB5/oDXrHir5mt9xGMnkcV8/wD7St0kej6XbmNX3efJtP8Asxnn9awxkuWbZpTV1Zl248G6D8QPBJ8Qvpz2E8lu04iEh2hgCeB0wSM+9bOnaPaeJfDFpFeR/J9kiLR2/wAgJ2jggdvam+A7gXHwXtzjZjT3A98AirPgjH9lgZJ22sPGc87Rx+tRHbQPZQjJtLc0l0yDT9e0xYIhFHHCEUDsBnFeT+O/LkvPG6dSs0DlunUEcV7M6GXWrPJIAjyAK8I8f3yweKPGloCzPMkLKnPOM+nTHFRNqyvqc2KiuTyOd061/tLVtPtkOJHKFVPp0J/Wvo7wtGIdSvYAc7I4wcDuAB/hXinwk0v+2vEQv5UV47WJY426HcTyD/OvZ9LIs9cu5gfkknMJ5x/CCP6/nRTmktFa5y4Gk4xb7mr4m1618L6NcXl44SKNSRzyT2AHqfSvkDxr4kn1i/t78ZAhYyRKoOfvZwfevdf2jpZBo+noHOwuSVHcgcZ9a8S19fK0fQpzwrxMCWHGQ2OleFiq16qXY+nw8NLs+mvhb46tPHXh6OeAOlxCBHPE4wQcDJHqDV34lWqS+B9XQgFWt2ByeOnevMPgxqVpouo+Q7/vL2MElR8qgcjJ6V6n8Qozc+CdXRfnzbuAFHsa9VS56XM1a5z1IqNSy1Pk7QtQktfANxYb9tt88hVR3AIBz+laf7J5H9sWx3E5aTGTz+FYENq9r4TktmINzLGQqE889Mmug/ZpEmkeKLawkjEk6B2JXOMEevWvMoS56juzrqRSUbdj69jbzck564Of6VI2WXAOPQGkjk3xjoenOadIvyjv9BXvJ2VmeZqm2RY5yx+Yeprn/FHgm38VmAz3M0QiJIVCGRj6lCCD+VdJt46Y9wBSMSpIPIp3XUrdHO6b4Gs9JjAtAkDkYZ4YlVmHfJAz+Vbdjp8enW6QRZCKMBc5P/1z71ZjYA8ZIxycYxSqODntzmlvqg5TnPGTbdKlIG4+TLjj/ZNc34Mbcthjaq8HA+npWz8SbmWx8NzzxRGclWTapIxlSOa878E6trMNrDe6hbRWVtCAUVXEjOMYzgEAfianmTdjOzvdHceHzv8AE1zJjG5pgMdeCtdepIuHA7r3HevOvhzqsmtaxcXAgkjiV5SWYYB3EY7kdj3r0n7rbuvB6nNN20sVrY+cfi3a/wDEutQ52A6lO3zZxnIHFc5p9sn9k3BA/iIYt04Fdn8Xfl0u2J4J1Cc4PTPFYvgrT7G+SK21WeSG2nDAshwxJyQBWMpJuyR87iIv2tkfRmj4/seyfPHlITtHsP8AGrjY4Azjt9axvCt0bjT4ozA8UcKiOMyHJIAGM9O3Nat5cJZ2ssr4CRRlzkdABk/yrbmUbLqfQU4uMFfsfO8OnW0fxq06/cFpJr2c4c8AiRlBHYdB0r6G3/OMYBxnAPFfL02ufYtf8NX0hwTi6O484ed2/kwr6hhYSRpIGyjgFSPQ8/yqU1fc5qLvNoazHqeT6CnBht54OflA60Ng+4A4JppXPUjHbFUpL5HchqgKSeck+lDDbx1xz68Uu045OOmDn2pSN0nHYDr06Uk4hFJp2OT+JWqDQfAut3uSDHbuQD64xj86+bPhrqCaN8UtA3koZrGEkEdN2ePxzXq/7UmuPZfD0afCcS6hdJCBnJwDk8fgB+NeMeIBJ4X+JXh52GT/AGdBxjHIGf0rCU1FM1guh7/40UjxMkm0kGOMbhjHLjOa7CNVWBuhPlngD2rgfHusZ0uDVY2BRooWVfcsCea6Dwr4mi1+3kR2AuY4stGF7HAGD6jjP1qk+ZJpnPJuMhPEGnvqHgfU7dIy5aJgFHJ6dhXzrqGoQRzafaRMJJEZYyrNtbAwMEHv+FfVOkuPJZCPQY/pUd14U0i6mE82mWrzA5DtAN2frjNa2UXvc5alJ1XucHDqqroer24j2fZpIoyTg9QDxjpj3rqbRltdXQAkLPErYxgZHFc/4yt4rTTdV8qNY5JbiNWKjGeRg++K2Ly4WHXNLjJJzFjH5Um1bQ3UeVJI8g+JA8nxwz8n98vX0yKyfEVqf+EuIRwhkYYye5x0rU+LCmLxo53H76kEdefxqrrgk/4Sq2kTMnCsQoyRgAn8K8OV5TfqetF+5dnofhGzTQNdiWGVvs92CpjJyNwAPX866nxd4XtvFmmmzuZGQEh0dTyGHQ1yeiySNb6dcncFiuhvZhgDII5+nFehXllBdBS4YleVKttP6dvrXrxguRXPMe7Z4nqX7Pt7dznGtQRx9CxgO4j8/wDCu6+Hvw0tPAVjII5muZ5W3NLjaOO2P/r10l7qtvYtHFK7KWIUBgTk/WuU8XfFjRPBepCy1F5nlYAhYkJAB6Z5x+lKMYxtZGjqO1jul+XOZMbuQCO1DKCMZPXkg49ag0++i1Kzhu4ixhlQOvrgjIqQ8qfmwPQnmqumzNPuDbhj07HGf1prKVj4OcdRShXKnJGOox1o3YBU5xj09aNBbsgbKqSCT3IzTeNwJPHXBqaQDJyfbHQZqC602K6x5gJ28gqcHPtjtWl7qw9dkcp458Jp4qCRlwkkJz5coOxxnPUflWTF4F1GDTmsYRZadakYP2eWQtjv2H869A+zmNcb2zjuxJx9KpzabJJc7zdzGP8A558AdvbNNW6iur6lTQdATRtPjiSRpSWDM7DknAA/QV6bpybo0HUbQefpXDqNijZnGcbT/Su50slbWNsZJAyMe1deEn77sZVLM6XxQuTbkdCTgY/PNfLv7SF39v8AFEGnqd/2PRrm4ZQc8nAH8jX1J4q6QZ45JOD7V8b+JLyTxl8TviJKmTHY6W9vGO3AwefrmufGRcqmpVPVI9K+BurR6x8Fdig74YZIyuD3UkY/Oup8Ar/o9xGRt8tUUjv91a8g/ZT1xrjwjqWlSnEnlNtBPOVyOfwNdtofi7+xfEmp2k4P2RWXLqOWO0DHpnr+VFOPNG6ZtNWd0emMv/E4gfbn93gHGOCa8D+Lljc6H4y1O/ktLgx3USbJEiLK2ByDgcEH9K9/8xJJrSWM70ZFIJ64PI4+natiSASL84DdPvDPWs/Z33OStT9tHlPnT4O3l1pPh7T3Nvl7rVRE2UK/LgnPIzgHHtXqmk3gvLHWJQCTb37AevAXn9a3tetkjayARQPOB2hcc4OP5VynhuOS38L6/O42mS+lI45wMAEflWrjG2nQ0p0/ZJRRzf7RUnnaDpUhyEJIyBnnGea8i1po5vAOhSj+GSVTkc8EcAV698eohN4P0eTdgeZjp1ypry2PSp9a8D6Xa2iGa4e6kRUU9zjH+favmsRHmrWW57NG/Id34d02GTwzbSCAG5hgNzG3GQQeP5dK9r+1RT6TBLcY8uaIFhjIwQOP1rybwN4d1CG4fTJVCFLYxMrtzkg9PXk/pXpvhe8jk0+KzkGLm0URSRtweBgEeoNe3TXLBQaOGo/fbTOSvvgb4W1aYyiC4iic7jHBOVU5OScf0FdD4U+HXhzwWG/syxSGVhhpHJZsfU1valLNbQtJBEjsBkKxx+teefFPxrrnhfwvaXukWkJu5m2yNMC6oAMnjgmtPZxjqkROrLl1eiPTVjC424Ax0zQfYfL61w/wa8Van428Hx3+qLGk5kK7ok2hgO+MnFd3MuGHp0wDWnJ3Moy5ldEfG/0GOlB+STOPcLT9u7jp6tmm4b1AP96otZGia6iL8zZHA7gDmmzTSRoWjiaQ56AgcfU1Kq8MTjcepoj78Ej1zTvqNvoU7i1e5Ch2whB3xOoOQe3PFYNx4T0SzkSQaJbyzlvvLaqSO/0rqmOcDqe+fSmsCykg/wCNCTWqHGzKOnRm3hI8ryVzwqqAMfQdKtICxKkEJ0VievrTyp2gZxgfxUrEADk5I9OKnW9wd0j55+MFv5uioHDIE1CblT9D+tcxoLvAujSEnH2pc59MkV1fxlZF0Ji7hEXU5C2fcCsPwXpqa0sAB329jgyOBjMhGQoHcgHJ9MAVKj712j56opVKqt3PpGxYNaoAMbgAW/AVxfxo1p9H8D3EUR23F/IlnFz3kODj6DJrd8Pa1FIkYkkxFPEjxbzgdMED3zz+NcP8a1a+17wJZk/upNRaZsn/AJ5rkfzq3e+iue25OMfkeReKokOuymD547UJbxdCP3a7Rj6kE/jX0T8PdXGreH4gzN5sChDnrggEH8iB9RXzdKC0l7IX3EzuQBwcnOen1r1r4ReIYrW2gikuI3lvI0iSFWG4NGuDkZPUAEcdBWavzNHlYeUnWcT17G7G44GTg5rJ8QeJtP8AC9uJ75mjjwSAiljgAk9OwHNa28k8Y5OOnFeYfHzSU1jwusHmvHIBJKpUZ4CEkZ98CiXwvyPbjHVJndaD4gsPE2mx6hp8vm2zkhWCkcg45BAxWgy/PnJzjjjH+frXm37P0iN8OYIIztMMjIxPXOQefzr0mSQxtgnJJ2gYqKfvxuwl7rsj5s/aUvft3jzwtpZ4UOZdpPckCuX/AGk4003xtoEgTG2JEDKO+Bxx9K3v2god3xg8KFjxgDJ5/jFYn7UBB8S6ZkbhmPABzxg1jU0fc0g31PUvCugHxV4N0iS5klNpDIA6RIWLBWyAcdv8K1LHw5baHrk97ZT383mRsrWy27HOemCcYwQD+FWPgY27wPFs+ULIygHn0r0JvmwAOOucV0UmlCzRk1zNs57wfFqMelH+00C3bSMwVQMhSeMkZGcdcVtSKe+c4wAOanEZVuxBHSquoblt5CXxgEjA5rXrrsRytI4HXJkE14s4bYLuIY/lWn4gtd2uaVPGoAUkFiOcHtXIzap/aGr39qzqshvY9jMcAgAE812/iaYxi0IIxuHzD147+/4U5JWuhK3Q8X+NC+V4sZ0GThWHH613XhbTbeTSdQ1SQDzXiVS5AIUBecVzXxs+GviLxFqiajo/+lxGMK8AOG47471oeHJtUs/A95YXFt9kv2YW6RzZ67cEnr+FefCm4zb7ne6n7tROo8OsJNFlR33xMCQGAxg+1aHhO5ebSyGcuI5GQZHOAePy9apafYm18PTxyANLHEBleucckVN4FUf2GCgxmRslh3rs1tY4Xa5r3VjHdLGHDHac4J/zivEPjxpdvc6pG5jzJuiUHGDjnqele9bX25Yg/wC0Bge9fPnxq8QW154it7K3mWWUSqZMH7uBjr65NKzSJqyike6eHoxDo1kiDAESgfTA4q2y7mJX6GsfwveR3mg2Zjl3hUCNtOTkDBBrZb7mMY9KiMXfyHCXNHQTcfXOMdDimY9sEnrTtp2+gXj15pu7r6DHQd621LSs9WJg5xtA7k470Mcseadk7c55IyDTeRxxgjJxUcrbu2F7Ibt+bkZwMj8qc2STyASMjnntTWUZz1HQc9qURnZnjHbnn6mnbWxOm7IJFLoCMDBwM4rtNJbdaxHdyFGfyrjWAIAB75PWu00tS1tHgfwjlq78NFKZlVasb/jOXybESn+EMSfTAJr5F+CcKalp/wARdQkKyPPvUsevLMenYYAr638fLjR5uMfu3HPrg18lfs/qF8H+PSRsJcqSTxj5v/1Vz4xuNR37F0eV6XOW/Zx32/jyezVzGj3EkZXd2II+npX0befD2w+yXkFxZXks9xL5rTRkEkgADHPAHvXzX8Dcr8WiQAC18ACPTJwa+20zj36ge1c9CUpQujpqqyRxOk6Hqkeo6WkaTW+n2sZErXDgvNxgAqO44564rthleQNw4FK3zZ7n86WNW5zxntmupXaOayvY53xdM8M2mfORuuAD6dD1rM0RTqngzUI0ADGadc47hjz/APXrN+ImsGz1TS44xukF2paMAncAp6Ac9a3fDULW/hmeJ4poJmMkpjmXYfmJI7nis+7Kvqee/GuCNfh3pg35EUoBZzjPBHNYP7P/AJN8lth45fs9w7BRyBlTXoXib4cwfEzwNNpVzO1lKZvMSWMA7WHTPYjtXFeBfhXrfwdummlv4dQswHkVYlZWJCkDIIx068158qT9qp20OuFVqDjc6nTrsXXjq8YId8LlcqSeQM4x71p+GroXHjjUQm4YgAbgjncOMetZ3w/0k29yLxy5kvJWuHZ2zgsOg9h0qx4KY/8ACfa3G+Hwpxxz94V2KTVjlu76nonl+YpXCgdNpP8AOvO/jRCkfhtEA4TcQB04U9TXoyxp5jkLzwCT/SvAP2g/H8jaeNN02LzA7mBrhjxuPBC/TuelU5cq16mVaSjF6nd/ANkPw7stnZiCQMZNejN8xJB7ZrxH4HeMYdPsLLQ7kBDNkxOCCNw6qT6+le1lXzzjH1zVp82yJw9SMo2XQNu1cgZz1zT/ACwV69OcDmhVKqf61GXWRiAQSO24H9Kdrvc2bSeo7duyDwe/agbmbBx04xRsDN07Y5FABUkcZzgBetJyt0KunqDZIxyTjr2ppztHr9afgquCPXkGk+7xnBPr1qLvdDVk9CKRgkZY8BRktms3xB4msPC+lNqGoytBaJyWCFjjnsBnoM56VqsoVcHk54rzz43xw3HgGWOVjGklxDF8pwcM4Uj8QTmld9UN6s5bVPC1h8YNLluvD2sRm0kuDLIk0RykmACR0IzxTfhb4bis/CsFtaEi9Se5SWablWkDlSQB2yOO4AxVz9mtIIfB95HEBlbtwzAc4BwOavfD9ngkS3C5DXN4T6czt/n8aqLUloYqkoybvqQ2/he90Xw3aGa9+0zfamYELhUVv4R3xkD8al+J0bS+K/Abk4XzZweM9YwP511Gsb5dCg5UOZgPmHfNcd8XJja+Ifh8xX7t66lmzwCgHHbHFVFpPQVRWgzx6SP95eonzlbplCqO+SOCeK9B+E1mbfSbK9dF3jUAqtgYYGMLx9K811WR2a8jifZLNfhQVHTk8/1/GvbdN0V9D0HRLOJuYnZsN0LKuT9eh+lRC93qeThP4rZ6iv3egGfU4615j8ZtctNMhjimOZWt5gI1AY/Mu0Ej0yetekrcJJaeeBuGwuAvfAr5S1K+uPGHinU7i9md3aCV44ycBdoJUY9unvXFjK3s48qWrPpaMXKV+h337N/iFGt9X0yV0STzRLFGTglSMHjuRxXuEileg5xwM4r488M2pj1C3vbaSSG5gkBVkPGR0JHcHng19d6fci8063lyP3iBuDntk49PSowlRzVrCxEOWV76Hzn+0RG8HxH8MXZChUGCWHT5h0P864X4+apFq/iLT5bd90TSooJOQcAdD+fFd7+0tcbvF3h+AJwQTuAzg5715F8QgZL7Q48D/W54+oH9amU/3iii4e9G7PqX4HwmLwbtOdolYgn6D/GvQ1bAwDjjP9a89+CqFvCJ3npO2OfTA5r0FxlRk78njiu2lbl1MJWUrjG4zk9RxzVTUInurGdM8uhA9j61cC7hnAGPzxUEuM4KnHpitNLaEN2PJ11iPw7fXMGl6f8A2reNkzzpg/vDwAMnOAPTjNbVrcXmqaBbvqMTaff+dhLcMCWBPcAnj+VdlJothNN5zWkJlxw5jG786dFp9tAwKRRoc8hQAafzM2mKofZgdO/Of1ri/EiiPUASgwbgY59Vrt5FKg4AA78VwvijdHfxH7v78cAei0/VC+FWZe3FNMvSMg7cYAyeaZ4IiMWkumcDzG5IwaiZz/ZN+4PO0c/UitDwypWzcDqzHjFHxIV1pYq+Mrie28Mzi1kKSyFY1kXqNxAJHvzXzV4xtP8Air7xIo9ot8IpUZGRg5JPOSeSevvX0v4uUt4dPRSZUxz/ALQ7V89+KFf/AISzUclR+9wVI9eMfjWcm0rHJipJLc734Rahcx67JbscxXFuJCAcgMOD+devsrEcDPvXkPwzdI/EUIIwTEQMD6V7Bzt9Pas4p30e5WEblDcxfFWvnw1o73pRZCrD5XfA796z/AvjM+NNPluDEI/Lk2nyyShOM8HvjPNR/EyNLnw35Eg3iSVV579T/Ssj4NqkPhyeJFXK3DZ2+pxWlnbcuUmpKJ6CchjypyMjigKcFAAeOKQEqpBGfekDHqfQY44xT96x0Rtswdiq4x26jpQG4yB7U0sSuCdp9faiP5jgHqMgkfhS1sJyV7IY2ewBwRgYx3rtdNObZPkJ+QZxxzgVxDfdchhxwQPWu20z5rOLbwdoPWvQwrtPUiouZHQ+ONz6W2FydrADr1B618YfDbW00HR/GenStie6kGxVGcnJyPyNfaXjFSulsQT0JzjHY9K+ENDZmudXlmxkXEg69sn8q83M5OE79zowkVJkfwLXPxRJy3/IRB6ehPFfcTDjg9fUV8M/AWTf8QIiMAtfqOTxgseQa+6OMHkdfw6VWF+CxpVYfd9BwOSOMUquQNijqOSDzS+WeRkeuc/ypwI2uQccdWH9a6Hoc3U878fRy6RdnULOzludQnAjjk8ovHB23EAEg4yAcd6zvDVz4luNYN5q9xDPp8kRjFrDE5Yn15Ax+NepqMjscn71DEZ469zjP5UR89gXdmP4egez0/Y8P2fcxYJz8o7D64qj40j3aaxGR+7fBP8AumujmGMHPBHNc144XGizneADGwJz3wcVNru3Qt+Rg+DJiEsEPzHaBlTweKl8H2yJ4o1OUcPJuBYezCsjwPqVsJrOP7RGSqj5Qwz0re8HMrapclCPnMjbgefvAVPLqvIL30OunY+XcANgiMkH8DXyx8TNPNx/YQBIRBJIVzkFixyT/ga+p5F/dzkk4KkZPrg182/Eu32zaRn+GNu3H3iQTU1G9EjzcZJqGhQ8HWbxXWmFGKOLpXzjjrg4r6lVsKp74yQRxXzd4W027vP7Pe0hafy3VnEa8KM9TX0hbyiS3RwQwwM80U07NbHLl7k0+bYg1RmXTblgcHymIIPfB6V4j8Ib3VL/AMfX4uHMESKSY9xYtzxnNey+KLgW3h++kJChYmI/KvIPhrdRxfESVC+TLFgg9+BxRKLurPQ7qzalE9yTdu/ChssxH6kUqMN2cHHbB4oABP8AUmqbtoehG3QRlLLnP3TwSKGwynnHGMdeaTq2Ov8As96dwMhlw3HHvQw1IGYFeeMccivLfj9fGPRtCswcPd6pCAD1IBJNeqvho/x6mvn343av9u+LfgjRkDERSG4YDkAk8ZH0FZN3TQknexY/Zfv91nrtsSCwuNwA+pB/kK6bwfuj1zysrlZrlguPWZv/AK1eR/s26wNN+IOsW5GwS3U0LZOR94lSB+BFemN4ig0Hxnbx3G+MyrNtKjO4mU49x1qqNrNIU421bPQ9St8abEPWYEYHevPfj1ZvdW3hmUOEMN6W3Dt8mfzwK7y9uHGmxScFGlBVlOQQR2Pb/GrGteG9O8XaLHZ38IniOHBDYIYDAIPrjvVvXQwnByjZdT5l8GiC6+JUFk5Lxxt9okVVIG5RuPPQ4xkY717bo+ow60vhJ0O6K6gmlDdN2YzuP5n+VM0v4G+HvCuoSanYveGfypUAklLqAykHAPQ89az9FtU0vxF4C0y33eVDaXIXfydoUYz+f50KNttzGjR9inc7nQ5CNHuIDy8BZM+wzgV82eE18zxs8HaaOVSrZ7q1fRWiyD+1Nbg38rKSF+oBr5t8ONJD8S7QZ25nZSvrkkZryMbdyiz2sM7PyI/Bunm+1uSySZ4iGJZ1HOApP9K+gfhjdXcdjLp15KrvbRxtGy85VgTkkkknOeg7V4H4WmfT/E2pkGTo+GBGMHjP4k17r4Mmj/4SCCRD+7uNOXBxwWVznnr3rXBxcU3YjEXk1Y5b45+B7/xBeaZqtlaPerZhleOLJYZwQcDk4OeO2a8Q1D4f6zr2qROdHvnuYxtjYW7AKffOAfrX2NNHefbjtMMltgeoYGptpVRnaDnjPNXOgpTUrmMajS5Th/hD4Xv/AAz4at4NRz9oZi7xsemcY/8A1V3cinkhiOegFU21SBJhC9zGkp4VGYBj+HWrar15xxxiuqEUotXJcrsiZirHLnHvTNjN371NkNx7Z5xTNxOAePQ9qSstifUYM7yD1/vVG2dwIPb7uKfyrc4PptzTQTj5sA9gat6IfMiNmZuF7dB04rzv4jWeqy3ET20pggyD5qxb9rYwTgDNd/ILhpAUKhccAjJqD7P5LO4B3NgnBJH5GpUna1hWbPK1ur9NMktLaWbUbmQAOzxsgyD2GwDH1rvPDFtc2emAXK7J3JYqf4f1/pWi6ytlQ4QAZyDg0+TdtABw2MbiMn8quU3y6ExgupkeLAi6M2cAeYpJ9fmFfPfi5PM8aXaEgDzQcY7V9BeLDIuhOS+CrKSencZr5/8AGCn/AITS4TJJMoI4z+dZ1E3G9zzcWk0eg+CZImbNpah7+FtrTM2QAQDgc+leoxKzxoXPzkZPHFeS/C6RI9Y1ELk7tvtzgV67jfgE449R1ql8KNsKuWB5/wDFC9KtpdkCS7O87hegCqQD69TXP/BXWPMutRtjkAsJATwM9CBjj0ql431pr7xHr7ozFLSJLKPjjcxyx5+gHFZPgK5/snXEkLEheSRyCCQD/MUTVrJHPVq2qxSPoB3Ei4BGcZIB4/CmkkDIGD1PHamqxZFOeCOB2+tOP3ev3eS2aOayPTUk7NjW6Z6E9dv9KRWHpvzzzxzXOW3xA0u815NKjdxduD5fAwcDsQfaugDblYbQByCT7UO1tB3V7JDZmTqeBk5yOP0rsdJc/ZYyA20qDkfQVyUkf9w9xge2K63R5CtnADx8g7e1duEb5mZVTs/FihrGMfwElT9COua+Q/EXwY8SaPcX0em2TXkU0zyLJCQSwYk4IPQjOPwr7A8UqW08YODuAGBmuThWSGP9/OrsCfmA28VGYUFVnvoaUajp3sfN3wm+AniCx8XWGq6nbrplrbvuMYIy+ORwM819RwxBY1TrjjPX6Vm3ur2mmafJe3d7Hb2iAmSd2wqgep/TFR6D4m0rxNavcaVfxX8SttZoDnB96zh7keVIuU1J2ZsiMN82TjPGKQxgAHBPY4NCLt498gmjnoCQOpOf5Ve+pHmyNHHQcegxTlyrDPTHHFOMfyd8gHOelM8ss2c8AY49fQ1N2h6Me+NpYnHpXK+PNHj8SaSdPMvkTMcqeQDjsSOma6Se1S6t2Qlh0JKkg/nUaWnkqBvZ8Dgk5pOV1Yb8jyPw/wDDu/0W1MFlp9vbF+GulvixPHUZQkfQGuz8E+Dv+EdjeWW7NzPITnOSBk5OCQCa6lohkYOB0OOKd5KRr8hOM+tGsVcSi1rcJyPssgGCdpwB9D1r51+JgVl0w4JAjbj/AIEc19EMoS3kwNgIJIJ5PFeBfEr91HphzgkMMAY/iPFZyklZtHnY1vksg8C388erWFlFL5cFypVgo6gDgc17vptjHY26xjdnOTXgnhOCVvEmlNGMiMb3wOx4Fe/WMwmjOCSVJBXtketVH3lcnAwcaepyHxd1Jbfw1HZK/wC+vp0t1GecE5P6CvFNHvzpvj6O9Qt5Sz7Dgdhwa7/4uXzzeOtGtA/7qztprxlIOAcYBP515pprgSW88mTmUZbPGC3P86wqVHCyS3JxU7TR9U2sgmhSQH5GAK8+vNSGPbgjlc+lc54BvPtWgojOCYmaMbu4B4P0+ldLjatb7q6PWpv3UxjRhySM5XgknjNJ5O453ZOOmK8k+NHibW/D91ANMMqIwU5jYqF5OckcHPXmvUNFuHuNKs5ZH3O8SlsepAPJrGNRTk0bOPu8xKy5+/yOcCvmqwkXxd+1BezSZMVgDCm7oNq4PtyTmvpqRTIpIxjHbrXy78Kw/wDw0H4pwWYLPNuLHpz0/Soqe6vIUUpPU4DS7x/Cvxq1uK2X5FuvOAY8cNz+hr3LWPA+p+MNZa7QR26W9uwjLttZnZiRjuOMfnXgHiZnX42ai4ITOT83OeR1FfbGl6fbajo9k9xbRSHyl5ZRnoO/aihJ817FTj7qPN9HutU8GeCJ49Vije4gm/dwrIGacMQPlGcggnp6V6jp+PscWVYOUBKsMEEgHn88U210DT7Vg8VjCjA5DbBuz7E5q5tzwBjPfFderRlZIr3zLHazFOu1sj8DXA+HEiu/Efh6dgS8elzFTjuWjB612mvXX2PT5ZCFCiN8seOApJ/lXnfw+kGoat4cu4h5iDS5lc5Py5eMgH64OM+lSrjukdNodsIfFutcNgkZY+pAyB9M1852TLa/FK33c7bxs5PYOf8AOK+mRcRxeKGgTJklByvuFzn8eB+FfJnjL+3PDPxTlN9YS2lv9uMkcwjO14y2cg9ORzjNcleEptaHRRko3bPbG8H6bpPhUXpiQ3l1OXZ2OMjJCqPoMEep5rpLyRrfwva3MUSW9zbL8jRcAY7fQ9x3rnPEmqJq/hfwxbW0Ek73c4lO0cpGCTvIzkAjpWxr0JtPB9uQ7B2IRtxOMZPb1PeumPuqyOZycm7nc6bcf2hpttcFMedEkhXOcEgHH61XudN/06KVS4Ck5XcSCPeneHzt8PaeT83+jR9P90c4q+DmM84OOPWk9xKyR8ueLPD7/wDC24JRdyh59QABYngDB457ZxX1Ake3A6gjBLda+evGVwV+KWmBNnmfamfaeuBtHToO/PWvoTdlQSc5H3aIvRowo25ncRgmTg8Dg+1RsNp6jFSHAwc8ccHGc02RSuSMg9M45pKx1dCLaNpz0zkU37v3+fSntk5Ucgc8moZBk88jtxQ9xaXsNbKtnj3bPT2qFskngnj73ap/LOMgsVzwMdaib5T90g45wKWzK22K7NxggDvkCmjHHHPXPSpWX05wMD3qBmKyIhTg5zyOKSe5LdtLGV4tkUaHcEnABBLfiK+evHF1Ba+N7iQBju2kFeevAA9ya9W+InxOsvC9+mlXdhJdxTALJtYDg1h+Kvh7p1rHZa/G8t1ILiIrBcnIwSBgnrwD+lCXNozirU3NrQf4RtxoflCc4luyVZl4AYjgfh0r0XTNSS8j8snE0a4dcDqOK5i88Mprfkb5ZIY4594jhIAJ+vUVq6ZYLa+ILsIGAK9Dk849arZ26GkFyx5bHj2r4+y6tKwbdPqbklvQccVV0uWOPUFV5VjjYFd2eQTjHY81p64oXRb8gZ26o4JUep6Vk2tvJda1ZpDF96cDPQ4yCfwqeZXszyqlvaqx7r4V1sa9p4kUYEZMZLAg5HB649K2WwqMSVIA5AHesPwuwjF5DtyEmJztwMEZrS1G4FnZyzuQiKpJJ6dKdrbntpXSR4zZ2tvpnxS0+8w3+kE4LdBnPT9BXtsK7cjsT1b+lfPGu+IDH4k0q8QMI4HjDF+pGeSPzr6Asb2LUbdJ7eRZI3XIdQPTP146VzxqJyaubTiotDvNDbiBgZxke3H611+n4XT48/P8g6n6VyDRnkAH5sZJFdhop/4l0B/i2jnP4V7GEdpHJM7jxMx/s8YXneDkHua5trdZo/LfGSDnPIrpPEWfsI3DneCcVzyxlZO23HPOce341rivjJp7HE/Ebw/BJ4BubSUAo8qsAvHVh09vrXPfs4aVHY+HdUkjLfPdkDdycDgDH59K7X4nX1vp3hSea5ljjiV1YlzjoQSMd+BXHfs53Uc/hy5Bk+d5DIEJ+bBJycelcUU+bcxlJRqq561nax9O/NC9m745/rT2j2yZbPsDxSbSGAwD2zRrex1uz9CTnr1wM596h3evf0qRdy5U+nToc00jdjp6nmk72sVvohqsV/8ArnNAXoc5BPU8c07bt5468AUSIGXB478etLS41drUjbcc4I9s+lNZTs+bpnjFOCsOOnPHekkR3jYA7D0zjNJ+ZOthHX9yV25JGOTXzj8Wp7lYbOIKyXNvI2+MoQcZJGD05r0342a1rHh/wuk+jztBcF9paMDd0z3GAKf4EvJ/E3w5hvdXEd7dyQsfMZRnoeTgYz9KzlaWiOetTdWPY4jwpp9zofhM6he/6Pc3EXnl2PzcH5VHpgfmTXd+H/FM0jWFykDpBeqCwkGDuHBI/nUfgVI5NDtoH3SMsOcOMjBJxj6VsazbpHJpxwoCnGccda0Xu6dC6cHFJJ6HnnxChef4hanLwdmkEA9xluwrziGUw6fAzhXUHO7t1716Z43kEfxAvYsgCTSWOMdwa8vVsWtrB5bO8zmNV6jJPWuepFya1PExjfOrbntXw1mvL2a2uJJUaCWIlY1j24IJHXPPHXivTGy2OVP1rz/wzbjSrjRLYKRthILEYGTzXcX15Hp9rJcTnZFEpYt34rodkr7WPeot8queWfGBTNb3eTwhjxz0GCa7b4d6guqeD9LmR8/uQCcjPArxbxh4kn8T3F7ceUwthIFCg8YA4J963/g74nvdIuYtEuYB9gkYiGZTzk8gfQ815FPEXrOK2Z6Mqb5D2iRmDZBIyMFSa+ZPAMwsf2gvFRJ8sebMeR25NfTzD5T1Hfnmvk7xFefZvi34kkt28qVZCpZWxyeDnHr/AFrrxNT2cG2jKjHmaTPOdek+2fFvUJQ5O4E4xx2NfcfhUmbw9p5IG5oFPGRzgV8INO8vxSvJOCkcRyQQSeAP0r7t8KyFvDenEDGbdDj8BzU4WTbV9iqmmhrtnuMAds80mSyn/a6elK+cfd3YPH0pgyxyRx6Z/pXe5X2OfW90cn49s7+701IrGIzTSFogpOAAylcn2BOa870nxH4V+Hdm0K3M17qlsBbtKrH5sEZwBwFB9snHWvZ7yxTULeS3lBMUilGCsVJB64IwRx3B4rm9N+HGmaWoW3kuDGoCqkjK5XnsSCfXqTUp99g12GK5ute0y9jaJoLmMOjch8AHOe2DwBXRXdrb3UGLiCOXg4DKD/Oq9r4fgtZ0nBknuACqySOSQpPIA6AHjoO1X274HOMdad0HXU8ojsYofE1unZbUEYwMAOwwK1vFRH/CHxRRgHMuOTznJrH1G5MfitEB+X7KOSP9tq0tSZ20LS0wGLXRBB9BnP6AUNq1kZ6NnW+Ht8Ph3T12ncLaMHcf9kVneNtcn0ixghtAPtN3IIo2YcJkEliPYZOK0tG+bRbInp5CgY78CsHxxF5kmlngYdjgHp8hFZpq9gnpE+Wl1Kd/HdxeSzzXCQ3BQsxBJ5IJJ/XAFfSXwt8VXmvWt3Z3ZBuLOQKH3feUjIJHr2P0r5+03TYZtTnyclrggEdOuele4fCWGNdS1RwpWRkTdz6ZxSWrujyaVSXtrdGemlcZGQTkY4rM1vX7XQLXz72fyUyeg3fUAVplcsTkde1ea/G63luNBSKCZ4JCzHdGcMcAnFEklqetJ8sW7Ha6VrFvrtml3ZSiaJuA3Q/kasNwCOj9MkVxHwXsxZ+B7TO55JGZpGbkk5xmu4kY7vX3xSjrrYUW5K6GLk85ye/GKazHksMYFKuSMDpnpTJQc5J5/wA8Ut2arzK7N833cdxTZF3yc9QOxpzc9gTnrmkzjsDx2NaaLclp9zwP43SRyeLIcxqz26REse2STXovjB1m8G2j9V82BgFOO49fr2rx34wagLnxJr8oOI7eW3gLZwOAcjNeryXQ1L4b2EqvvOITuX1BHeojG0tR36GloMr/AGMEnkSkDA7e9W7VS3iK4YP8uPunqapeGZPM0vOf+WhyCM85/rWlChXVpT3IGB3q2rGV7qyPDdcugtnrcZcE/wBrMcA59O3atH4d6e+oeJJLshtkJVFzyM45I/KsjxTHFpuqa75gxK1wzGM4UkngY6Z9e9db8ML5LPT9MDoxlvmmYtgH7oA5Pt/Ws/Zvmuzzox56t2tjtPCzOl5c5PyySMRk+jEGsH4wapcW9nbW0b7I5AzOFPJxjAPtWtoswk062u1BAFzIpPcgsR/Ouf8AjCQ0do+MkK2MZ9s8Uqt+V2PZppXPM9ds4/8AQN0ZKSwqTz69ffr716p8I5xBbXFl5mBkPFGxJPPUjn19a868SRh9D0OQ8bkA3Y9GOB+WK6nw3aS6bJaaskrIdq+apJ+6XA4HQcYrzKd/aWNpuNtdz164B2jYcHoOe3euu0Rm/s+Adfk6Z+lcfI3yng44PUY98V12jsFs4uduVGOeK+iwqtK7Zw1NrnfeJUAscDruBrnVfLL1PHJ/Kul8T/LYkgj7w4z1rno1CyIWxjacn3rsxOk33M4XPn348ahcatp96HVpEW8FpBH0CqACxx3JJ6nsK5zwDqVz4fME1r+5FvOpKr0dSQCCPTFdf8UrbchyoCNqMjZHTGBWDoqqtuDsAzICT0wAeK89cyd0tTxK8pe13PpiNvPjSTONyg4zxzz/AJFLLJ5ETuedqknH0zSWZDWcBxwY1JH4VHfsI7O4c8gRtz+HStG11R7sb8qbOI8N/FKLxF4ml0r7MIioJWRZN5OOoIA4/Ou97joPUe1eH/CfTbez+IV3sQfvbcsCPUnJwa9yDBepJ4wOKmOtmRSk5312EC4OB65J70pUBucZxxR3GSAAeD7+lG8+Z94Y96XWx1aWsxox16c02bOO3XkilbOccZznIpH+Vc4zz0PrSsnvuLXU8n+Pd6YNI06Af8tZHP3scBSeKl+B94NQ+FseMkqrKQe3BxzXNfHbUBd+NND0ondttp52APT5SBmj9mPVjeeDb21cBShYqoOcjkVkpR5/Qcfev2R2ngVN0aITjEOOnHU10eow7pLAdcNzxxXPeDWMOoTwnnEY4+pPaunvJEcW5x3IGPr61s7N3RnseSfFa4+xfEi1kKb0m0+WIYHfg1yXgHTjqWuRiQbBZFnYD1PA/mK9P+KnhDVNWvLTUdKtFvZI4jG0ZbDcnIIJ9elcH4R8H+KtJsfEN1dafcWVy8a+T5rKfm3Anbg44HrWPI+e6PNnScq12tD1m4i26idnJt7dJF9QQf8AA1c8bSGfwZdOCPmjBJzis/SpJJvE9zA75cWEZOcZyQc/rUutP53gW9yd2xSAAeODTxGkGj1adro8Zs7fztD1UHBMciOoz+FWfDd/LY29vcxxPPPbtv6DCgHGTyOOai8PyCa116MEDbGrdO+a0fhtIrJPvdQWZY9rdMEk14NGC9pFo9apKyPcdH1aLWtNiuYTlGGSQOMjg/5+lfLvjPS5NJ+JHie7lBCyyhlVRyVIBz+vWvovwSvk2eo22ci3unVVHocEAD8afq2haB4qP+n6dHcSRjG6WMhvoD1x+NeviKfto2Rw0pOEuZo+Glhkh8WXF/Hmd7kmIQqvOCRjv9P1r7v8E+fH4bsI54/LlSFQVA46elZ+l/DPwtpMyXNrodpFOpyHCbmB9QT3rqIGEn3OEz3GPb9KqjT9nvuTUqczduo/nBA69PWmls564PANKJOo/wD1U0yK2ABn1JFa9SPQOeh6dsGmMAcc4IPT1prHkHIxwTx706THDdx0AoikvUaiJgZPAB9ajk+eQjODzlT9KdwuRnjgnNUHupWmdDbOgGcSAg557DP86nrdhd2PCfFGpa3N46eDTtMTESCJmmk2gAOTuAOCevYGujvvEz2w0rT5ENxcxzFmMEZ2AkHoc54J9MV315oFlqW19Stor11GC0kA3ewzVfTbPSLeYGx06O3cHllg2nGT3rXmjbbUxs09zS0GORdEskmXZKsK7lPrgZFZPjOEO2njgASMSMd9px+ldHlVUvhgpOCPeub8ZS7ZNO9fMYHHuprBp7rQU37p826dHIviARp86LOzNgYI5New+Cfs/hnUhczXiz/b4wqwRqSUIOck575ryHSJjH4mlKHOWYHPPc9a9b+FXl3cl48iK5ikIDEcgZBFRCVnys8qj/FTZ6puAweQGH1rzD4w6l5X2e3DgFYJpCSOemP616arKQMHAJ4FeDfELVk1fV/EEgZT5OywhYHIBJy+Pyra2jbPSqytF6nV/BPUxe+FjDvy0UhyOmAea9EbPJ6ehIrxP4Lzf2Rf3Fo7ZWZgBngg9j/Sva5uVxnJ6Eds1EXpoxYeXNGwbizA7sdzmo5225OR6ZpR8q4J4x6VXa8gmkMaSxl88qrAn8qWrZ0xTu0BYDkrjjrVO8uUt4ZZW6IhYknHAGauyfMvGCem0DJrkfiVqL6X4L1e5TG5IGAJ468U92DS6HzXrdxPrHg/xZqhTeJNQVgW54BOBXrnw71JdQ+G6Q5zJGynDe5BH5VxGj6Sj/AXU3wC0rmQlueR3pPgXf3Oo6TLZRvvdo8qQOPlP+BrKbV0+ocvY9E8E+KYLhXtGxERKV3ucKTngAj+tdtFtGryZ7jAPbp2Nefv4HitbS1lg1iGC7jk8xhKpAJznBHXj6ZrqtHvLu8150RPPsFiDGcqVG/uAT1HpXZbqmY2cWXtc8EaH4jkMl/p0NzKQB5jLg57c1n/APCO6fodzp0VpbLBHbrJ5YUn5cjkde9dYzYwRx64GBWDrVwLfUrNH4DJIdxHtWXM76hZc11uc54cYnwFFIX2lrlmG73kNZXxclb7Hpzj5k2sCcn0Aro7WCNvh/am3GRhWH1LD+prnPi0yw6DpTkDd8wOOnQZpVrcuxtTvzbHA65G7+F9G5yFZlAbjjd/9euw0G4ebSrq02bpI7QAKD0K4J59QR+lJ8PdOg1y10sXIWWK3aWQIwyCcjHHoDk/hXT+G5IotYuxB5QjyUZQOh5rioQs+Zjq67M6uCYXFjAyn5WUEYyew/xrtdDYf2fGM7jtHbmvL/D8hhvtRtA/7iMrIqg5wCSCB6DjIHrmvUNCbfYw7VOQvGR2r28NbmOSom0eg+I2MmnIMYwwxzWAPvc8kDsK3vEHzabjBGGGD2rBjZw2DtKY4Oec11Yn4xU1pdnifxYXy7FnLZT+0JOv0A/Ss3wTZ2U3kQapueKTIURkgljkgevNavxWj/4l8m/hV1BuFGSSQCK53wzL5Nxo4Yl83KnJH14ry1N81jyalvbJdD6B0WSeSxjDxeWFwqjOTtA4yaqeNNQTS/DWoXJJUrEVDAdyMAfmRWtayDy0A6cDA+grz74wapmTRNHB2/broNJg8+Wg3H+VaSfQ9uTjGBwXhHWBpfxIs45eBsWJjjPVRyR7GvoFv4QuOmc18v28outf/tHG1jOWABx3wPyFfR/h/UBqek2k46ldrAj+IcH9RShomjgwtTmk0abdgMkdDk5oUfN/T/69Mj6k4x6KOn4Vx/iv4oaR4R1SOzvBL5jsq5UDAJzjgkE/gOKV1fU9Re87HYsvvkjpx3qIl+RnIJ60yK4W4jR1ydwDBiMcHkcU+ZhHAezAEgD1xS2uwW7PmrUTJ4w/aA1vB3w2Fi0S7egO05/U1h/s264dH1y/0uVlQmV4tp9TnFa3wRY3/wARfGt7OS8rGZdx9MkYrgPh7iz+LmoReZsJuAwUe5rglLlaV9Temkj2rUNRuNH8VXMkTkwRwqXCtgZyeK9E03XIdW0Wwu49kZkGdueM5wQDU48LxwrcBLK1uUusFmkyGOOmTgj+VUn8Ey3C2sH+i6dZQTCfyLVWLMwPHJIwD3wDXoR1SbObZ2sdjHGGQEnHAOBzVHXwn9k3BzgAc44PUVoL2A4I4zmsfxfII9BvM4DbeDn3FNvlK036mHotrv8AGmp3ALMPssagY9iaSfE3hHVVI+6GJXv1qz4ZuJJPEF+CMr5ERBAx2pt7bJp+g63E5IJR5GZvQ5OfpWNS7ixx31PHvC8iLLq4Yk/6OSVx6EdPwre0Xwfc6NBaT3bpbvcsJFUclQcYyO5Azx6muL8D69ZXXiG7hjk80SRlQAOOCM817P4wujHq2mWyBSGiLlD1wMDj864MPSV79jsrVfdsjStfL8N6pIXkD22oMrGTPKyYA59jgYPqa6RgUjGwZLcZbkfjXEeKJCsFhHNHy0qFQDxgMK7hMKsZycY5Ge1d7VtbnCm2YF1qd+ttqZESO0ETPFjOGIB/zxXkvwl+J/ivxB8QZdK1gxyW/kmQqkQUIBgjnOT1xivbtYjT+y79yNmYmzg8Ywa8J+FSpH8XtRTHzraqg44ztB6/h+tVDVmFRuMlY+hHXLZ3H8u1N2jHAJ5p7KMZ+8QcAHpTFPzfMefQmp3dzp3AqGLg4A9e9R4GRjt6VJuKnd8p7DHP503cze/H6VMW9Wy2N2njII5Oc98cVDIp3OBz0/KnFtrEbTnOMZpZN654ySPWk77h01I9vGO35UzaN/GQPrxUgHBIOPQE55pG+Xg4z3OOtLXfoJbjFUqxLnGRjcTnpXO+Lo1aTTgcZMxwQM9j1roAw87bu4x0B5rlPF8yagYLWzvrUajBKJBatKAzgZBHGSM5z0qnokZ1FofO9rGLfxNeyPtUxyszA4HGTXrHw5jOlQ3cjjY0wE5jYYIBI4/Ac+1eeWnw71W3+IVvcavGLC0uJ2kG47w7AEhcjscZ5Hau3hh1hfEWlfY7dZbeTck88jAKynk4A5zWcYdThp0+WTmz1maeNrF5E+4FLA/hmvmWNj/ZCTuxc3mozS9PQ4FezeGbi4FprFrKdyxK2zGT2IwP0rxnUVFv4b0DIPzTSHg8Z3nr6GtpaxKr6wNDw/M664UiO99owBwAQwJ5+le/Wd1Ff26PE/mDA5x3/wA+lfNejyvP4nhgjDhHbDGMkAjI79a938B4h0XygSWilaM5OTwT61FO9iMGnyu5u3CqsMobjKkDJz2/SvCvDMd3a/FpBc3IKGMiNRgZBzjoK9x1L5bO4JxgITk/SvnfVtTh0/4n6JcA5OURip9fWs6kkmktz2Ka0dz6H2v3yT69q4T40R+Z8OdXwc4iOQBnuK7tWDpnPUZwDkY7VxvxXg3+AdXQA5MBxn1q3eOpzx1bseUeHV/4sLJuZSmWyAOO9Yv7NPy6ou1ySyyDb2AB9O1W9I1AW3wTa0Y/vdzgr+BrO/Zt8xdYhPRdsg6YJ6Vz7rU1tZan080aZG9B6dKRVC8AbBnhsUqb8Y7dCDSO23/9X9K603y6M5rq4xl2NgZI78d64XxJqkUOt2EUr/Ltl5647c16B0wSeMcmvM/FEMGn6w17fj7UvmH7PbICzMCeSV64AHX3oTvoNpLVI3tDjW18GWyOqgLGM7WBAOev9fwrlfihpGq+IvBlo+lRGeWGQlox1KHjj6VraD4kGuS3ltFYS6baLGDHK8RVePqMZ9q6TQWMmnQFXBDZIYLjIz6dOaHJvRlRfvHkvwfvrjRxPb6jFPbGFXkka4UqADgADIHp0rrfBVnJPJJc3UYSSdpHZVOeM5H6YrW8crGLGWRxnbA2FX1yKPDr7WhCjH7skYP0JpQ0jqOepV8JyeZrOsEn5gFHGfVsCvW9FY/YIuCRtHevJfCcRF9qcrH/AFhU/q3H6V6vor/6HCGGAF4Jrvw65p3MJJpXPRfESldMIycbhwR7jNYUa5XOMgdM966DXuNLJwSe5PpmuK17xLbeG9Bl1C7SVoYhkpGBuP545H1rqxDXPrsZwvbU8n+MEsdvpN4+4/utQOQoJPIGB+tY/gW1Oqxpe7D9mtAQBjlpOpx7AEk+5FdJDp2jfHXSZ73Sry704GQedHMgI3AAAkZxnHcGr/gXw7FZ+Fhp1oPIeF5oWuPvFiGwWwfXA49q86MNW+hy+wbqczR22h63AGVHcLHcKskRY9eACPwI/WuB+Jx874gWPXFvptxICOxIxke/Naa+Ff7D0/Ro/PnuXSdmMjn1IOAOgHA4qr49hVvHaZcAyaTMAM+hBOauSSSe50VY3g0eTwzf6LBKMJtJO49MgivcPhzrdrJa/wBnxSic8zllBwNxyQDjBwcjrXhqqRpoC4wd2OwyCDn3r2vwCkljb6RFImJHtiSM8gFiR9OtKm1Z23PPwOk2eh4PJ6YznB5r55+Pmn28+uW+oBZN9tLGpIIx3P1/pX0Hu+XJP4N/jXzd8adcTUrq/tLY+ZtmB3ggjIBGB+dediaippa6n0VCN2fQGhzfatJsrgZw0SsMDA5AqxdP5kci852nPHt2rjfhH4qt9f8AB+nxCVXubeIRypnkY4Bx6cV20zERuFIzjjjJrpupxUkTL3ZNI+Z/gmgg8aeNw5PBl5HTqa858JTD/hbN6VI++p3YzxurttA1IeF/G/isvl3uDImF7EnrXD+C2VvilqOAOSuSO2COprzXUjKaS3N+RuKZ9vQYa3Q/7IIz9Kkk4/8A1Co7NiLWLHdBz+FTctx6c8166+FXOWT1YbjnPoOciuL+Jt21vo08UYbzZUwuwc5yOgrtGxtz/F2NYXimxluLT7Rb2i3d7DkwIzhQCe/I5xTdtGK3UyfBkV7aSve38AhNwiRqxcFsAcAjsfoTWhDHHeane20zrLFJGUZe4yTkH8K4rTvCfiG6uIJb3UL+IQSeZ5IgTk9SMh8Y98V6Dp1pcNqEt3PF5QZRGqHBbjJJOOnX1pSd2WkrNHll3+z7p2gX1zq+kX08GFJFuyhlAJyQD1Ga6O3sU1DxDNe3MeJrVPs8ZyThcA9M49O2a7zVF3afcrnH7s/yriLNturao4OfmHynpnAFZxgoJuI5PS1ybxpkPpBTnDqD24DDH867Lho4wcnnqPWuT8SBLiTTvu58sMA3sw7fjXWNJtjiwOCeAOxxRJNoz5bfM5f4ieKo9B0WeCJPtN7LEzCIHACAcux6BRkcnkk8V83/AAw8ZXGl+K77W7lBK7kymNT/AAZxgD2AHPtXr3xaXjxHIE3ONOijBz2LkkD64rxDwnYCK6tyiBQqkMO2D1/U1k2otW3PLxVRxa1PsPR9Ut9Y022vbaTzIJ1Eisp4wR3HqOlWnXn5scdK4r4PK9v4Jt43OQkkirtHQbjgfhXatjbg/gT3q+Zbo9GlLngmxpYLx+J5pu0fiQK8M+Pmrahp+sWiWhkKbUJdJSqqSSBkdDnGa9j0MTpotl9pkMtx5Cl5MY+YgEnHbvUKV00NVby5C8fReTn1xigqVUjnOOT1ob72R1zjmjd909sYNVfTVG19CNl28Acnnmo9pxjqc/wjH61M3yqc9e1Qq3mc9sAZ6ULfUFZrUhMSeb5u0eYwwWU/zr5t1jT0X42QXBkzGb3ywAMEYAY/mTX0pIwXcSPQAk8V8r6vqzHx/aXuCwOszKGIzwoQf0rOb0BLvse3ePs/bNDkAyBO+c9PunBNW9A2SWuny7CNwOOMcn0qr8QS7x6VKoyfNYgdj8pq/wCG4mOl2GeSvOQMnpWn2UZ2u/IqaXbmG61jAwGVjuA/T8K8OvZBN4X0oODiO8mUFumNxr6AsVI/tLJB3biABg9K+Z9Ua5i0h1c4S3upJF3cDBbv2qW7KxyYqyjY6f4a2ran4uuJ9mbazLANjILH1HtXrPgJ8x3seMP5xkx04PTH5Vx3wn06LT9H875Vkule4bBHpgfzrq9A3W5sJ04jmUox6ZOSRVxVo7F0I+5dFT4n+KpdFsPs1sR586ksx7D2H9a8O8Qaa99fWxJ2TsqskijgHrXqXxmUyXkGzAfyiAe3WuF8QwmP+ypAMlolBOfQ44NePiaj59GezSiuVNnqXwr1i9vtJe31GTz7i3baJMclcccD0960/iZMIfBuqPydsBI4zxiuC8I6ne6Pq8TsmbG5wqbeACTjJ5/lXoXjawn1bwrqVrEu6WWFgqgZyccYrvpyk6ab3OGdozfKfLsV0YvBdxImJcxsfm4PNav7NkrrrFpHjI2uSWIz9Kytat30/RX01g4JULIzDDA9wBjP41u/Afw7qcPiSKeKKSOyhVj5jKRnOOM8VwUm5XTNqkk0u59NqoVcnpnoDSdWweQozuFNRgoAJOepFDZ6k8da9aPkc0lZAzfIpAGM45/rWZqmgadrG17u2imkXhHOQcegI/pxWkW7nsOPakaT5gP7w9Kd/IV7LUzk0Gy8tAIFdFwArMWHHsTg1ZVVjwECgDjaBgf/AKvanh9rYzznH+eaRjnIPUHk07t6E6LVHN+NmT+zJxjdmI4YfUZqpoK7riI78bY2BGM9uv8AOn/ET7WujsbQBwylXZgTgHBHT3Fcro+qXOm27vc3sN3cYKrFbsF4I7kjP/6q0cdBOV3Y6rwpH89zvAMhjUt/30wH6V6ZpC7tPiK85UHr/n1ry/wPDeeRPPdxGAtGsaK3XgknJ47EV6jorD+z4c/3Qf6V04b473JktNz0zXfl0p88nI6jjGa8s+LPlL8PdUaXDoyhSueOSBXqutZbS5h3ABA98ivEfjlqQs/BdvATiS6vIYgDnuwJ5/CurGNX1M6V7amX+zj9nXw5q9tAip5V7JhV443EAfhiuj8FqYbuSPPyGa4OD6l89K4b9m+8WPWPFenE4dbl2C5z0dge/vXdeFykWuzxAn70rAEYPLYNclNaJnTUWzN7VkM0Nkg4/e46f0rg/iVMtr8RNOLOo3aZcA+529K9IvIwY7bnkSHBxmvMPjRZoviLSLyVtoWCRQzYHUAEZ/H9Kzs72Oas7U7o800G1OtappVlGWaJ5Wd2UcYXnn2r3qGP7HrVrg7EjiVWHbB/+vXi/wAOdQtotR1u7KN5VpGCjYGMEgcDPU5r2ZZo9Q1fUIs7dtrGygjB55H8quKWuhyYSm43k+pa+JWqXGleDL+a0YpLt2qwPTJxn8K+aI7cXGg3F23Mq3ADOzHOCCTz3yRX0L8SpvtHw4u5OMlVJP4jjFeFaPDHceD9bRzkpIrZ9zXz+Mjz1LM+kw9lG9tTovgp5em+IoZ4W8qCUFJPm4YnpwffsK+jmUNGfXB4r5s+HWi/2jpJlErRTRuvl8nbkc8joele/wDh6+OoaDbSu2XZcSEjGWBwcflXoYSDjR95mNaSlPY+XJFLeOfEfm8kXDKCoxx7muK8CsG+JGqSFsfvAEYnAOCBivoHxp8HNRudSv7vR5rcpdyecUmkKMrEdiAcj2xWP4X/AGetX/tO3utXubSKCNgxW3LMx79SAPxrjjSmqrbWhrzXglc98090ks4GBDjaBnPsKtYOenJHBFQWtslnCsaDAXAAz7etS7trHdyPQ16+0Tle7D7y4OAc9aTHXGCaU42kYwOuc1GvJ7mgF2Hqv5UoUD8e1NBwTx+dSKu1c9fbFJaLUnS5V1JR9huB1BjJBJ46GvLV8Q6fZa7fpPdxh2kwqhhnkDjH1r1S6ceTLlGdCpBCDccEYPFed/8ACtzbao19YC0MrcpJdRsHUEdMgijSOo5LQu6tfQTXNnsfcfs4IGMcbhXYxqWjiK54YEZ6YFcdpvgPdqaXeoXYnuQflSMMFxkE9Sfau44VRyOpG0VF77EK7PLvirCHtdexwxsost34Y9a8X8LruvCBl2ChVB5ySfT8K9w+Jzp9j10DlhZxk/Tca8Q8M3Bt47mWI4uYxvXIxyASPwrOSu0eFi1eVj6H+F1tcWvhz7PcxNbyrPIdsgwSCeCPbv8AhXXZ3dOT1Ct0/CuR8Fq+q2dpq9xIZZJolYgHAyQD/WusaQKpIOMDJJ6D8a05bK1z2qCUKaR4V8a7qKbWL2Pl5YVt1Cg8jO5v8K9h8NTJd6Dp8gO7fbrksecgAV85/EC9bWV1HUVkJF5qLrESOkcKhMg+5BH4V638FdYfUfCENvLnz7b5SG4O08j8ulSlZ7nHCdq1z0Ffm7DAOMCjcQowD1wMmnZAbnrjvUfcjIOOgFGlz01fcU5CkkE4OMCoowMHAOeTkmpCc8AkmoedpOD1we9W7BuZ/iC/TS9HvLuTAWKFpDnpwDj8a+O9Wumm8P8AhvUQ7iW51O4YseMZIxzX0V8f9c/sn4Z6qBIEluALdd3qxAJH4Zrwj4heHv7I+CvhKdB88cpkwepJPrWNRpIE9bHvOuXS3/hPR7qU5PllixPGfLI7Vc8F6lFc6HZeU6yOqqG2nPBGOa4Lwr4lGrfDkp5bu0SsFVRk/MpxjHJ5yKZ4Sj1bwXqGlQXEVwltMB5oKZGSAADj09T0pQd4kTTT0PWtMAkvLqM4PJyFPUV5b4s+A95qkk6WGrRJaSOZDb3EW4DJJxkHoM8V6Rod3BNrV5BHKfPhwZY+4zyD9DW+74HqMYJxitLXdmRKmqi948o0zwlceFprCN5kcWumyQnaSBknORn+taWjsD4M0eUnPzgknrkk1reJZB/aUkfQtZSY/Osu+tTpvgnSkBVREYySOmCc/wBa0eisVG0fd6HP/GTlrPAwWjJJz6VxniJj/YejS7PmWMKTn0Ndp8WWLxae5GQ0ZHfpWNp/h0+LLHSLQS+XGFYyMDyADnA+vSvCrRc6rsj0aduS7J9N2XGjT4BYwwowCnBBBB/CvTpryWHT4ZoozM7KpCA4JBHPNcN4X0eCPULy3nLSblaMM3THv9K6bw7qXmSS6fId0tqAA/qvavVjeMbHFK25cWCC6IknsF3kZPmRg/rVrbHa4EcSrkZ2qAB/+qkv45Ps8jRSbHA4YDPJ+tee/FaTV4fCtmLG8e0mLnzXjO1yACeD2z6VcYJ7bmblyq7PQ+WwcDpzk0jjB6/QjmuJ+DtzqN74Pil1G4eeUyMFeRizbc8ZNdy2C3ofanrF2uKL5tWQhtknHT0zmjO5zxyOhqUY256duaR4+4wT0GKTepTjci4U7+PXA/z61BeSXH/LukbvkZ8w4GO+CKs4HQDaOm0DNNYFclcMcY5P+cGlfQSXKUGjkmkzIhDYwAH46enf6mobjfbSAR2gkLA8qADn34zWksfQkHHcA8/jSZTdwCR3yafzDlT1K0avHCN/EhB6+v8AL2rq9HUtpsAxk7RnFcpOx+fkZ25B/AV1fh8rJpNsWPG3kj1rswrtIxlqtD1PXF/4l8pHORg5r5g+P18974u8DaNEcvJdfaHTsQCACfbk/lX07rbE6fP9OT+VfJmtP/b37T+nxyfcsYkVVB4zgsf1NbY1+8rBRSbszE+DOsjR/jHrts48vzNQmRsnHBJx+oFeq3XiaPw74xt45YxiZZArZx1cYJ/U/hXgGv3Uug/HTWfJ/dlrgy9eCQQf8a+gdQ8IjxFeSX1/dx2mbfbbgqSMsQcknj245rioylfU6ZwtFNHc/bIryztriF1midiVaPkdMH8QRVzWND0zxLYpBqNpFdwMAdsi54x1rz7R5Lvw9ocGmQTpqlyJwEW2jYjyyRnccYGOTnNenQN5cYGMDAHWuh6ryMtGrM4q4+Gfhrw9pN+NP0yO2W4UCRVJ+YAgjPPrS6HGH8Za2hGEWyiA7+v+FdD4on8jRblz/CueR3zWX4faKbVtWYHMpiiBx6EE/wBalRdtBcqVrbGN4tZJvhjqGCrbVIJ+hrwvwqryaF4hiHKbFYZHGQa901SOR/h3q6SIqMquAvtk4rx74aQjUry9088JMoViCSMZHrXiYiEpV0uh6eHajFtmv8MdQ+y2tpBIuBLKSCoJ9hj8a9n8GZXS57aQfPFO4K9wCcg49CD1rmtatbbSfEmnRWixQNGoARYx0HH41s310bXxJZPAyp9pPlyKoHzDHAI/zivTpw5YqJwyfNJyZ0ccP2NXLys6Zz8xzjPp7VUvNes7LTbm7adUt7cFpXJPAH9a08FtoOF445rnfE2kRSeF9XjISRJY2yrDgmtVe2pnJtIh8G/EjQ/HMssOlzvI8IywdSCR6jPWuqC9cnIz0NeEfs96PDY+JvEDxouV2oPYe1e8hsKep46E0kr2ZNObqIacde59KiQcnnHPrUzMVUAYz3pg6+/p/wDXo7m99hQCvIHH0p4ztwOOMdeaTJx1yOxBpd2OBn3B61GtrB10K0dnGvIQJzkgE4+pqSWMOhUkgdBtp5UMceh54xSthuRnPTpUO72Fv6lVLdI8HG44wGY5IFOWJGKuc5HA5qTaN3OTx1FMj6cDJzgZpJsNUed/Epd0eskjKjTwSc46N/8Arrwbw3cItvdyOVcbCRx7Hv8A5617x8VLz7Gt6HjKR3Fi0ayYyu8MCFPuc5rw/wCFNjea3qs++2Y21mBLIQnys5OEUnoQMEkewpOLbXc8fEU3OorH0L8OpHtvDunWkmVlWLyyuO6gD9OlXPiJrJ0DwPrN8nDw2zspb1xgfrXJab4iFtqeo6dDJ51xa4uo9oyMdHUkDAOMnBNS/E7UZNV+EesSqMO0QU56dQD/AI/hVNNPfU9P4YWPG5lktdP0CxdvMMOnK7+peQF2PPclvyrvfg3qItdWt7YPxMZYiB14USA/hyPxrkvEivB4nEeMItnGoB7ERgflgj8qf8P9UulvLy0sIovtAjaUSyEggqBn8wTntgVFpOZ4tNtV9WfSysGBOeM4wax/F19NpvhvULqAlZYYiylTg8DJx78Vc0t3bT4HckuVDHv1GTyfrVHxrMY/Dt4UGSwCn6EgEe9VK3K3Y+ijaVkeffBXx7qfi/UdbivHkMVswESyYJGSRjIAJwBXqbEbic44I6V4l8K777F8TNZshJiOZZCFY85DD/GvbHBMZ2DBx16isKUnKNjSoknY8T/ao/5EqyTc2HvUzxkcZxmuc+LaBvgjokfAIgDAAegFdF+1JG3/AAhFiSCGW9T5QeO/JrnPi9cK3wd0cZyfsi8ZxxwKirdNXIp73sa/7OarfeH5IJ49gESMGU9x3Hoa9dudEMxGL+4wOCAyn+mf1rxv9mNgLa5QliWgQgdup7V70vyscKMYHOKqlBpbim1sjK0rQbPRmnkt0bzpiDLMx3sxHAyTz+ArQbDZ54zg8Y6VJJgEbfwqJ+CWxwOveujW+pO1jzrxVeJL4i2K+CbGXKng8HGa2FUSeD7ASYYLEjcjgkdK4u6sJ9f8XtdvcCzt4Ea3aRvUk4AB68de2K7JL+3vdLnsracXRtVCn7OoBwPQdOPatb3VmhaJnnvxw10afoOl3bozhiV3AYGccZo+CuvRahpcUjhY32ScA9gc59a9JXR7DXdBitL23S7tivKSLkd/yNcXrng2w8H2tzLo8Jsg0BBw2VAyM4yeM1x+yXPzI15/csmVvB08urahdy28u4NLJtdhxwcVq+DZpLjxBq7uBwQuQOMgml8Ixpb/AGZFwFMZJCAAZxnn3qp4DkdvEOssMiPeML+JrVtxVrXMeZNHoHmF9y5HAyR7GuF+LDCPQVPHy7iSfZSP613G4lpCf4QCcdOleDfGzxdc6lZ2ttbyLBZzyFFyfmkA6n2HGAO9Um0tjKrK0Geh/B5/M8G24PAUnLH8+K7X3IJyMDivGfhR4r/sxbLTpBmC4+UPjG1x2x6GvZmU+X0zxkEUo3abIw9RSjbqRtmPqRnOTmg/MvzgEdc012Cx5JA7kZwKp22qWt7M8cNzHK6cFY3Bx9cVS1Xmb3SZZ/1h2gfTI7Uz+I4OT1/pT2+ZjtPPOMHNMRm3HIyMckCo1s00T13BcHJ4BxyB68Uq/Kv3MjH3hSKBjGS5ycc9qXzMM4K5BIHI6c0+XUrQrzYYkY7AcjBxXSaG5j0mH5toAwPzrnJj87FumOw/X9K3dLBk0uBAxJxnrmuvDpuSRnNrlPV9UUHTbjJzhe4/Gvk2zUL+1BdbcgtGpJ/4DX1xqJVtNuRjGUPU9+K+SNSlGl/tJG4lfZC0SZZjgfdOefyrbHtRkruxnh7ydlueafERhH8arl2DZ8xyxU89TjIr7K8P/vdBsS4Df6OhPHH3RXxP42uGvvi7PIrg+YGZSpz1Jwf5fWvtTwbk+F9MLEk/Z0yT9BXm4aV7vc9Gcfd1NWONVGAoQ5P3cYp+0YwM4zzzTW+8PQnOc05crng4GATntXW3b0OayOT+I2pCy8P3ZJ48v7v4gfpVfwPcRXmoahcREFXjiUksM5AOcj2o+IunR6hbRPdXCQacgYz7jgsuRwD6nFczo/jcrcafaad4ZvIIS+2SZbZgAvQEnHPGMknmtE1uQ9/I6jULOXWtH1zTrbEdxJGypu6bjnGf0r55+HvhvxX4I8Zf8TjTLjYzhPOGTHknqCBjHfmvpjReNWvf34mC47DgnJxkdava9EJNNI4zuB249xXJOHNJS7Gy0Wh5reSP4g8cXFxGFNlbKqLIpyS4PIx7dK1NSjEXjzTgpYJtBCgHHufrVPw8yR3N/H5ez/SmBIHvWjrMbyeO7EoeIgp/OtU0lcjV6Hc7eUIIxnByOfwrH8balb6X4Xv57mZYYvLOWY9/Qe9a+4/u/XpgD9a8W+Nt3PNp+uFiHFsqRW6MchWbq2PX3NF7EVJKEWyl8A9Xt7rxFq05lxHcNiPdwW54/GvejwvH6GvjbwiLmyhkWBzG6oJAyjBDD3r6v8J6hJq3h/T7tziSWEFuOc45NTGTkrM48LVVRuKNkFOMj8e9S/w8fgc1Bt3N6dOhrhtf+KSaH4oi0owI4ZghYyfNzx92m1yrU7+ZU99jvwWDHjJ7npQWOB9e5qNDuQHkbhnBGDTsAHkAcdetSn06mkdVoObPqMfSgfNnHOO+MU1Tu5Bz7f1pwOPl44PepemxOhFIPlHGBzzVC7aeGxuDE480KxjyvGcHAq9Jk8A8nsKz9YuDZ6TezuQPLheQsfZSf6VLfRFp6anjPwl8da/4u8bappmrSLdackRdY7iJQcZABBHrnv2rqLy3ttL+IWoxW6C2t2sIGMcYCqWMjDOB36c15r8FdUK/E2NCeZ9PHzdeSAf15r0vxQm7x1OxzhrKAYzzkSvTpyb9RTS0aWp1kemwW8d7JDAkRkiG5kUDPHUmuM8dRhfhHrB4XZGWwPYg13Yz5MvUHyQCOvbiuL+IFkf+FTa0iLgmBjxxzxnrVJa2ZnKyWp5Z4vxP4mtpOiPp8Zz158sfgfwq/wDCizjkk1fVE3GNbdol3ckkhQSfTHFcxrGrG5ksp+VAsY4VbGfmCAHFeqeD9FGh+A7mJ1CzfZ1aRgBnc2Sc/hj8hS2lZHi04c1ZyWyPR/DcnnaLZvkk+UAc9yK4b4w+NINPs49HgLG5uGQsyjOwZBH4kjiuw8NsbfzrMqQImynPBUgH9CSPwrxH4osf+E+mPBPmxn5vTAxzXFiakowfLuz6PDx5pJnI6fq194b8ZR6qiyTzxsyyR4+ZgeT9OlfT/h3XIfEmiWt/ECiTLnax5DA4IP0IIr5x1aH7L4vuEckI7EkqOex/rXsHwt8QWklvLpUZMfktlQ/DNkE5x6d+n41xYSc4y5GjoxEUldGJ+0ksbeB43kHK3Clc8DOeP614/wDELWJLr4a28U5wsUCpGq++Oo+v8q9c/aYsnvPAsIjDORexAKpOSScY/lXhXxDmMnhuOyiKNPlRtDDgAck/lWuIk+aKT3JpWcT1T9mXato4AIP2dcAjkDNe9jgkHHQYx+tfOv7NGpI0lxGFO5IFjPPAIOPX/Ir6G53DJ/PkCuyk2k0zmqpX0FYDd8vHNMZdrH5sj0FP+7IP0yOaZIduc5znpniujmTasZ66HDeLvAlz4ivIXW7iSzQki3dWX5j1O5SDn2PSl0P4fr4f8/7GI7Z512yzZZ2I9snArtNpYdOvbNIp55+vTFHNrZMGluyha2q2NqkCcoigAsOT9eeue9cp8SAF0Wd3PHlHOB6kV2krDf65B4rz74uaxb6VoJedthkBVAoySQQaXN0E9EU/Ck2by3CDMZgOGJzyBU/gQh7q+kxgufX0JFc34J8RxzwG7eNo4kVh51wwjHI9Cc/pW/8ADu9iu3n8hhIFHLL93JJ6Gqla2hPLZHYzSHy7kDqEwPyr56+IFp5smiRuAAsJOOepJr6FnDeVMQcZUg889K8K+IqmOTTHx/ywIw31NZczS1OLEfCU/CNmPtlkMqCs6vuU+9fQ0RzGOnA9a8H8KaTd6gts9uERIWWSRmIHGcn617jbzpPGGicOMYHcfT61NKTs0zDA3s7og1pSdJuyAQVibHp0NeQ/CK2vP+Eu1GS8nR9sfEcY2jJPU+uK9Q8WXn2Xw3qDlyh8sgZ45Ix/WvNPh7fCHxzdxE8vFjJPcYNaybSR1VvijY9eZfmBz34xS8fLk5I60keQ2Tgc9feh2DEHHuD701sdaWgAKzZ28j2pDhs9h6Ypu4A46HqCM0rqVIIODS5rsHo7kUyhGfHQnjnP4V0Okr/oKN82fTFc4c7iMgkgEcV0OlTeXYoz8HptFdeHly1LPYzlZrQ9b1IFrC4wOdh4PPavi34tXW74xTIQQI7RCQOmSD39a+074BbKfnPynJJ5zivkj40eD71fGL67FbS3NvNbLGWRCwRlJznHIyCPapzZOVrIrDO8l0PD9SuHk+I67OdkQHTg8En+dfc/gck+E9IcjaWtkzn6V8S2vg3V9Y8Ti40/T7p71yAWELFcdMcgADFfbPg7T7nSvDthZXfM8UKqwBxzgZH4GvPwkbJaWOqrK2htcsx5yBxyO4oaUqMA5yOlTbPlGfTFVmyhP3Tk888Yr0La3ZzK1yK50+DUrYwXECSxN1RwCPcYPWqdv4W02zjMcFskKE5KoSBnp0BrTTDLg9fWnFfXA5wee1C20HZdCtb2MNt8sUaRpnOFGOfU1HqxxZuAcgEcAc5zVrdt+XuBkAE1R1pZ202f7ON0+0lBnv2qVJ31HdyVjzHR5na4v0BP/H0/U85zXSzI/wDwlwf/AJZqkYGTjqa860GPVrPVLuTUdSS0QylzbLEQ+4nPUgjB9s11mhy6vrniZ5XtHhswVImkJOcfUDr+VUopozWx6QyvuiPGO9eO/GC3xp+s+ZyDLFg4zjivZFwVx6dP615J8YlRtJ1c5/5aR/y6Vk2kncyrpcjR5ToCo0dwyIOAAGz2xX0Z8O5BL4R02Tt5eB65ya+ePBJtocy3YaWB5QHVTg46YFfQ3g5ZLe1EENt9nsIxmEAkkKexJNZUm7vsebgYPnb6HULnJJwPcc/nXhviy0gb4jW98EBk+2+WzYz0wOle4PKI037QAASc183+KNeJuoL0A5ku5JlPPID4H4YFbNdz0MQ9NT6RhPyJnrx/KlJ+bAGdx5xWdo98uoadbXKnKyIrZz3x/kVoqfmAAwPXpSs9zog24poeAemeMngil5we3uKYc7j0PbGaMsNvGAPU/nRr0Lu+qGSE7wTx6jFcX8WNW/sX4d67cF9jfZ3jXnuwwP5muzkbPB6dq8Q/ai1r7P4SsNLjb95fXShl9VXr+ZIrKTdizzbwVdnQfihoe58g2MG4n0K4P8xXuPjByviSOcdPJgUnHPMjHrXgXjqE+GviJ4dkIx5mnRRggdwP8QK9e8aa095oNpqFtku8VvtUc872z/n2rOnJuVip7XPUgSYH45MZPWsbWNHk13wVqFjFzLNAyxqxwCSOAT9RWL4L8VnVGnsrjcLuCIFnZgeTwQR2wcCuu0ib/R5AeDuADLW7i73Rm0pKx8ua/wCG/E66jZW39hX0HkyL86wb0yCAMnPQAda9c1C6vLPS/F6SApFbyQLAWBGV2qCffuPQV6tuKr0zn1rzzx/GbjQ9bt43xI88Kj8StKK3RywoRpNu9zpEYw6xZHoJrcBhnqQRj9K8S+L6iPxlMQD/AKyNsjp0H+Fe06o5t9e0hCoYeWy7j9B/WvF/jRII/F0hIY5EbcAmuHF/Aerh37zM3xUpk8WQMMbZVUfmoxx+NelaTbxWusadexIqu1wLdiuBlSpAH6VwmpaHea9r9o1pH5v2e2jnlbOAq7R1PqSMY9jXb6Dpt3JovnlkaS2uo5xGp5bbywJ9wSBWeEf2pLcdaSaSe53niTRrLxFpj6fqO3yZcYAbBBGCCPcEV5fqH7Omj6tMPO1O8CLyRheR1GTjJ/8Ar16pY31rrEEc8R3xsCdrDlSOox2I6VU1nW30e1Mn2YyjOD5ZAwPauqUVKV2YKTS0MrwX8OdF8DWbQaeh/eEF5JGyzEdO3b2rqCoznOR+teUfFz4y3Hw3ayNtpf28XMfmtJI5VUHHTHfmu38C+JH8XeF9P1drc2xuow/lk5A+hxn862jF2Mb8ztc6HdgkDrnkg1E3yk85z6inLgdcZNMl+XJxT2VkWu3Qb5okHGc9CRxSf3uccdTTOh6Z5xzQzb+c5AOCuMVCTJ2ZWu7qO1VDI+M8A4zWLrWkW+vIIbmKOSIfMrq2GU+3FbkwPcA+mahdRwMDp0Ax0o+F3B3locfN4R0+FPJudUuWDLkRvIo49M4zitTRdJstHtUjs40SM8kqQcn1JrRvLKC5dHlgR3U8blzilaMBcBQB04FXzXV3sKy2RHcHzLeQq4cYOcHjOK8P+IuPM05/SIAjPua9xeIR274B5Ujk47V4l8R12/2ZtP3kOQT7mok7I8/FfDZIPCLB9esYMhIpVYMqkgNjGM+vfrXs9nbi3hCRAAD+6K8Z8Kxed4gtJFBxbr83Pc4wPyFexWdwJYMgY5IIHtxmlHXVBhLqGpyXxQ1DbY6fpW47765UHn+Bfmb6dBXlGi3klt4wivQdiGUk7gTxnHX6V0/xIvjceOJDvJTT9OZ1XPG5yBn8s1xNhIqXFlI/Cb13bunJ5/OtKmlrmWIqWkkj6TSQSwq+QUcBgVHan8joc4Pc5rA8G3huNBtopOJ1UrtPXAPGfqMGt3cFYAct0O7t/jTbVro9Cm24q4gmBYEsBwevXNDY4dck+ma8e+IV5qln44tI0laKza4Q7lHPRcjr068Y7165uDKGBxkA4I47f5/CsYzi3bqaSTSvcGYtyQpPck/pXRaWN2nxkjg84Fc3Nzk5wM/dFdDo8udPi7DJ/ma9GhZS1MXtY9dumIs5V7FSP0NcLDLK0joUULjgg5OPcV3V8SbOf12kcc/hXDxYfIYHGACeh712YzWS0Jorqizb/usEhQQCSRwfXtT45PMP8IJ6bW5ArN+yzxzXLiRwpjIAY5APqBXz/wDCO21S3+LZin1Ka4UrLJIruxLDJA4Jx1ArgW9kiqlT2dk92fTTN6HPA/P2pn3tn3SAM9KTcVYDFO4Y8dSc0SbvY0VrXY4ZznHsKYzHHIz6Zpys3Trzng03PynPTJ49KluyK10IGZ/4ABxwTVYQ3FxCUuQmc8NCWXj+n4VcU4PTg/5608tnAOTjpmpTdwS7lUWpX5sbuOAxz/Ojypdxbfxj7uTxVsE8ZAxjsKZM2YckYOeMih37jSW6IYd+ByFGDnNeT/FyPzNN1kP0zG2SOePSvWVbK8g9fTFeX/Fcp/ZeuB3yRFG2AvPX9amykc2IjeDPG9B/daVM5ff842qQD3FfTnhSTzNFtCT1jBIIFfOvgSGPWWEAG2KMiSVmXBOfuge5PbsK9n8L69DbwxFn2RRkwSD0IORxTjHl+Zx4KMott7M2PiNrZ0HwXqNyHxIYyiYHduB/OvBtbtxNNBbZZhbW8a5xjkjJ/U16v8aplu/C+nRBsx3F9CMr3Gc15XqT7da1EFGIEmBkZGKbvYeMlyq1z2T4W6p9q0dLY8+UoK85OD/gc13G4DufoRXifwz16PS5IgXDySEQeWAcAEkgnAPXpXtStujBKkE88Hiphrq2dmH1pqxna/4gt/Dtibq73BMnAQc8DJ/SoPDHiux8XaWuo2DsYCxHzDBBHbqawfi9Zwal4Ye0kLbn3EFQM8KT/wDWrnv2eZof+EMktIyd0M7A+pzzmsHU/ecnQ7VG8bnqsuWOec9Bmvm/9oyY3XxC8L2DviIYYr3yWAJ/EYr6MkbbjO4g8ZzXzh+0Ip/4WX4UdhvyACM443j8a0kSkm0Yf7TcaW3iTw5cI3CqFJ/AY+teofDfw9Fr3hXTJ5Ihci2lIWJn2jIJIOOnGT1rzP8AacKHUdJxtIBj+VuccV658B5t/g/qMCdsDkdQDXJFtS0NpRVrGqvhUQ6w+oWmjR290UaPzGuPkIPUEDrz7Vr+FdCn0LShbXFy1zKZGkZjnAySQBnsOg9q3SQOQM8cEUxz34BPQYrs1e5jbUMrGrF+F7knHFedeKLoxyavxvC3tt8g56lc9PYV3mpyCHT7h3AwkbEg+wNeTW91ea5rmuWsVrLcW0t1BIZIgDtChT1PHHTuauK1JaS3PQ9etPM1LTLkuQsLMcAcnPTPtnJrxP4/XVvY+JkeSRUJiVsEj1PTvXtHiOd7nT4mhxnnIY4Pbg+/HauN+LHwXtPiY1reJeSafqEa7FkVQysOuCOtc9em5qy2NqclF3JvAVxDJ4Pvb2NlcvAhLE9gnH9fzqz4MuBNpckpiwHTcdoPQjIJrmtN8O6h4Q8N3+gz3P283EkduZYgYwiFTyBk8mu00PT003RpbWLKrHbhQW5JABHJopx5VotiZPmZL4CZDa3pQER/aGI79VFbl3Zx3a4kTdzkcd/8+tc58OnMml3Ax84mP8h1rqExGjnccAnJY1pbmeorK1keI/tHQx/2chP3UgOFwPlJZQP8K9E+GLRr4F0gRcj7OOR7V4x+0N46t9QvrfTrJGlThZJwPlIDAnB6npjPTrXp/wAKfFFleaLBpaMsd1bxBjHnqp6EGnfl0scCaVWzZ6BuLevHPrTZY+CRn86TcG7jHY09WZwO47jH61nud17LQryfL0yD3yaVWBOTwfUUsygtnoMdaTdlcDntSs7WCzZBNndnnHqRUPKkEjPHFSsTI2QO5GD6iosnk5ye4oXNcNnqMkyycHnqRUDAjkH8R1qds8nqAM5zUMimRckYGeNpo96+uxL8hlxI7RlT3XGWPFeF/EzTNYmtbfFnOfswYloxlGAJIOR0H1rpfj1NdroVt9kuGgfcQxViDgDJPHr0rU8KySN8MY3lla4drViWkz6Hj/8AXSk9VGxlOnz7nNaTpU+i+E0cbru4aISlrcbiznkk4/LPQAV1Ok318txYvNE0DXMYaSPOcHGOQOBnijwhiTRoosBQIFBC88Ec1o6hhNSsCgJwABj0FaRXKrE8nIrJnm/jdG/4SbxNIRnFpCpBHGMnNcMJXht4HR85AIA5OM84HUfjXb+Mpj/wlniiPBIaxiIUdODXGWdqby4060iTJkUb24yqg5P51nWu2keTiIt1FY9e+H3ntsnnnd3mt45MPgAEjnGB/nFdqefunDdTk1ymisLXXEtsbUjgWNeOmAOP61r+JPECeH9IluZBvcfLGvQk+9VFpLU9mnG8Uup5b8VruOGVJWfDx3DEAjnA24/lXruj3S3unwTK4IkjUgg+oGK+dNevrjWI/tdxt/0hnB3cjOR/LNej/CXxFfSRtpd2VcRRhonQds4wf51xQknUujsnFtbHozQ/vG9Sc8/lW/pbgWaKz4APToKwZsswfnOAMA8VvaOu6xQ4ycntXtYeTckjgqKyPYrk7beUA/eXnJzXFDOSevzdj29a7e6+aBxjb8p5A9q4jdtJ/vdOld+MvdWFR6osSsfKlJzgqeleAeAbwL8aXjj27hb7WPBIyScf59a9Q8f+JLjS4hYWZ8ie4ikkkuGGRFGq5JA7seg7DOa+WvAGtXFj4jn1KGVhPNI5RmOTkdMnvwD7c15qdpK7OPE1I3V+h9tqTweoxkgcUrDr2J6Cue8CeJD4p8OWl8R5crgrIoxgMDg/gTz+NdAzdxxjpxinPRnfBqcVJbAr4bGTyMnmmD94247gAMYH+f1rK1Txho+j3Udrd3sUVxIQFQ9Tngdq1UkVlyMcgEEfpTsraml03YUY2/rk0Lk5UfUAHimsTwTjGcYFORzwM9+T0rPcej0HjcyjgD6GoLjAUHrjqM/zqRX6npyQCajlb5Tz19qJJ20GkrWRn3upCx06e5kRtkKlioPJx6V5rp/iDRvjFPfWcUdzYXMI2NIpBDqD0yODzXofiC4W38N6jI+0qsDk8dgDXjvwDuLdfEuqwRRiMtCjFVPHIzStayJcefTobPhPwnZ+G9Q1nTIkEhWeM/aG5Y5GQAOnFbUHgtNMs9XuWuZruWaQMQxAUY9AOB+FQXxa28X6qQeHnhIXPbaa6+8J/sm8B4GBz3rSystdTFRS0OR+IgK+FdCD/Ii3sXPTPNeY6223XNVQZJEgAAOO9ek/Fhmt/BOlnfkrdwksewJryTxRfo2pauEbe8rABgOcmsat7WTsedi48y5ep23w5geDT7m4cfduECnGeQcHFe7RDdGhIyCAcH/CvJfDeinS/CNhaRk+a8i5Y5yWwTz+NenabeCbTIZQQzhcHHqBz/KhR5Yq7PQw8XGmkziPi5r1vplnAsmHkKuQg68qQD+tcD+zz4kittS1TTrh1iM7CSJSwAPbA9/1NYHiK7l8UeN7sXErkgSBUBwAACQP0rjdHt1j1ASxvsuIZAyspOQQc5rypVf3yfQ9mFNclup9mSHcpHXnIFfPn7Qtiy+LPDd4ABsJGScE4YHivcNFvv7Q0q0nRxLvjBL++BmvD/2iJmXxH4cTI8vccgnHIINehUk403JHJGylZo88+PGtJrd3pUsZwvmqOT6AZr3T4Fx7fCsoH/Pcnk5HQf5xXzb8Srrbe6RHnID5Kr2yQP8AP0r6P+AUwbw1dYcPi4OMntgc/wBK46Lk7N9Teoknoj1HaeODgnBGMChiMDbyBwVx3pyzAckYJ4/qajVvmGD69a9GWhyaW1Ibq2+12ssD5AlRl3DryCK8r1CPxBpuqGx0a2m02yjUxiWSBnEjNgli4zjGABnHAr1hgeCTzTdwEYycfjUvbcOVnA6Hp+pR6ENPvQ+o3bTbhcNCyKgJyeWwSRyRiu8B/drkYwMZbrgYH5dKcVxyDkZOT05701sYAJ56Y9v8indWshcttUcH40QpcI4bZuuofm+inr+VXba4EllqQxwIM7gSOcGs74hyJbvGS6hftMLAsw/usM8/Sm2V/bTaLqZ86MnyCPlYEZwf1pap2XUaRreBbdLexuNo6ybiAc9VFTeLmdfC+qGNsOYnGQecn09Kb4FINtOichSucj/ZFWPFKo3hzU43zjYx9sU5Jphsmz5X+JljG3jCC3UYS1so0VSc9VBJ/PJrtPhfby2/iDQ5Afn2tHIxPO0g4B+mKw/iRGi+LLguwz5EZX1Hyj/61db4LV4Ne0ZvLyN4BYDIwQe4rGTd7HhSb9ql3Pc2yy5HJxWT4q1KTS/Dt/dwlklhjLKyjJyB6VrN83faR1rnfiBcC38K35L7Q6hRx3JAFbWVvM9vTlOG+C/jTWfFWoaoL55ZreEja85GQc8AEDH1r1ZlbnBwevBryn4KskOsa/ACoy4I2jBwDzXrBbap2DketZ6vXsZUZcy32IGY8k8/j+dQunIwOMZJBqVsDJwSWHQ9Ki3NkAD3wKtWehs2tiNoyuQOPUdRUT4HGcds9KsSZVSScknHNQOOAScY6ZNVa63EtDyH47Xn/HlaqQC0E0nX0GM1seA7g3nwx2A5dYGXkd8GuF+K2rDUvHWo2ytkWOltkqc4JGfwrV+B+qG+8CXULkgCMkevIrBt86vsXLZI6/wju+yAfNxGq4BGcgDNb00I+2W2M9MAngVz/hORYpLuMOvylcBuvQda6BpvMuIjleAD1raTszJLXXY8f8fJcR+PNXEaZiuLNIyxPTnPeq/w5sVub/7UQuIQsCsTnknn9M123j74e3viO9e8066hgnaMI8dwDtIHcEdOvSud0H4e6v4Z0tYbma2Mst9HKTblsbR1HIzk+9So88k29Dz1B+0u1odsrFdTvbiMAmOdAcdcFQD/ADqp8UiG8OxFRkNIMZ9cHPNLo0xuJPEwPAWfAbGOig9vx4qr8Q7jd4Rtycn5wRk9eDWdSyTPUpWueWXdm03hOCRMbUlkHzHnJAPB/Ct7wjeXejTWt5HEz227bMw5J4yR9On4iuf855fBU437D9pJUdcAr69x711/g6WOTSUtgc4hkJwepII/oK4KMU5JpnRVlyx3PV/MEkaSYwDg5z647+5/lXQ6WA2moOhyTyfeuO0KU3Gg2D55aJSfTOBnNdfpufsKFgD8xr3cOvfuebNtqzPabhC1s/YMMDniuF3Flc/dIbqD2BruJv3iEA9icYriGX53HI5Iz+P/AOqvSxSs0xU92zhfiZGZJJWGf+QfcD06gV8/eHdOgWS3wMkKTjHXB6fqa+jfHsR8uU4yPsU+B2zgc187+Ele51UoSFjVdoY8gEkV5EuW6ueXjEr6H0R8H4Vg8J+WgxtuJCQD64OK7pjnHPPtzxXGfDyzg8O2bacl39reRzMGjU7VyBxn14/Wuzbaedufcc/hWzSaVz0cOnGkkz5/+MtnLdePLNheGO3EkUbRADqcnJPXoP0r3u12w2sKDACoAOewAHWvnz4p6tHLr1zJkFY71YzjrlVBP5E17xot0l9o9ncRkukkSkHHsP8ACoUW4kUn+8aLwYj58e2AO30p3zHJzj3pm7PU8enWnsQAMnljzTtdanbvoh24gKB+JIzTJM9yOBzxzSBhvAI5zycUO/X+E55xS0WiK6nF/FXVBpfw/wBXmZgMwsg7cnivG/g/qEWm/E42pOx5rSMAN/FlQa6v9p7XvsPg6zsEzvvLpE2r6A5NeYfbm8N/Ga0MieUPIhIbGP4RnpWM0viuC3Z7d4iHl+MndgQryR4I6ZA712t6P+JbcYJBZR0rzr4j6yNIv7a/ADxPLEQAcZyK7DS9eg1zSJ5onR3CASIv8J/r+Fbqzin1Jtrbqc/8XbU3nw7TJx5csbMV5IANeKWs0V5400u0RGlSR1DspBGc5wea+n7WGDVNLEE8ayQsNrIwyMe4rDt/hT4Ws9Tj1C30i3gu0JZZEyDn6ZrOUU2cdWi51FJbIyNN1eG9sNKdM4bUGiJPHIyDj8q67R5Bb3F9aDlEYkHHrzXE3VoLGTw/FaRBVbVGZlHHUMT/AI12FqwXxJeqCCSingfWrlblsjsho7I8DhhEfxGAJGZJXQg8cHIrD8M6T9q8XGzJZY2lIJDc4GSSPyrU1BZLX4nREHJ+1kbSemWxVbT5jZ+NNQfCgRhyTyeuQMfieB9a+fUVKSR6t/dZ7b8OvN09p9MlmMqLGs0ORkbSSCT3JyPXpVT4o+AJvGC2lzaBBd2ZYKshwCCOx/D9ad4Rm8zUtJuDkRzWjxB8YBIbIGPoc128lufOMiSsBxuUfd9+PrXsyhCpDluefzJO5803/wADvFeqXWJbeHyt2BJLODxz2xXtfwp+H7+B9DjtZ5xcXLsXlkAOMkAAAe2K6mS+to5UjMq+a/AXIBrnNW+KHhzw7rA0y/1FIb1iFMWCyrk8AkAgHvzUwoqKsuhUqknq9jsJG2tnv05qONSoI3ZyM4FOUiRQwcYPQr375+h4pow3GcHGeKtJt2ZKs1cGztHQHvk/mKaq/Q56gHPPamMh3ZxzjgHFKM9iBwORznn0pcqvYWrQrSEvnHHfP5Um7dnkD3xSMd3Tv1qKawSSRJCWDryArEDH0o5bIOp5/wDELwbF4uuk8tg7w7RJbSSNEGAJI+Ye5I/Gs+HwVqa6aNPitrfSLTG0tFdliR74UE/ia9OaDavLtzxg+lU5NO3TMzzsEOP3fbPenog1RD4Z0FPDtiIFlaYsAWkbOTgAfToKTxZgeH70/e/dnrWj5fl7VBwOVAFZ/iOML4bvU3MR5ZOWPNK91r0Jk/dZ82fE+YnxsY3VtjRxhiox1Uf/AK67jwXqFxcXj6TBIsSFVk8zHzcHGAelef8AxQX/AIrZExhmjhJJ6ZwMZrtPA8br40SQD90LcKzZPBznH6VnFe9dvQ8aCcqyPa7OE29nHG7+Y4GC3/1q4X4s32YdM0yM7HurgOw6HamWOR+Fd9DiSFCuAGAIPrXh/wAR9Wkn8b6qQyldOsDEqk8b5Dgn8q3jaTPVqPki7mB8Htce3+IU/mMPIuywI+p4/WvpFuc4z+FfLXhiNLfVLZxhGwMAD2J6/hX0vot4NQ0i2nP33jDE++KiN9Tiwc27uxM3Tj15UdarzAqRgkDpirEmHAPQ45zXj/i34rahovja00aCFHSWcRNuUEYOMHIPX61GkXdnppKWvU9WwSuMFh6ZqtM5SMuVGFBJz7VMrHao34OAT681l+IpDFot+46iFsfkaqLjcnW9j548OwyeLPEnjvUXP345I1HsOB/KqvwJ1w2gubCQ53LIhUggAjJH9a2vgxIjeGvEr+UqnJBboeSf8a4r4RtLH49eKZCsZuyCPY596yl3sXGNt9T0xrm9sbzUdTtgxg3hFZVJHAGSO3B4rv7LWYLyPTpPMVJLhBtDYUsQORj1B7Vpf2U0MZjguDGh6LtBpsXhuL7dFczyyTywg+WrdF45IAGM+9bR5ZLUySaehpBWkUcKCDkjrmsvWvlW2JB5mAwTWo3XnnPHArn/ABTdBWtEzhhOoAzxyCcihWiF7uzKGj2b29h4glXI864kbJII4AH9O9ZfjZg3geEkh/mHUDpg/wD1q1/DcYk03VEkKkNcTDBHbPNYvxEvBb+A5JvLZ0hkA2qOBjjj26fnRVi5Rt0Y6a97U8/8N6TLrWlGwiOx5rwAN0AGMk/gAa7nRfDdvouuxwAyyIqlQAMDpjB9zyfqa5T4NatFf3xThD5pIBOCcqeorudNuzqXiS/aF96RzGIsfUAE4B64IPSsKFKME20XWfY1dFmNjfPphB8pULQtj+EHBU+4yOfSu/0lgNOiwQTk9Bk9TXmlhI83iyUO4JjhZW47kj/A16JpalrEFCBg46+5r06DXOcjd46ntTZXf9MDP61xEn7u4cgE5YjH412/mblct0yRmuNZtsz9cbiF/Ou/FJ6WFStZnH/EAFiUHR7KdQAM84Br508MjZLcoDn5CScYOfwr6Q8bZaWDsWt5h05zsPevmjwsoW9uYw4luJiY1jiOSST2x3/kAa8RpuVzy8Wm5qx9IfCiZJvCdlJgGTbgtjnI4/pXYalfJp+nXFzIwCwxM5LDHAGf6Vwvw9aPQdJjsjL5gikCuSe5HB+mau/GK7Nt8M9beM7Ga3KhlORzxn9a6NLHrQuqaueDeKG/tjT7CRx+9vGlvWI77mwufoAK9x+EOqPdeFba2c5lgGPbbkj9DkV4XqNuLXVLa25CQWkSDnkYUE8dupr0f4Q3728weXdHbrvjJJJBJIK9Px+lRBuTaPLpzbrNHtX8Q456nJqOeeK3QyTusSA53MwAojkDKuMkEZ6VwfxnhuZvCMn2Zyk4bKnPsex4oqScVc9yKvod9DcQzwh4pVkQnO5GB/UcVG/3s8A4PJGa8t/Z3uJJfA7pLK0s6TsGLHsegH+FeoSYPBznp1xSjJSimyprldj51+P1wdS+I3hPTDzErCRl9ywFcz8eLcab8T9JliwBIqx5BwcY4z/hW98aIT/wujwtg43bc4GejfpWR+0gSvjfSs9d6jrjiuKTbaSLhHS56bD4bk8Yabo8t7cFLKMBmKoWLFQQBnoB35qxoOiv4PbU/I1EX0MylooY4CXDdunGO2K6f4VzCXwVZFA2ORhjz1/z1rrPLXJ5CHvtHNd1NLlv1Mp/E7GV4X+0tpNs95EILl1y6DsfQ5/yK1WXdyBg98d6eoGQCTx0z6/Wq9/ceTHkvsIIxnpQ1d6CS0t1OJsZo7jUdLD5BW9l254OQDW2ts6eMJn2gRNECWz1PPSuO8N6pFqWrWQyoljv5WKuQDt5GQO+fau61S4NtrFsBgMxAy348U5RsrdRafM+d/FCi1+JbOW+dbvjb6bq9NXwrYWPhe8vZI0FxczljKyg45IAH+eteZfFbwf4jsvH0t/HZTXGnSTiRJLeMsAMgnOBmvR7zVpdU8GabZ20Wbi5mDGOU4KxhskkEfhjrXnYenGM5OR2zkuVWZvQxufCaRuV3wjdHIgwRjoR6V0eh3D32jWdxKd0ksSsx9yATXM6pGln4Pd+cK2zcM9M9BW74U+bw3p+3qbdSFY55wOMV3KOjfQ5F+Bau9LjuLy3kOA0fzDAyR2r55+MXh+2m+IUEoiw017ErbT1G1SSf1r6U2hQpOAcYJz3r5y+LWqWlx8QLW2t7gSSLceY5j5K4VQAR65B/KoTcTKs7QPom3j8uCNB90KAFHTAAqQnd8vT0xVTSruK8sbWWKYSq6A7159Py+lWtwGeeAcDjvVy3u+prBqUE0M64BG/nrml27RjIJznFEnzYJPPY03JbK5x7Gs7N6Iu1loDKByCSf7vahicDPXPHOaa0h2kEkc8elKrDaOw7ZHelvoK2gxgeuDnHaggNyRwBQ7ep/Sjcq+3HAAzT/Qcb2EUHzRxxnJIrN8UZ/sO9OC5ETEBQSePSrkrS+ZCVOFzhiRzj2/GvIvjj8TNc8B6lZJpiQtFMu5laPdkA4OT2AyB6801rp3FJcyseT/FjWYm8Y2dzAVlBgjBVDk7gAApA6H9a7vTpj4Ts4Ly5yjpIjXDvxksOQB2ABwB1610vjTQdOvPAcviB9KtbTV2gjn+0RxgOjkg5BHXHrUosbTWY5zdQx3kiSoA0q7tvTP41HLy67nIqXI7s3vDfidZtS/srO9NvmRyA9VPIH8/yryLxgrSal43lc5P2iKMEccAZHavVY7RIfH0TiPankqBtAHQEdq808Xunm+OIyNpW4iPJHpVK7VkKs3KJxiSm0uLV8HKlWKgkA1758O7q7uIZ45UEUUQXy41fdhSMgdO1fP8ajUNU0+0zmeXaFx2Udc19BeDpki1y8tYyCI4o1OODkADOKKfMr3RjhHozrpG+UBuMDoDXzp8UJhb+KLLUDGoZbsjdjsCK9+1zVLbRdOmvLlxHHGCSWxnPYCvlXx94iuPEcpdTsgEjSRrgYyTnPv061zVpJJHsQhe/Y+pLOX7RbxSk/eQEnOM5GRWX4kUyaHqHp5DgBcjsa5j4UePIvFWjxW0oaK8tYwjq46gDGR3xXWa582kXgP3fLYE/ga1VmkzJpJ6ng/wgYWng3xCzEkM5Az65rifhL83jp33MT9tI2547+v9K3fC+oSWGm6rbQnZFLMd249gT05rB+Drr/wmII+bN37c9ea5ua7audKhyRVz6yjXLADnjOSKkMe7oR159ajjBzkcjHANOy5Xrznk4xz6V17JWOW+41m+UgjnoAOlcH40W4vtWhtoAqGKRZ2lfogx1I9jXdt94sTg4x8wFYHiXw/Jr1v5dvceSrHMi7SN+OxI5AqleS7GdktSrpPl2CHTftkd5PIrSkooU5Oc8A981a0u1ivtPmt7iIPCzFTHKM1k6T4DTR7oXMYjF3tKmZnZsA+gJrpLOxGn25TeZSSW3MuMknPb69DS1bs2HM1ojkrnwPpXh24+16XbrZTsrnKk4yVPOOgNW/DcIWG0cvl3+dmXgk45z65z1rU8SSbbJ5M42xyNwOfumsPw65EengfKOOpyckVUbJWbJd5KwaQrf8JjfOOFMZyMe46frXpelqY7FMdye3ua860Bi+rXMmGwwkAx7MO9eiaYw/s+PHyjJyc+5rpoP3rGctrI9oyNoXsQeR64ri2kQXUq91Ykg+nauwjyyDPfnpXF3H/HzKDgfOR0xxXp4vZMzppp2OE8S+JtH8UarHo2naxAmuwllWKQEgkgqQfXv09K8y8IfDG58H+PmOszKHmtZpbVbc7l3ZAYknGCAeOvWqmk2tlD+0FHMF35vJUUMehUDGPoSTXrnjLevi7TJwM4sbgcnvlSP5V5UXqrbms6KlaRUs/D+qtrV5KZILfTZLQKI1JZmI6HoACPxqDxjJNefB/UBLIXIAHXnAIruLFv3GcKC8HU/TpXHeMleL4Ua2BgERkjBGMZzV35U7hJNJnlfiuHyfEju5GxrVGHc42ir/w9T+0J78OWMUC+YoBI5BBB/nWP4sut+qW8/Azp8ZJzn+AZ612nwz02a38DXN7NtM90QdwHG3IAz+RrCDfNc8ajGTxHke3wzBoIyv8AEoOM8ciuO+KN1BbaRB57hE3HO4+xrptFmEml2zHghACMdxx/Svnr4p+Jrvxp4xOlo/lW1tuRFzwSByT6k+lc+Kqciae59PRi5SSR0P7NuuRSSa3p4dQY3EgXI6dK9snw/B7HIIPevjHwjf6h4b15NQ0+48iSNwHQD/WAHkHPrz1r7E069+36fbXOAgljD7R7jPWs8PUUo8t9UXVg4yuzwf45E2vxM8KXTr8iEZb0+YVw37QGqx6h4002VZdyCYBdvIxgdK7r9ohjL4q8NIOQST8vqD/nrXkfxMk/4nGjRjj94DwMdT0rmnNqoo20HBKUG30Pqz4PSFfA9smR8rHpXcR53Zx15FcD8Fz5ng2AckLIwAxzXoDHaMjr056V69OTcU3sYSVmDMF6fQj/AOvWTr9vNeaXLFA4SQ8rIx4GDmtHc7gkgAUiHzMg889CaJO7ukLTc8ks/EVp4Z+0WmnaTJq9ypObqNdwMhPzYPUAH0rsodQk1CHSJ5w9tcyEBrWQAsMZJPqAP61tJ4a0xLprhLCBJSSS6pg5PXkd/pVqPTbazcvFAkbEYLAc/maE3fUzjq7vYlyGj49eBXmGuf6L4iswEAyJDxz/ABV6jjcvQDPbpXlfiyZl8SWgUhBskyBj+9ileztYctNb6GprshuPB86A/flCYx3znNbXhFGj8O2IPG2BRuP0/OuduYpG8MxRj7xu15xnjNdP4f8Al0W3B5BjAHGMcY5quawo2toU/HV5cw6LFBbSGJrqdITIDghSeSPfAI/GvljWsnxlfzxR4W3uAkat144/A+/Xk19S+Lo91np4J4+0x55+tfOF8sbeIrsEAl7pgQR2yT/nvWUrx1Rx4n4bI9Y+DGqXK6rqOnO7PBtW4jVxwpJIIB+or1oMWOWGQOCTXj/wtm8rxRPEBgtbYyB0AYAZr1xWAUkHJIHShTutdx4RvkszD8ZeKE8J6Q9/JEsoDYCs+1eeRzVfwH40TxvpL3cUAiMbmNgGLDPHQ4Gaxfi7ax3vh2C2k+YSSN8rAdRGxz+FVvgYBD4JjgVFGyZgQvqeaLu90bSm/aKPQ9Gk2lQp5znIBpWbgjHCgYxSB/lYcBQevWkBZl46kn370Jq9zo06Cfw4IOOp9eaRc8YBx0C5/r/Sg/3QMHjoaFwcAggjkVDbsxoayncN/JBOOa+d/wBpHVN2uR24/wCWNhubju0qj+lfQ5XawOR+PNfKHxo1Qax4p8aXHJisLeCFSvHO8Ej9acb2uDdmj2jXZftXwdWQfNusYx6cjAqHwnlotR4yfPGGJ9ODWf4U1BNc+CMYQ4kSAxlW7EHP8jVvwCx+z6kWA+S4bOfrmmpe6iJJ3R0cce7xgjE5IhBBzXiHjS8eHX/GdpsMjzTREYPYDmvcI8HxQHA6xqBx9SfrXjvxZ8P6vpviPVby00i6vUvArJJaxF+QMHIHTHXFLW9+hzYiPu+ZQ+FumjWfER1Bx+6hVYkwM/MevXp+FepaQy2Gu3F2oOHuDC2DjqBXmvwrXVdH0bShcWlxbSz6mVkW4hKkIAeSDyPau/0u58/R9dlPAh1BgpPtitVs3cKEeVXtYT45TOPC8JJ2DzRwvfA4zXhepR7vDOnXOM4kdevoQRmvZvjRK1x4RspQdp3A4b3HavILnMnw7iYjDLctwOO2eK8qvfm7ns02uRWOy+HniC30jXLYSJg3ChC3QKMZ5/yK9i1qRJtFvNnQwMQc9eD2rxTw7ZpfaHb74xJIsbSg4AOQOD+GK9i0i6S88P208hUK8KlyxwOmDn610UVaCOWpL3rHzjocZsdDuHnGHLSMiscEgk9P6VjfCLfY+KoI5kPnPcBwM545/WvedR+Eul6lIXgvbi0idtwSIoy88nBIJA9u1WvDPwo0TwteLegzXVyudslwwOPoAAM+9YqLu0jRz5opXOxjd3jyBj09cUu5mPpzjHrUf3RsQ/gKPmLZAIIHXt+Fdt7JKxy2d9xzMNxBHvnFMDLjIBDZ5Gf0o3Er/ETngkcUzzB1PGeMDpSb7Me+g5356nkcVH84J3cbf5UrMAwAB6YximTzLEgcq7joQq5P5UknuiLdb7GF4zvI7HR3lcO+4MoCjnlSK5Lwn4heSOOeewmtIIVALznG7jAIABOO/TvXeXsC6jD5Ukay27j543BBGemMdOtZreEtMVQrRzOFAAiM8m0ccYGRV3XXUe6uZPg/VItRvZXj3FFUknGBkuTgZxzxmvUNJZjp6joB2PPXmuR02zitYvLjtliAOAFGfzPJrsNFTNmgxleevI6muqg1z3Mp7Hryu7IAPTqfSuPvZPLuJi3I3EkdsV2EajYR/dwDg15p8RNYGhaFrt7nAgidgffBx+uK9LFtcqsZ073Z8xWOrAfEjRtU8xVjk1e6ZST1HmAY/KvoDx4Auradch8BYJlP0IXp9cV8oalNJa+GvAl/IhPnXk7lskclgc/ga+nPEWtR3vhDTtRwXH2RmLDBIIAB4+orxVL3uXqdbSa3O7sT/o8RJxmLAz/KuZ8YWpm+GuswgZzA3y569aueFtag1rTbd7eTzNqYbccEcdcdcZrW06GK/wBMntJhvikBVlP8QPBH41u728zGW1kfKN/KPM0oSylXmRIDubPAGMewGRzX0Fb/AGa18NvawSI32aWGBlH8PAIB6dck1k3X7OOiyanBeR6jqUSRuHWAurIMHIHIyB7ZqbxFp8Wh6frEsEjP9o1GFyrAZDDaMD6gDrWVN2dmcuHoum3KXU73S2+z3F5b55DblX2I5r501SRR8UHjwRuuGBC++RzX0OzeX4hGBgvETgnBr5y8VTJa/FMuQ2RdgAHjk152MbutD3MKld2ZhaPDL/wmklhGgLGcqob1yRk/TrX0X8N9SuZbebT70ZmtwWDZ++pJAIHpxXgtlJ9h+J85dBgSuwOOnXnPtXuHhGXy9b09weJ7V0ZvUgg9KrCKybtqwxU7NIyfjN4PvNZutL1O2tpLmOz3Bo4xlhnkHHUj1ArwPxD4T1rxJrEUkelXsksYxGy27KBzx1Ar7Hm+0/aBtaM22OQwO4H61Yj+XDnnI4rWVGUp3uYKb5XHocd8H/Duo+HPC1tDqW4XDZdkbgrnoDXdP82Np4zzVf8AtCLzBH50aP2jZhn8qGYtnGPYiuyL5VZmd03qSSZJyOgpBtzkDn1qFpJNwHb0qVd/QnA64Aob102BaMlyScDoTyaSQ7uvrgU1fm5z06UNI/K5BweCRUu97g+w4EsA3Tjsa8Y+Iun63L4pj8mWGytFBKTSRlhgkEjIBA/GvXJWuTORmMQ4PGDuz9f8KgS0SFcDdwcnLE8n2NGtr3JaUtGeXPfahJa21lYD7e4lV2kBYcjqMbQMd+tej+H7Wez0y2glAEqoA3sTzirnlOzAABOc5B7fSgNIuSMF+o3Dipv3BRsZHizH2S0GP+XlP5mvm6aF7jxldrlTi4ZuOD1OR7V9HeMJH+w22SN32hCcdOpFfO1zHJD4yuQCNzTMG57ZP/1qz57OzODE2sej+C54oZoptPtGfUFJhuJZCcY3DAA9+DmvXFkIUHHOMEDp615L8KJA15qaA/dlB598V6tzHlu2O1WtWrG+HjFQR5v8WtQHn2dqhO+O3uLp1HYBCo/Uj8qx/wBn3WHmsr+zlyNjCQZI78E/y/OsHxp4g/tjWPFM27dFDJFpkLA8cfM/5niqvw4vj4d1x5EceWxDuP8AZJCn8sg/hTlva5yVKqVZI+iwSyhT1Hf+VLIp5xyeMNmoA5wDnK4yMnil8zg5H3Rnj0pWfc9SK0uObJ78jrk0u5gx54xyc1wVj8WdI1LxZHocaSi5kBKsCCDjIOccjp0ruAwbIGTkc+ue9RpayKafYjvrpLGzmnkICRoWP0AzXxxFHN4o8F/EzWzl/PnUqSD0DEjP4AV9P/Fa/On/AA9124QFHW0kIYHuQeleEfDWxjP7P+vnq08jZyO+Bx/P86Tk7WQ0trmr8DfEi6r8O7vT3fY5hUjbweOD/IVW8L+NrnRNevY7kNLZSXbRx/MACScEnHcVy/7OKxajPLp5kKPIskZAOOMZ6/UV7pL8OrKTT4bJ9DgnEbFxIs5UlickkkA5rOMujFOOt0bsM5/t6Ao+UZQBk5PTmujf5svjAz2NchpPhe8j8QW9/cGO3itYTDFbxMWyPV2PUjGK7AyDoVxnJGDxWsp3WhGmxzPihdlzYNnA87t1zg1x3h+3eHwLrsr/ADtNdzSKM9gQBXR+N7rZe6P5ZyPtBDc99prO8N7tT8A3MZHlOzTLnH+0ef8A9dLm0st0Cts9jnfirM8nw+0yRzzvXBycZx3rzLT7SXVvBL2sUbXM8l4FRAcHJHY+lei/FpobX4Y2gd9qxSqoYnPPv9a5b4E3UGottOHMNxuBx3xXHOMpStc74OMaZqeDfDt/p+qxadcFUdIyj7mHcc4Hfr+NejeGZkW0GkSri4tV2upP3lzwR7H0rlkvmm8eXgMZLxybVA6k4zir+i3puvHVwgjZNsBB7HOen4V0/BFK5xP3ndnY3GLGM+REuxRnapArlfHXjaXwv4ci1GOza5nkfYI2OAM85OOe1dbgsTGTv4zgjiuN+KkO3wuqYwFcn15Ck1dNamcpcsWO+GvjafxtorXs9utsVkMfyNwR7ZrsMkLgcDPQmvN/gWyt4LQgAnzWJwPU/lXo7MV45AzjIpyactCaTco3EZvmAHPrk4pmNuR264p7t0G4nHO446Uzj+EfiajZWRpsxD83Occ4yfSnMW2nufXNDkKq5A44xTZPmIyuOOp/StIt7A0mMydo349Mg0yTPYins3QMeeoIP9KieT5jkd8FcZOKhbsmzfoRdWAHXPJ966nRcizjORzmuU3kKcEgZ4FdRoa7rWIgk8HIPT8K7MKlzWZE7NJI9ZVmKgnofTpmvAf2pNTOm/D/AFWNRg3MiRA/UjP6V76j7UyPXvXzh+1xmTwTJgkbbtDhRzXoY1WijKlds8n+KukrpfwU8FTx48yIeYMcck5OK7zwDNe+LPhqbOMKzqDFuZsBQ4BBJ9ua5f4vKW+B/huOQnItQwbOOQBgZx2rsP2W5Vk8N3kWfNG2MncOO4rw6bvUZ3KNou5r+GvBuqeD/FMEqS28mmGLy2fzgNoIwTgnnnnFegeDdSGtQ3ciR+XFHMYgyn5XA6kHuPetZtGsHbfJaQuSBhioqzDCtuiRxIqRgYCqAB+ldXM7WZz220Jm4Uc8jgZPGK8+8RCPUJ7q3cAIL+HljjuD/n613U0xjjZ8HIBJHbivMr65TUtW1OISHzY723bagzyACcfhRq5IqWuiOyvnK+KrRSCxaI4wOBz39OtfPXxQBh+JDuE4W4Vmz+Br6L1mYWt1byj72SOOuMjIz/npXzT+0JNqOi+PvNFo7Wcm11uAhZc+npke9ceMg5Jcu504dqEtT0bSvAdrJb6vrdwGeeSQiFScDbgE/nnH0rsNPhSPw7b3EUZgubUl0YHIyeufY9xXO2/iW3vvhi8sAa4eaRYlES8liFzx6DnOOlb3lyWnhac72DqNu08Dkd8+laUo8kbCqPmbb2Or0jUf7U06G5O1XkUEr+nT0ok0z/T4Z4y4C5yAxK/kOKo+C8/8I5ag/Odpzx7niuhDfusgknrjv/kVtZpXMntc+Z/EGgyw/F20lW8l3TXpzknOARwK+ldo2DDknplvpXzx4yvVh+LWkIjqZVneRgDnAJABP/16+hIW8yMZIUkAn3+lQryjqctF+81ckC/LwOe+KWIgZ5yT1X2pFYYwDk+jCkU9cenrVuO2p2a2uS56/IB9Kar7m4HA6DpzSqpZjzj60FTu65+gob7ie+orfn3Bx3qJj0zwfzNPmLYwM/n/AEqP72QP54rPp5gC53Ek8AYzUPm/N/eA449uKezNt56YweaiMuHxjIIOGxT62HazMbxgytYxNJjCzxnnnvXzjrOo/ZfHmop5bPIZyI0A6seAM9QeeSfevX/GvxM0qz19PD99YzSiZgvmowAByACB14JzkVg6x8OrDRPEGkayjy37zXYUJcHIAKkgjHJI96iS5mctak5bCeGZF0OYWjPvubmNgJFGFaUHJAP4ED1Ar0vSdeg1a2LJxJHxInocev4H8q4t/Cdvq15pEsk8iRRTFhbxkKOmQQcZ44HpWr4UtUs9Z1lArYJwO/c9T+NVe2lti4wcEktjxPUmX+wVlDMv2vWrmRy2c5DYGfpjAqTSbiKHXUjmm8uGRGiY7Sx5KkYA75AH41JrWz/hDbKQcuNUuAQR0PmGqehwyah4wsoovkzMCQDngMpOe3b61NR2aaPIqL96r7n0V4U1k65paXYj8sDKjcCDwSCMEA8EVrSvtickHgE8Cuf8DzJJZXcWeI7mRRj0zkfzrT1jUIdJ0u5urmURRRpltxx0BH55pSbavY92mnZaHz1aC30n40aTeRhh9rJIDHIG5iBj8sfjX0ivHK9GOTx7Yr5C8V+KZD4q0m/hTCWTISQeoDEk/r+lfVPh7xFaeJtFt7+xmWeCQZLKRwR1B+h4rnpybv1OmpF6M5z4wM0nwz8QgYGLSTO4YOAP0FeOfDlo1/Z9vyTjdIx5Pt2r2v4qQm6+HuuKDsLWrgE89jXzp4S1sWfwjn0rGSXaQt0GACP6U5z5dX1Jp03PXsVv2Ybgt4mt1DK67pSCeSeDX1yWAAIx6Y5r5H/ZdG7xBanggySZwenH0r64+8D6CtE1ImV9gzuXADcHIJ6U/IVcjrjnn+dMVgyjGQc5C0jSbmx154A7VdtLGfLc8k+ImpXcviLTLewiaW4S5YmNf93gk9hXR+HbWXS/C8lpcp9nuQrSEO4YZJJPIOP0qn8QND1ONpJ9GtJGurogS3iYZo1HPCEjJOOx6VkeE/Dmv6bqjajqN/eak8sZj+zPAEVfqSxAprlSuS009DXuPCFp488GSaVqLYSRiyyRnOCOhH/164LRPhXd/CXUDdwaidQt23SCLysHIHG456V7HoFhLp9miShUkLFmVD8oyeg9cVneOj/xLXfptjc5H0NZx97Vs0s9jh/BNiY7xLxyfPu5zNIWYnkjoPYVe8PqV+IWqZII8sncB71V8I3R8zToyd+RyxOO1W/CKA+L9Rn35yGUYPcN/ShvXTUjRPU7xcbyQctgcE8Yrx/45eOIrXSzYWg8+UMVZs4VCRjA9SASfavXWb5pSPvheMD2r5j+JtsJIdIiOXDSSSux6MxY5NaKyV2c9WSSs0dt8DfFNvaadBpcxMclwS8bHgEjGQffvXsbEbQS+BntzzXzT4PhMM2nmMkEXSlWPYdCB7GvpTfwAVzwMj3qevkY4efNeK6CrkMWGCO24ULhmGDk9Sx/pVXWrgw6PduhKOsZIxweAa8d+D+sarq3i3VluZZvsiLnypHLHJOARnpT5rq50uXK7HtDbx+ORmk37toPJ7ihs9c8DjHam529yAOgFJxTV09Sld6izOgYHOeCMAVAx7DjqMZp0g+9nI44Hel25UHnpjk+1GzXVlXWxVGOM/hzXX+Ho/MhhUEbmBOPwrk2baQRk88c8YrrNAxtgwcE5JH4Gu7D6SsYzv0PUGmzjB49RXz3+1ZC9x4HvQD/AMt4zyM9xX0GHC8e2D6V4Z+0tIIfBequRvKlDtz7gV2Y/wDh3M6a18zxL4raolx8GPD1ssqO62oyOpBBAziu3/ZTZ49HvB8pjaKNht455rxXxTIsfgdjneDEoXjJAJGa9k/ZVk22Nwn3828ZGRx14xXz9GSqSbtqerKLij6HWRnUED34NAY7s88jkGo45CwwTg+o6ZpdwDAd8Z/Cu6VraHGiC+3vazhQN+042jvjivJ1k0fwzq0tz4hnIv7g+eLdHIEYAABOCMk4yATivX2b5sAd+QRWBN4J0qTUpb7y5FuJCC5VyQxHTI6Yqb+8mDi76GXYeILfxRocGoQFXhWUoGlyG64GD3P86666sra+h8u5t47hOCVkUMPrzVSPQ7MNHv3uEO5VY/KCOnA44rRB2Z2njgk1TXNe+wX0PO9StLXT9WtYI4xBB57BY41AUZAPQcVp61IW8M3+xMgkDBHftVLxM0aa5asRkGVuP+AirV1NjQbvIyPMXA/GodlHQNX6Gr4GWRfDNmH4IU/d6dT1o8X61c6XpcUdocXN1IIFk/uZBJP1AzUvh+UDR40AxjdwD7mszxrIfs+lHGQJx8wz3BpqSVhTajFnyxJfv/wnl/eNLNOY5/KV3YknB5OP19BX0p8KPFF5rGn3FnesJbi0YBXOclTyM/TpXz1Hbwt4huAyly1ywJPXrXuPwfliivtTQAKxVeCO31pe0S07ni0qrdayPUx94ZOMdeKyvEHiew8NwLLfFwrE4MaEn8q1I3G7kYH1rzH46WxvtKto1keMgsxKnB4x3qlLTU9epNxi2j0bSdXg1qyju7V98Dj5SwwfoRV77yjBIOe1cj8MY0h8E6YIuf3YJJOTnPOTXXGZCuRzgc5FaaNXKpy5opt6sbJ9SOfuimc8Z5BzkGlZt3QY7k9OKj3DB65zxWHqa+Q5t3OBz2z2FQ5+Y4Kk9AT0p6sd2Tn1zniomYFjvwBg8ii2uo2nY+e/iVPAvxIjuCVEkN5CpYjJ+4cjPv1r03xw6/ZdFlBOFu1IwOfuH9K8G+IGs/adY1XUw+EXWhGG9lQj+de1eIrxNT8I6PcRktuZHyv+4azi/etYJfDqXvDcxfTdMLcvvIJPtirmho/9t6o5JIPy4x79c1keCZxJothJkAAhsE889q3dFYf2rqGTgsx+YDuOK0k0lqLpc+fNS1BE8LvAj4kj1q4ypBzjJOf/AK9b3wf0f7f4kv8AVn3ACUxJu6YA3Ej8gPxrjvGl1F4fk1mCUYuzezMsbHbyWyDk9gADn3r0T4Saslnpuh24iBe8sbm5ZgQcEMoJJ9wBUxs1qzyoQcqrk1sd/wCBm+xyTxGT5LoebERk8glSP0B/GuK/aI1O4Sws7UOyQSZdlyQMjGMj9cV02h3ax6BoeoAEEuy8+5Of1rj/ANpDElvpxPzrsbjtxisa94w0Z7lFc0lc8i1+3jt5tKMqZguIF3ADg8kc/jXtPwLuINNF/p4lx5mJI4VB2qRkHA6DqOleT+JliXQ/DF0Ww/llDk8YDZ+nf612/huzg0uSx1W3ZlniSOScDjcGfJBHsCPyrioRcZpp6M6aj5VZnq3xQkK/D3Xgpxi1kwwJH8NfKenXBh+HsrH5GaFsEDgk57dq+xdZ0+31rS7mynx5VzGY2PfBBFeB63+z7rlwywWWpWL2i5CebuVuOBkAHoPzrXERcmrGNGaje5wn7NM0dr4g08u7RHfIWQ5A5HFfX+4kDrjGTivHvhf8B28F6k2qajqEd3d+WVVIUKqCeCSTyTjtxXryucBBg8YJ/wA/nXRBamEne1h7dAc8Z4FAYIOevUnFHmDOO4/KkaRee3bIrVy6MlXY2T7wBOcjv61FJ64AHpjNIzBmJ3/jUTSbm4OT6fzqGkth2Y/d06Dnk4xXNePbqK30WV5JVjAjYDeeCSOK6Ce4EKclUGeCx4zXP+LtJi8TaebCdXCyDImjGQD7j0ojZbk69Dz3wb4isZr63SOdJTGMt5Sk4IHQgdMVveCZ4pNYuXQjLF2wTz97uPf3qvY/DWfT7J7a3ubS3gcfMYrZlc44ycNjPrxW54M8I2nhuOUwO1xM/DySjHGcnHXHPaj3XsRqdHNn945x90j9K+a/iWDCNKI5QI52nqfmNfS82XhcADIUkflxXzR8VpxjSM7gfLbLYH945quW9r7HNXva4/wvbXN1FYSW1vJKVlSRti/dUHkk19EwMs0aEOHwAQVPH49q+f8AwjdSLNZ2dvK0UN0m2Qr1xxj/ACK9x0Wxj0nTYIIyTgElj1JPNLl630M8IrJyW7IfGFybPw7fucACMgEj14H868s+FFwE8davGXB3Lwo9jzkV2PxR1NF06y0w/wCtvbgAjH8CjcxPPsBXkPgHVjZ+PUuyhjikkYMwOBgnGa0fwroaVZWa1PpXGQfTqBjjH+f5UnCjJGDgc0zzVZQQOGGQQe3+FMaTcwwOAMVEY67nRHVXQ9ZNzHnOBjIpjfL2yehwePXj/Pamq56Ad/Wl3gsccgjP41srK7K0ejIlx0xwTjAGK6jw+w226hdy4OD16Zrk1kI5KjluBmuu8N/JHCBxwcjPet8Pfnv0MZroj0z5ZGwcD8cV5T8cfD9x4m8N6np9omZ5IgVGOSQc4HvxXqQx5YY8E9Ca5XxMZftgaLaXwPvHt7V6GNipUrbE07po+I/EumytZDS5bC6Ea4DRiNtxxwQePWvYv2adA1jS4by4ubaW2tCixxCRSpYZzxkdh3969ujVMeY6ICAAcgH0qRryK3++6RjodzbeT0A9RXz9Gi6XW9zvlUutUXA21hx7kEU75c84xwPeoFcSD5CrqRwRyPwNP37mwenfFdjt1MLNjyzZPb/e4pfM3evQg1Fu6/P9GNDFtof7+eRzxSurWQ7rZEitnjOPbHYU8N75GOeO1V9r9uDnOOn5VDLLcRyAJGjJjDHdyDU/Dow3R5l8UtR1Wx1yzSwsopWZ8h5pAiHIIPJ4yKi1DxdcaboPlXYjmuZWU+XaAMBjqOuT+FekyaYt0pFyokQnPlyKGA68AEd6rjS7e34trCCDB4KRqP6ZrJdVYz1lK1yLwjI8ukQNLG0RYFgrHkZORn0pfFq7bWyBBwJwc9ccGtSMuuDgnjpWL4wYrZ2j4BxcKMfXim9VqKorRZ86eVu8VXEUY+7OzMcY717H4AWy0v8A0q0kluZ7j93LGMbUIPT1z+NeQOzx+MrpDhB5rEle/J7CvXPg/Mkkd+jdFnOCTmsqcPev0PGw8V7bU9QVh124555ry74valH9rW1zkxWrSsv1IAr07hA3BHfJFeAeLdcGvXniK7B3xtdLYw8/wqMsR26muxWtzdj1sQ0o36HpXwb1SPUPCkcYzvhYqRjHHWu9cqxGDn29q8S+DeoHSruWzZ/3UzbRn16j/CvaI/mYkj2FTfmSZGGkpQsOLDcMc9eM0m7BOVIHXOKSaVYIy8mEVQSWPp61mWXiPTtQuZILa7inlQZaNW5ArOWrVtDst2NDzN/UYHbArK8Saomj6LqF65wILdpCT6gE1pSZZck4A9PWvOfj5qD6f8NNVMbAmYLAV6cEgH9Kb1WrBu6Pm/UC83wwOquGcya0ZWI9dp/xr2/wzqkerfDmzjicB7aTbyCTgKSP0OPwrz7WNJW3/ZxgwOfN80YHPU85/KrHwPW61rw7d2kMrZkhVhgZIIBU4Hc8/pWKXK73Liny2Z2Xwx8XW2oWtnZTutvJvCx4zhiOfwBH616FpKldcuQ42B2baCMe/wCvPNcCfhnYaZcaXcWd3eW9xZleluWLkYz0Azn68V2nhyLUJfEV9cywPFpzRqluJhhy3Jc4B4B4xmqk+d2MtfQ3dS8M6VrPz3mm21xL0DSRAnH1Oc1zmq6XYaVqUX2S2jiSGxnWPy1ACgkZAAHc4NdozFTz04z9e9cV4svDDriIxwrafcHC9Oq0Wd9AslqjH0vNr8N9CeQFHDK4XvyxP9a5r9obEul6TKg27kYBcdiATXa31v8AbPh9pggGBsiZSTjABGT+AzXEftAtnw3oj7sDJALHrwM1jXj7t7mlG3Olc831TT5LrwV4f2KZpPMdVRRkklhwB7c13Hg+O61ey1mzit5C62oRXIwNyhQMemSDirnwQt7fUrOymkAlNiszRqDkBmKjPPcDP51seEb5V8RapLHIyJ5jBlPTg4P61hh6bh78nob4h3lZM9CtZrbXNOtnR98bqCdpwykDkHHQg8HNTSTRWKtu8whVwDyea5XwXceZ4g1pBJvQOpwp43HIJA/L8q7HaknmIQQWPORngYx/M116Tfkc177nJeOPiDYeC9Ltr65ikuBOfljhGGJ9eSABitDwX4stfGmix6naRtGjMV2yHkEeuM1yHxwsopvDduhTIjWRgxHIwpIx6Vp/BeGO3+H+nKgAyCxIx1J9KvS1kjnVT95yNaHesp54xznPamPhSRjnHNPZt2QQTwOagZcZz1xxmlyu+p0+hCduSpGaIggPTH4U4dQe+OxpOVXHT6HvUNNMFqRzJFMpR0EiZ4DDnjvTGAjQLjC9vX9KkkY8MuE78Go5s/ezvHTJ60opIfqRMu7k8469cVCTtxjAB7Y6mpeGzu9fXj2pgGDwd3qDTSadxajJkSKGTYPmYEkgZ7V83fFMbk0ogAna3OMDAY9K+kZsmN8tncpx7V8x/Ftb9nsIFtJhcW5bfujIUjJ5DdCDxVRTtqcWIjKWhp+Foy2s6WUHyRYMmOMZIA/PBr3nS7iOa1G3qCVIz3BNeHw6dc6B4ZjkkVlnMazhosszMcEA47DgDtXdaBrlzb39gHikgF/GJGjkHKkjnA9yM/jVpX16FUKfs42vqcv8SNQM3ja4+fKWGnMQMcbnIGcfTNcFpISG+swSEDNjIz0IOfyzXX+PlH9u+LpQ/IghU/Tk4/rXArJ9k+yzhwDtUqeSc8kcduaJatLoefiHeaR9K+EdSe98P2UrkGcxjep656dPwz+Va2SXPqemetcV8P8AzkuLkSXDuXjjcCQDAyoJxj1rtmkK5wMcjGe9K2p6dO7ikeI+KNa1Sz+KVhbCeWKyN0AW3EbgSOCM4OM46V7R5phzsGBxjnjmvnn4mXoh1/TLky8petIW54xIBjA9hX0JDJ59vGd+VZQwZTjjGc8/WlzNtpm0+y3Iw3HQ4Jxgjv612XhlgI4WxztJ5964pAsI4OQWJHPNdj4bUOsIX5flJBP6iu3DRfPqc09vM9I8390B+JGOBXNa84GoIcH7nB96342535x2xiud8SMRfJg5yvABx3r0MVG8VZkQbbMq+s/tkR27gQQQVJHT+deR/tAaXLPHp8wuJI/JiYlVJ25BAB/WvZoT8jEjjPGDXk3x6ukh0+Pe6h2jMarnliWUAYrxpPlaaNazXKz0LwCzr4O0gSSF5PIXLMck5HNdEWHJB/Sub+HtwZvCOl5wD5QHy+o4/A10GfmI4xzkVq/edx09YrUmEnBJAGRjB9aNw24xz25/SoV+RS/Ptz2o3HcMsMdc46VElyu6NLLZE/mn69etM8ws3QcDoRikYEcDOMZBB5/OkXjr1qJPuWrDmfv2784pD8zZACnuR6UKARk9ewx2pjfMM55H4Ula2guXqtgD/vDnjjoO9YnjLnTYXfgJOhJU9s1rq5EwGG6feHFcD46+JWgaZqqeH9TFwr3DALPGOFbPBz1qrScbkyTlFpHi+rXUFt44vxgu4lOFAPJJ4A+pr1rwEToeYHP+lzL5pVTkZByQD04HFc94g+GNvo/iTS9cluZNRSa6VTGxCnkcE+uPpXXyeF5dQ1TTrhLr7JBBIWEca/MR3GfQ96VJ8sdTz6eHlFub3O4uL6O60m4njfO2Mtj04P8AKvmuLdBoOmlOlxczStkdy5r3LS43gj1aHPyFWwPwPSvFdQAh0HQ5DuY+ZKpA9mNVLW67l4p2gmzX8G6gY9YA3rGFZZN7nA+UnIH1Fe/abqMeqWYuIDlGGQVOc/lXzX4Th/tDxdYxCPfEXyysvHAOT7ivoHwvsj0lI4gAiErtUYGAadOyj6GeDleNi/rDIdJuwxwDE27PPY14p8K42sPiJfxXM7SSPD8u7OMAg/1r2DxNcJb+H715HCqImyzHHUEV4NoniW3tfidaXIfbbyHyi54ByAAffmuTESfNGzse7CPNFs+iVZlXnGOTXl/7RGG+Gt6eCBJGfXvjivSlYSRht4dG5O0dq8++O1v9p+GuoxogJypKn0BBJreUko6nNtoeZa3lf2e7RWbkgk5GOMGov2X38m68pAf+PbDHPH3jWZrmrRz/AAfttPQ/vYo3Z1XsMYH9fyq/+zPC630TDcd1qcg+zGuLd8yeh0tNRR9KFdvXBx3/AEpc7m6fhn3qNunXPQjnv9aNxI9SB/n6V2JW+ZyqzY587ePXjIrx7xZ4l+y+Lre3OZQ1lcR4Ubm3FgBgd/pXrrfMHx1zyAa8o8Vq/hLXjPYRfadVuGMgmuEIjijzkqGIxkn9B26U76eYSvbY6+3V4fA9tEP3kkUSKy7SDkY4IIHNch8SvhtefE/wNp0drci0voAZFWTODwRtPp2q/wCH9S1i+/tB9cWAxToDDDasWf2AI6ZPeu40CF7XSbWKTKyLGPMBOTnuM9eDx+FKa21ugj7uq3PEPhxoeufCq3u01i2jCLaySJ5bB9zFlAAxjgdeea7P4b6I9nskndbiabzZXcrg/Mc9Pbp7VsfEgH+z7gjqLVhnsDuXFQeErorLBHIcN5LE4Oe3r/Sos7ct9C+a71KPw1lA13X1Iy6ygE+py3P416FHjzHwSSxGA3Qcf5Nef/DGAre6rK3WWQEtj/aau5vJNtpcuvLKhOfQgcVXNy6ImyVzyX4+eK7O207+zoyJ7lgyMqjhSwxz+GTitj4K69aN4cg0xHCXEalwrHkjjkD+navJ/iEvm3WiRlwX8o3EjYwXdiSTnv2HPatDwBNNba/o8kWQfNCN2yp6j3pcyju7HkzrJVVY+kd2xcYxkngnk/jUL9CO55zmnrIOpwcDPJzWdr169hpd5cx8PHGWBxnoPTvVO907nqOTtd7Flcx/fGePvCjB3KPrz1rzT4U+OdV8WarqKXRaSCIAhmjCBSemAOea9N3D8c9Tn9KTs9L6hCamnYhDDBPJ54HQUkm7nGADzg04yFiQcnnGGprMdxXnjp61FrsvZXZFIx49OO/FQTRGZeHKc53Kec1I2455XHUr2oX5VJ6c9CM03Jx9Bb6nlnx2u9R0/QYHsbqS0dmIPlvsJAGck1a8I3Fxq3wpS4v5Ptdw9qxLNycYOOe+Kxfj9qQjXT7bPLRTS4YZxhcVe+F919s+EpjG13EMi8HjgGtJOMkkKW9rEvhURSWDQFRlbdAcnPBA/KtTUgi+INJIBOFA7dO1ZHgtTKt2CNo8tF465AHX6dq6SaEDWrByDuWPG7FZ2SdmTrsjy7x1cB9a8YwEHAghIKn3NcPo8JvtW06yETSCRFMjHsAf611PxEmkTxp4ihjBC3EMSFiD1GTxR8I9OS81KW9uCAY2WBQenqf5D866ajSR5bXPVseleHnEfiy8tgm0CJVHbhQOMd+tXfiB4uPhHQnn2b53JSJR644P0H86zId0d3Pfpz5d7tZh1wQBj86yfjfiXRLLIBHmMRk+wrnlLk1Z6sY6pI8b1Qz6pb21zOwEl1lgzk5zuIP5GvaPhD4kv9Q0+fT9RKSy2wHlyKCPlIxg+4x39a8h1SzP/CL6PPH8x3OjZ6D5gT+HNdl4PvLvRru2vPKZ7KXKSCM9shQT7ZJrkhOTmpLY6aloxuz2k714zkdRxXTeHmKxoW4AjA4P0rlGYyYxknAJK/n+VdVoalrdD0Zh0Br3MO/fueZV1SZ6SpHXPXk4PesHxL811E+MnaQB+NbHmHI/PB/SsLxAziaPJ5xw2a78V8IU9WUZ7kWtrPKM/IpYD6DOMV8v/FC6vNV1jTJbt3aeeL7QVBIWMZO1QO2B37k19KXKF7O7xg5Q4HbkGvnTx4qQ6ppzkZf7IoyckY5GK8NyvJJozxXw76HZ/BvxdeR6laWErk2lwhARjkKw5GPqOK9ywW54I6mvnH4fNHD4k0tuU+cYPbJyK+h1Y7SenpgZq3N2WhGBlzRabG6lqsGk2b3NzlIoxydpP0AHc1S8PeKtP8Twu9m7OEbaVkGD+VY/xIj87wleoXePKhdy8EZOO1cr8CrdbPTdQGWZxPjcxJOB06mldbdTulU5ZJJHrgXrxjHdfXpTF+VT049QajEh7keo7fjSK+48luOx70RS6m2rLAfKjHPY0zdhiCfmqNc5GOpz+FLJn1Prmkkm9NhX6LYRm2uCOh9/5V85/GS4t/8AhZ1nK0Y3wzQKXx2P+NfRDP8ANubr37fpXyX8YtUNx4o1i+BwltqEEQbOcYHapd1oy47n0H8QMS6Vo8gONtzGRtPtWp4fm3adal+fmI3Dnv1rndWuU1XwLo86EtuMbbs+grb8JTh9Itj2z361pp8JnK/NYntc/atUJGV2kDj2NeA3F4h8M6chIQpezgq3puPFfQtlGVuL/OCHzj8q+XtbYafb6hFg+at1Iyqv3gSx4x/hUN6WaPPxUrRPQ/hHZPfapfai5YRqWSNW7YByQfxr1zwfPtsDEx5zu56kHkYrz74Y3lva6DaW+zbLLYtcnA45Jyfqa7LQZ1jtdLuEbIljKHP1yDVR91Wa3NMNFRiu7OJ+OviK6jmh0yB2jgKiRsfxEnp+FecahpO3UkgLlQVV1dcDGQDxXW/HhmbXYGwAfKGOT69a5rXt0WpabNvGJIUJU5xnGP6dq8WtNubit0fQ0bRge2/Cq/mm8OrbzyM5hYorMcsV6g//AF6q/G+byfh3qJTk4UHPoWHPesPwfJc6FqFs/nrLBdbEfd1UkEgdu/Fdr428OHxZ4ZvdMDBDOgCs3TIORk+hxivUSfs03qzzqklztRPlvXJPs/ghwH4aADP1/nXXfs0sV1KAE5DWxJ55HPp+P61U8RfDHxRLH9kXSzLbrhQqFdvHoe//ANauw+DHwp1XwvfSXup7YDsCpApBwScnp246etclG8r3VjpnO9tT24gKw6Dt+lGSeOAvJOKZuK9+ck9PwphP9w545GeK72zmvrqSrjscAVGYl9FOBjBH40qNtyM8Ht/OmtIOQAc9qWjVwerugSNF5wo9wKWT5AT7dzzUYk+Xk8YzjFDsWY9j2HYD1zSWxGy0OM+KEw/4R+75wggIBJA5DLz71g+Cb+JrsFp496xMPvAnkZ6fnW18TvDA8Y6elmk7RTJlymSodTgEEjoeh/CuV0X4dahodgbfTrRbQuCTcyXKu3IwcEqSR7UOWlmjN35jpPhon7lxu3/IG3Z4OWY12eoKW0+8Hcxnofaua8E+FX8L2IElz9rncgFxwAMnjjr19K6LVPk0y6JbJETcgexpaLWxb2ufOPxCjJ1PSsfMFtF4z065/WrnhEGLVNMkCNLiVcFRkLk9ScVR+J0hOqaUgyR9lTJU9eDXRfDm8mXUzp0O1EuIdxbqVIIxj0zms5pVGnY8BrmrJNnu8fOCWyDyMDr7Vg+OLoWnhfUJN4A8sjnoO39a0NNia3s0jeUyOAcsTXFfFjUdul2WmRttlvrhVOOoUcsT7YFbPZWPclpFmB8HpgviLWYRwCFJ4GOOK9akYdDx7n3r54+F+sNZ+PJpGfEVwzJkDtk4NfQeQ7Dp0yTmpiru9jmws1JND1wvOfkPpUbgMex4yCDTQdq9cdjxUTHcwOOBzk1TbVzscugHaSWHAByfpUbsWcYJIB4B6Um5tpx29M/lUcj/ALnzPu7ck59BU/F0HGUXoeBfGLUhqXj68tgQUsNLkJGf4mGcfh781f8AgJqBn8A6jaSYIRSwCkZwRXI6CH8XeLvHupucxiGRELD8B+HFUfgL4iNjqVzpzvvSZHQqo7jJH9cVXLZoel9D1/wbeRRX2oRCTGGAVSec49K6uS4EmqW2eQUBHOK8VvbXW7XUr/WdPguPLaXanlx5PGOQMZ5r1CHVEvLnR2nDxz3MQKqy7TkDJBGMgiqnFbozu27Gb8QPhfe+JNSe907UY7R5YwsizRlhkDAII6cdqw9A+HN54Ls7C3ubmGeQ6gLhmjBUONpGOa9fZtqgd8fj/wDXrnfFE22bTs/89+Bjnoaxu5NJvQz9nHmutznNJkNx4f8AEcp3cXr4UnoARgj6VnfF6R/+EV0xySSzkEgZ7D/CtG0tTF4H1Zkfa800sjN16v8A4CsP4lhz4F0xwG+994n1U44PT8KmoubRG9P3Zanntw+fANgSNgSeRck5PJB4/Ou00O4F1ostuDjy7Jmx79T+oBrJ8D6GnijSbCylZhAbmRpVC4+UAEj8TxXW+HLG1svEN3bm33w7WiRicFRzwR3GBj2qKbXVbF1Xdctzv7Gb7RY20gJJaMMTnnGAea7Dw7/x6rjcCVBOfwrzLwxqT/bL7T3P7u2CmNm67SSMfhjg+hFej6O7R2QJI6DqSK9TDXcro4ZO6PR0YBsAZ/lWN4hVVaM8E85JrSViuMng+3NZPiIfuoyc53H8sV34i6pt3CNrqxl3DA2k+AADGRlvpXzz8RsJfafGeN9sAGPTqcV9ANvmglHBUqcDn0r55+JkTNcaVgAfuCBwTggkV4U3Zc3Uyxifsze+HtrYteo8rvJeW5EkEcZ4OCMkn+le6WVw01skkkfllwcrnpXgHwvmx4ps0c5JiKnAxzwRmvflb5QMeg2itfspsWBSjTvbU5T4nagINCiiJIE1wiAZ685P14Brj/grrETazqloHAMjF159Dg074na5G/i6xsuAljbSXbBs/extUfmc81xvgO4/snxJBdpu5GXA6Hrn86hW5tSMRUtOOp9KMwyFHIpWKkn146darQTJNCkqcoygqT6EZqTK8euODSu02j1Y3t5Eu4MRwfl5yeDSb8sTyvHY1iL4u0qXUxp4u1+1sSAvYkcEe5rYbG35fxIp9rBZpEWoXi2NncTvwkaFyfYDNfFesST6v4G8S6yY+JtXVgx54yeQe1fU3xe1RtM+HetTxlvMEDKD9eK8B07R4x+zfdueXkn3liehrKpJLVgrtnqHw51gat8M7aNCpktWAIJA4wSDWx8PvGFtfWsVqzrA+8ou453MCeBXkv7PM1zqmj3tjBKDujBBC5wRxmvRZPh/Bpy6fLZanJb3NuwZt8BIY5yeB681Eb7hUvdHp9iwOoTA/dYnGay9b+GPhnxJcNNf6VDJMx+aRflYn3IwTTPDd1eXmvXbGBhYIoEcsilSW74B7e9dTxycn6jmuiUbpO5nyxnujjb7w/YaHJJ9jj8oW+ntEm0kgKM4HWotDcReEtDd+TkZBHY1b8SXQhvp4/4fsbk4HXFQXUf/ABTGlm3TcUMZXsMe/wCFNbXZSionnXx8L/2lZuvTys9Pc1yuvyGW10CXZ/yxUcgHpkDj8q6z4+KM6ZI+eUwWHXOc8Vf+GujW2tW9ld3MYkS1tSEVuRuJIyfp/WvHlTcqr5UeinywTLmj3n27TpTsy8Msch4IAAYAn8q9Iu1kuLeIwTLH0O7GRiuQ8I+V5t7EgjkjJIK7eOOMfyra8M3Ds13bPkxQuFQegIBx9AeK9dXULHA/iv3NZJfJQea6nHG7GP0qvf65ZaSqPeXkVojDAeZgA3J6c0+5s0ukdDg56c9q8w+Nmkxy6fZSsWJgiYBV57jn68mkkl7z2M5z5Y3R6zbXkF5bpNBIssTgMJFORg+lObLNszyo/SuW+GUKW/gnSkDtjygx3Hk55/rXUdHGTjjlsc1TsVGTkkxTjaAeSTwTSSBMHB68FmPH4UjJgkdRjJpqkLlSc56YqVa1itbi4wRgYbOOnaobm1S4UIzMhVs4UkfninMx7nqe470epPUHBNCsnYOXTQha13EhXbGACSc/zpfK4ILscd80rZ4yeM5GKaOuMc5wTmiVl1Fo3qQ3EI8sxo5TkcAnv3FLfII9Gu0DkkRt8zEnsakZR5eM9wQwqHUkeSwnjHJKHaoHJOKxbcn5A9FofO/xF3f2hpg43m0TlvxrX+HKu/i2Fx8iRxYZsdyRx+lc78Urydr7TCiMJYYQsiFSTkEjGPeuz022/wCEP8Nx39ygivG2TSK+csx52gHpgcClq7I8iFPmqqXY9kiZJrcEEketeIfEvWJbjxte8Yi02wKq2cfvJOOnqBXpeh64kk0cAB8uZRKm7OVBGSD9D/OvIPGh/wCJ34vlI35aGP8ATNb35bo7sQ/c0MPw7IIdStzG218Y6ZOSCQc19IaLcvqGj2c54Lxgtkd/Wvl+zuBazW8mxTtIOCTxXvfga4u7iGdbgIEAUxrHkAAjOMEmlHmscWDbi2divr0xxnj+tePa98TNYs/iJa6NEB5Lz7JMgYI7YPXP869b+6uD0xk5NfPfxGvPsfi7Sb0FRJ9oOWJycBgPx4qJVEnZHtws07o9/wDMLLgjA6/KMVR16by9HvCp58lj15PBqzbSCa3jYHAKgnnJxjNZ3iID+w77ccgxPk+2D/KtU3bQz0PAPgxhdB8XylMMcgsDxzn/APXXIfB1DH8Qok4ZWuSPl44INdV8I7lbXwX4tJOd0hABOD1x/wDXri/hGv8AxcS0kYk/6WR3x0NZSb11NHFWufWUujptxHPNAD1VGwPwqK38O2kF2ly4kuLtV2iSVixUHrjP/wBatRmDccnuOKQFWHXaeKiK0TbMbK4wKSxz9xeA2a43xtqEceoaVGzqhFydpY9flz/WuxZlZsgk+gPHX/CvLPHWmnUteEl3I9tp1pKJTMDyxKgYH41rHW5Mny6pHTeF1H/CFz+YSRumJJHONxNcn8UnuLj4cwXFrE1wYpsNxnA5BOBzjtW7oev6VcedomnSyShYcqZycE9xnGcc1veHI0XSljeJShJG0klevPXk1OsUOLW/U8i+BOqR+cYJjhkZpASOANozn8c10/hGP+0tYvJ8tFFLLJtVuDgEYI5/H8q3PFHh60hjlltLZIZPs8gYwpjcDg84HtUXhuN45LcCJ0Xyz95T1wPxyfSnq43FJq5D4JkE3iDWTI+7lVG4c8M3BPtn9a9UsWH2BOQMKAM9OvavKfB9pNb63rM80bIkpUqWBwTls4/Aj869RtFDaarDk4AxXZhW4zsZTWlj0YTdCGB45BrG8UXCC1jJOcNj16+1VYbmVIiRI2R05pWvpfMCkhh/tD6V6lSPNBoxT1uZyXBVGXHOMDNeW+N/h9qviD+zvsgiVrdWDb2wOSTwceleuXd9N5bkEAjGMAelQQ6hKqr91uf4hXmSo3W5rKKqLU808C+BdR0G6ku7zyy4IWNFbPHBJJx1PAA9B716Ta3ciR4kXGCQGHoelXTeP5u3agXH92nW94zFiVTg8DbTVJ6ajpKNNJJHkniTwZq+reJNd1GKNCLuCOGDc/OAcnI6AdPrWVp/w78QWt5BIYoSqcHMg98/zr3zzvmb5E/75+tSpN8o/dx9v4fpU+wkne5zyoxqSuzmNCluLPTre0uU5hjCZBzkjv8AjWp9rGcDIyOnvW1CyyHmKPr/AHacVj8th5UeP92pqU5Wudik0keB2/w91W3+KEGuAb7BZWcgyYKg+gJ/QV7GtwAoPbOOemfWtVNmzPlR9f7vvUsaoWK+WgH0qadCSjqy/a8y2POfixptx4k8Capp9khluZ4iscYPU/yH415jpvgDXbX4LtoZsnOotIWNvuXp9c4r6Za2h/55KefSpl0+35/dL1rGpQdtxqXLY+XP2ffAev8AgzVJJNV017KJo2G5pFIznjgEmvfVlBXoM9QOxrbkt4kk4jUfhTPs8W3/AFa9fStIUWoq4OrzdDMNxhWJIGRwBSNcBsEvyPStKSziZguwYojt4olOEB5/i5q/ZvuZqTPOfEUF/easSluzxm1eMycY3E8DFa1vbyw+G7S1aLM8caqUUjqOtdoLeJlJMSEjpxTmtYVhGI17dqFTky+bY8H+NXg/XvFWiae+kR+bc24xJBuCsQfQninfCLSvEHh/QZ7bUtNlt544TtEjghmJJxwTxyOa90+yxbQfLXkelTfYYPM/1S9PSoVBxndFqo2mjyfwfol3YWpe+gIuJFJdVPG7JI5/Kr3hGG7s2vWuYnG+QEBh1GMZHPSvS/7Pt93+qXp6UfYbfd/qV6Ht70cknKxlzrscpby7WfIAOcj1Fcl8SPD974o04w2ar5jIVJdsDkg/yFepzW0MeMRJ19PrQY4tq/uo/wDvmmoSasJtSTTRwfhKzuND0Gysrpw0sK7WKnI79K2luv3hBB5HFdOY44wNsUY4P8NLHsZUJijJ/wB0VfspWHGShHRHKyXOcgBj7DOM00THgiMnjkgV2K7ef3adv4RU0SIw5Rfy+laewbtqS5s4tjJJvGxjk5HFR+XPgARSEHrtFd3JBGsa4QDrTGwrDAHftR9XfcPaNaHENDcleIpMn1U0LBc7uY5MEdwRzXZ/wj3ouY18teOwrSODTW5HtdTjjp962dkT49cVieJPCmuatHEllqFxpRUklokU5PGOT+Vd7M5XocdKerHeKHg7bMFV8jz688A3GraLJZXiefO8Rja68tQ2cdc+v0qaHwLcLZRQSRtKIkVd0hDHgAA9epxzXfSOVViDUdvIzs245ohg421ZPNZ7HEt4PupLyO4CkMihQgwPxrC1D4Nrqj6m8zyA37K0m1hwR0x9fevXG++QOOlQOx87b2q3g423Ik1JWaPFk/Z5t2bDy3EgBBAMg7fhXYaX4FudPl3o+zKhDuYcADArtW4de/FShyzhSeKf1GPciElTeiOSbw5es/Uemc1xOtfAvTtZvBJeGWSRTlMTYAJOeMe9eyyH7v1FULhv9MPA6DtUywNN9Tf20jkrfw3dWcEUAnXESgBmJJ4GBk+tLJ4Zlu4XjlmV42BDLg9+o/Gumm+Rcjrj+tKyhY+O+Kawse4+Z2R53Y/CHR9NgnhtbS3iiuG3SKqnBPvzzUmn/CDQtLnEtnY2lvKG3bo4gDn1z1rvSNpGPWm7z83saFg6TDmkc/J4ZKDm4IzyAB/9emL4ZGCTcseM4K10bdEPcjmqkgCrwo/KtHhadrE+0aMZfD8TNlpXwPQY5obwzbyAhySCeQyg1seado4HbtU6/wAXGKPqsIod29bnOx+HLaNsquw9yqgVInh2DbgBgOvB/wA/Wtrbl2HYCo3kO4dBxQsLTtciUpW3Mj+woGUfeOB97P09qP7DtiAMcHoWFbM3yLx3qCRijcf56U1h4XsJN3MiTw/bc5XcM9Qf85p0wW1sSqMU+YY55HtWkWL9az9Q/wBXt7cV008NGL0MnJt2P//Z"/>
          <p:cNvSpPr>
            <a:spLocks noChangeAspect="1" noChangeArrowheads="1"/>
          </p:cNvSpPr>
          <p:nvPr/>
        </p:nvSpPr>
        <p:spPr bwMode="auto">
          <a:xfrm>
            <a:off x="848594" y="13692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6" name="Picture 2" descr="Afbeeldingsresultaat voor sottsass memph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 y="1690689"/>
            <a:ext cx="4241733" cy="4869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4130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err="1" smtClean="0">
                <a:solidFill>
                  <a:srgbClr val="EE1940"/>
                </a:solidFill>
              </a:rPr>
              <a:t>Patronen</a:t>
            </a:r>
            <a:endParaRPr lang="nl-NL" b="1" dirty="0">
              <a:solidFill>
                <a:srgbClr val="EE1940"/>
              </a:solidFill>
            </a:endParaRPr>
          </a:p>
        </p:txBody>
      </p:sp>
      <p:pic>
        <p:nvPicPr>
          <p:cNvPr id="5"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4845" y="1690690"/>
            <a:ext cx="6496458" cy="4872344"/>
          </a:xfrm>
          <a:prstGeom prst="rect">
            <a:avLst/>
          </a:prstGeom>
        </p:spPr>
      </p:pic>
    </p:spTree>
    <p:extLst>
      <p:ext uri="{BB962C8B-B14F-4D97-AF65-F5344CB8AC3E}">
        <p14:creationId xmlns:p14="http://schemas.microsoft.com/office/powerpoint/2010/main" val="1581266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webapp.boijmans.nl/owa/service.svc/s/GetFileAttachment?id=AAMkAGMyZjVkNDQ4LThkY2EtNDBhMy1hYWFmLTQ1MjVmYzQ1N2I4MwBGAAAAAAAxyjFrf8XIQJmB4JcoeAh9BwDLornOIaNkR7zF%2Fmnwu%2BnXAAAAAAEKAADLornOIaNkR7zF%2Fmnwu%2BnXAAGXRWQNAAABEgAQAB%2FWRFWR0KZLtZ3FXyx4VL0%3D&amp;isImagePreview=True&amp;X-OWA-CANARY=FpWyD_o3dU6nMLc8DzP7kUZwc04yYtQIHwUZf7x0J02J3i4odGHXIJNYwQNmmHLoS1CiTWVMQ0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4" name="Titel 13"/>
          <p:cNvSpPr>
            <a:spLocks noGrp="1"/>
          </p:cNvSpPr>
          <p:nvPr>
            <p:ph type="title"/>
          </p:nvPr>
        </p:nvSpPr>
        <p:spPr/>
        <p:txBody>
          <a:bodyPr/>
          <a:lstStyle/>
          <a:p>
            <a:r>
              <a:rPr lang="en-US" b="1" dirty="0" err="1" smtClean="0">
                <a:solidFill>
                  <a:srgbClr val="EE1940"/>
                </a:solidFill>
              </a:rPr>
              <a:t>Vooruitblik</a:t>
            </a:r>
            <a:endParaRPr lang="nl-NL" b="1" dirty="0">
              <a:solidFill>
                <a:srgbClr val="EE1940"/>
              </a:solidFill>
            </a:endParaRPr>
          </a:p>
        </p:txBody>
      </p:sp>
      <p:pic>
        <p:nvPicPr>
          <p:cNvPr id="15"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sp>
        <p:nvSpPr>
          <p:cNvPr id="13" name="Tekstvak 12"/>
          <p:cNvSpPr txBox="1"/>
          <p:nvPr/>
        </p:nvSpPr>
        <p:spPr>
          <a:xfrm>
            <a:off x="653138" y="2078181"/>
            <a:ext cx="7576457" cy="800219"/>
          </a:xfrm>
          <a:prstGeom prst="rect">
            <a:avLst/>
          </a:prstGeom>
          <a:noFill/>
        </p:spPr>
        <p:txBody>
          <a:bodyPr wrap="square" rtlCol="0">
            <a:spAutoFit/>
          </a:bodyPr>
          <a:lstStyle/>
          <a:p>
            <a:pPr>
              <a:buFontTx/>
              <a:buNone/>
            </a:pPr>
            <a:endParaRPr lang="nl-NL" sz="2800" dirty="0" smtClean="0"/>
          </a:p>
          <a:p>
            <a:endParaRPr lang="nl-NL" dirty="0"/>
          </a:p>
        </p:txBody>
      </p:sp>
      <p:sp>
        <p:nvSpPr>
          <p:cNvPr id="10" name="Tijdelijke aanduiding voor inhoud 9"/>
          <p:cNvSpPr>
            <a:spLocks noGrp="1"/>
          </p:cNvSpPr>
          <p:nvPr>
            <p:ph idx="1"/>
          </p:nvPr>
        </p:nvSpPr>
        <p:spPr/>
        <p:txBody>
          <a:bodyPr/>
          <a:lstStyle/>
          <a:p>
            <a:pPr marL="0" indent="0">
              <a:buNone/>
            </a:pPr>
            <a:r>
              <a:rPr lang="en-US" dirty="0" smtClean="0"/>
              <a:t>Les 4: </a:t>
            </a:r>
            <a:r>
              <a:rPr lang="en-US" dirty="0" err="1" smtClean="0"/>
              <a:t>Spelen</a:t>
            </a:r>
            <a:r>
              <a:rPr lang="en-US" dirty="0" smtClean="0"/>
              <a:t> met </a:t>
            </a:r>
            <a:r>
              <a:rPr lang="en-US" dirty="0" err="1" smtClean="0"/>
              <a:t>perspectief</a:t>
            </a:r>
            <a:endParaRPr lang="en-US" dirty="0" smtClean="0"/>
          </a:p>
          <a:p>
            <a:pPr marL="0" indent="0">
              <a:buNone/>
            </a:pPr>
            <a:r>
              <a:rPr lang="en-US" dirty="0" smtClean="0"/>
              <a:t>Les 5: Wat is </a:t>
            </a:r>
            <a:r>
              <a:rPr lang="en-US" dirty="0" err="1" smtClean="0"/>
              <a:t>een</a:t>
            </a:r>
            <a:r>
              <a:rPr lang="en-US" dirty="0" smtClean="0"/>
              <a:t> patroon?</a:t>
            </a:r>
          </a:p>
        </p:txBody>
      </p:sp>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5897" y="4106478"/>
            <a:ext cx="3275406" cy="2456555"/>
          </a:xfrm>
          <a:prstGeom prst="rect">
            <a:avLst/>
          </a:prstGeom>
        </p:spPr>
      </p:pic>
    </p:spTree>
    <p:extLst>
      <p:ext uri="{BB962C8B-B14F-4D97-AF65-F5344CB8AC3E}">
        <p14:creationId xmlns:p14="http://schemas.microsoft.com/office/powerpoint/2010/main" val="2024800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err="1" smtClean="0">
                <a:solidFill>
                  <a:srgbClr val="EE1940"/>
                </a:solidFill>
              </a:rPr>
              <a:t>Overzicht</a:t>
            </a:r>
            <a:r>
              <a:rPr lang="en-US" b="1" dirty="0" smtClean="0">
                <a:solidFill>
                  <a:srgbClr val="EE1940"/>
                </a:solidFill>
              </a:rPr>
              <a:t> </a:t>
            </a:r>
            <a:r>
              <a:rPr lang="en-US" b="1" dirty="0" err="1" smtClean="0">
                <a:solidFill>
                  <a:srgbClr val="EE1940"/>
                </a:solidFill>
              </a:rPr>
              <a:t>bijeenkomst</a:t>
            </a:r>
            <a:endParaRPr lang="nl-NL" b="1" dirty="0">
              <a:solidFill>
                <a:srgbClr val="EE1940"/>
              </a:solidFill>
            </a:endParaRPr>
          </a:p>
        </p:txBody>
      </p:sp>
      <p:sp>
        <p:nvSpPr>
          <p:cNvPr id="3" name="Tijdelijke aanduiding voor inhoud 2"/>
          <p:cNvSpPr>
            <a:spLocks noGrp="1"/>
          </p:cNvSpPr>
          <p:nvPr>
            <p:ph idx="1"/>
          </p:nvPr>
        </p:nvSpPr>
        <p:spPr/>
        <p:txBody>
          <a:bodyPr>
            <a:normAutofit/>
          </a:bodyPr>
          <a:lstStyle/>
          <a:p>
            <a:pPr>
              <a:buNone/>
            </a:pPr>
            <a:r>
              <a:rPr lang="en-US" dirty="0" smtClean="0"/>
              <a:t>Start</a:t>
            </a:r>
          </a:p>
          <a:p>
            <a:pPr>
              <a:buNone/>
            </a:pPr>
            <a:r>
              <a:rPr lang="en-US" dirty="0" err="1" smtClean="0"/>
              <a:t>Terugblik</a:t>
            </a:r>
            <a:endParaRPr lang="en-US" dirty="0"/>
          </a:p>
          <a:p>
            <a:pPr>
              <a:buNone/>
            </a:pPr>
            <a:r>
              <a:rPr lang="en-US" dirty="0" err="1" smtClean="0"/>
              <a:t>Meetkunde</a:t>
            </a:r>
            <a:endParaRPr lang="en-US" dirty="0" smtClean="0"/>
          </a:p>
          <a:p>
            <a:pPr>
              <a:buNone/>
            </a:pPr>
            <a:r>
              <a:rPr lang="en-US" dirty="0" smtClean="0"/>
              <a:t>Meetkunde herkennen in </a:t>
            </a:r>
            <a:r>
              <a:rPr lang="en-US" dirty="0" err="1" smtClean="0"/>
              <a:t>kunstwerken</a:t>
            </a:r>
            <a:endParaRPr lang="en-US" dirty="0"/>
          </a:p>
          <a:p>
            <a:pPr>
              <a:buNone/>
            </a:pPr>
            <a:r>
              <a:rPr lang="en-US" dirty="0" err="1" smtClean="0"/>
              <a:t>Patronen</a:t>
            </a:r>
            <a:endParaRPr lang="en-US" dirty="0" smtClean="0"/>
          </a:p>
          <a:p>
            <a:pPr>
              <a:buNone/>
            </a:pPr>
            <a:r>
              <a:rPr lang="en-US" dirty="0" err="1" smtClean="0"/>
              <a:t>Vooruitblik</a:t>
            </a:r>
            <a:endParaRPr lang="nl-NL" dirty="0"/>
          </a:p>
        </p:txBody>
      </p:sp>
      <p:pic>
        <p:nvPicPr>
          <p:cNvPr id="4"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spTree>
    <p:extLst>
      <p:ext uri="{BB962C8B-B14F-4D97-AF65-F5344CB8AC3E}">
        <p14:creationId xmlns:p14="http://schemas.microsoft.com/office/powerpoint/2010/main" val="1655487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err="1" smtClean="0">
                <a:solidFill>
                  <a:srgbClr val="EE1940"/>
                </a:solidFill>
              </a:rPr>
              <a:t>Terugblik</a:t>
            </a:r>
            <a:endParaRPr lang="nl-NL" b="1" dirty="0">
              <a:solidFill>
                <a:srgbClr val="EE1940"/>
              </a:solidFill>
            </a:endParaRPr>
          </a:p>
        </p:txBody>
      </p:sp>
      <p:sp>
        <p:nvSpPr>
          <p:cNvPr id="3" name="Tijdelijke aanduiding voor inhoud 2"/>
          <p:cNvSpPr>
            <a:spLocks noGrp="1"/>
          </p:cNvSpPr>
          <p:nvPr>
            <p:ph idx="1"/>
          </p:nvPr>
        </p:nvSpPr>
        <p:spPr/>
        <p:txBody>
          <a:bodyPr>
            <a:normAutofit/>
          </a:bodyPr>
          <a:lstStyle/>
          <a:p>
            <a:pPr>
              <a:buNone/>
            </a:pPr>
            <a:r>
              <a:rPr lang="en-US" dirty="0" err="1" smtClean="0"/>
              <a:t>Terugblik</a:t>
            </a:r>
            <a:r>
              <a:rPr lang="en-US" dirty="0" smtClean="0"/>
              <a:t> op </a:t>
            </a:r>
            <a:r>
              <a:rPr lang="en-US" dirty="0" err="1" smtClean="0"/>
              <a:t>bijeenkomst</a:t>
            </a:r>
            <a:r>
              <a:rPr lang="en-US" dirty="0" smtClean="0"/>
              <a:t> 2</a:t>
            </a:r>
          </a:p>
          <a:p>
            <a:pPr>
              <a:buNone/>
            </a:pPr>
            <a:endParaRPr lang="en-US" dirty="0"/>
          </a:p>
          <a:p>
            <a:pPr>
              <a:buNone/>
            </a:pPr>
            <a:r>
              <a:rPr lang="en-US" dirty="0" err="1" smtClean="0"/>
              <a:t>Terugblik</a:t>
            </a:r>
            <a:r>
              <a:rPr lang="en-US" dirty="0" smtClean="0"/>
              <a:t> op lessen:</a:t>
            </a:r>
          </a:p>
          <a:p>
            <a:pPr>
              <a:buFontTx/>
              <a:buChar char="-"/>
            </a:pPr>
            <a:r>
              <a:rPr lang="en-US" dirty="0" smtClean="0"/>
              <a:t>Les 2: Van </a:t>
            </a:r>
            <a:r>
              <a:rPr lang="en-US" dirty="0" err="1" smtClean="0"/>
              <a:t>Kunst</a:t>
            </a:r>
            <a:r>
              <a:rPr lang="en-US" dirty="0" smtClean="0"/>
              <a:t> </a:t>
            </a:r>
            <a:r>
              <a:rPr lang="en-US" dirty="0" err="1" smtClean="0"/>
              <a:t>naar</a:t>
            </a:r>
            <a:r>
              <a:rPr lang="en-US" dirty="0" smtClean="0"/>
              <a:t> </a:t>
            </a:r>
            <a:r>
              <a:rPr lang="en-US" dirty="0" err="1" smtClean="0"/>
              <a:t>Ruimte</a:t>
            </a:r>
            <a:endParaRPr lang="en-US" dirty="0" smtClean="0"/>
          </a:p>
          <a:p>
            <a:pPr>
              <a:buFontTx/>
              <a:buChar char="-"/>
            </a:pPr>
            <a:r>
              <a:rPr lang="en-US" dirty="0" smtClean="0"/>
              <a:t>Les 3: Van </a:t>
            </a:r>
            <a:r>
              <a:rPr lang="en-US" dirty="0" err="1" smtClean="0"/>
              <a:t>Ruimte</a:t>
            </a:r>
            <a:r>
              <a:rPr lang="en-US" dirty="0" smtClean="0"/>
              <a:t> </a:t>
            </a:r>
            <a:r>
              <a:rPr lang="en-US" dirty="0" err="1" smtClean="0"/>
              <a:t>naar</a:t>
            </a:r>
            <a:r>
              <a:rPr lang="en-US" dirty="0" smtClean="0"/>
              <a:t> Plat </a:t>
            </a:r>
            <a:r>
              <a:rPr lang="en-US" dirty="0" err="1" smtClean="0"/>
              <a:t>vlak</a:t>
            </a:r>
            <a:endParaRPr lang="en-US" dirty="0" smtClean="0"/>
          </a:p>
          <a:p>
            <a:pPr>
              <a:buNone/>
            </a:pPr>
            <a:endParaRPr lang="nl-NL" dirty="0"/>
          </a:p>
        </p:txBody>
      </p:sp>
      <p:pic>
        <p:nvPicPr>
          <p:cNvPr id="4"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spTree>
    <p:extLst>
      <p:ext uri="{BB962C8B-B14F-4D97-AF65-F5344CB8AC3E}">
        <p14:creationId xmlns:p14="http://schemas.microsoft.com/office/powerpoint/2010/main" val="952181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webapp.boijmans.nl/owa/service.svc/s/GetFileAttachment?id=AAMkAGMyZjVkNDQ4LThkY2EtNDBhMy1hYWFmLTQ1MjVmYzQ1N2I4MwBGAAAAAAAxyjFrf8XIQJmB4JcoeAh9BwDLornOIaNkR7zF%2Fmnwu%2BnXAAAAAAEKAADLornOIaNkR7zF%2Fmnwu%2BnXAAGXRWQNAAABEgAQAB%2FWRFWR0KZLtZ3FXyx4VL0%3D&amp;isImagePreview=True&amp;X-OWA-CANARY=FpWyD_o3dU6nMLc8DzP7kUZwc04yYtQIHwUZf7x0J02J3i4odGHXIJNYwQNmmHLoS1CiTWVMQ0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4" name="Titel 13"/>
          <p:cNvSpPr>
            <a:spLocks noGrp="1"/>
          </p:cNvSpPr>
          <p:nvPr>
            <p:ph type="title"/>
          </p:nvPr>
        </p:nvSpPr>
        <p:spPr/>
        <p:txBody>
          <a:bodyPr/>
          <a:lstStyle/>
          <a:p>
            <a:r>
              <a:rPr lang="en-US" b="1" dirty="0" err="1" smtClean="0">
                <a:solidFill>
                  <a:srgbClr val="ED1941"/>
                </a:solidFill>
              </a:rPr>
              <a:t>Kerndoel</a:t>
            </a:r>
            <a:r>
              <a:rPr lang="en-US" b="1" dirty="0" smtClean="0">
                <a:solidFill>
                  <a:srgbClr val="ED1941"/>
                </a:solidFill>
              </a:rPr>
              <a:t> 32 (TULE)</a:t>
            </a:r>
            <a:endParaRPr lang="nl-NL" b="1" dirty="0">
              <a:solidFill>
                <a:srgbClr val="ED1941"/>
              </a:solidFill>
            </a:endParaRPr>
          </a:p>
        </p:txBody>
      </p:sp>
      <p:pic>
        <p:nvPicPr>
          <p:cNvPr id="15"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sp>
        <p:nvSpPr>
          <p:cNvPr id="13" name="Tekstvak 12"/>
          <p:cNvSpPr txBox="1"/>
          <p:nvPr/>
        </p:nvSpPr>
        <p:spPr>
          <a:xfrm>
            <a:off x="653138" y="2078181"/>
            <a:ext cx="7576457" cy="1200329"/>
          </a:xfrm>
          <a:prstGeom prst="rect">
            <a:avLst/>
          </a:prstGeom>
          <a:noFill/>
        </p:spPr>
        <p:txBody>
          <a:bodyPr wrap="square" rtlCol="0">
            <a:spAutoFit/>
          </a:bodyPr>
          <a:lstStyle/>
          <a:p>
            <a:pPr>
              <a:buFontTx/>
              <a:buNone/>
            </a:pPr>
            <a:r>
              <a:rPr lang="en-US" sz="3600" dirty="0" smtClean="0"/>
              <a:t>De </a:t>
            </a:r>
            <a:r>
              <a:rPr lang="en-US" sz="3600" dirty="0" err="1" smtClean="0"/>
              <a:t>kinderen</a:t>
            </a:r>
            <a:r>
              <a:rPr lang="en-US" sz="3600" dirty="0" smtClean="0"/>
              <a:t> </a:t>
            </a:r>
            <a:r>
              <a:rPr lang="en-US" sz="3600" dirty="0" err="1" smtClean="0"/>
              <a:t>leren</a:t>
            </a:r>
            <a:r>
              <a:rPr lang="en-US" sz="3600" dirty="0" smtClean="0"/>
              <a:t> </a:t>
            </a:r>
            <a:r>
              <a:rPr lang="en-US" sz="3600" dirty="0" err="1" smtClean="0"/>
              <a:t>eenvoudige</a:t>
            </a:r>
            <a:r>
              <a:rPr lang="en-US" sz="3600" dirty="0" smtClean="0"/>
              <a:t> </a:t>
            </a:r>
            <a:r>
              <a:rPr lang="en-US" sz="3600" dirty="0" err="1" smtClean="0"/>
              <a:t>meetkundige</a:t>
            </a:r>
            <a:r>
              <a:rPr lang="en-US" sz="3600" dirty="0" smtClean="0"/>
              <a:t> </a:t>
            </a:r>
            <a:r>
              <a:rPr lang="en-US" sz="3600" dirty="0" err="1" smtClean="0"/>
              <a:t>problemen</a:t>
            </a:r>
            <a:r>
              <a:rPr lang="en-US" sz="3600" dirty="0" smtClean="0"/>
              <a:t> op </a:t>
            </a:r>
            <a:r>
              <a:rPr lang="en-US" sz="3600" dirty="0" err="1" smtClean="0"/>
              <a:t>te</a:t>
            </a:r>
            <a:r>
              <a:rPr lang="en-US" sz="3600" dirty="0" smtClean="0"/>
              <a:t> </a:t>
            </a:r>
            <a:r>
              <a:rPr lang="en-US" sz="3600" dirty="0" err="1" smtClean="0"/>
              <a:t>lossen</a:t>
            </a:r>
            <a:r>
              <a:rPr lang="en-US" sz="3600" dirty="0" smtClean="0"/>
              <a:t>.</a:t>
            </a:r>
            <a:endParaRPr lang="nl-NL" dirty="0"/>
          </a:p>
        </p:txBody>
      </p:sp>
      <p:pic>
        <p:nvPicPr>
          <p:cNvPr id="7" name="Afbeelding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98824" y="4752667"/>
            <a:ext cx="2492478" cy="1869358"/>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0576" y="4752667"/>
            <a:ext cx="2492477" cy="1869358"/>
          </a:xfrm>
          <a:prstGeom prst="rect">
            <a:avLst/>
          </a:prstGeom>
        </p:spPr>
      </p:pic>
      <p:pic>
        <p:nvPicPr>
          <p:cNvPr id="9" name="Picture 2" descr="Afbeeldingsresultaat voor hide and see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53138" y="4752667"/>
            <a:ext cx="2481668" cy="18660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webapp.boijmans.nl/owa/service.svc/s/GetFileAttachment?id=AAMkAGMyZjVkNDQ4LThkY2EtNDBhMy1hYWFmLTQ1MjVmYzQ1N2I4MwBGAAAAAAAxyjFrf8XIQJmB4JcoeAh9BwDLornOIaNkR7zF%2Fmnwu%2BnXAAAAAAEKAADLornOIaNkR7zF%2Fmnwu%2BnXAAGXRWQNAAABEgAQAB%2FWRFWR0KZLtZ3FXyx4VL0%3D&amp;isImagePreview=True&amp;X-OWA-CANARY=FpWyD_o3dU6nMLc8DzP7kUZwc04yYtQIHwUZf7x0J02J3i4odGHXIJNYwQNmmHLoS1CiTWVMQ0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4" name="Titel 13"/>
          <p:cNvSpPr>
            <a:spLocks noGrp="1"/>
          </p:cNvSpPr>
          <p:nvPr>
            <p:ph type="title"/>
          </p:nvPr>
        </p:nvSpPr>
        <p:spPr/>
        <p:txBody>
          <a:bodyPr/>
          <a:lstStyle/>
          <a:p>
            <a:r>
              <a:rPr lang="en-US" b="1" dirty="0" err="1" smtClean="0">
                <a:solidFill>
                  <a:srgbClr val="ED1941"/>
                </a:solidFill>
              </a:rPr>
              <a:t>Kerndoel</a:t>
            </a:r>
            <a:r>
              <a:rPr lang="en-US" b="1" dirty="0" smtClean="0">
                <a:solidFill>
                  <a:srgbClr val="ED1941"/>
                </a:solidFill>
              </a:rPr>
              <a:t> 32 (TULE)</a:t>
            </a:r>
            <a:endParaRPr lang="nl-NL" b="1" dirty="0">
              <a:solidFill>
                <a:srgbClr val="ED1941"/>
              </a:solidFill>
            </a:endParaRPr>
          </a:p>
        </p:txBody>
      </p:sp>
      <p:pic>
        <p:nvPicPr>
          <p:cNvPr id="15"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sp>
        <p:nvSpPr>
          <p:cNvPr id="13" name="Tekstvak 12"/>
          <p:cNvSpPr txBox="1"/>
          <p:nvPr/>
        </p:nvSpPr>
        <p:spPr>
          <a:xfrm>
            <a:off x="653138" y="2078181"/>
            <a:ext cx="7576457" cy="4524315"/>
          </a:xfrm>
          <a:prstGeom prst="rect">
            <a:avLst/>
          </a:prstGeom>
          <a:noFill/>
        </p:spPr>
        <p:txBody>
          <a:bodyPr wrap="square" rtlCol="0">
            <a:spAutoFit/>
          </a:bodyPr>
          <a:lstStyle/>
          <a:p>
            <a:r>
              <a:rPr lang="nl-NL" dirty="0" smtClean="0"/>
              <a:t>De leerlingen leren</a:t>
            </a:r>
          </a:p>
          <a:p>
            <a:pPr marL="285750" indent="-285750">
              <a:buFont typeface="Arial" panose="020B0604020202020204" pitchFamily="34" charset="0"/>
              <a:buChar char="•"/>
            </a:pPr>
            <a:r>
              <a:rPr lang="nl-NL" dirty="0" smtClean="0"/>
              <a:t>afstanden </a:t>
            </a:r>
            <a:r>
              <a:rPr lang="nl-NL" dirty="0"/>
              <a:t>bepalen met behulp van schaallijn en schaal</a:t>
            </a:r>
          </a:p>
          <a:p>
            <a:pPr marL="285750" indent="-285750">
              <a:buFont typeface="Arial" panose="020B0604020202020204" pitchFamily="34" charset="0"/>
              <a:buChar char="•"/>
            </a:pPr>
            <a:r>
              <a:rPr lang="nl-NL" dirty="0"/>
              <a:t>tekenen van uitslagen voor een bouwsel (mandje, doos, piramide, kegel, driezijdig prisma, dobbelsteen) en vervolgens construeren</a:t>
            </a:r>
          </a:p>
          <a:p>
            <a:pPr marL="285750" indent="-285750">
              <a:buFont typeface="Arial" panose="020B0604020202020204" pitchFamily="34" charset="0"/>
              <a:buChar char="•"/>
            </a:pPr>
            <a:r>
              <a:rPr lang="nl-NL" dirty="0"/>
              <a:t>onderzoekjes naar ons zonnestelsel, het draaien van de aarde om de eigen as én om de zon, en de verschijnselen dag en nacht</a:t>
            </a:r>
          </a:p>
          <a:p>
            <a:pPr marL="285750" indent="-285750">
              <a:buFont typeface="Arial" panose="020B0604020202020204" pitchFamily="34" charset="0"/>
              <a:buChar char="•"/>
            </a:pPr>
            <a:r>
              <a:rPr lang="nl-NL" dirty="0"/>
              <a:t>het onderzoeken van vormen en hun eigenschappen</a:t>
            </a:r>
          </a:p>
          <a:p>
            <a:pPr marL="285750" indent="-285750">
              <a:buFont typeface="Arial" panose="020B0604020202020204" pitchFamily="34" charset="0"/>
              <a:buChar char="•"/>
            </a:pPr>
            <a:r>
              <a:rPr lang="nl-NL" dirty="0"/>
              <a:t>experimenteren, voorspellen en redeneren rond het thema licht en schaduw (veraf, dichtbij, stand van zon/lamp)</a:t>
            </a:r>
          </a:p>
          <a:p>
            <a:pPr marL="285750" indent="-285750">
              <a:buFont typeface="Arial" panose="020B0604020202020204" pitchFamily="34" charset="0"/>
              <a:buChar char="•"/>
            </a:pPr>
            <a:r>
              <a:rPr lang="nl-NL" dirty="0"/>
              <a:t>vergroten/verkleinen van twee- en driedimensionale vormen en nadenken over het verband met verhoudingen (lengte, oppervlakte, inhoud)</a:t>
            </a:r>
          </a:p>
          <a:p>
            <a:pPr marL="285750" indent="-285750">
              <a:buFont typeface="Arial" panose="020B0604020202020204" pitchFamily="34" charset="0"/>
              <a:buChar char="•"/>
            </a:pPr>
            <a:r>
              <a:rPr lang="nl-NL" dirty="0"/>
              <a:t>experimenteren met en redeneren bij viseerlijnen (wat is zichtbaar vanaf bepaalde </a:t>
            </a:r>
            <a:r>
              <a:rPr lang="nl-NL" dirty="0" smtClean="0"/>
              <a:t>standpunten)</a:t>
            </a:r>
          </a:p>
          <a:p>
            <a:endParaRPr lang="nl-NL" dirty="0" smtClean="0"/>
          </a:p>
          <a:p>
            <a:r>
              <a:rPr lang="nl-NL" dirty="0" smtClean="0"/>
              <a:t>en </a:t>
            </a:r>
            <a:r>
              <a:rPr lang="nl-NL" dirty="0"/>
              <a:t>het ontwikkelen van taal daarbij. De nadruk ligt op 'onderzoeken', 'voorspellen', 'experimenteren', 'verklaren' en </a:t>
            </a:r>
            <a:r>
              <a:rPr lang="nl-NL" dirty="0" smtClean="0"/>
              <a:t>'redeneren‘.</a:t>
            </a:r>
            <a:endParaRPr lang="nl-NL" dirty="0"/>
          </a:p>
        </p:txBody>
      </p:sp>
    </p:spTree>
    <p:extLst>
      <p:ext uri="{BB962C8B-B14F-4D97-AF65-F5344CB8AC3E}">
        <p14:creationId xmlns:p14="http://schemas.microsoft.com/office/powerpoint/2010/main" val="3480275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 y="40"/>
            <a:ext cx="9143947" cy="6857961"/>
          </a:xfrm>
          <a:prstGeom prst="rect">
            <a:avLst/>
          </a:prstGeom>
        </p:spPr>
      </p:pic>
      <p:sp>
        <p:nvSpPr>
          <p:cNvPr id="2" name="Titel 1"/>
          <p:cNvSpPr>
            <a:spLocks noGrp="1"/>
          </p:cNvSpPr>
          <p:nvPr>
            <p:ph type="title"/>
          </p:nvPr>
        </p:nvSpPr>
        <p:spPr/>
        <p:txBody>
          <a:bodyPr/>
          <a:lstStyle/>
          <a:p>
            <a:r>
              <a:rPr lang="en-US" b="1" dirty="0" smtClean="0">
                <a:solidFill>
                  <a:srgbClr val="EE1940"/>
                </a:solidFill>
              </a:rPr>
              <a:t>Meetkunde</a:t>
            </a:r>
            <a:endParaRPr lang="nl-NL" b="1" dirty="0">
              <a:solidFill>
                <a:srgbClr val="EE1940"/>
              </a:solidFill>
            </a:endParaRPr>
          </a:p>
        </p:txBody>
      </p:sp>
      <p:sp>
        <p:nvSpPr>
          <p:cNvPr id="3" name="Tijdelijke aanduiding voor inhoud 2"/>
          <p:cNvSpPr>
            <a:spLocks noGrp="1"/>
          </p:cNvSpPr>
          <p:nvPr>
            <p:ph idx="1"/>
          </p:nvPr>
        </p:nvSpPr>
        <p:spPr>
          <a:xfrm>
            <a:off x="628650" y="1825624"/>
            <a:ext cx="6591599" cy="4883519"/>
          </a:xfrm>
        </p:spPr>
        <p:txBody>
          <a:bodyPr>
            <a:normAutofit/>
          </a:bodyPr>
          <a:lstStyle/>
          <a:p>
            <a:r>
              <a:rPr lang="nl-NL" dirty="0" smtClean="0">
                <a:solidFill>
                  <a:schemeClr val="bg1"/>
                </a:solidFill>
              </a:rPr>
              <a:t>Ervaren</a:t>
            </a:r>
          </a:p>
          <a:p>
            <a:r>
              <a:rPr lang="nl-NL" dirty="0" smtClean="0">
                <a:solidFill>
                  <a:schemeClr val="bg1"/>
                </a:solidFill>
              </a:rPr>
              <a:t>Verklaren</a:t>
            </a:r>
          </a:p>
          <a:p>
            <a:r>
              <a:rPr lang="nl-NL" dirty="0" smtClean="0">
                <a:solidFill>
                  <a:schemeClr val="bg1"/>
                </a:solidFill>
              </a:rPr>
              <a:t>Verbinden</a:t>
            </a:r>
          </a:p>
          <a:p>
            <a:endParaRPr lang="nl-NL" dirty="0">
              <a:solidFill>
                <a:schemeClr val="bg1"/>
              </a:solidFill>
            </a:endParaRPr>
          </a:p>
          <a:p>
            <a:r>
              <a:rPr lang="nl-NL" dirty="0" smtClean="0">
                <a:solidFill>
                  <a:schemeClr val="bg1"/>
                </a:solidFill>
              </a:rPr>
              <a:t>Mathematiseren</a:t>
            </a:r>
          </a:p>
          <a:p>
            <a:pPr>
              <a:buNone/>
            </a:pPr>
            <a:endParaRPr lang="nl-NL" dirty="0" smtClean="0"/>
          </a:p>
        </p:txBody>
      </p:sp>
      <p:pic>
        <p:nvPicPr>
          <p:cNvPr id="5" name="Tijdelijke aanduiding voor inhoud 3" descr="logo meetkunst.jpg"/>
          <p:cNvPicPr>
            <a:picLocks noChangeAspect="1"/>
          </p:cNvPicPr>
          <p:nvPr/>
        </p:nvPicPr>
        <p:blipFill>
          <a:blip r:embed="rId4" cstate="screen"/>
          <a:stretch>
            <a:fillRect/>
          </a:stretch>
        </p:blipFill>
        <p:spPr>
          <a:xfrm>
            <a:off x="7974038" y="333534"/>
            <a:ext cx="817264" cy="998878"/>
          </a:xfrm>
          <a:prstGeom prst="rect">
            <a:avLst/>
          </a:prstGeom>
        </p:spPr>
      </p:pic>
    </p:spTree>
    <p:extLst>
      <p:ext uri="{BB962C8B-B14F-4D97-AF65-F5344CB8AC3E}">
        <p14:creationId xmlns:p14="http://schemas.microsoft.com/office/powerpoint/2010/main" val="2288891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 y="0"/>
            <a:ext cx="9143999" cy="6858000"/>
          </a:xfrm>
          <a:prstGeom prst="rect">
            <a:avLst/>
          </a:prstGeom>
          <a:solidFill>
            <a:srgbClr val="FDF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en-US" b="1" dirty="0" err="1" smtClean="0">
                <a:solidFill>
                  <a:srgbClr val="EE1940"/>
                </a:solidFill>
              </a:rPr>
              <a:t>Meetkunde</a:t>
            </a:r>
            <a:r>
              <a:rPr lang="en-US" b="1" dirty="0" smtClean="0">
                <a:solidFill>
                  <a:srgbClr val="EE1940"/>
                </a:solidFill>
              </a:rPr>
              <a:t> - </a:t>
            </a:r>
            <a:r>
              <a:rPr lang="en-US" b="1" dirty="0" err="1" smtClean="0">
                <a:solidFill>
                  <a:srgbClr val="EE1940"/>
                </a:solidFill>
              </a:rPr>
              <a:t>kerninzichten</a:t>
            </a:r>
            <a:endParaRPr lang="nl-NL" b="1" dirty="0">
              <a:solidFill>
                <a:srgbClr val="EE1940"/>
              </a:solidFill>
            </a:endParaRPr>
          </a:p>
        </p:txBody>
      </p:sp>
      <p:sp>
        <p:nvSpPr>
          <p:cNvPr id="3" name="Tijdelijke aanduiding voor inhoud 2"/>
          <p:cNvSpPr>
            <a:spLocks noGrp="1"/>
          </p:cNvSpPr>
          <p:nvPr>
            <p:ph idx="1"/>
          </p:nvPr>
        </p:nvSpPr>
        <p:spPr>
          <a:xfrm>
            <a:off x="628650" y="1825624"/>
            <a:ext cx="8515350" cy="5032376"/>
          </a:xfrm>
        </p:spPr>
        <p:txBody>
          <a:bodyPr>
            <a:noAutofit/>
          </a:bodyPr>
          <a:lstStyle/>
          <a:p>
            <a:pPr marL="0" indent="0">
              <a:buNone/>
            </a:pPr>
            <a:r>
              <a:rPr lang="nl-NL" sz="2100" dirty="0" smtClean="0">
                <a:solidFill>
                  <a:srgbClr val="ED1941"/>
                </a:solidFill>
              </a:rPr>
              <a:t>Voorwerpen (2D en 3D) zijn te onderscheiden met behulp van hun meetkundige eigenschappen.</a:t>
            </a:r>
          </a:p>
          <a:p>
            <a:r>
              <a:rPr lang="nl-NL" sz="1800" dirty="0"/>
              <a:t>constructies van vlakke en ruimtelijke figuren</a:t>
            </a:r>
          </a:p>
          <a:p>
            <a:pPr marL="0" indent="0">
              <a:buNone/>
            </a:pPr>
            <a:r>
              <a:rPr lang="nl-NL" sz="2100" dirty="0" smtClean="0">
                <a:solidFill>
                  <a:srgbClr val="ED1941"/>
                </a:solidFill>
              </a:rPr>
              <a:t>Je kunt voorwerpen zien vanuit een verschillend perspectief.</a:t>
            </a:r>
          </a:p>
          <a:p>
            <a:r>
              <a:rPr lang="nl-NL" sz="1800" dirty="0" smtClean="0"/>
              <a:t>projecties</a:t>
            </a:r>
            <a:r>
              <a:rPr lang="nl-NL" sz="1800" dirty="0"/>
              <a:t>, zoals schaduw, en </a:t>
            </a:r>
            <a:r>
              <a:rPr lang="nl-NL" sz="1800" dirty="0" smtClean="0"/>
              <a:t>het </a:t>
            </a:r>
            <a:r>
              <a:rPr lang="nl-NL" sz="1800" dirty="0"/>
              <a:t>gebruik van viseer- ofwel </a:t>
            </a:r>
            <a:r>
              <a:rPr lang="nl-NL" sz="1800" dirty="0" smtClean="0"/>
              <a:t>kijklijnen</a:t>
            </a:r>
            <a:endParaRPr lang="nl-NL" sz="1800" dirty="0"/>
          </a:p>
          <a:p>
            <a:r>
              <a:rPr lang="nl-NL" sz="1800" dirty="0"/>
              <a:t>het bezien van een object vanuit een ander standpunt</a:t>
            </a:r>
          </a:p>
          <a:p>
            <a:r>
              <a:rPr lang="nl-NL" sz="1800" dirty="0"/>
              <a:t>visualisaties en representaties, zoals aanzichten</a:t>
            </a:r>
          </a:p>
          <a:p>
            <a:pPr marL="0" indent="0">
              <a:buNone/>
            </a:pPr>
            <a:r>
              <a:rPr lang="nl-NL" sz="2100" dirty="0" smtClean="0">
                <a:solidFill>
                  <a:srgbClr val="ED1941"/>
                </a:solidFill>
              </a:rPr>
              <a:t>Je </a:t>
            </a:r>
            <a:r>
              <a:rPr lang="nl-NL" sz="2100" dirty="0">
                <a:solidFill>
                  <a:srgbClr val="ED1941"/>
                </a:solidFill>
              </a:rPr>
              <a:t>kunt een voorwerp (denkbeeldig) verschuiven, spiegelen of verplaatsen.</a:t>
            </a:r>
          </a:p>
          <a:p>
            <a:r>
              <a:rPr lang="nl-NL" sz="1800" dirty="0"/>
              <a:t>transformaties, zoals spiegelen, draaien, verplaatsen en over symmetriekenmerken</a:t>
            </a:r>
          </a:p>
          <a:p>
            <a:r>
              <a:rPr lang="nl-NL" sz="1800" dirty="0"/>
              <a:t>patronen</a:t>
            </a:r>
          </a:p>
          <a:p>
            <a:pPr marL="0" indent="0">
              <a:buNone/>
            </a:pPr>
            <a:r>
              <a:rPr lang="nl-NL" sz="2100" dirty="0" smtClean="0">
                <a:solidFill>
                  <a:srgbClr val="ED1941"/>
                </a:solidFill>
              </a:rPr>
              <a:t>Er kunnen afspraken gemaakt worden over de plaats van een voorwerp in de ruimte.</a:t>
            </a:r>
          </a:p>
          <a:p>
            <a:r>
              <a:rPr lang="nl-NL" sz="1800" dirty="0" smtClean="0"/>
              <a:t>lokaliseren</a:t>
            </a:r>
            <a:r>
              <a:rPr lang="nl-NL" sz="1800" dirty="0"/>
              <a:t>, ofwel de positie die een object </a:t>
            </a:r>
            <a:r>
              <a:rPr lang="nl-NL" sz="1800" dirty="0" smtClean="0"/>
              <a:t>inneemt</a:t>
            </a:r>
            <a:endParaRPr lang="nl-NL" sz="1800" dirty="0"/>
          </a:p>
        </p:txBody>
      </p:sp>
      <p:pic>
        <p:nvPicPr>
          <p:cNvPr id="5"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spTree>
    <p:extLst>
      <p:ext uri="{BB962C8B-B14F-4D97-AF65-F5344CB8AC3E}">
        <p14:creationId xmlns:p14="http://schemas.microsoft.com/office/powerpoint/2010/main" val="1981290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3438</TotalTime>
  <Words>2040</Words>
  <Application>Microsoft Office PowerPoint</Application>
  <PresentationFormat>Diavoorstelling (4:3)</PresentationFormat>
  <Paragraphs>309</Paragraphs>
  <Slides>33</Slides>
  <Notes>33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33</vt:i4>
      </vt:variant>
    </vt:vector>
  </HeadingPairs>
  <TitlesOfParts>
    <vt:vector size="37" baseType="lpstr">
      <vt:lpstr>Arial</vt:lpstr>
      <vt:lpstr>Calibri</vt:lpstr>
      <vt:lpstr>Calibri Light</vt:lpstr>
      <vt:lpstr>Kantoorthema</vt:lpstr>
      <vt:lpstr>Meetkunst Een verbinding tussen beeldende kunst en meetkunde  Bijeenkomst 3 Meetkunde</vt:lpstr>
      <vt:lpstr>Voorstellen – docent 1</vt:lpstr>
      <vt:lpstr>Voorstellen – docent 2</vt:lpstr>
      <vt:lpstr>Overzicht bijeenkomst</vt:lpstr>
      <vt:lpstr>Terugblik</vt:lpstr>
      <vt:lpstr>Kerndoel 32 (TULE)</vt:lpstr>
      <vt:lpstr>Kerndoel 32 (TULE)</vt:lpstr>
      <vt:lpstr>Meetkunde</vt:lpstr>
      <vt:lpstr>Meetkunde - kerninzichten</vt:lpstr>
      <vt:lpstr>Meetkunde - kerninzichten</vt:lpstr>
      <vt:lpstr>PowerPoint-presentatie</vt:lpstr>
      <vt:lpstr>PowerPoint-presentatie</vt:lpstr>
      <vt:lpstr>PowerPoint-presentatie</vt:lpstr>
      <vt:lpstr>Meetkunde - kerninzichten</vt:lpstr>
      <vt:lpstr>PowerPoint-presentatie</vt:lpstr>
      <vt:lpstr>PowerPoint-presentatie</vt:lpstr>
      <vt:lpstr>PowerPoint-presentatie</vt:lpstr>
      <vt:lpstr>PowerPoint-presentatie</vt:lpstr>
      <vt:lpstr>PowerPoint-presentatie</vt:lpstr>
      <vt:lpstr>Meetkunde - kerninzichten</vt:lpstr>
      <vt:lpstr>PowerPoint-presentatie</vt:lpstr>
      <vt:lpstr>PowerPoint-presentatie</vt:lpstr>
      <vt:lpstr>PowerPoint-presentatie</vt:lpstr>
      <vt:lpstr>Meetkunde - kerninzichten</vt:lpstr>
      <vt:lpstr>PowerPoint-presentatie</vt:lpstr>
      <vt:lpstr>PowerPoint-presentatie</vt:lpstr>
      <vt:lpstr>Meetkunde in de rekenmethode</vt:lpstr>
      <vt:lpstr>Meetkunde herkennen in kunst</vt:lpstr>
      <vt:lpstr>Meetkunde herkennen in kunst</vt:lpstr>
      <vt:lpstr>Meetkunde herkennen in kunst</vt:lpstr>
      <vt:lpstr>Meetkunde herkennen in kunst</vt:lpstr>
      <vt:lpstr>Patronen</vt:lpstr>
      <vt:lpstr>Vooruitblik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B.A.M. Oprins</dc:creator>
  <cp:lastModifiedBy>Oprins, B.A.M. (Bas)</cp:lastModifiedBy>
  <cp:revision>167</cp:revision>
  <cp:lastPrinted>2017-05-10T11:15:27Z</cp:lastPrinted>
  <dcterms:created xsi:type="dcterms:W3CDTF">2017-03-02T12:17:22Z</dcterms:created>
  <dcterms:modified xsi:type="dcterms:W3CDTF">2017-07-12T12:10:40Z</dcterms:modified>
</cp:coreProperties>
</file>