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5" r:id="rId2"/>
    <p:sldId id="267" r:id="rId3"/>
    <p:sldId id="263" r:id="rId4"/>
    <p:sldId id="268" r:id="rId5"/>
    <p:sldId id="293" r:id="rId6"/>
    <p:sldId id="269" r:id="rId7"/>
    <p:sldId id="270" r:id="rId8"/>
    <p:sldId id="282" r:id="rId9"/>
    <p:sldId id="288" r:id="rId10"/>
    <p:sldId id="289" r:id="rId11"/>
    <p:sldId id="290" r:id="rId12"/>
    <p:sldId id="280" r:id="rId13"/>
    <p:sldId id="256" r:id="rId14"/>
    <p:sldId id="257" r:id="rId15"/>
    <p:sldId id="261" r:id="rId16"/>
    <p:sldId id="262" r:id="rId17"/>
    <p:sldId id="258" r:id="rId18"/>
    <p:sldId id="272" r:id="rId19"/>
    <p:sldId id="297" r:id="rId20"/>
    <p:sldId id="284" r:id="rId21"/>
    <p:sldId id="296" r:id="rId22"/>
    <p:sldId id="285" r:id="rId23"/>
    <p:sldId id="291" r:id="rId24"/>
    <p:sldId id="292" r:id="rId25"/>
    <p:sldId id="286" r:id="rId26"/>
    <p:sldId id="287" r:id="rId27"/>
    <p:sldId id="299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ald Keijzer" initials="RK" lastIdx="4" clrIdx="0"/>
  <p:cmAuthor id="1" name="Karen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5305" autoAdjust="0"/>
  </p:normalViewPr>
  <p:slideViewPr>
    <p:cSldViewPr snapToGrid="0">
      <p:cViewPr>
        <p:scale>
          <a:sx n="75" d="100"/>
          <a:sy n="75" d="100"/>
        </p:scale>
        <p:origin x="-1618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59C4-29F9-408A-89DD-EAB778E54C03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4018-2E2A-409A-8635-33F1056E1D5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8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allen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Welkom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25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Kernvragen waar het bij meetkunde op gaat. In dit project gaat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om situaties die raken aan ‘kunst’.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89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nl-NL" dirty="0" smtClean="0"/>
              <a:t>Binnen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meetkunst</a:t>
            </a:r>
            <a:r>
              <a:rPr lang="nl-NL" baseline="0" dirty="0" smtClean="0"/>
              <a:t> is creativiteit de verbinding tussen meetkunde en beeldende kunst.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Actualiteit</a:t>
            </a:r>
            <a:r>
              <a:rPr lang="en-US" dirty="0" smtClean="0"/>
              <a:t>: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Vaak wordt creativiteit geassocieerd met kunst </a:t>
            </a:r>
            <a:r>
              <a:rPr lang="nl-NL" baseline="0" dirty="0" smtClean="0">
                <a:sym typeface="Wingdings" panose="05000000000000000000" pitchFamily="2" charset="2"/>
              </a:rPr>
              <a:t> iemand die mooi kan schilderen of tekenen bijv. (spreektaal). Academische taal/wetenschap is creativiteit niet gebonden aan een domein. Dus je kunt ook creatief zijn in wiskunde of meetkunde.  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>
                <a:sym typeface="Wingdings" panose="05000000000000000000" pitchFamily="2" charset="2"/>
              </a:rPr>
              <a:t>Vaak denken mensen dat creativiteit een </a:t>
            </a:r>
            <a:r>
              <a:rPr lang="nl-NL" baseline="0" dirty="0" err="1" smtClean="0">
                <a:sym typeface="Wingdings" panose="05000000000000000000" pitchFamily="2" charset="2"/>
              </a:rPr>
              <a:t>persoonkenmerk</a:t>
            </a:r>
            <a:r>
              <a:rPr lang="nl-NL" baseline="0" dirty="0" smtClean="0">
                <a:sym typeface="Wingdings" panose="05000000000000000000" pitchFamily="2" charset="2"/>
              </a:rPr>
              <a:t> is. Je bent een creatief persoon of niet. Dit is ook niet het geval. Verschillende processen spelen een rol.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63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Processen die binnen</a:t>
            </a:r>
            <a:r>
              <a:rPr lang="nl-NL" baseline="0" dirty="0" smtClean="0"/>
              <a:t> creativiteit een rol spelen zijn hetzelfde in beeldende kunst en meetkunde/wiskunde. </a:t>
            </a:r>
          </a:p>
          <a:p>
            <a:r>
              <a:rPr lang="nl-NL" baseline="0" dirty="0" smtClean="0"/>
              <a:t>VB: voorbeeld : maak een foto waarin je een effect </a:t>
            </a:r>
            <a:r>
              <a:rPr lang="nl-NL" baseline="0" dirty="0" err="1" smtClean="0"/>
              <a:t>creert</a:t>
            </a:r>
            <a:r>
              <a:rPr lang="nl-NL" baseline="0" dirty="0" smtClean="0"/>
              <a:t> dat niet kan.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ROL LEERKRACHT: CONTEXT &amp; begeleiden van proces.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78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aseline="0" dirty="0" smtClean="0"/>
              <a:t>(Eveline)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01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71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08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528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aseline="0" dirty="0" smtClean="0"/>
              <a:t>(</a:t>
            </a:r>
            <a:r>
              <a:rPr lang="en-US" baseline="0" dirty="0" err="1" smtClean="0"/>
              <a:t>allen</a:t>
            </a:r>
            <a:r>
              <a:rPr lang="en-US" baseline="0" smtClean="0"/>
              <a:t>)</a:t>
            </a: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04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Belangrijk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leerkrachten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aanwezig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nascholing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Nascholing</a:t>
            </a:r>
            <a:r>
              <a:rPr lang="en-US" baseline="0" dirty="0" smtClean="0"/>
              <a:t> </a:t>
            </a:r>
            <a:r>
              <a:rPr lang="en-US" baseline="0" dirty="0" smtClean="0"/>
              <a:t>5 </a:t>
            </a:r>
            <a:r>
              <a:rPr lang="en-US" baseline="0" dirty="0" err="1" smtClean="0"/>
              <a:t>bijeenkomsten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duren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uur</a:t>
            </a:r>
            <a:r>
              <a:rPr lang="en-US" baseline="0" dirty="0" smtClean="0"/>
              <a:t>. Na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bijeenkomst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huiswerk</a:t>
            </a:r>
            <a:r>
              <a:rPr lang="en-US" baseline="0" dirty="0" smtClean="0"/>
              <a:t>’ +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filmpje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filmfragment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). 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Ongeveer</a:t>
            </a:r>
            <a:r>
              <a:rPr lang="en-US" baseline="0" dirty="0" smtClean="0"/>
              <a:t> 1 les per week!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lessen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! Lessen </a:t>
            </a:r>
            <a:r>
              <a:rPr lang="en-US" baseline="0" dirty="0" err="1" smtClean="0"/>
              <a:t>duren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60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90 </a:t>
            </a:r>
            <a:r>
              <a:rPr lang="en-US" baseline="0" dirty="0" err="1" smtClean="0"/>
              <a:t>minuten</a:t>
            </a:r>
            <a:r>
              <a:rPr lang="en-US" baseline="0" dirty="0" smtClean="0"/>
              <a:t>.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belangrijk</a:t>
            </a:r>
            <a:r>
              <a:rPr lang="en-US" baseline="0" dirty="0" smtClean="0">
                <a:sym typeface="Wingdings" panose="05000000000000000000" pitchFamily="2" charset="2"/>
              </a:rPr>
              <a:t> om de </a:t>
            </a:r>
            <a:r>
              <a:rPr lang="en-US" baseline="0" dirty="0" err="1" smtClean="0">
                <a:sym typeface="Wingdings" panose="05000000000000000000" pitchFamily="2" charset="2"/>
              </a:rPr>
              <a:t>tijd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aan</a:t>
            </a:r>
            <a:r>
              <a:rPr lang="en-US" baseline="0" dirty="0" smtClean="0">
                <a:sym typeface="Wingdings" panose="05000000000000000000" pitchFamily="2" charset="2"/>
              </a:rPr>
              <a:t> te </a:t>
            </a:r>
            <a:r>
              <a:rPr lang="en-US" baseline="0" dirty="0" err="1" smtClean="0">
                <a:sym typeface="Wingdings" panose="05000000000000000000" pitchFamily="2" charset="2"/>
              </a:rPr>
              <a:t>houden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bij</a:t>
            </a:r>
            <a:r>
              <a:rPr lang="en-US" baseline="0" dirty="0" smtClean="0">
                <a:sym typeface="Wingdings" panose="05000000000000000000" pitchFamily="2" charset="2"/>
              </a:rPr>
              <a:t> de lessen. </a:t>
            </a:r>
            <a:r>
              <a:rPr lang="en-US" baseline="0" dirty="0" err="1" smtClean="0">
                <a:sym typeface="Wingdings" panose="05000000000000000000" pitchFamily="2" charset="2"/>
              </a:rPr>
              <a:t>Niet</a:t>
            </a:r>
            <a:r>
              <a:rPr lang="en-US" baseline="0" dirty="0" smtClean="0">
                <a:sym typeface="Wingdings" panose="05000000000000000000" pitchFamily="2" charset="2"/>
              </a:rPr>
              <a:t> erg </a:t>
            </a:r>
            <a:r>
              <a:rPr lang="en-US" baseline="0" dirty="0" err="1" smtClean="0">
                <a:sym typeface="Wingdings" panose="05000000000000000000" pitchFamily="2" charset="2"/>
              </a:rPr>
              <a:t>als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niet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klaar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zijn</a:t>
            </a:r>
            <a:r>
              <a:rPr lang="en-US" baseline="0" dirty="0" smtClean="0">
                <a:sym typeface="Wingdings" panose="05000000000000000000" pitchFamily="2" charset="2"/>
              </a:rPr>
              <a:t>. Het </a:t>
            </a:r>
            <a:r>
              <a:rPr lang="en-US" baseline="0" dirty="0" err="1" smtClean="0">
                <a:sym typeface="Wingdings" panose="05000000000000000000" pitchFamily="2" charset="2"/>
              </a:rPr>
              <a:t>gaat</a:t>
            </a:r>
            <a:r>
              <a:rPr lang="en-US" baseline="0" dirty="0" smtClean="0">
                <a:sym typeface="Wingdings" panose="05000000000000000000" pitchFamily="2" charset="2"/>
              </a:rPr>
              <a:t> om het </a:t>
            </a:r>
            <a:r>
              <a:rPr lang="en-US" baseline="0" dirty="0" err="1" smtClean="0">
                <a:sym typeface="Wingdings" panose="05000000000000000000" pitchFamily="2" charset="2"/>
              </a:rPr>
              <a:t>proces</a:t>
            </a:r>
            <a:r>
              <a:rPr lang="en-US" baseline="0" dirty="0" smtClean="0">
                <a:sym typeface="Wingdings" panose="05000000000000000000" pitchFamily="2" charset="2"/>
              </a:rPr>
              <a:t>! Plan de lessen </a:t>
            </a:r>
            <a:r>
              <a:rPr lang="en-US" baseline="0" dirty="0" err="1" smtClean="0">
                <a:sym typeface="Wingdings" panose="05000000000000000000" pitchFamily="2" charset="2"/>
              </a:rPr>
              <a:t>alvast</a:t>
            </a:r>
            <a:r>
              <a:rPr lang="en-US" baseline="0" dirty="0" smtClean="0">
                <a:sym typeface="Wingdings" panose="05000000000000000000" pitchFamily="2" charset="2"/>
              </a:rPr>
              <a:t> in, in je agenda.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>
                <a:sym typeface="Wingdings" panose="05000000000000000000" pitchFamily="2" charset="2"/>
              </a:rPr>
              <a:t>Komt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overeen</a:t>
            </a:r>
            <a:r>
              <a:rPr lang="en-US" baseline="0" dirty="0" smtClean="0">
                <a:sym typeface="Wingdings" panose="05000000000000000000" pitchFamily="2" charset="2"/>
              </a:rPr>
              <a:t> met </a:t>
            </a:r>
            <a:r>
              <a:rPr lang="en-US" baseline="0" dirty="0" err="1" smtClean="0">
                <a:sym typeface="Wingdings" panose="05000000000000000000" pitchFamily="2" charset="2"/>
              </a:rPr>
              <a:t>jullie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verwachingen</a:t>
            </a:r>
            <a:r>
              <a:rPr lang="en-US" baseline="0" dirty="0" smtClean="0">
                <a:sym typeface="Wingdings" panose="05000000000000000000" pitchFamily="2" charset="2"/>
              </a:rPr>
              <a:t>? Wat </a:t>
            </a:r>
            <a:r>
              <a:rPr lang="en-US" baseline="0" dirty="0" err="1" smtClean="0">
                <a:sym typeface="Wingdings" panose="05000000000000000000" pitchFamily="2" charset="2"/>
              </a:rPr>
              <a:t>wel</a:t>
            </a:r>
            <a:r>
              <a:rPr lang="en-US" baseline="0" dirty="0" smtClean="0">
                <a:sym typeface="Wingdings" panose="05000000000000000000" pitchFamily="2" charset="2"/>
              </a:rPr>
              <a:t>/</a:t>
            </a:r>
            <a:r>
              <a:rPr lang="en-US" baseline="0" dirty="0" err="1" smtClean="0">
                <a:sym typeface="Wingdings" panose="05000000000000000000" pitchFamily="2" charset="2"/>
              </a:rPr>
              <a:t>niet</a:t>
            </a:r>
            <a:r>
              <a:rPr lang="en-US" baseline="0" dirty="0" smtClean="0">
                <a:sym typeface="Wingdings" panose="05000000000000000000" pitchFamily="2" charset="2"/>
              </a:rPr>
              <a:t>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5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61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55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61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Promotieonderzoek</a:t>
            </a:r>
            <a:r>
              <a:rPr lang="en-US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Doel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algemeen</a:t>
            </a:r>
            <a:r>
              <a:rPr lang="en-US" baseline="0" dirty="0" smtClean="0"/>
              <a:t>. </a:t>
            </a:r>
            <a:endParaRPr lang="en-US" dirty="0" smtClean="0"/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02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79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62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33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Aangeven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specifieke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voorbeeld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van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ervaren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verklaren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verbinden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Gelijk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nogmaals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met Grote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Rekendag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leggen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Inbedden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grotere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beeld van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mathematiseren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uiteindelijk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reken-wiskundeonderwijs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2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8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5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57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63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0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4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4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7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87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3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13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4F4A-CFDB-4489-A91E-D0A19C40BA9F}" type="datetimeFigureOut">
              <a:rPr lang="nl-NL" smtClean="0"/>
              <a:pPr/>
              <a:t>8-6-2017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BD5F-13FB-438D-A143-060C275AB8A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hyperlink" Target="http://www.google.nl/url?sa=i&amp;rct=j&amp;q=&amp;esrc=s&amp;source=images&amp;cd=&amp;cad=rja&amp;uact=8&amp;ved=0ahUKEwiFgPvMpsbOAhWMVhoKHY1qAd8QjRwIBw&amp;url=http://www.boijmans.nl/nl/7/kalender/calendaritem/1143/droommozaek&amp;bvm=bv.129759880,d.d2s&amp;psig=AFQjCNFURgiYd5m3Eo4O20o0o3sitFT2TA&amp;ust=147144941097799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oijmans.nl/images/events/slides/560/Boijmans_Richard_Serra_6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nl/url?sa=i&amp;rct=j&amp;q=&amp;esrc=s&amp;source=images&amp;cd=&amp;cad=rja&amp;uact=8&amp;ved=0ahUKEwjhr4nZpMbOAhUHXhoKHZXpCpQQjRwIBw&amp;url=http://www.boijmans.nl/nl/7/kalender/calendaritem/1592/richard-serra-wassende-bogen&amp;psig=AFQjCNHtGy0pTs60SEY1xAaMHnbF6x_Opw&amp;ust=1471448963588092" TargetMode="External"/><Relationship Id="rId9" Type="http://schemas.openxmlformats.org/officeDocument/2006/relationships/image" Target="http://www.boijmans.nl/images/events/slides/560/Serra,_BEK_1577_(MK)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ogo meetkunst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1074" y="386799"/>
            <a:ext cx="4885509" cy="5971178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538652" y="2141676"/>
            <a:ext cx="3239588" cy="232582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Meetkunst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verbinding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 </a:t>
            </a:r>
            <a:r>
              <a:rPr lang="en-US" sz="2400" dirty="0" err="1" smtClean="0"/>
              <a:t>beeldende</a:t>
            </a:r>
            <a:r>
              <a:rPr lang="en-US" sz="2400" dirty="0" smtClean="0"/>
              <a:t> </a:t>
            </a:r>
            <a:r>
              <a:rPr lang="en-US" sz="2400" dirty="0" err="1" smtClean="0"/>
              <a:t>kunst</a:t>
            </a:r>
            <a:r>
              <a:rPr lang="en-US" sz="2400" dirty="0" smtClean="0"/>
              <a:t> en </a:t>
            </a:r>
            <a:r>
              <a:rPr lang="en-US" sz="2400" dirty="0" err="1" smtClean="0"/>
              <a:t>meetkunde</a:t>
            </a:r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Meetkunde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835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In hoeverre worden de leerlingen (door de situatie) uitgelokt om te </a:t>
            </a:r>
            <a:r>
              <a:rPr lang="nl-NL" b="1" dirty="0"/>
              <a:t>redeneren</a:t>
            </a:r>
            <a:r>
              <a:rPr lang="nl-NL" dirty="0"/>
              <a:t> over</a:t>
            </a:r>
            <a:endParaRPr lang="nl-NL" dirty="0" smtClean="0"/>
          </a:p>
          <a:p>
            <a:r>
              <a:rPr lang="nl-NL" dirty="0" smtClean="0"/>
              <a:t>meetkundige </a:t>
            </a:r>
            <a:r>
              <a:rPr lang="nl-NL" dirty="0"/>
              <a:t>figuren (2D), objecten (3D) en hun eigenschappen?</a:t>
            </a:r>
          </a:p>
          <a:p>
            <a:r>
              <a:rPr lang="nl-NL" dirty="0" smtClean="0"/>
              <a:t>patronen</a:t>
            </a:r>
            <a:r>
              <a:rPr lang="nl-NL" dirty="0"/>
              <a:t>?</a:t>
            </a:r>
          </a:p>
          <a:p>
            <a:r>
              <a:rPr lang="nl-NL" dirty="0" smtClean="0"/>
              <a:t>transformaties</a:t>
            </a:r>
            <a:r>
              <a:rPr lang="nl-NL" dirty="0"/>
              <a:t>, zoals spiegelen, draaien, verplaatsen en over symmetriekenmerken?</a:t>
            </a:r>
          </a:p>
          <a:p>
            <a:r>
              <a:rPr lang="nl-NL" dirty="0" smtClean="0"/>
              <a:t>projecties</a:t>
            </a:r>
            <a:r>
              <a:rPr lang="nl-NL" dirty="0"/>
              <a:t>, zoals schaduw, en over het gebruik van viseer- ofwel kijklijnen?</a:t>
            </a:r>
          </a:p>
          <a:p>
            <a:r>
              <a:rPr lang="nl-NL" dirty="0" smtClean="0"/>
              <a:t>lokaliseren</a:t>
            </a:r>
            <a:r>
              <a:rPr lang="nl-NL" dirty="0"/>
              <a:t>, ofwel de positie die een object inneemt?</a:t>
            </a:r>
          </a:p>
          <a:p>
            <a:r>
              <a:rPr lang="nl-NL" dirty="0" smtClean="0"/>
              <a:t>het </a:t>
            </a:r>
            <a:r>
              <a:rPr lang="nl-NL" dirty="0"/>
              <a:t>bezien van een object vanuit een ander standpunt?</a:t>
            </a:r>
          </a:p>
          <a:p>
            <a:r>
              <a:rPr lang="nl-NL" dirty="0" smtClean="0"/>
              <a:t>visualisaties </a:t>
            </a:r>
            <a:r>
              <a:rPr lang="nl-NL" dirty="0"/>
              <a:t>en representaties, zoals aanzichten?</a:t>
            </a:r>
          </a:p>
          <a:p>
            <a:r>
              <a:rPr lang="nl-NL" smtClean="0"/>
              <a:t>constructies </a:t>
            </a:r>
            <a:r>
              <a:rPr lang="nl-NL" dirty="0"/>
              <a:t>van vlakke en ruimtelijke figuren?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ide and seek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320" y="-20319"/>
            <a:ext cx="9174480" cy="68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0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schuind hoek zelfde zijde rechthoek 4"/>
          <p:cNvSpPr/>
          <p:nvPr/>
        </p:nvSpPr>
        <p:spPr>
          <a:xfrm>
            <a:off x="1096241" y="1027907"/>
            <a:ext cx="2124941" cy="776143"/>
          </a:xfrm>
          <a:prstGeom prst="snip2SameRect">
            <a:avLst/>
          </a:prstGeom>
          <a:pattFill prst="lgGrid">
            <a:fgClr>
              <a:schemeClr val="bg1"/>
            </a:fgClr>
            <a:bgClr>
              <a:schemeClr val="accent6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schuind hoek zelfde zijde rechthoek 5"/>
          <p:cNvSpPr/>
          <p:nvPr/>
        </p:nvSpPr>
        <p:spPr>
          <a:xfrm>
            <a:off x="5642264" y="1049482"/>
            <a:ext cx="2124941" cy="776143"/>
          </a:xfrm>
          <a:prstGeom prst="snip2SameRect">
            <a:avLst/>
          </a:prstGeom>
          <a:pattFill prst="lgGrid">
            <a:fgClr>
              <a:schemeClr val="bg1"/>
            </a:fgClr>
            <a:bgClr>
              <a:schemeClr val="accent6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5-puntige ster 6"/>
          <p:cNvSpPr/>
          <p:nvPr/>
        </p:nvSpPr>
        <p:spPr>
          <a:xfrm>
            <a:off x="1935306" y="3787883"/>
            <a:ext cx="446809" cy="4268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5-puntige ster 7"/>
          <p:cNvSpPr/>
          <p:nvPr/>
        </p:nvSpPr>
        <p:spPr>
          <a:xfrm>
            <a:off x="6481329" y="3792682"/>
            <a:ext cx="446809" cy="4268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Blokboog 8"/>
          <p:cNvSpPr/>
          <p:nvPr/>
        </p:nvSpPr>
        <p:spPr>
          <a:xfrm>
            <a:off x="1950891" y="2163331"/>
            <a:ext cx="415637" cy="380278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Blokboog 9"/>
          <p:cNvSpPr/>
          <p:nvPr/>
        </p:nvSpPr>
        <p:spPr>
          <a:xfrm>
            <a:off x="6496914" y="3048722"/>
            <a:ext cx="415637" cy="380278"/>
          </a:xfrm>
          <a:prstGeom prst="blockArc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2" name="Rechte verbindingslijn 11"/>
          <p:cNvCxnSpPr>
            <a:endCxn id="7" idx="0"/>
          </p:cNvCxnSpPr>
          <p:nvPr/>
        </p:nvCxnSpPr>
        <p:spPr>
          <a:xfrm>
            <a:off x="1859973" y="1938986"/>
            <a:ext cx="298738" cy="1848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endCxn id="7" idx="0"/>
          </p:cNvCxnSpPr>
          <p:nvPr/>
        </p:nvCxnSpPr>
        <p:spPr>
          <a:xfrm flipH="1">
            <a:off x="2158711" y="1938986"/>
            <a:ext cx="283150" cy="1848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2136632" y="1804050"/>
            <a:ext cx="1084550" cy="1988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endCxn id="7" idx="0"/>
          </p:cNvCxnSpPr>
          <p:nvPr/>
        </p:nvCxnSpPr>
        <p:spPr>
          <a:xfrm>
            <a:off x="1105982" y="1827249"/>
            <a:ext cx="1052729" cy="1960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5953991" y="1847200"/>
            <a:ext cx="750743" cy="1953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6704734" y="1847200"/>
            <a:ext cx="693269" cy="1953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6682655" y="1817183"/>
            <a:ext cx="1084550" cy="1988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52005" y="1840382"/>
            <a:ext cx="1052729" cy="1960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V="1">
            <a:off x="1130986" y="1861291"/>
            <a:ext cx="753991" cy="6818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V="1">
            <a:off x="2445111" y="1868109"/>
            <a:ext cx="753991" cy="6818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5677009" y="1874927"/>
            <a:ext cx="307992" cy="10956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V="1">
            <a:off x="7421545" y="1885883"/>
            <a:ext cx="323580" cy="2836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00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"/>
            <a:ext cx="91440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Creativiteit</a:t>
            </a:r>
            <a:endParaRPr lang="nl-NL" dirty="0"/>
          </a:p>
        </p:txBody>
      </p:sp>
      <p:sp>
        <p:nvSpPr>
          <p:cNvPr id="11" name="AutoShape 8" descr="Afbeeldingsresultaat voor eins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Afbeeldingsresultaat voor eins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76" y="782452"/>
            <a:ext cx="1880723" cy="1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be crea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31" y="782452"/>
            <a:ext cx="1836644" cy="1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80290" y="2871629"/>
            <a:ext cx="81438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/>
              <a:t>Creativiteit </a:t>
            </a:r>
            <a:r>
              <a:rPr lang="nl-NL" sz="2800" dirty="0"/>
              <a:t>is het vermogen om nieuwe en </a:t>
            </a:r>
            <a:r>
              <a:rPr lang="nl-NL" sz="2800" dirty="0" smtClean="0"/>
              <a:t>zinvolle/betekenisvolle </a:t>
            </a:r>
            <a:r>
              <a:rPr lang="nl-NL" sz="2800" dirty="0"/>
              <a:t>producten te creëren in een sociale context (Plucker, </a:t>
            </a:r>
            <a:r>
              <a:rPr lang="nl-NL" sz="2800" dirty="0" err="1"/>
              <a:t>Beghetto</a:t>
            </a:r>
            <a:r>
              <a:rPr lang="nl-NL" sz="2800" dirty="0"/>
              <a:t> &amp; Dow, 2004).</a:t>
            </a:r>
          </a:p>
          <a:p>
            <a:r>
              <a:rPr lang="nl-NL" dirty="0"/>
              <a:t> </a:t>
            </a:r>
          </a:p>
        </p:txBody>
      </p:sp>
      <p:pic>
        <p:nvPicPr>
          <p:cNvPr id="20" name="Picture 2" descr="Afbeeldingsresultaat voor Creativ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04" y="4533622"/>
            <a:ext cx="4195298" cy="20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149" y="3470478"/>
            <a:ext cx="7200800" cy="2096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1200">
                <a:effectLst/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810" y="4112983"/>
            <a:ext cx="1887850" cy="1171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ffectLst/>
                <a:latin typeface="Times New Roman"/>
                <a:ea typeface="Calibri"/>
                <a:cs typeface="Times New Roman"/>
              </a:rPr>
              <a:t>Persoonlijkheid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latin typeface="Times New Roman"/>
                <a:ea typeface="Calibri"/>
                <a:cs typeface="Times New Roman"/>
              </a:rPr>
              <a:t>leerling</a:t>
            </a:r>
            <a:endParaRPr lang="nl-NL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0635" y="4112982"/>
            <a:ext cx="1712550" cy="1171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ffectLst/>
                <a:latin typeface="Times New Roman"/>
                <a:ea typeface="Calibri"/>
                <a:cs typeface="Times New Roman"/>
              </a:rPr>
              <a:t>proces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4818" y="4112983"/>
            <a:ext cx="1550734" cy="1171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000" dirty="0" smtClean="0">
                <a:effectLst/>
                <a:latin typeface="Times New Roman"/>
                <a:ea typeface="Calibri"/>
                <a:cs typeface="Times New Roman"/>
              </a:rPr>
              <a:t>Product (nieuw &amp; betekenisvol)</a:t>
            </a:r>
            <a:endParaRPr lang="nl-NL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886466" y="4542280"/>
            <a:ext cx="335280" cy="5189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>
                <a:effectLst/>
                <a:latin typeface="Times New Roman"/>
                <a:ea typeface="Calibri"/>
                <a:cs typeface="Times New Roman"/>
              </a:rPr>
              <a:t>+</a:t>
            </a:r>
            <a:endParaRPr lang="nl-NL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5406746" y="4542281"/>
            <a:ext cx="576064" cy="518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>
                <a:effectLst/>
                <a:latin typeface="Times New Roman"/>
                <a:ea typeface="Calibri"/>
                <a:cs typeface="Times New Roman"/>
              </a:rPr>
              <a:t>=</a:t>
            </a:r>
            <a:endParaRPr lang="nl-NL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2774945" y="3498888"/>
            <a:ext cx="1331379" cy="4366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000" dirty="0">
                <a:effectLst/>
                <a:latin typeface="Times New Roman"/>
                <a:ea typeface="Calibri"/>
                <a:cs typeface="Times New Roman"/>
              </a:rPr>
              <a:t>context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298420" y="1035249"/>
            <a:ext cx="195869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pPr algn="ctr"/>
            <a:r>
              <a:rPr lang="en-US" sz="1600" dirty="0" err="1" smtClean="0"/>
              <a:t>Oriënteren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8"/>
          <p:cNvSpPr txBox="1"/>
          <p:nvPr/>
        </p:nvSpPr>
        <p:spPr>
          <a:xfrm>
            <a:off x="2298420" y="2273917"/>
            <a:ext cx="19594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Ideën</a:t>
            </a:r>
            <a:r>
              <a:rPr lang="en-US" sz="1600" dirty="0" smtClean="0"/>
              <a:t> </a:t>
            </a:r>
            <a:r>
              <a:rPr lang="en-US" sz="1600" dirty="0" err="1" smtClean="0"/>
              <a:t>bedenken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combineren</a:t>
            </a:r>
            <a:endParaRPr lang="en-US" sz="1600" dirty="0" smtClean="0"/>
          </a:p>
          <a:p>
            <a:r>
              <a:rPr lang="en-US" sz="1600" dirty="0" smtClean="0"/>
              <a:t>(Divergent)</a:t>
            </a:r>
          </a:p>
          <a:p>
            <a:endParaRPr lang="en-US" sz="1600" dirty="0"/>
          </a:p>
        </p:txBody>
      </p:sp>
      <p:sp>
        <p:nvSpPr>
          <p:cNvPr id="13" name="TextBox 19"/>
          <p:cNvSpPr txBox="1"/>
          <p:nvPr/>
        </p:nvSpPr>
        <p:spPr>
          <a:xfrm>
            <a:off x="5010001" y="1037658"/>
            <a:ext cx="21080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Ideeën</a:t>
            </a:r>
            <a:r>
              <a:rPr lang="en-US" sz="1600" dirty="0" smtClean="0"/>
              <a:t> </a:t>
            </a:r>
            <a:r>
              <a:rPr lang="en-US" sz="1600" dirty="0" err="1" smtClean="0"/>
              <a:t>Evalueren</a:t>
            </a:r>
            <a:endParaRPr lang="en-US" sz="1600" dirty="0" smtClean="0"/>
          </a:p>
          <a:p>
            <a:r>
              <a:rPr lang="en-US" sz="1600" dirty="0" smtClean="0"/>
              <a:t>(convergent)</a:t>
            </a:r>
          </a:p>
          <a:p>
            <a:endParaRPr lang="nl-NL" sz="1600" dirty="0"/>
          </a:p>
          <a:p>
            <a:endParaRPr lang="en-US" sz="1600" dirty="0"/>
          </a:p>
        </p:txBody>
      </p:sp>
      <p:sp>
        <p:nvSpPr>
          <p:cNvPr id="14" name="TextBox 21"/>
          <p:cNvSpPr txBox="1"/>
          <p:nvPr/>
        </p:nvSpPr>
        <p:spPr>
          <a:xfrm>
            <a:off x="5000782" y="2273917"/>
            <a:ext cx="210807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Ideeën</a:t>
            </a:r>
            <a:r>
              <a:rPr lang="en-US" sz="1600" dirty="0" smtClean="0"/>
              <a:t> </a:t>
            </a:r>
            <a:r>
              <a:rPr lang="en-US" sz="1600" dirty="0" err="1" smtClean="0"/>
              <a:t>uitvoeren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622765" y="2174335"/>
            <a:ext cx="0" cy="1761175"/>
          </a:xfrm>
          <a:prstGeom prst="straightConnector1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4" idx="1"/>
          </p:cNvCxnSpPr>
          <p:nvPr/>
        </p:nvCxnSpPr>
        <p:spPr bwMode="auto">
          <a:xfrm flipH="1" flipV="1">
            <a:off x="4622767" y="2055763"/>
            <a:ext cx="378015" cy="756763"/>
          </a:xfrm>
          <a:prstGeom prst="straightConnector1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>
            <a:endCxn id="12" idx="3"/>
          </p:cNvCxnSpPr>
          <p:nvPr/>
        </p:nvCxnSpPr>
        <p:spPr bwMode="auto">
          <a:xfrm flipH="1">
            <a:off x="4257919" y="2055760"/>
            <a:ext cx="364848" cy="756766"/>
          </a:xfrm>
          <a:prstGeom prst="straightConnector1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>
            <a:endCxn id="11" idx="3"/>
          </p:cNvCxnSpPr>
          <p:nvPr/>
        </p:nvCxnSpPr>
        <p:spPr bwMode="auto">
          <a:xfrm flipH="1" flipV="1">
            <a:off x="4257111" y="1604636"/>
            <a:ext cx="364846" cy="451127"/>
          </a:xfrm>
          <a:prstGeom prst="straightConnector1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>
            <a:endCxn id="13" idx="1"/>
          </p:cNvCxnSpPr>
          <p:nvPr/>
        </p:nvCxnSpPr>
        <p:spPr bwMode="auto">
          <a:xfrm flipV="1">
            <a:off x="4622767" y="1576267"/>
            <a:ext cx="387234" cy="479493"/>
          </a:xfrm>
          <a:prstGeom prst="straightConnector1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33904" y="346925"/>
            <a:ext cx="817264" cy="9988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381638" y="2419561"/>
            <a:ext cx="786591" cy="724195"/>
            <a:chOff x="4013735" y="2926253"/>
            <a:chExt cx="2553654" cy="1924879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4013735" y="3157086"/>
              <a:ext cx="1953928" cy="8470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013735" y="4004109"/>
              <a:ext cx="1953928" cy="8470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013735" y="4004109"/>
              <a:ext cx="195392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9"/>
            <p:cNvSpPr txBox="1"/>
            <p:nvPr/>
          </p:nvSpPr>
          <p:spPr>
            <a:xfrm>
              <a:off x="5967663" y="2926253"/>
              <a:ext cx="599726" cy="1227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6553960" y="1190323"/>
            <a:ext cx="457200" cy="31096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44435" y="1581651"/>
            <a:ext cx="47625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601585" y="1677466"/>
            <a:ext cx="419100" cy="21653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Aanleiding</a:t>
            </a:r>
            <a:r>
              <a:rPr lang="en-US" dirty="0" smtClean="0"/>
              <a:t>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Boijmans </a:t>
            </a:r>
            <a:r>
              <a:rPr lang="en-US" dirty="0" err="1" smtClean="0"/>
              <a:t>Taal</a:t>
            </a:r>
            <a:r>
              <a:rPr lang="en-US" dirty="0" smtClean="0"/>
              <a:t>- en </a:t>
            </a:r>
            <a:r>
              <a:rPr lang="en-US" dirty="0" err="1" smtClean="0"/>
              <a:t>Rekenprogramma</a:t>
            </a:r>
            <a:r>
              <a:rPr lang="en-US" dirty="0" smtClean="0"/>
              <a:t>: 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Onderzoek</a:t>
            </a:r>
            <a:r>
              <a:rPr lang="en-US" dirty="0" smtClean="0"/>
              <a:t> 3 </a:t>
            </a:r>
            <a:r>
              <a:rPr lang="en-US" dirty="0" err="1" smtClean="0"/>
              <a:t>jaar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Overdracht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Universiteit</a:t>
            </a:r>
            <a:r>
              <a:rPr lang="en-US" dirty="0" smtClean="0"/>
              <a:t> Utrecht: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invulling</a:t>
            </a:r>
            <a:r>
              <a:rPr lang="en-US" dirty="0" smtClean="0"/>
              <a:t> </a:t>
            </a:r>
            <a:r>
              <a:rPr lang="en-US" dirty="0" err="1" smtClean="0"/>
              <a:t>reken</a:t>
            </a:r>
            <a:r>
              <a:rPr lang="en-US" dirty="0" smtClean="0"/>
              <a:t>-/ </a:t>
            </a:r>
            <a:r>
              <a:rPr lang="en-US" dirty="0" err="1" smtClean="0"/>
              <a:t>meetkunde</a:t>
            </a:r>
            <a:r>
              <a:rPr lang="en-US" dirty="0" smtClean="0"/>
              <a:t> </a:t>
            </a:r>
            <a:r>
              <a:rPr lang="en-US" dirty="0" err="1" smtClean="0"/>
              <a:t>onderwijs</a:t>
            </a:r>
            <a:r>
              <a:rPr lang="en-US" dirty="0" smtClean="0"/>
              <a:t>; </a:t>
            </a:r>
            <a:r>
              <a:rPr lang="en-US" dirty="0" err="1" smtClean="0"/>
              <a:t>onderzoekend</a:t>
            </a:r>
            <a:r>
              <a:rPr lang="en-US" dirty="0" smtClean="0"/>
              <a:t> en </a:t>
            </a:r>
            <a:r>
              <a:rPr lang="en-US" dirty="0" err="1" smtClean="0"/>
              <a:t>procesgericht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Meetkunde</a:t>
            </a:r>
            <a:r>
              <a:rPr lang="en-US" dirty="0" smtClean="0"/>
              <a:t> ‘</a:t>
            </a:r>
            <a:r>
              <a:rPr lang="en-US" dirty="0" err="1" smtClean="0"/>
              <a:t>ondergeschoven</a:t>
            </a:r>
            <a:r>
              <a:rPr lang="en-US" dirty="0" smtClean="0"/>
              <a:t> </a:t>
            </a:r>
            <a:r>
              <a:rPr lang="en-US" dirty="0" err="1" smtClean="0"/>
              <a:t>kindje</a:t>
            </a:r>
            <a:r>
              <a:rPr lang="en-US" dirty="0" smtClean="0"/>
              <a:t>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Grote </a:t>
            </a:r>
            <a:r>
              <a:rPr lang="en-US" dirty="0" err="1" smtClean="0"/>
              <a:t>Rekendag</a:t>
            </a:r>
            <a:r>
              <a:rPr lang="en-US" dirty="0" smtClean="0"/>
              <a:t> 2015 start </a:t>
            </a:r>
            <a:r>
              <a:rPr lang="en-US" dirty="0" err="1" smtClean="0"/>
              <a:t>samenwerking</a:t>
            </a:r>
            <a:endParaRPr lang="en-US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Creativiteit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63700"/>
            <a:ext cx="78867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Onderzoekend en ontdekkend leren (OOL) – </a:t>
            </a:r>
            <a:r>
              <a:rPr lang="nl-NL" dirty="0" smtClean="0"/>
              <a:t>W&amp;T</a:t>
            </a:r>
          </a:p>
          <a:p>
            <a:pPr>
              <a:buFontTx/>
              <a:buChar char="-"/>
            </a:pPr>
            <a:r>
              <a:rPr lang="nl-NL" dirty="0" smtClean="0"/>
              <a:t>Probleemoplossend leren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Belangrijke aspecten</a:t>
            </a:r>
            <a:endParaRPr lang="nl-NL" u="sng" dirty="0"/>
          </a:p>
          <a:p>
            <a:pPr>
              <a:buFontTx/>
              <a:buChar char="-"/>
            </a:pPr>
            <a:r>
              <a:rPr lang="nl-NL" dirty="0" smtClean="0"/>
              <a:t>Ruimte om te onderzoeken</a:t>
            </a:r>
          </a:p>
          <a:p>
            <a:pPr>
              <a:buFontTx/>
              <a:buChar char="-"/>
            </a:pPr>
            <a:r>
              <a:rPr lang="nl-NL" dirty="0" smtClean="0"/>
              <a:t>Iedereen bewandelt eigen weg</a:t>
            </a:r>
          </a:p>
          <a:p>
            <a:pPr>
              <a:buFontTx/>
              <a:buChar char="-"/>
            </a:pPr>
            <a:r>
              <a:rPr lang="nl-NL" dirty="0" smtClean="0"/>
              <a:t>Eindproducten kunnen verschillen</a:t>
            </a:r>
          </a:p>
          <a:p>
            <a:pPr>
              <a:buFontTx/>
              <a:buChar char="-"/>
            </a:pPr>
            <a:r>
              <a:rPr lang="nl-NL" dirty="0" smtClean="0"/>
              <a:t>Probleem of vraag van alle kanten bekijken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4098" name="AutoShape 2" descr="Afbeeldingsresultaat voor einstein verbeelding brengt je ov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Creativiteit in nascholing: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breng je een creatief proces op gang?</a:t>
            </a:r>
          </a:p>
          <a:p>
            <a:r>
              <a:rPr lang="nl-NL" dirty="0"/>
              <a:t>Hoe begeleid je een creatief proces?</a:t>
            </a:r>
          </a:p>
          <a:p>
            <a:r>
              <a:rPr lang="nl-NL" dirty="0"/>
              <a:t>Hoe evalueer je creativiteit en/of hoe leg je het vast?</a:t>
            </a:r>
          </a:p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nl-NL" alt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Meetkunstles</a:t>
            </a:r>
            <a:r>
              <a:rPr lang="nl-NL" dirty="0" smtClean="0"/>
              <a:t> Ruimte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4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Richard Serra, </a:t>
            </a:r>
            <a:r>
              <a:rPr lang="en-US" i="1" dirty="0" err="1" smtClean="0"/>
              <a:t>Wassende</a:t>
            </a:r>
            <a:r>
              <a:rPr lang="en-US" i="1" dirty="0" smtClean="0"/>
              <a:t> </a:t>
            </a:r>
            <a:r>
              <a:rPr lang="en-US" i="1" dirty="0" err="1" smtClean="0"/>
              <a:t>bogen</a:t>
            </a:r>
            <a:r>
              <a:rPr lang="en-US" dirty="0" smtClean="0"/>
              <a:t>, 1980 (1999)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4098" name="AutoShape 2" descr="Afbeeldingsresultaat voor einstein verbeelding brengt je ov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irc_mi" descr="http://www.boijmans.nl/images/events/slides/560/Boijmans_Richard_Serra_6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 r="3703" b="1205"/>
          <a:stretch>
            <a:fillRect/>
          </a:stretch>
        </p:blipFill>
        <p:spPr bwMode="auto">
          <a:xfrm>
            <a:off x="268902" y="2420937"/>
            <a:ext cx="4015762" cy="31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boijmans.nl/images/events/slides/560/Serra,_BEK_1577_(MK)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405860" y="2420938"/>
            <a:ext cx="4541240" cy="30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98073" y="329334"/>
            <a:ext cx="4263984" cy="454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Tejo</a:t>
            </a:r>
            <a:r>
              <a:rPr lang="en-US" dirty="0" smtClean="0"/>
              <a:t> Remy, </a:t>
            </a:r>
            <a:r>
              <a:rPr lang="en-US" i="1" dirty="0" err="1" smtClean="0"/>
              <a:t>Ladenkast</a:t>
            </a:r>
            <a:r>
              <a:rPr lang="en-US" dirty="0" smtClean="0"/>
              <a:t>, 1991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4098" name="AutoShape 2" descr="Afbeeldingsresultaat voor einstein verbeelding brengt je ov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30" descr="http://boijmansp.blob.core.windows.net/images/v-1677-(kn-v)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340" y="1068780"/>
            <a:ext cx="6760503" cy="551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3761" y="329334"/>
            <a:ext cx="7350826" cy="4544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Bruce </a:t>
            </a:r>
            <a:r>
              <a:rPr lang="nl-NL" dirty="0" err="1" smtClean="0"/>
              <a:t>Nauman</a:t>
            </a:r>
            <a:r>
              <a:rPr lang="nl-NL" dirty="0" smtClean="0"/>
              <a:t>, </a:t>
            </a:r>
            <a:r>
              <a:rPr lang="nl-NL" i="1" dirty="0" smtClean="0"/>
              <a:t>Dubbele stalen kooiconstructie</a:t>
            </a:r>
            <a:r>
              <a:rPr lang="nl-NL" dirty="0" smtClean="0"/>
              <a:t>, 1974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4098" name="AutoShape 2" descr="Afbeeldingsresultaat voor einstein verbeelding brengt je ov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9" descr="http://boijmansp.blob.core.windows.net/images/bek-1568-1-37-(mk)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24" y="985649"/>
            <a:ext cx="7319437" cy="547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Schoolkunstles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4098" name="AutoShape 2" descr="Afbeeldingsresultaat voor einstein verbeelding brengt je ov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6" y="1282534"/>
            <a:ext cx="3621974" cy="5343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Afronding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terugblik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Planning en lessen</a:t>
            </a:r>
          </a:p>
          <a:p>
            <a:pPr>
              <a:buFontTx/>
              <a:buChar char="-"/>
            </a:pPr>
            <a:r>
              <a:rPr lang="en-US" dirty="0" err="1" smtClean="0"/>
              <a:t>Verdere</a:t>
            </a:r>
            <a:r>
              <a:rPr lang="en-US" dirty="0" smtClean="0"/>
              <a:t> </a:t>
            </a:r>
            <a:r>
              <a:rPr lang="en-US" smtClean="0"/>
              <a:t>afspraken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4098" name="AutoShape 2" descr="Afbeeldingsresultaat voor einstein verbeelding brengt je ov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Tijdsplanning</a:t>
            </a:r>
            <a:r>
              <a:rPr lang="en-US" dirty="0" smtClean="0"/>
              <a:t> &amp; </a:t>
            </a:r>
            <a:r>
              <a:rPr lang="en-US" dirty="0" err="1" smtClean="0"/>
              <a:t>verwachtingen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41902"/>
              </p:ext>
            </p:extLst>
          </p:nvPr>
        </p:nvGraphicFramePr>
        <p:xfrm>
          <a:off x="342900" y="1345566"/>
          <a:ext cx="8515349" cy="53159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1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3200">
                <a:tc>
                  <a:txBody>
                    <a:bodyPr/>
                    <a:lstStyle/>
                    <a:p>
                      <a:r>
                        <a:rPr lang="en-US" dirty="0" smtClean="0"/>
                        <a:t>Wat?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Wanneer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</a:t>
                      </a:r>
                      <a:r>
                        <a:rPr lang="en-US" dirty="0" err="1" smtClean="0"/>
                        <a:t>Huiswerk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99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Onderzoek (</a:t>
                      </a:r>
                      <a:r>
                        <a:rPr lang="en-US" sz="1400" baseline="0" dirty="0" err="1" smtClean="0"/>
                        <a:t>afname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testen</a:t>
                      </a:r>
                      <a:r>
                        <a:rPr lang="en-US" sz="1400" baseline="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Eind</a:t>
                      </a:r>
                      <a:r>
                        <a:rPr lang="nl-NL" sz="1400" baseline="0" dirty="0" smtClean="0"/>
                        <a:t> aug/begin september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79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Bijeenkomst</a:t>
                      </a:r>
                      <a:r>
                        <a:rPr lang="en-US" sz="1400" baseline="0" dirty="0" smtClean="0"/>
                        <a:t> 1 </a:t>
                      </a:r>
                    </a:p>
                    <a:p>
                      <a:r>
                        <a:rPr lang="en-US" sz="1400" baseline="0" dirty="0" err="1" smtClean="0"/>
                        <a:t>Introductie</a:t>
                      </a:r>
                      <a:r>
                        <a:rPr lang="en-US" sz="1400" baseline="0" dirty="0" smtClean="0"/>
                        <a:t> van </a:t>
                      </a:r>
                      <a:r>
                        <a:rPr lang="en-US" sz="1400" baseline="0" dirty="0" err="1" smtClean="0"/>
                        <a:t>meetkunst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Geven</a:t>
                      </a:r>
                      <a:r>
                        <a:rPr lang="en-US" sz="1400" baseline="0" dirty="0" smtClean="0"/>
                        <a:t> van les 1 ‘</a:t>
                      </a:r>
                      <a:r>
                        <a:rPr lang="en-US" sz="1400" baseline="0" dirty="0" err="1" smtClean="0"/>
                        <a:t>Ruimte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vangen</a:t>
                      </a:r>
                      <a:r>
                        <a:rPr lang="en-US" sz="1400" baseline="0" dirty="0" smtClean="0"/>
                        <a:t>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 smtClean="0"/>
                        <a:t>Geven</a:t>
                      </a:r>
                      <a:r>
                        <a:rPr lang="en-US" sz="1400" baseline="0" dirty="0" smtClean="0"/>
                        <a:t> van de </a:t>
                      </a:r>
                      <a:r>
                        <a:rPr lang="en-US" sz="1400" baseline="0" dirty="0" err="1" smtClean="0"/>
                        <a:t>museumles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 smtClean="0"/>
                        <a:t>Reflecteren</a:t>
                      </a:r>
                      <a:r>
                        <a:rPr lang="en-US" sz="1400" baseline="0" dirty="0" smtClean="0"/>
                        <a:t> op de lessen </a:t>
                      </a:r>
                      <a:r>
                        <a:rPr lang="en-US" sz="1400" baseline="0" dirty="0" smtClean="0"/>
                        <a:t>+ </a:t>
                      </a:r>
                      <a:r>
                        <a:rPr lang="en-US" sz="1400" baseline="0" dirty="0" err="1" smtClean="0"/>
                        <a:t>maken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filmpje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Bijeenkomst</a:t>
                      </a:r>
                      <a:r>
                        <a:rPr lang="en-US" sz="1400" dirty="0" smtClean="0"/>
                        <a:t> 2 </a:t>
                      </a:r>
                    </a:p>
                    <a:p>
                      <a:r>
                        <a:rPr lang="en-US" sz="1400" dirty="0" err="1" smtClean="0"/>
                        <a:t>Kunstbeschouwen</a:t>
                      </a:r>
                      <a:r>
                        <a:rPr lang="en-US" sz="1400" dirty="0" smtClean="0"/>
                        <a:t> met </a:t>
                      </a:r>
                      <a:r>
                        <a:rPr lang="en-US" sz="1400" dirty="0" err="1" smtClean="0"/>
                        <a:t>kinderen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/>
                        <a:t>Geven van les 2: Van Kunst naar Ruimte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Geven van les 3: Van Ruimte naar plat vlak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Reflecteren </a:t>
                      </a:r>
                      <a:r>
                        <a:rPr lang="nl-NL" sz="1400" dirty="0" smtClean="0"/>
                        <a:t>op de </a:t>
                      </a:r>
                      <a:r>
                        <a:rPr lang="nl-NL" sz="1400" dirty="0" smtClean="0"/>
                        <a:t>les </a:t>
                      </a:r>
                      <a:r>
                        <a:rPr lang="en-US" sz="1400" baseline="0" dirty="0" smtClean="0"/>
                        <a:t>+ </a:t>
                      </a:r>
                      <a:r>
                        <a:rPr lang="en-US" sz="1400" baseline="0" dirty="0" err="1" smtClean="0"/>
                        <a:t>maken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filmpje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22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Bijeenkomst</a:t>
                      </a:r>
                      <a:r>
                        <a:rPr lang="en-US" sz="1400" baseline="0" dirty="0" smtClean="0"/>
                        <a:t> 3</a:t>
                      </a:r>
                    </a:p>
                    <a:p>
                      <a:r>
                        <a:rPr lang="en-US" sz="1400" baseline="0" dirty="0" err="1" smtClean="0"/>
                        <a:t>Meetkunde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/>
                        <a:t>Geven </a:t>
                      </a:r>
                      <a:r>
                        <a:rPr lang="nl-NL" sz="1400" dirty="0" smtClean="0"/>
                        <a:t>van les 4: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smtClean="0"/>
                        <a:t>Spelen met perspectief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Geven van les 5: Wat is een patroon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Reflecteren </a:t>
                      </a:r>
                      <a:r>
                        <a:rPr lang="nl-NL" sz="1400" dirty="0" smtClean="0"/>
                        <a:t>op de </a:t>
                      </a:r>
                      <a:r>
                        <a:rPr lang="nl-NL" sz="1400" dirty="0" smtClean="0"/>
                        <a:t>lessen </a:t>
                      </a:r>
                      <a:r>
                        <a:rPr lang="en-US" sz="1400" baseline="0" dirty="0" smtClean="0"/>
                        <a:t>+ </a:t>
                      </a:r>
                      <a:r>
                        <a:rPr lang="en-US" sz="1400" baseline="0" dirty="0" err="1" smtClean="0"/>
                        <a:t>maken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filmpje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18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Bijeenkomst</a:t>
                      </a:r>
                      <a:r>
                        <a:rPr lang="en-US" sz="1400" baseline="0" dirty="0" smtClean="0"/>
                        <a:t> 4</a:t>
                      </a:r>
                    </a:p>
                    <a:p>
                      <a:r>
                        <a:rPr lang="en-US" sz="1400" baseline="0" dirty="0" smtClean="0"/>
                        <a:t>Het </a:t>
                      </a:r>
                      <a:r>
                        <a:rPr lang="en-US" sz="1400" baseline="0" dirty="0" err="1" smtClean="0"/>
                        <a:t>begeleiden</a:t>
                      </a:r>
                      <a:r>
                        <a:rPr lang="en-US" sz="1400" baseline="0" dirty="0" smtClean="0"/>
                        <a:t> van </a:t>
                      </a:r>
                      <a:r>
                        <a:rPr lang="en-US" sz="1400" baseline="0" dirty="0" err="1" smtClean="0"/>
                        <a:t>creatieve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processen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/>
                        <a:t>Geven </a:t>
                      </a:r>
                      <a:r>
                        <a:rPr lang="nl-NL" sz="1400" dirty="0" smtClean="0"/>
                        <a:t>van les 6: Tegeltjes leggen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Geven van les 7: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smtClean="0"/>
                        <a:t>Spiegelen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Reflecteren </a:t>
                      </a:r>
                      <a:r>
                        <a:rPr lang="nl-NL" sz="1400" dirty="0" smtClean="0"/>
                        <a:t>op de lessen </a:t>
                      </a:r>
                      <a:r>
                        <a:rPr lang="en-US" sz="1400" baseline="0" dirty="0" smtClean="0"/>
                        <a:t>+ </a:t>
                      </a:r>
                      <a:r>
                        <a:rPr lang="en-US" sz="1400" baseline="0" dirty="0" err="1" smtClean="0"/>
                        <a:t>maken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filmpje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277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Bijeenkomst</a:t>
                      </a:r>
                      <a:r>
                        <a:rPr lang="en-US" sz="1400" dirty="0" smtClean="0"/>
                        <a:t> 5 </a:t>
                      </a:r>
                    </a:p>
                    <a:p>
                      <a:r>
                        <a:rPr lang="en-US" sz="1400" dirty="0" err="1" smtClean="0"/>
                        <a:t>Integratie</a:t>
                      </a:r>
                      <a:r>
                        <a:rPr lang="en-US" sz="1400" baseline="0" dirty="0" smtClean="0"/>
                        <a:t> van </a:t>
                      </a:r>
                      <a:r>
                        <a:rPr lang="en-US" sz="1400" baseline="0" dirty="0" err="1" smtClean="0"/>
                        <a:t>beeldende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kunst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meetkunde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baseline="0" dirty="0" err="1" smtClean="0"/>
                        <a:t>creativiteit</a:t>
                      </a:r>
                      <a:r>
                        <a:rPr lang="en-US" sz="1400" baseline="0" dirty="0" smtClean="0"/>
                        <a:t> in </a:t>
                      </a:r>
                      <a:r>
                        <a:rPr lang="en-US" sz="1400" baseline="0" dirty="0" err="1" smtClean="0"/>
                        <a:t>praktijk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 smtClean="0"/>
                        <a:t>Geven </a:t>
                      </a:r>
                      <a:r>
                        <a:rPr lang="nl-NL" sz="1400" dirty="0" smtClean="0"/>
                        <a:t>van les 8: Ruimtelijke patronen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Reflecteren op de lessen </a:t>
                      </a:r>
                      <a:r>
                        <a:rPr lang="nl-NL" sz="1400" dirty="0" smtClean="0"/>
                        <a:t> </a:t>
                      </a:r>
                      <a:r>
                        <a:rPr lang="en-US" sz="1400" baseline="0" dirty="0" smtClean="0"/>
                        <a:t>+ </a:t>
                      </a:r>
                      <a:r>
                        <a:rPr lang="en-US" sz="1400" baseline="0" dirty="0" err="1" smtClean="0"/>
                        <a:t>maken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filmpje</a:t>
                      </a:r>
                      <a:endParaRPr lang="en-US" sz="14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32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Onderzoek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Eind januari/begin februari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Afname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testen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groep</a:t>
                      </a:r>
                      <a:r>
                        <a:rPr lang="en-US" sz="1400" dirty="0" smtClean="0"/>
                        <a:t> 6B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Vragenlijst</a:t>
                      </a:r>
                      <a:r>
                        <a:rPr lang="en-US" sz="1400" dirty="0" smtClean="0"/>
                        <a:t> (10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minuten</a:t>
                      </a:r>
                      <a:r>
                        <a:rPr lang="en-US" sz="1400" baseline="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 descr="logo bv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96342" y="2616528"/>
            <a:ext cx="2296643" cy="701438"/>
          </a:xfrm>
          <a:prstGeom prst="rect">
            <a:avLst/>
          </a:prstGeom>
        </p:spPr>
      </p:pic>
      <p:pic>
        <p:nvPicPr>
          <p:cNvPr id="7" name="Afbeelding 6" descr="logo FNschoo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66636" y="3984170"/>
            <a:ext cx="1466147" cy="503377"/>
          </a:xfrm>
          <a:prstGeom prst="rect">
            <a:avLst/>
          </a:prstGeom>
        </p:spPr>
      </p:pic>
      <p:pic>
        <p:nvPicPr>
          <p:cNvPr id="8" name="Afbeelding 7" descr="logo H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63488" y="2416627"/>
            <a:ext cx="1047654" cy="1047654"/>
          </a:xfrm>
          <a:prstGeom prst="rect">
            <a:avLst/>
          </a:prstGeom>
        </p:spPr>
      </p:pic>
      <p:pic>
        <p:nvPicPr>
          <p:cNvPr id="9" name="Afbeelding 8" descr="logo taaltuin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66604" y="3591837"/>
            <a:ext cx="1190773" cy="1003849"/>
          </a:xfrm>
          <a:prstGeom prst="rect">
            <a:avLst/>
          </a:prstGeom>
        </p:spPr>
      </p:pic>
      <p:pic>
        <p:nvPicPr>
          <p:cNvPr id="10" name="Afbeelding 9" descr="logo uu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27908" y="2256387"/>
            <a:ext cx="1763781" cy="1322836"/>
          </a:xfrm>
          <a:prstGeom prst="rect">
            <a:avLst/>
          </a:prstGeom>
        </p:spPr>
      </p:pic>
      <p:pic>
        <p:nvPicPr>
          <p:cNvPr id="11" name="Afbeelding 10" descr="nro logo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49485" y="5421085"/>
            <a:ext cx="860626" cy="626365"/>
          </a:xfrm>
          <a:prstGeom prst="rect">
            <a:avLst/>
          </a:prstGeom>
        </p:spPr>
      </p:pic>
      <p:pic>
        <p:nvPicPr>
          <p:cNvPr id="12" name="Afbeelding 11" descr="logo ipabo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18457" y="3781332"/>
            <a:ext cx="1469243" cy="921296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nl-NL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nascholing</a:t>
            </a:r>
            <a:r>
              <a:rPr lang="en-US" dirty="0" smtClean="0"/>
              <a:t> </a:t>
            </a:r>
            <a:r>
              <a:rPr lang="en-US" dirty="0" err="1" smtClean="0"/>
              <a:t>leerkrachten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6, 7 en 8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8 lessen </a:t>
            </a:r>
            <a:r>
              <a:rPr lang="en-US" dirty="0" err="1" smtClean="0"/>
              <a:t>meetkunst</a:t>
            </a:r>
            <a:r>
              <a:rPr lang="en-US" dirty="0" smtClean="0"/>
              <a:t> die </a:t>
            </a:r>
            <a:r>
              <a:rPr lang="en-US" dirty="0" err="1" smtClean="0"/>
              <a:t>leerkrachten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4 lessen over </a:t>
            </a:r>
            <a:r>
              <a:rPr lang="en-US" dirty="0" err="1" smtClean="0"/>
              <a:t>ruimte</a:t>
            </a:r>
            <a:r>
              <a:rPr lang="en-US" dirty="0" smtClean="0"/>
              <a:t> &amp; 4 lessen over </a:t>
            </a:r>
            <a:r>
              <a:rPr lang="en-US" dirty="0" err="1" smtClean="0"/>
              <a:t>patronen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museumles</a:t>
            </a:r>
            <a:r>
              <a:rPr lang="en-US" dirty="0" smtClean="0"/>
              <a:t> over </a:t>
            </a:r>
            <a:r>
              <a:rPr lang="en-US" dirty="0" err="1" smtClean="0"/>
              <a:t>ruimte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Onderzoek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leerkrachten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Doel</a:t>
            </a:r>
            <a:r>
              <a:rPr lang="en-US" b="1" dirty="0" smtClean="0"/>
              <a:t> </a:t>
            </a:r>
            <a:r>
              <a:rPr lang="en-US" b="1" dirty="0" err="1" smtClean="0"/>
              <a:t>onderzoek</a:t>
            </a:r>
            <a:r>
              <a:rPr lang="en-US" b="1" dirty="0" smtClean="0"/>
              <a:t>? </a:t>
            </a:r>
          </a:p>
          <a:p>
            <a:r>
              <a:rPr lang="en-US" dirty="0" err="1" smtClean="0"/>
              <a:t>Effectmeting</a:t>
            </a:r>
            <a:r>
              <a:rPr lang="en-US" dirty="0" smtClean="0"/>
              <a:t> </a:t>
            </a:r>
            <a:r>
              <a:rPr lang="en-US" dirty="0" err="1" smtClean="0"/>
              <a:t>lessenserie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endParaRPr lang="en-US" dirty="0" smtClean="0"/>
          </a:p>
          <a:p>
            <a:pPr lvl="1"/>
            <a:r>
              <a:rPr lang="en-US" dirty="0" err="1" smtClean="0"/>
              <a:t>Meetkundekennis</a:t>
            </a:r>
            <a:endParaRPr lang="en-US" dirty="0" smtClean="0"/>
          </a:p>
          <a:p>
            <a:pPr lvl="1"/>
            <a:r>
              <a:rPr lang="en-US" dirty="0" err="1" smtClean="0"/>
              <a:t>Creatief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meetkunde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Kijken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praten</a:t>
            </a:r>
            <a:r>
              <a:rPr lang="en-US" dirty="0" smtClean="0"/>
              <a:t> over </a:t>
            </a:r>
            <a:r>
              <a:rPr lang="en-US" dirty="0" err="1" smtClean="0"/>
              <a:t>kunst</a:t>
            </a:r>
            <a:endParaRPr lang="en-US" dirty="0" smtClean="0"/>
          </a:p>
          <a:p>
            <a:pPr lvl="1"/>
            <a:r>
              <a:rPr lang="en-US" dirty="0" smtClean="0"/>
              <a:t>Meetkunst </a:t>
            </a:r>
            <a:r>
              <a:rPr lang="en-US" dirty="0" err="1" smtClean="0"/>
              <a:t>woordenschat</a:t>
            </a:r>
            <a:r>
              <a:rPr lang="en-US" dirty="0" smtClean="0"/>
              <a:t>  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Effectmeting</a:t>
            </a:r>
            <a:r>
              <a:rPr lang="en-US" dirty="0" smtClean="0"/>
              <a:t> </a:t>
            </a:r>
            <a:r>
              <a:rPr lang="en-US" dirty="0" err="1" smtClean="0"/>
              <a:t>nascholing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leerkrachten</a:t>
            </a:r>
            <a:r>
              <a:rPr lang="en-US" dirty="0" smtClean="0"/>
              <a:t>: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Mening</a:t>
            </a:r>
            <a:r>
              <a:rPr lang="en-US" dirty="0"/>
              <a:t> </a:t>
            </a:r>
            <a:r>
              <a:rPr lang="en-US" dirty="0" smtClean="0"/>
              <a:t>over &amp; </a:t>
            </a:r>
            <a:r>
              <a:rPr lang="en-US" dirty="0" err="1" smtClean="0"/>
              <a:t>beeld</a:t>
            </a:r>
            <a:r>
              <a:rPr lang="en-US" dirty="0" smtClean="0"/>
              <a:t> van </a:t>
            </a:r>
            <a:r>
              <a:rPr lang="en-US" dirty="0" err="1" smtClean="0"/>
              <a:t>creativiteit</a:t>
            </a:r>
            <a:r>
              <a:rPr lang="en-US" dirty="0" smtClean="0"/>
              <a:t>, </a:t>
            </a:r>
            <a:r>
              <a:rPr lang="en-US" dirty="0" err="1" smtClean="0"/>
              <a:t>beeldende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meetkunde</a:t>
            </a:r>
            <a:r>
              <a:rPr lang="en-US" dirty="0" smtClean="0"/>
              <a:t>.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Vaardigheden</a:t>
            </a:r>
            <a:r>
              <a:rPr lang="en-US" dirty="0" smtClean="0"/>
              <a:t> (</a:t>
            </a:r>
            <a:r>
              <a:rPr lang="en-US" dirty="0" err="1" smtClean="0"/>
              <a:t>stimuleren</a:t>
            </a:r>
            <a:r>
              <a:rPr lang="en-US" dirty="0" smtClean="0"/>
              <a:t>/</a:t>
            </a:r>
            <a:r>
              <a:rPr lang="en-US" dirty="0" err="1" smtClean="0"/>
              <a:t>begeleiden</a:t>
            </a:r>
            <a:r>
              <a:rPr lang="en-US" dirty="0" smtClean="0"/>
              <a:t> van </a:t>
            </a:r>
            <a:r>
              <a:rPr lang="en-US" dirty="0" err="1" smtClean="0"/>
              <a:t>creatief</a:t>
            </a:r>
            <a:r>
              <a:rPr lang="en-US" dirty="0" smtClean="0"/>
              <a:t> </a:t>
            </a:r>
            <a:r>
              <a:rPr lang="en-US" dirty="0" err="1" smtClean="0"/>
              <a:t>probleem</a:t>
            </a:r>
            <a:r>
              <a:rPr lang="en-US" dirty="0" smtClean="0"/>
              <a:t> </a:t>
            </a:r>
            <a:r>
              <a:rPr lang="en-US" dirty="0" err="1" smtClean="0"/>
              <a:t>oplossen</a:t>
            </a:r>
            <a:r>
              <a:rPr lang="en-US" dirty="0" smtClean="0"/>
              <a:t>/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meetkundetaal</a:t>
            </a:r>
            <a:r>
              <a:rPr lang="en-US" dirty="0" smtClean="0"/>
              <a:t>/</a:t>
            </a:r>
            <a:r>
              <a:rPr lang="en-US" dirty="0" err="1" smtClean="0"/>
              <a:t>kunstbeschouwen</a:t>
            </a:r>
            <a:r>
              <a:rPr lang="en-US" dirty="0" smtClean="0"/>
              <a:t>)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7050" y="1552575"/>
            <a:ext cx="21145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 </a:t>
            </a:r>
            <a:endParaRPr lang="nl-NL" dirty="0"/>
          </a:p>
          <a:p>
            <a:r>
              <a:rPr lang="nl-NL" dirty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20" y="1617230"/>
            <a:ext cx="1795182" cy="79401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4" y="2847975"/>
            <a:ext cx="21812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pijlers</a:t>
            </a:r>
            <a:r>
              <a:rPr lang="en-US" dirty="0" smtClean="0"/>
              <a:t>: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Kunstonderwijs</a:t>
            </a:r>
            <a:endParaRPr lang="en-US" dirty="0" smtClean="0"/>
          </a:p>
          <a:p>
            <a:r>
              <a:rPr lang="en-US" dirty="0" err="1" smtClean="0"/>
              <a:t>Reken-wiskundeonderwijs</a:t>
            </a:r>
            <a:r>
              <a:rPr lang="en-US" dirty="0" smtClean="0"/>
              <a:t>, in het </a:t>
            </a:r>
            <a:r>
              <a:rPr lang="en-US" dirty="0" err="1" smtClean="0"/>
              <a:t>bijzonder</a:t>
            </a:r>
            <a:r>
              <a:rPr lang="en-US" dirty="0" smtClean="0"/>
              <a:t> </a:t>
            </a:r>
            <a:r>
              <a:rPr lang="en-US" dirty="0" err="1" smtClean="0"/>
              <a:t>Meetkunde</a:t>
            </a:r>
            <a:endParaRPr lang="en-US" dirty="0" smtClean="0"/>
          </a:p>
          <a:p>
            <a:r>
              <a:rPr lang="en-US" dirty="0" err="1" smtClean="0"/>
              <a:t>Creativiteit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Kunstonderwijs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2019547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Productie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Receptie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Reflectie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pic>
        <p:nvPicPr>
          <p:cNvPr id="1026" name="Picture 2" descr="C:\Users\Karen\Dropbox\BvB\BTR\presentaties\160601-FE0430-FredErnst-30c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01083" y="4025734"/>
            <a:ext cx="3776632" cy="2517569"/>
          </a:xfrm>
          <a:prstGeom prst="rect">
            <a:avLst/>
          </a:prstGeom>
          <a:noFill/>
        </p:spPr>
      </p:pic>
      <p:pic>
        <p:nvPicPr>
          <p:cNvPr id="1027" name="Picture 3" descr="C:\Users\Karen\Dropbox\BvB\BTR\foto's\BTR TT 170316 18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5740" y="1279199"/>
            <a:ext cx="3568534" cy="266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Kunstonderwijs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kunst is onderzoek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proces voorop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verbindingen maken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geen goed of fout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pic>
        <p:nvPicPr>
          <p:cNvPr id="2050" name="Picture 2" descr="C:\Users\Karen\Dropbox\BvB\BTR\beeldmateriaal\BT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750" y="1469571"/>
            <a:ext cx="2731324" cy="2048493"/>
          </a:xfrm>
          <a:prstGeom prst="rect">
            <a:avLst/>
          </a:prstGeom>
          <a:noFill/>
        </p:spPr>
      </p:pic>
      <p:pic>
        <p:nvPicPr>
          <p:cNvPr id="2051" name="Picture 3" descr="C:\Users\Karen\Dropbox\BvB\BTR\beeldmateriaal\Schoonhove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7560" y="3895106"/>
            <a:ext cx="1794659" cy="239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40"/>
            <a:ext cx="9143947" cy="68579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Meetkunde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" y="1825624"/>
            <a:ext cx="7220197" cy="4883519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Ervaren</a:t>
            </a: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Verklaren</a:t>
            </a: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Verbinden</a:t>
            </a:r>
          </a:p>
          <a:p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Mathematiseren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5" name="Tijdelijke aanduiding voor inhoud 3" descr="logo meetkuns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51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849</Words>
  <Application>Microsoft Office PowerPoint</Application>
  <PresentationFormat>On-screen Show (4:3)</PresentationFormat>
  <Paragraphs>183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Kantoorthema</vt:lpstr>
      <vt:lpstr>Meetkunst Een verbinding tussen beeldende kunst en meetkunde</vt:lpstr>
      <vt:lpstr>Aanleiding project</vt:lpstr>
      <vt:lpstr>Partners</vt:lpstr>
      <vt:lpstr>Project bestaat uit:</vt:lpstr>
      <vt:lpstr>Onderzoek</vt:lpstr>
      <vt:lpstr>Drie pijlers: </vt:lpstr>
      <vt:lpstr>Kunstonderwijs</vt:lpstr>
      <vt:lpstr>Kunstonderwijs</vt:lpstr>
      <vt:lpstr>Meetkunde</vt:lpstr>
      <vt:lpstr>Meetkunde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Creativiteit</vt:lpstr>
      <vt:lpstr>PowerPoint Presentation</vt:lpstr>
      <vt:lpstr>Creativiteit</vt:lpstr>
      <vt:lpstr>Creativiteit in nascholing:</vt:lpstr>
      <vt:lpstr>Meetkunstles Ruimte</vt:lpstr>
      <vt:lpstr>PowerPoint Presentation</vt:lpstr>
      <vt:lpstr>PowerPoint Presentation</vt:lpstr>
      <vt:lpstr>Schoolkunstles</vt:lpstr>
      <vt:lpstr>Afronding</vt:lpstr>
      <vt:lpstr>Tijdsplanning &amp; verwachtingen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B.A.M. Oprins</dc:creator>
  <cp:lastModifiedBy>Schoevers, E.M. (Eveline)</cp:lastModifiedBy>
  <cp:revision>94</cp:revision>
  <dcterms:created xsi:type="dcterms:W3CDTF">2017-03-02T12:17:22Z</dcterms:created>
  <dcterms:modified xsi:type="dcterms:W3CDTF">2017-06-08T08:10:09Z</dcterms:modified>
</cp:coreProperties>
</file>