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2" r:id="rId2"/>
    <p:sldId id="285" r:id="rId3"/>
    <p:sldId id="273" r:id="rId4"/>
    <p:sldId id="278" r:id="rId5"/>
    <p:sldId id="257" r:id="rId6"/>
    <p:sldId id="276" r:id="rId7"/>
    <p:sldId id="286" r:id="rId8"/>
    <p:sldId id="279" r:id="rId9"/>
    <p:sldId id="280" r:id="rId10"/>
    <p:sldId id="281" r:id="rId11"/>
    <p:sldId id="261" r:id="rId12"/>
    <p:sldId id="297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8" r:id="rId22"/>
    <p:sldId id="282" r:id="rId23"/>
    <p:sldId id="283" r:id="rId24"/>
    <p:sldId id="299" r:id="rId25"/>
    <p:sldId id="301" r:id="rId26"/>
    <p:sldId id="303" r:id="rId27"/>
    <p:sldId id="302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DBB"/>
    <a:srgbClr val="996633"/>
    <a:srgbClr val="CB9763"/>
    <a:srgbClr val="01A7F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208" autoAdjust="0"/>
  </p:normalViewPr>
  <p:slideViewPr>
    <p:cSldViewPr snapToGrid="0">
      <p:cViewPr>
        <p:scale>
          <a:sx n="125" d="100"/>
          <a:sy n="125" d="100"/>
        </p:scale>
        <p:origin x="-2392" y="-9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109B0-8398-4CCE-86F5-324A09833E58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41433-CEE0-46DB-AF67-8AF73AAD81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21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https://www.youtube.com/watch?v=lhNg2VcCBGU&amp;feature=youtu.be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75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Antwoord B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67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3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413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56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73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52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04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Goede antwoord 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668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r>
              <a:rPr lang="nl-NL" baseline="0" dirty="0" smtClean="0"/>
              <a:t> 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1475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Antwoord C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76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Antwoord 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4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Antwoord 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41433-CEE0-46DB-AF67-8AF73AAD81E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19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9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85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07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342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73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95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72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31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41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90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9280E-10E0-43C4-B7C6-DDC4C36B1114}" type="datetimeFigureOut">
              <a:rPr lang="nl-NL" smtClean="0"/>
              <a:t>10-12-18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9699-AF5A-4FA8-84BA-DDF2FD0EF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09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Relationship Id="rId3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Relationship Id="rId3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5" Type="http://schemas.openxmlformats.org/officeDocument/2006/relationships/image" Target="../media/image2.emf"/><Relationship Id="rId1" Type="http://schemas.openxmlformats.org/officeDocument/2006/relationships/video" Target="https://www.youtube.com/embed/lhNg2VcCBGU" TargetMode="Externa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457776"/>
            <a:ext cx="9144000" cy="2387600"/>
          </a:xfrm>
        </p:spPr>
        <p:txBody>
          <a:bodyPr>
            <a:normAutofit/>
          </a:bodyPr>
          <a:lstStyle/>
          <a:p>
            <a:r>
              <a:rPr lang="nl-NL" sz="7200" b="1" smtClean="0">
                <a:solidFill>
                  <a:srgbClr val="01A7FB"/>
                </a:solidFill>
                <a:latin typeface="+mn-lt"/>
              </a:rPr>
              <a:t>Grote Rekendag 2019</a:t>
            </a:r>
            <a:endParaRPr lang="nl-NL" sz="72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937451"/>
            <a:ext cx="9144000" cy="1655762"/>
          </a:xfrm>
        </p:spPr>
        <p:txBody>
          <a:bodyPr>
            <a:normAutofit/>
          </a:bodyPr>
          <a:lstStyle/>
          <a:p>
            <a:r>
              <a:rPr lang="nl-NL" sz="28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Groep 5 en 6</a:t>
            </a:r>
            <a:endParaRPr lang="nl-NL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" y="453417"/>
            <a:ext cx="10633905" cy="15245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+mn-lt"/>
              </a:rPr>
              <a:t>Ben je er klaar voor?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Heb je een antwoordblad?</a:t>
            </a:r>
          </a:p>
          <a:p>
            <a:r>
              <a:rPr lang="nl-NL" dirty="0" smtClean="0"/>
              <a:t>Snap je hoe je het schema moet invullen?</a:t>
            </a:r>
          </a:p>
          <a:p>
            <a:r>
              <a:rPr lang="nl-NL" dirty="0" smtClean="0"/>
              <a:t>Doet je pen het?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r">
              <a:buNone/>
            </a:pPr>
            <a:r>
              <a:rPr lang="nl-NL" sz="7200" smtClean="0">
                <a:solidFill>
                  <a:srgbClr val="01A7FB"/>
                </a:solidFill>
              </a:rPr>
              <a:t>We gaan beginnen!</a:t>
            </a:r>
            <a:endParaRPr lang="nl-NL" sz="7200" dirty="0">
              <a:solidFill>
                <a:srgbClr val="01A7FB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682831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1A7FB"/>
                </a:solidFill>
                <a:latin typeface="+mn-lt"/>
              </a:rPr>
              <a:t>Vraag 1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r="23673" b="13482"/>
          <a:stretch/>
        </p:blipFill>
        <p:spPr>
          <a:xfrm>
            <a:off x="5397735" y="332655"/>
            <a:ext cx="6570745" cy="6525345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4751718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smtClean="0"/>
              <a:t>Zou de oranje fiets van de GRR zijn?</a:t>
            </a:r>
            <a:br>
              <a:rPr lang="nl-NL" sz="4000" smtClean="0"/>
            </a:br>
            <a:endParaRPr lang="nl-NL" sz="400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Ja</a:t>
            </a:r>
            <a:endParaRPr lang="nl-NL" sz="400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/>
              <a:t>Nee, want te klein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/>
              <a:t>Nee, want te groot</a:t>
            </a:r>
          </a:p>
          <a:p>
            <a:endParaRPr lang="nl-NL" sz="3200" smtClean="0"/>
          </a:p>
          <a:p>
            <a:endParaRPr lang="nl-NL" sz="32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1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6828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01A7FB"/>
                </a:solidFill>
                <a:latin typeface="+mn-lt"/>
              </a:rPr>
              <a:t>Vraag </a:t>
            </a:r>
            <a:r>
              <a:rPr lang="nl-NL" sz="4000" b="1" smtClean="0">
                <a:solidFill>
                  <a:srgbClr val="01A7FB"/>
                </a:solidFill>
                <a:latin typeface="+mn-lt"/>
              </a:rPr>
              <a:t>2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5274860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smtClean="0"/>
              <a:t>Is dit de voordeur van het huis van de GRR</a:t>
            </a:r>
            <a:br>
              <a:rPr lang="nl-NL" sz="4000" smtClean="0"/>
            </a:br>
            <a:endParaRPr lang="nl-NL" sz="400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Ja</a:t>
            </a:r>
            <a:endParaRPr lang="nl-NL" sz="400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/>
              <a:t>Nee, want te klein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/>
              <a:t>Nee, want te </a:t>
            </a:r>
            <a:r>
              <a:rPr lang="nl-NL" sz="4000" smtClean="0"/>
              <a:t>groot</a:t>
            </a:r>
            <a:endParaRPr lang="nl-NL" sz="3200" smtClean="0"/>
          </a:p>
          <a:p>
            <a:endParaRPr lang="nl-NL" sz="320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9" t="24762" r="37576" b="11515"/>
          <a:stretch/>
        </p:blipFill>
        <p:spPr>
          <a:xfrm>
            <a:off x="7032104" y="318854"/>
            <a:ext cx="4885576" cy="65391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6828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01A7FB"/>
                </a:solidFill>
                <a:latin typeface="+mn-lt"/>
              </a:rPr>
              <a:t>Vraag </a:t>
            </a:r>
            <a:r>
              <a:rPr lang="nl-NL" sz="4000" b="1" smtClean="0">
                <a:solidFill>
                  <a:srgbClr val="01A7FB"/>
                </a:solidFill>
                <a:latin typeface="+mn-lt"/>
              </a:rPr>
              <a:t>3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4751718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smtClean="0"/>
              <a:t>Is </a:t>
            </a:r>
            <a:r>
              <a:rPr lang="nl-NL" sz="4000"/>
              <a:t>dit een goede werkplek voor de </a:t>
            </a:r>
            <a:r>
              <a:rPr lang="nl-NL" sz="4000" smtClean="0"/>
              <a:t>GGR?</a:t>
            </a:r>
            <a:br>
              <a:rPr lang="nl-NL" sz="4000" smtClean="0"/>
            </a:br>
            <a:endParaRPr lang="nl-NL" sz="400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Ja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</a:t>
            </a:r>
            <a:r>
              <a:rPr lang="nl-NL" sz="4000"/>
              <a:t>, want te klein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/>
              <a:t>Nee, want te groot</a:t>
            </a:r>
          </a:p>
          <a:p>
            <a:endParaRPr lang="nl-NL" sz="3200" smtClean="0"/>
          </a:p>
          <a:p>
            <a:endParaRPr lang="nl-NL" sz="32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6" t="18961" r="14658" b="-1"/>
          <a:stretch/>
        </p:blipFill>
        <p:spPr>
          <a:xfrm>
            <a:off x="5547360" y="471714"/>
            <a:ext cx="6404244" cy="63862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2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6828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01A7FB"/>
                </a:solidFill>
                <a:latin typeface="+mn-lt"/>
              </a:rPr>
              <a:t>Vraag </a:t>
            </a:r>
            <a:r>
              <a:rPr lang="nl-NL" sz="4000" b="1" smtClean="0">
                <a:solidFill>
                  <a:srgbClr val="01A7FB"/>
                </a:solidFill>
                <a:latin typeface="+mn-lt"/>
              </a:rPr>
              <a:t>4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4751718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/>
              <a:t>Is deze pizza groot genoeg voor de </a:t>
            </a:r>
            <a:r>
              <a:rPr lang="nl-NL" sz="4000" smtClean="0"/>
              <a:t>GRR?</a:t>
            </a:r>
            <a:br>
              <a:rPr lang="nl-NL" sz="4000" smtClean="0"/>
            </a:br>
            <a:endParaRPr lang="nl-NL" sz="400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Ja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Nee, want te klein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</a:t>
            </a:r>
            <a:r>
              <a:rPr lang="nl-NL" sz="4000"/>
              <a:t>, want te groot</a:t>
            </a:r>
          </a:p>
          <a:p>
            <a:endParaRPr lang="nl-NL" sz="3200" smtClean="0"/>
          </a:p>
          <a:p>
            <a:endParaRPr lang="nl-NL" sz="320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"/>
          <a:stretch/>
        </p:blipFill>
        <p:spPr>
          <a:xfrm>
            <a:off x="5252720" y="842120"/>
            <a:ext cx="6675120" cy="483428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5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6828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01A7FB"/>
                </a:solidFill>
                <a:latin typeface="+mn-lt"/>
              </a:rPr>
              <a:t>Vraag </a:t>
            </a:r>
            <a:r>
              <a:rPr lang="nl-NL" sz="4000" b="1" smtClean="0">
                <a:solidFill>
                  <a:srgbClr val="01A7FB"/>
                </a:solidFill>
                <a:latin typeface="+mn-lt"/>
              </a:rPr>
              <a:t>5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4751718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smtClean="0"/>
              <a:t>Is de gele kop </a:t>
            </a:r>
            <a:r>
              <a:rPr lang="nl-NL" sz="4000"/>
              <a:t>groot </a:t>
            </a:r>
            <a:r>
              <a:rPr lang="nl-NL" sz="4000" smtClean="0"/>
              <a:t>genoeg voor de GRR?</a:t>
            </a:r>
            <a:br>
              <a:rPr lang="nl-NL" sz="4000" smtClean="0"/>
            </a:br>
            <a:endParaRPr lang="nl-NL" sz="400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Ja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Nee, want te klein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</a:t>
            </a:r>
            <a:r>
              <a:rPr lang="nl-NL" sz="4000"/>
              <a:t>, want te groot</a:t>
            </a:r>
          </a:p>
          <a:p>
            <a:endParaRPr lang="nl-NL" sz="3200" smtClean="0"/>
          </a:p>
          <a:p>
            <a:endParaRPr lang="nl-NL" sz="320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7"/>
          <a:stretch/>
        </p:blipFill>
        <p:spPr>
          <a:xfrm>
            <a:off x="5384800" y="228728"/>
            <a:ext cx="6573520" cy="66292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3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853440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1A7FB"/>
                </a:solidFill>
                <a:latin typeface="+mn-lt"/>
              </a:rPr>
              <a:t>Vraag </a:t>
            </a:r>
            <a:r>
              <a:rPr lang="nl-NL" sz="4000" b="1" dirty="0" smtClean="0">
                <a:solidFill>
                  <a:srgbClr val="01A7FB"/>
                </a:solidFill>
                <a:latin typeface="+mn-lt"/>
              </a:rPr>
              <a:t>6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3" y="1353787"/>
            <a:ext cx="6092042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dirty="0"/>
              <a:t>De GRR drinkt </a:t>
            </a:r>
            <a:r>
              <a:rPr lang="nl-NL" sz="4000" dirty="0" smtClean="0"/>
              <a:t>thee </a:t>
            </a:r>
            <a:r>
              <a:rPr lang="nl-NL" sz="4000" dirty="0"/>
              <a:t>met twee </a:t>
            </a:r>
            <a:r>
              <a:rPr lang="nl-NL" sz="4000" dirty="0" smtClean="0"/>
              <a:t>reuzenklonten suiker.  Dat is even veel suiker als:</a:t>
            </a:r>
            <a:br>
              <a:rPr lang="nl-NL" sz="4000" dirty="0" smtClean="0"/>
            </a:br>
            <a:endParaRPr lang="nl-NL" sz="4000" dirty="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dirty="0" smtClean="0"/>
              <a:t>6 gewone klontjes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dirty="0" smtClean="0"/>
              <a:t>54 gewone klontjes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dirty="0" smtClean="0"/>
              <a:t>127 gewone klontjes</a:t>
            </a:r>
            <a:endParaRPr lang="nl-NL" sz="4000" dirty="0"/>
          </a:p>
          <a:p>
            <a:endParaRPr lang="nl-NL" sz="3200" dirty="0" smtClean="0"/>
          </a:p>
          <a:p>
            <a:endParaRPr lang="nl-NL" sz="3200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83" y="1721922"/>
            <a:ext cx="6048759" cy="34200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6828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01A7FB"/>
                </a:solidFill>
                <a:latin typeface="+mn-lt"/>
              </a:rPr>
              <a:t>Vraag </a:t>
            </a:r>
            <a:r>
              <a:rPr lang="nl-NL" sz="4000" b="1" smtClean="0">
                <a:solidFill>
                  <a:srgbClr val="01A7FB"/>
                </a:solidFill>
                <a:latin typeface="+mn-lt"/>
              </a:rPr>
              <a:t>7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4751718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smtClean="0"/>
              <a:t>Is dit een eetlepel van de GRR?</a:t>
            </a:r>
            <a:br>
              <a:rPr lang="nl-NL" sz="4000" smtClean="0"/>
            </a:br>
            <a:endParaRPr lang="nl-NL" sz="400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Ja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Nee, want te klein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</a:t>
            </a:r>
            <a:r>
              <a:rPr lang="nl-NL" sz="4000"/>
              <a:t>, want te groot</a:t>
            </a:r>
          </a:p>
          <a:p>
            <a:endParaRPr lang="nl-NL" sz="3200" smtClean="0"/>
          </a:p>
          <a:p>
            <a:endParaRPr lang="nl-NL" sz="320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6"/>
          <a:stretch/>
        </p:blipFill>
        <p:spPr>
          <a:xfrm>
            <a:off x="7437648" y="332656"/>
            <a:ext cx="4536835" cy="65253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4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822960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1A7FB"/>
                </a:solidFill>
                <a:latin typeface="+mn-lt"/>
              </a:rPr>
              <a:t>Vraag </a:t>
            </a:r>
            <a:r>
              <a:rPr lang="nl-NL" sz="4000" b="1" dirty="0" smtClean="0">
                <a:solidFill>
                  <a:srgbClr val="01A7FB"/>
                </a:solidFill>
                <a:latin typeface="+mn-lt"/>
              </a:rPr>
              <a:t>8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4751718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smtClean="0"/>
              <a:t>Is de tandenborstel groot genoeg voor de GRR?</a:t>
            </a:r>
            <a:br>
              <a:rPr lang="nl-NL" sz="4000" smtClean="0"/>
            </a:br>
            <a:endParaRPr lang="nl-NL" sz="400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Ja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Nee, want te klein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</a:t>
            </a:r>
            <a:r>
              <a:rPr lang="nl-NL" sz="4000"/>
              <a:t>, want te groot</a:t>
            </a:r>
          </a:p>
          <a:p>
            <a:endParaRPr lang="nl-NL" sz="3200" smtClean="0"/>
          </a:p>
          <a:p>
            <a:endParaRPr lang="nl-NL" sz="320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4" b="2650"/>
          <a:stretch/>
        </p:blipFill>
        <p:spPr>
          <a:xfrm>
            <a:off x="7536160" y="611952"/>
            <a:ext cx="4655840" cy="62165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83312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1A7FB"/>
                </a:solidFill>
                <a:latin typeface="+mn-lt"/>
              </a:rPr>
              <a:t>Vraag 9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6210794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smtClean="0"/>
              <a:t>Kan </a:t>
            </a:r>
            <a:r>
              <a:rPr lang="nl-NL" sz="4000" dirty="0" smtClean="0"/>
              <a:t>deze knuffel van de GRR zijn?</a:t>
            </a:r>
            <a:br>
              <a:rPr lang="nl-NL" sz="4000" dirty="0" smtClean="0"/>
            </a:br>
            <a:endParaRPr lang="nl-NL" sz="4000" dirty="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dirty="0" smtClean="0"/>
              <a:t>Ja, want je kunt met alle knuffels knuffelen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dirty="0" smtClean="0"/>
              <a:t>Nee</a:t>
            </a:r>
            <a:r>
              <a:rPr lang="nl-NL" sz="4000" dirty="0" smtClean="0"/>
              <a:t>, want echt te klein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dirty="0" smtClean="0"/>
              <a:t>Nee</a:t>
            </a:r>
            <a:r>
              <a:rPr lang="nl-NL" sz="4000" dirty="0"/>
              <a:t>, want </a:t>
            </a:r>
            <a:r>
              <a:rPr lang="nl-NL" sz="4000" dirty="0" smtClean="0"/>
              <a:t>echt te </a:t>
            </a:r>
            <a:r>
              <a:rPr lang="nl-NL" sz="4000" dirty="0"/>
              <a:t>groot</a:t>
            </a:r>
          </a:p>
          <a:p>
            <a:endParaRPr lang="nl-NL" sz="3200" dirty="0" smtClean="0"/>
          </a:p>
          <a:p>
            <a:endParaRPr lang="nl-NL" sz="3200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r="6022"/>
          <a:stretch/>
        </p:blipFill>
        <p:spPr>
          <a:xfrm>
            <a:off x="6962530" y="335280"/>
            <a:ext cx="5005950" cy="65227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4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hNg2VcCBGU"/>
          <p:cNvPicPr>
            <a:picLocks noGrp="1" noRot="1" noChangeAspect="1"/>
          </p:cNvPicPr>
          <p:nvPr>
            <p:ph idx="4294967295"/>
            <a:quickTimeFile r:link="rId1"/>
          </p:nvPr>
        </p:nvPicPr>
        <p:blipFill>
          <a:blip r:embed="rId4"/>
          <a:stretch>
            <a:fillRect/>
          </a:stretch>
        </p:blipFill>
        <p:spPr>
          <a:xfrm>
            <a:off x="263352" y="335280"/>
            <a:ext cx="11721302" cy="65227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7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843280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01A7FB"/>
                </a:solidFill>
                <a:latin typeface="+mn-lt"/>
              </a:rPr>
              <a:t>Vraag </a:t>
            </a:r>
            <a:r>
              <a:rPr lang="nl-NL" sz="4000" b="1" dirty="0" smtClean="0">
                <a:solidFill>
                  <a:srgbClr val="01A7FB"/>
                </a:solidFill>
                <a:latin typeface="+mn-lt"/>
              </a:rPr>
              <a:t>10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6210794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smtClean="0"/>
              <a:t>Op </a:t>
            </a:r>
            <a:r>
              <a:rPr lang="nl-NL" sz="4000"/>
              <a:t>een boterham </a:t>
            </a:r>
            <a:r>
              <a:rPr lang="nl-NL" sz="4000" smtClean="0"/>
              <a:t>past ongeveer </a:t>
            </a:r>
            <a:r>
              <a:rPr lang="nl-NL" sz="4000"/>
              <a:t>15 gram hagelslag. Hoeveel gebruikt de </a:t>
            </a:r>
            <a:r>
              <a:rPr lang="nl-NL" sz="4000" smtClean="0"/>
              <a:t>GRR op een reuzenboterham?</a:t>
            </a:r>
            <a:br>
              <a:rPr lang="nl-NL" sz="4000" smtClean="0"/>
            </a:br>
            <a:endParaRPr lang="nl-NL" sz="400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45 gram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Een half pak hagelslag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Een heel pak hagelslag</a:t>
            </a:r>
            <a:endParaRPr lang="nl-NL" sz="4000"/>
          </a:p>
          <a:p>
            <a:endParaRPr lang="nl-NL" sz="3200" smtClean="0"/>
          </a:p>
          <a:p>
            <a:endParaRPr lang="nl-NL" sz="320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r="6312"/>
          <a:stretch/>
        </p:blipFill>
        <p:spPr>
          <a:xfrm>
            <a:off x="6786880" y="774981"/>
            <a:ext cx="5151120" cy="52186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3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884" y="457200"/>
            <a:ext cx="4475141" cy="792480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1A7FB"/>
                </a:solidFill>
                <a:latin typeface="+mn-lt"/>
              </a:rPr>
              <a:t>Vraag 11</a:t>
            </a:r>
            <a:endParaRPr lang="nl-NL" sz="4000" b="1" dirty="0">
              <a:solidFill>
                <a:srgbClr val="01A7FB"/>
              </a:solidFill>
              <a:latin typeface="+mn-lt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96884" y="1353787"/>
            <a:ext cx="5274860" cy="4515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smtClean="0"/>
              <a:t>Kunnen dit de handen van de GRR zijn?</a:t>
            </a:r>
            <a:br>
              <a:rPr lang="nl-NL" sz="4000" smtClean="0"/>
            </a:br>
            <a:endParaRPr lang="nl-NL" sz="4000" smtClean="0"/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Ja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Nee, want te klein</a:t>
            </a:r>
          </a:p>
          <a:p>
            <a:pPr marL="514350" indent="-514350">
              <a:lnSpc>
                <a:spcPct val="100000"/>
              </a:lnSpc>
              <a:buClr>
                <a:srgbClr val="017DBB"/>
              </a:buClr>
              <a:buFont typeface="+mj-lt"/>
              <a:buAutoNum type="alphaUcPeriod"/>
            </a:pPr>
            <a:r>
              <a:rPr lang="nl-NL" sz="4000" smtClean="0"/>
              <a:t>Nee, want te groot</a:t>
            </a:r>
            <a:endParaRPr lang="nl-NL" sz="3200" smtClean="0"/>
          </a:p>
          <a:p>
            <a:endParaRPr lang="nl-NL" sz="320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29372" r="30118" b="20559"/>
          <a:stretch/>
        </p:blipFill>
        <p:spPr bwMode="auto">
          <a:xfrm>
            <a:off x="5344224" y="766724"/>
            <a:ext cx="6553136" cy="5422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72812">
            <a:off x="178129" y="1011958"/>
            <a:ext cx="1838325" cy="2495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</a:rPr>
              <a:t>Einde van de quiz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78181" y="2259734"/>
            <a:ext cx="8870868" cy="1872879"/>
          </a:xfrm>
        </p:spPr>
        <p:txBody>
          <a:bodyPr>
            <a:normAutofit/>
          </a:bodyPr>
          <a:lstStyle/>
          <a:p>
            <a:pPr marL="712788" indent="-712788">
              <a:buClr>
                <a:srgbClr val="017DBB"/>
              </a:buClr>
              <a:buFont typeface="Wingdings 2" panose="05020102010507070707" pitchFamily="18" charset="2"/>
              <a:buChar char=""/>
            </a:pPr>
            <a:r>
              <a:rPr lang="nl-NL" sz="4000" dirty="0" smtClean="0"/>
              <a:t>Welke vragen heb je zeker </a:t>
            </a:r>
            <a:r>
              <a:rPr lang="nl-NL" sz="4000" smtClean="0"/>
              <a:t>goed?</a:t>
            </a:r>
            <a:br>
              <a:rPr lang="nl-NL" sz="4000" smtClean="0"/>
            </a:br>
            <a:endParaRPr lang="nl-NL" sz="4000" dirty="0" smtClean="0"/>
          </a:p>
          <a:p>
            <a:pPr marL="712788" indent="-712788">
              <a:buClr>
                <a:srgbClr val="0070C0"/>
              </a:buClr>
              <a:buFont typeface="Wingdings 2" panose="05020102010507070707" pitchFamily="18" charset="2"/>
              <a:buChar char=""/>
            </a:pPr>
            <a:r>
              <a:rPr lang="nl-NL" sz="4000" dirty="0" smtClean="0"/>
              <a:t>Welke vragen vond je moeilijk?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8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6" y="3878408"/>
            <a:ext cx="2474644" cy="24746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Hoe zou de wereld van de GRR eruitzien?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8432798" y="1607561"/>
            <a:ext cx="2921002" cy="4541694"/>
            <a:chOff x="7122128" y="738908"/>
            <a:chExt cx="3978873" cy="5597237"/>
          </a:xfrm>
        </p:grpSpPr>
        <p:pic>
          <p:nvPicPr>
            <p:cNvPr id="4" name="Tijdelijke aanduiding voor inhoud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319" y="738909"/>
              <a:ext cx="2812682" cy="5597236"/>
            </a:xfrm>
            <a:prstGeom prst="rect">
              <a:avLst/>
            </a:prstGeom>
          </p:spPr>
        </p:pic>
        <p:grpSp>
          <p:nvGrpSpPr>
            <p:cNvPr id="5" name="Groep 4"/>
            <p:cNvGrpSpPr/>
            <p:nvPr/>
          </p:nvGrpSpPr>
          <p:grpSpPr>
            <a:xfrm>
              <a:off x="7122128" y="738908"/>
              <a:ext cx="930670" cy="5597237"/>
              <a:chOff x="4692072" y="1580028"/>
              <a:chExt cx="782675" cy="4624644"/>
            </a:xfrm>
          </p:grpSpPr>
          <p:grpSp>
            <p:nvGrpSpPr>
              <p:cNvPr id="6" name="Groep 5"/>
              <p:cNvGrpSpPr/>
              <p:nvPr/>
            </p:nvGrpSpPr>
            <p:grpSpPr>
              <a:xfrm>
                <a:off x="4692072" y="3121576"/>
                <a:ext cx="782675" cy="3083096"/>
                <a:chOff x="4692072" y="3121576"/>
                <a:chExt cx="782675" cy="3083096"/>
              </a:xfrm>
            </p:grpSpPr>
            <p:pic>
              <p:nvPicPr>
                <p:cNvPr id="8" name="Tijdelijke aanduiding voor inhoud 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92072" y="4663124"/>
                  <a:ext cx="774647" cy="1541548"/>
                </a:xfrm>
                <a:prstGeom prst="rect">
                  <a:avLst/>
                </a:prstGeom>
              </p:spPr>
            </p:pic>
            <p:pic>
              <p:nvPicPr>
                <p:cNvPr id="9" name="Tijdelijke aanduiding voor inhoud 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0100" y="3121576"/>
                  <a:ext cx="774647" cy="1541548"/>
                </a:xfrm>
                <a:prstGeom prst="rect">
                  <a:avLst/>
                </a:prstGeom>
              </p:spPr>
            </p:pic>
          </p:grpSp>
          <p:pic>
            <p:nvPicPr>
              <p:cNvPr id="7" name="Tijdelijke aanduiding voor inhoud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100" y="1580028"/>
                <a:ext cx="774647" cy="1541548"/>
              </a:xfrm>
              <a:prstGeom prst="rect">
                <a:avLst/>
              </a:prstGeom>
            </p:spPr>
          </p:pic>
        </p:grpSp>
      </p:grpSp>
      <p:sp>
        <p:nvSpPr>
          <p:cNvPr id="15" name="Rechthoek 14"/>
          <p:cNvSpPr/>
          <p:nvPr/>
        </p:nvSpPr>
        <p:spPr>
          <a:xfrm>
            <a:off x="3028208" y="1798699"/>
            <a:ext cx="4560125" cy="243875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800" smtClean="0">
                <a:solidFill>
                  <a:schemeClr val="tx1"/>
                </a:solidFill>
              </a:rPr>
              <a:t>passen en meten</a:t>
            </a:r>
            <a:endParaRPr lang="nl-NL" sz="8800">
              <a:solidFill>
                <a:schemeClr val="tx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>
                <a:latin typeface="+mn-lt"/>
              </a:rPr>
              <a:t>Een getalkaartje voor de GRR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Opdracht 1</a:t>
            </a:r>
          </a:p>
          <a:p>
            <a:pPr marL="0" indent="0">
              <a:buNone/>
            </a:pPr>
            <a:r>
              <a:rPr lang="nl-NL" smtClean="0"/>
              <a:t>Teken een (leeg) getalkaartje voor de GRR</a:t>
            </a:r>
            <a:endParaRPr lang="nl-NL" dirty="0" smtClean="0"/>
          </a:p>
          <a:p>
            <a:pPr marL="0" indent="0">
              <a:buNone/>
            </a:pPr>
            <a:r>
              <a:rPr lang="nl-NL" smtClean="0"/>
              <a:t>3 keer zo groot!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r>
              <a:rPr lang="nl-NL" smtClean="0">
                <a:solidFill>
                  <a:srgbClr val="017DBB"/>
                </a:solidFill>
              </a:rPr>
              <a:t>Hoeveel getalkaartjes passen er in de grote GRR-kaart?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88" y="3758125"/>
            <a:ext cx="1713407" cy="1603749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739">
            <a:off x="8636432" y="3758125"/>
            <a:ext cx="1713407" cy="1603749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2802">
            <a:off x="7686406" y="2249959"/>
            <a:ext cx="1713407" cy="16037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1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>
                <a:latin typeface="+mn-lt"/>
              </a:rPr>
              <a:t>Een blok voor de GRR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Opdracht </a:t>
            </a:r>
            <a:r>
              <a:rPr lang="nl-NL" b="1" dirty="0" smtClean="0"/>
              <a:t>2</a:t>
            </a:r>
            <a:endParaRPr lang="nl-NL" b="1" dirty="0"/>
          </a:p>
          <a:p>
            <a:pPr marL="0" indent="0">
              <a:buNone/>
            </a:pPr>
            <a:r>
              <a:rPr lang="nl-NL" dirty="0" smtClean="0"/>
              <a:t>bouw een blok voor de GRR</a:t>
            </a:r>
          </a:p>
          <a:p>
            <a:pPr marL="0" indent="0">
              <a:buNone/>
            </a:pPr>
            <a:r>
              <a:rPr lang="nl-NL" dirty="0" smtClean="0"/>
              <a:t>PRECIES 3 keer zo groot!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017DBB"/>
                </a:solidFill>
              </a:rPr>
              <a:t>Hoeveel blokken heb je nodig </a:t>
            </a:r>
            <a:r>
              <a:rPr lang="nl-NL" smtClean="0">
                <a:solidFill>
                  <a:srgbClr val="017DBB"/>
                </a:solidFill>
              </a:rPr>
              <a:t>om 1 </a:t>
            </a:r>
            <a:r>
              <a:rPr lang="nl-NL" dirty="0" smtClean="0">
                <a:solidFill>
                  <a:srgbClr val="017DBB"/>
                </a:solidFill>
              </a:rPr>
              <a:t>GRR-blok te bouwen?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5" name="Groep 4"/>
          <p:cNvGrpSpPr>
            <a:grpSpLocks noChangeAspect="1"/>
          </p:cNvGrpSpPr>
          <p:nvPr/>
        </p:nvGrpSpPr>
        <p:grpSpPr>
          <a:xfrm>
            <a:off x="3938910" y="1993611"/>
            <a:ext cx="7903164" cy="3309576"/>
            <a:chOff x="4081150" y="1993611"/>
            <a:chExt cx="7903164" cy="3309576"/>
          </a:xfrm>
        </p:grpSpPr>
        <p:sp>
          <p:nvSpPr>
            <p:cNvPr id="22" name="Kubus 21"/>
            <p:cNvSpPr/>
            <p:nvPr/>
          </p:nvSpPr>
          <p:spPr>
            <a:xfrm>
              <a:off x="10856158" y="3417245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Kubus 3"/>
            <p:cNvSpPr/>
            <p:nvPr/>
          </p:nvSpPr>
          <p:spPr>
            <a:xfrm>
              <a:off x="4081150" y="3981323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Kubus 8"/>
            <p:cNvSpPr/>
            <p:nvPr/>
          </p:nvSpPr>
          <p:spPr>
            <a:xfrm>
              <a:off x="8609611" y="3466904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Kubus 9"/>
            <p:cNvSpPr/>
            <p:nvPr/>
          </p:nvSpPr>
          <p:spPr>
            <a:xfrm>
              <a:off x="8609611" y="3804661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Kubus 10"/>
            <p:cNvSpPr/>
            <p:nvPr/>
          </p:nvSpPr>
          <p:spPr>
            <a:xfrm>
              <a:off x="8314955" y="2835358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Kubus 11"/>
            <p:cNvSpPr/>
            <p:nvPr/>
          </p:nvSpPr>
          <p:spPr>
            <a:xfrm>
              <a:off x="8457279" y="1993611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Kubus 12"/>
            <p:cNvSpPr/>
            <p:nvPr/>
          </p:nvSpPr>
          <p:spPr>
            <a:xfrm>
              <a:off x="9874334" y="3243205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Kubus 13"/>
            <p:cNvSpPr/>
            <p:nvPr/>
          </p:nvSpPr>
          <p:spPr>
            <a:xfrm>
              <a:off x="9717977" y="3610953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Kubus 14"/>
            <p:cNvSpPr/>
            <p:nvPr/>
          </p:nvSpPr>
          <p:spPr>
            <a:xfrm>
              <a:off x="10445835" y="3904137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Kubus 15"/>
            <p:cNvSpPr/>
            <p:nvPr/>
          </p:nvSpPr>
          <p:spPr>
            <a:xfrm>
              <a:off x="9453991" y="2666835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Kubus 16"/>
            <p:cNvSpPr/>
            <p:nvPr/>
          </p:nvSpPr>
          <p:spPr>
            <a:xfrm>
              <a:off x="10435813" y="2899593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Kubus 20"/>
            <p:cNvSpPr/>
            <p:nvPr/>
          </p:nvSpPr>
          <p:spPr>
            <a:xfrm>
              <a:off x="6520306" y="3804661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Kubus 7"/>
            <p:cNvSpPr/>
            <p:nvPr/>
          </p:nvSpPr>
          <p:spPr>
            <a:xfrm>
              <a:off x="9855542" y="4175031"/>
              <a:ext cx="1128156" cy="1128156"/>
            </a:xfrm>
            <a:prstGeom prst="cube">
              <a:avLst/>
            </a:prstGeom>
            <a:solidFill>
              <a:srgbClr val="CB9763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latin typeface="+mn-lt"/>
              </a:rPr>
              <a:t>Een hart voor de GRR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Opdracht </a:t>
            </a:r>
            <a:r>
              <a:rPr lang="nl-NL" b="1" dirty="0" smtClean="0"/>
              <a:t>3</a:t>
            </a:r>
            <a:endParaRPr lang="nl-NL" b="1" dirty="0"/>
          </a:p>
          <a:p>
            <a:pPr marL="0" indent="0">
              <a:buNone/>
            </a:pPr>
            <a:r>
              <a:rPr lang="nl-NL" dirty="0" smtClean="0"/>
              <a:t>Teken een hart voor de GRR</a:t>
            </a:r>
          </a:p>
          <a:p>
            <a:pPr marL="0" indent="0">
              <a:buNone/>
            </a:pPr>
            <a:r>
              <a:rPr lang="nl-NL" dirty="0" smtClean="0"/>
              <a:t>PRECIES 3 keer zo groot!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Met potlood en liniaal,</a:t>
            </a:r>
          </a:p>
          <a:p>
            <a:pPr marL="0" indent="0">
              <a:buNone/>
            </a:pPr>
            <a:r>
              <a:rPr lang="nl-NL" dirty="0" smtClean="0"/>
              <a:t>of </a:t>
            </a:r>
            <a:r>
              <a:rPr lang="nl-NL" smtClean="0"/>
              <a:t>met ruitjespapier.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017DBB"/>
                </a:solidFill>
              </a:rPr>
              <a:t>Hoe vaak past het kleine hartje in het hart voor de GRR?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8" name="Hart 17"/>
          <p:cNvSpPr/>
          <p:nvPr/>
        </p:nvSpPr>
        <p:spPr>
          <a:xfrm>
            <a:off x="6096000" y="4001294"/>
            <a:ext cx="1106170" cy="93726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04850"/>
              </p:ext>
            </p:extLst>
          </p:nvPr>
        </p:nvGraphicFramePr>
        <p:xfrm>
          <a:off x="8604250" y="2205566"/>
          <a:ext cx="2966136" cy="28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67"/>
                <a:gridCol w="370767"/>
                <a:gridCol w="370767"/>
                <a:gridCol w="370767"/>
                <a:gridCol w="370767"/>
                <a:gridCol w="370767"/>
                <a:gridCol w="370767"/>
                <a:gridCol w="370767"/>
              </a:tblGrid>
              <a:tr h="360000"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3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3351"/>
            <a:ext cx="1304397" cy="13043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>
                <a:latin typeface="+mn-lt"/>
              </a:rPr>
              <a:t>Hoe </a:t>
            </a:r>
            <a:r>
              <a:rPr lang="nl-NL">
                <a:latin typeface="+mn-lt"/>
              </a:rPr>
              <a:t>zou de wereld van de GRR eruitzien</a:t>
            </a:r>
            <a:r>
              <a:rPr lang="nl-NL" smtClean="0">
                <a:latin typeface="+mn-lt"/>
              </a:rPr>
              <a:t>?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07561"/>
            <a:ext cx="10515600" cy="5059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r>
              <a:rPr lang="nl-NL" sz="4000" dirty="0" smtClean="0"/>
              <a:t>kleren</a:t>
            </a:r>
          </a:p>
          <a:p>
            <a:r>
              <a:rPr lang="nl-NL" sz="4000" dirty="0" smtClean="0"/>
              <a:t>eten en drinken</a:t>
            </a:r>
          </a:p>
          <a:p>
            <a:r>
              <a:rPr lang="nl-NL" sz="4000" dirty="0" smtClean="0"/>
              <a:t>schoolspullen</a:t>
            </a:r>
          </a:p>
          <a:p>
            <a:r>
              <a:rPr lang="nl-NL" sz="4000" dirty="0" smtClean="0"/>
              <a:t>speelgoed</a:t>
            </a:r>
          </a:p>
          <a:p>
            <a:endParaRPr lang="nl-NL" sz="4000" dirty="0"/>
          </a:p>
          <a:p>
            <a:pPr marL="0" indent="0">
              <a:buNone/>
            </a:pPr>
            <a:r>
              <a:rPr lang="nl-NL" sz="4000" dirty="0" smtClean="0">
                <a:solidFill>
                  <a:srgbClr val="017DBB"/>
                </a:solidFill>
              </a:rPr>
              <a:t>Aan de slag met de opdrachten.</a:t>
            </a:r>
            <a:br>
              <a:rPr lang="nl-NL" sz="4000" dirty="0" smtClean="0">
                <a:solidFill>
                  <a:srgbClr val="017DBB"/>
                </a:solidFill>
              </a:rPr>
            </a:br>
            <a:r>
              <a:rPr lang="nl-NL" sz="4000" smtClean="0">
                <a:solidFill>
                  <a:srgbClr val="017DBB"/>
                </a:solidFill>
              </a:rPr>
              <a:t>Lees de opdracht goed!</a:t>
            </a:r>
            <a:endParaRPr lang="nl-NL" sz="4000" dirty="0" smtClean="0">
              <a:solidFill>
                <a:srgbClr val="017DBB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grpSp>
        <p:nvGrpSpPr>
          <p:cNvPr id="10" name="Groep 9"/>
          <p:cNvGrpSpPr/>
          <p:nvPr/>
        </p:nvGrpSpPr>
        <p:grpSpPr>
          <a:xfrm>
            <a:off x="8432798" y="1607561"/>
            <a:ext cx="2921002" cy="4541694"/>
            <a:chOff x="7122128" y="738908"/>
            <a:chExt cx="3978873" cy="5597237"/>
          </a:xfrm>
        </p:grpSpPr>
        <p:pic>
          <p:nvPicPr>
            <p:cNvPr id="4" name="Tijdelijke aanduiding voor inhoud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319" y="738909"/>
              <a:ext cx="2812682" cy="5597236"/>
            </a:xfrm>
            <a:prstGeom prst="rect">
              <a:avLst/>
            </a:prstGeom>
          </p:spPr>
        </p:pic>
        <p:grpSp>
          <p:nvGrpSpPr>
            <p:cNvPr id="5" name="Groep 4"/>
            <p:cNvGrpSpPr/>
            <p:nvPr/>
          </p:nvGrpSpPr>
          <p:grpSpPr>
            <a:xfrm>
              <a:off x="7122128" y="738908"/>
              <a:ext cx="930670" cy="5597237"/>
              <a:chOff x="4692072" y="1580028"/>
              <a:chExt cx="782675" cy="4624644"/>
            </a:xfrm>
          </p:grpSpPr>
          <p:grpSp>
            <p:nvGrpSpPr>
              <p:cNvPr id="6" name="Groep 5"/>
              <p:cNvGrpSpPr/>
              <p:nvPr/>
            </p:nvGrpSpPr>
            <p:grpSpPr>
              <a:xfrm>
                <a:off x="4692072" y="3121576"/>
                <a:ext cx="782675" cy="3083096"/>
                <a:chOff x="4692072" y="3121576"/>
                <a:chExt cx="782675" cy="3083096"/>
              </a:xfrm>
            </p:grpSpPr>
            <p:pic>
              <p:nvPicPr>
                <p:cNvPr id="8" name="Tijdelijke aanduiding voor inhoud 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92072" y="4663124"/>
                  <a:ext cx="774647" cy="1541548"/>
                </a:xfrm>
                <a:prstGeom prst="rect">
                  <a:avLst/>
                </a:prstGeom>
              </p:spPr>
            </p:pic>
            <p:pic>
              <p:nvPicPr>
                <p:cNvPr id="9" name="Tijdelijke aanduiding voor inhoud 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0100" y="3121576"/>
                  <a:ext cx="774647" cy="1541548"/>
                </a:xfrm>
                <a:prstGeom prst="rect">
                  <a:avLst/>
                </a:prstGeom>
              </p:spPr>
            </p:pic>
          </p:grpSp>
          <p:pic>
            <p:nvPicPr>
              <p:cNvPr id="7" name="Tijdelijke aanduiding voor inhoud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100" y="1580028"/>
                <a:ext cx="774647" cy="1541548"/>
              </a:xfrm>
              <a:prstGeom prst="rect">
                <a:avLst/>
              </a:prstGeom>
            </p:spPr>
          </p:pic>
        </p:grpSp>
      </p:grp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3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2092" y="669203"/>
            <a:ext cx="5895108" cy="4697124"/>
          </a:xfrm>
        </p:spPr>
        <p:txBody>
          <a:bodyPr>
            <a:normAutofit/>
          </a:bodyPr>
          <a:lstStyle/>
          <a:p>
            <a:r>
              <a:rPr lang="nl-NL" sz="4000" dirty="0" smtClean="0">
                <a:latin typeface="+mn-lt"/>
              </a:rPr>
              <a:t>Dit is Goliath. Hij is enorm! </a:t>
            </a:r>
            <a:br>
              <a:rPr lang="nl-NL" sz="4000" dirty="0" smtClean="0">
                <a:latin typeface="+mn-lt"/>
              </a:rPr>
            </a:br>
            <a:r>
              <a:rPr lang="nl-NL" sz="4000" dirty="0" smtClean="0">
                <a:latin typeface="+mn-lt"/>
              </a:rPr>
              <a:t>Het lijkt wel een reus.</a:t>
            </a:r>
            <a:br>
              <a:rPr lang="nl-NL" sz="4000" dirty="0" smtClean="0">
                <a:latin typeface="+mn-lt"/>
              </a:rPr>
            </a:br>
            <a:r>
              <a:rPr lang="nl-NL" sz="4000">
                <a:latin typeface="+mn-lt"/>
              </a:rPr>
              <a:t/>
            </a:r>
            <a:br>
              <a:rPr lang="nl-NL" sz="4000">
                <a:latin typeface="+mn-lt"/>
              </a:rPr>
            </a:br>
            <a:r>
              <a:rPr lang="nl-NL" sz="4000" b="1" smtClean="0">
                <a:latin typeface="+mn-lt"/>
              </a:rPr>
              <a:t>Schat</a:t>
            </a:r>
            <a:r>
              <a:rPr lang="nl-NL" sz="4000" smtClean="0">
                <a:latin typeface="+mn-lt"/>
              </a:rPr>
              <a:t> eens hoe lang hij is?</a:t>
            </a:r>
            <a:endParaRPr lang="nl-NL" sz="4000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t="8831" r="7781" b="13940"/>
          <a:stretch/>
        </p:blipFill>
        <p:spPr>
          <a:xfrm>
            <a:off x="7568029" y="332656"/>
            <a:ext cx="4390291" cy="65253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90" y="2255268"/>
            <a:ext cx="5833093" cy="1325563"/>
          </a:xfrm>
        </p:spPr>
        <p:txBody>
          <a:bodyPr>
            <a:normAutofit/>
          </a:bodyPr>
          <a:lstStyle/>
          <a:p>
            <a:r>
              <a:rPr lang="nl-NL" sz="4000" smtClean="0">
                <a:latin typeface="+mn-lt"/>
              </a:rPr>
              <a:t>Bijna </a:t>
            </a:r>
            <a:r>
              <a:rPr lang="nl-NL" sz="4000" b="1" smtClean="0">
                <a:solidFill>
                  <a:srgbClr val="01A7FB"/>
                </a:solidFill>
                <a:latin typeface="+mn-lt"/>
              </a:rPr>
              <a:t>drie keer </a:t>
            </a:r>
            <a:r>
              <a:rPr lang="nl-NL" sz="4000" smtClean="0">
                <a:latin typeface="+mn-lt"/>
              </a:rPr>
              <a:t>zo </a:t>
            </a:r>
            <a:r>
              <a:rPr lang="nl-NL" sz="4000" dirty="0" smtClean="0">
                <a:latin typeface="+mn-lt"/>
              </a:rPr>
              <a:t>lang</a:t>
            </a:r>
            <a:endParaRPr lang="nl-NL" sz="4000" dirty="0">
              <a:latin typeface="+mn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t="9350" r="16643" b="15810"/>
          <a:stretch/>
        </p:blipFill>
        <p:spPr>
          <a:xfrm>
            <a:off x="8134597" y="264160"/>
            <a:ext cx="3800103" cy="659384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t="60984" r="61361" b="16861"/>
          <a:stretch/>
        </p:blipFill>
        <p:spPr>
          <a:xfrm>
            <a:off x="6923312" y="4784110"/>
            <a:ext cx="922509" cy="2073890"/>
          </a:xfrm>
          <a:prstGeom prst="rect">
            <a:avLst/>
          </a:prstGeom>
          <a:ln w="38100">
            <a:noFill/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t="60984" r="61361" b="16861"/>
          <a:stretch/>
        </p:blipFill>
        <p:spPr>
          <a:xfrm>
            <a:off x="6923312" y="2710220"/>
            <a:ext cx="922509" cy="2073890"/>
          </a:xfrm>
          <a:prstGeom prst="rect">
            <a:avLst/>
          </a:prstGeom>
          <a:ln w="38100">
            <a:noFill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t="60984" r="61361" b="16861"/>
          <a:stretch/>
        </p:blipFill>
        <p:spPr>
          <a:xfrm>
            <a:off x="6923312" y="636330"/>
            <a:ext cx="922509" cy="2073890"/>
          </a:xfrm>
          <a:prstGeom prst="rect">
            <a:avLst/>
          </a:prstGeom>
          <a:ln w="38100">
            <a:noFill/>
          </a:ln>
        </p:spPr>
      </p:pic>
      <p:cxnSp>
        <p:nvCxnSpPr>
          <p:cNvPr id="4" name="Rechte verbindingslijn 3"/>
          <p:cNvCxnSpPr/>
          <p:nvPr/>
        </p:nvCxnSpPr>
        <p:spPr>
          <a:xfrm flipH="1">
            <a:off x="4855123" y="1021277"/>
            <a:ext cx="6270172" cy="3562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H="1">
            <a:off x="6058299" y="4779196"/>
            <a:ext cx="2111923" cy="12898"/>
          </a:xfrm>
          <a:prstGeom prst="line">
            <a:avLst/>
          </a:prstGeom>
          <a:ln w="57150">
            <a:solidFill>
              <a:srgbClr val="017DB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6022674" y="2669981"/>
            <a:ext cx="2111923" cy="12898"/>
          </a:xfrm>
          <a:prstGeom prst="line">
            <a:avLst/>
          </a:prstGeom>
          <a:ln w="57150">
            <a:solidFill>
              <a:srgbClr val="017DB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6022673" y="623432"/>
            <a:ext cx="2111923" cy="12898"/>
          </a:xfrm>
          <a:prstGeom prst="line">
            <a:avLst/>
          </a:prstGeom>
          <a:ln w="57150">
            <a:solidFill>
              <a:srgbClr val="017DB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4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3543" y="1163782"/>
            <a:ext cx="6767288" cy="3562597"/>
          </a:xfrm>
        </p:spPr>
        <p:txBody>
          <a:bodyPr>
            <a:noAutofit/>
          </a:bodyPr>
          <a:lstStyle/>
          <a:p>
            <a:r>
              <a:rPr lang="nl-NL" sz="4000" dirty="0" smtClean="0">
                <a:latin typeface="+mn-lt"/>
              </a:rPr>
              <a:t>Vandaag gaan we rekenen met de Grote </a:t>
            </a:r>
            <a:r>
              <a:rPr lang="nl-NL" sz="4000" dirty="0" err="1">
                <a:latin typeface="+mn-lt"/>
              </a:rPr>
              <a:t>RekenReus</a:t>
            </a:r>
            <a:r>
              <a:rPr lang="nl-NL" sz="4000" dirty="0">
                <a:latin typeface="+mn-lt"/>
              </a:rPr>
              <a:t> (GRR</a:t>
            </a:r>
            <a:r>
              <a:rPr lang="nl-NL" sz="4000" dirty="0" smtClean="0">
                <a:latin typeface="+mn-lt"/>
              </a:rPr>
              <a:t>).</a:t>
            </a:r>
            <a:br>
              <a:rPr lang="nl-NL" sz="4000" dirty="0" smtClean="0">
                <a:latin typeface="+mn-lt"/>
              </a:rPr>
            </a:br>
            <a:r>
              <a:rPr lang="nl-NL" sz="4000" dirty="0" smtClean="0">
                <a:latin typeface="+mn-lt"/>
              </a:rPr>
              <a:t/>
            </a:r>
            <a:br>
              <a:rPr lang="nl-NL" sz="4000" dirty="0" smtClean="0">
                <a:latin typeface="+mn-lt"/>
              </a:rPr>
            </a:br>
            <a:r>
              <a:rPr lang="nl-NL" sz="4000" dirty="0" smtClean="0">
                <a:latin typeface="+mn-lt"/>
              </a:rPr>
              <a:t>Hij lijkt een beetje op Goliath. Hij is ongeveer drie </a:t>
            </a:r>
            <a:r>
              <a:rPr lang="nl-NL" sz="4000" dirty="0">
                <a:latin typeface="+mn-lt"/>
              </a:rPr>
              <a:t>keer </a:t>
            </a:r>
            <a:r>
              <a:rPr lang="nl-NL" sz="4000" dirty="0" smtClean="0">
                <a:latin typeface="+mn-lt"/>
              </a:rPr>
              <a:t>zo lang als een </a:t>
            </a:r>
            <a:r>
              <a:rPr lang="nl-NL" sz="4000" dirty="0">
                <a:latin typeface="+mn-lt"/>
              </a:rPr>
              <a:t>volwassen </a:t>
            </a:r>
            <a:r>
              <a:rPr lang="nl-NL" sz="4000" dirty="0" smtClean="0">
                <a:latin typeface="+mn-lt"/>
              </a:rPr>
              <a:t>man. </a:t>
            </a:r>
            <a:endParaRPr lang="nl-NL" sz="4000" dirty="0">
              <a:latin typeface="+mn-lt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62" y="767410"/>
            <a:ext cx="2812682" cy="5597236"/>
          </a:xfrm>
        </p:spPr>
      </p:pic>
      <p:grpSp>
        <p:nvGrpSpPr>
          <p:cNvPr id="9" name="Groep 8"/>
          <p:cNvGrpSpPr/>
          <p:nvPr/>
        </p:nvGrpSpPr>
        <p:grpSpPr>
          <a:xfrm>
            <a:off x="7775271" y="767409"/>
            <a:ext cx="930670" cy="5597237"/>
            <a:chOff x="4692072" y="1580028"/>
            <a:chExt cx="782675" cy="4624644"/>
          </a:xfrm>
        </p:grpSpPr>
        <p:grpSp>
          <p:nvGrpSpPr>
            <p:cNvPr id="8" name="Groep 7"/>
            <p:cNvGrpSpPr/>
            <p:nvPr/>
          </p:nvGrpSpPr>
          <p:grpSpPr>
            <a:xfrm>
              <a:off x="4692072" y="3121576"/>
              <a:ext cx="782675" cy="3083096"/>
              <a:chOff x="4692072" y="3121576"/>
              <a:chExt cx="782675" cy="3083096"/>
            </a:xfrm>
          </p:grpSpPr>
          <p:pic>
            <p:nvPicPr>
              <p:cNvPr id="5" name="Tijdelijke aanduiding voor inhoud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2072" y="4663124"/>
                <a:ext cx="774647" cy="1541548"/>
              </a:xfrm>
              <a:prstGeom prst="rect">
                <a:avLst/>
              </a:prstGeom>
            </p:spPr>
          </p:pic>
          <p:pic>
            <p:nvPicPr>
              <p:cNvPr id="6" name="Tijdelijke aanduiding voor inhoud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0100" y="3121576"/>
                <a:ext cx="774647" cy="1541548"/>
              </a:xfrm>
              <a:prstGeom prst="rect">
                <a:avLst/>
              </a:prstGeom>
            </p:spPr>
          </p:pic>
        </p:grpSp>
        <p:pic>
          <p:nvPicPr>
            <p:cNvPr id="7" name="Tijdelijke aanduiding voor inhoud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100" y="1580028"/>
              <a:ext cx="774647" cy="1541548"/>
            </a:xfrm>
            <a:prstGeom prst="rect">
              <a:avLst/>
            </a:prstGeom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135" y="994517"/>
            <a:ext cx="4334494" cy="4242501"/>
          </a:xfrm>
        </p:spPr>
        <p:txBody>
          <a:bodyPr>
            <a:normAutofit/>
          </a:bodyPr>
          <a:lstStyle/>
          <a:p>
            <a:r>
              <a:rPr lang="nl-NL" sz="4000" smtClean="0">
                <a:latin typeface="+mn-lt"/>
              </a:rPr>
              <a:t>Is dit een voetbal van de GRR? </a:t>
            </a:r>
            <a:endParaRPr lang="nl-NL" sz="4000" dirty="0"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r="1944"/>
          <a:stretch/>
        </p:blipFill>
        <p:spPr>
          <a:xfrm>
            <a:off x="4702629" y="0"/>
            <a:ext cx="7489371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0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135" y="994517"/>
            <a:ext cx="4750130" cy="4242501"/>
          </a:xfrm>
        </p:spPr>
        <p:txBody>
          <a:bodyPr>
            <a:normAutofit/>
          </a:bodyPr>
          <a:lstStyle/>
          <a:p>
            <a:r>
              <a:rPr lang="nl-NL" sz="4000">
                <a:latin typeface="+mn-lt"/>
              </a:rPr>
              <a:t>Nee, zelfs voor de GRR is dit een reuzenbal.</a:t>
            </a:r>
            <a:br>
              <a:rPr lang="nl-NL" sz="4000">
                <a:latin typeface="+mn-lt"/>
              </a:rPr>
            </a:br>
            <a:r>
              <a:rPr lang="nl-NL" sz="4000" smtClean="0">
                <a:latin typeface="+mn-lt"/>
              </a:rPr>
              <a:t/>
            </a:r>
            <a:br>
              <a:rPr lang="nl-NL" sz="4000" smtClean="0">
                <a:latin typeface="+mn-lt"/>
              </a:rPr>
            </a:br>
            <a:r>
              <a:rPr lang="nl-NL" sz="4000" smtClean="0">
                <a:latin typeface="+mn-lt"/>
              </a:rPr>
              <a:t>Kijk maar!</a:t>
            </a:r>
            <a:endParaRPr lang="nl-NL" sz="4000" dirty="0">
              <a:latin typeface="+mn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r="1944"/>
          <a:stretch/>
        </p:blipFill>
        <p:spPr>
          <a:xfrm>
            <a:off x="4702629" y="0"/>
            <a:ext cx="7489371" cy="6858000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6056414" y="4866826"/>
            <a:ext cx="900000" cy="900000"/>
          </a:xfrm>
          <a:prstGeom prst="ellipse">
            <a:avLst/>
          </a:prstGeom>
          <a:solidFill>
            <a:srgbClr val="00B0F0"/>
          </a:solidFill>
          <a:ln>
            <a:solidFill>
              <a:srgbClr val="01A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9165771" y="4551942"/>
            <a:ext cx="900000" cy="900000"/>
          </a:xfrm>
          <a:prstGeom prst="ellipse">
            <a:avLst/>
          </a:prstGeom>
          <a:solidFill>
            <a:srgbClr val="00B0F0"/>
          </a:solidFill>
          <a:ln>
            <a:solidFill>
              <a:srgbClr val="01A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9165771" y="3613324"/>
            <a:ext cx="900000" cy="900000"/>
          </a:xfrm>
          <a:prstGeom prst="ellipse">
            <a:avLst/>
          </a:prstGeom>
          <a:solidFill>
            <a:srgbClr val="00B0F0"/>
          </a:solidFill>
          <a:ln>
            <a:solidFill>
              <a:srgbClr val="01A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9165771" y="2674706"/>
            <a:ext cx="900000" cy="900000"/>
          </a:xfrm>
          <a:prstGeom prst="ellipse">
            <a:avLst/>
          </a:prstGeom>
          <a:solidFill>
            <a:srgbClr val="00B0F0"/>
          </a:solidFill>
          <a:ln>
            <a:solidFill>
              <a:srgbClr val="01A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9165771" y="1736088"/>
            <a:ext cx="900000" cy="900000"/>
          </a:xfrm>
          <a:prstGeom prst="ellipse">
            <a:avLst/>
          </a:prstGeom>
          <a:solidFill>
            <a:srgbClr val="00B0F0"/>
          </a:solidFill>
          <a:ln>
            <a:solidFill>
              <a:srgbClr val="01A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9165771" y="797470"/>
            <a:ext cx="900000" cy="900000"/>
          </a:xfrm>
          <a:prstGeom prst="ellipse">
            <a:avLst/>
          </a:prstGeom>
          <a:solidFill>
            <a:srgbClr val="00B0F0"/>
          </a:solidFill>
          <a:ln>
            <a:solidFill>
              <a:srgbClr val="01A7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4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25534 0.09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+mn-lt"/>
              </a:rPr>
              <a:t>Hoe zou de wereld van de GRR eruitzien?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/>
            <a:r>
              <a:rPr lang="nl-NL" sz="4000" dirty="0" smtClean="0"/>
              <a:t>Hoe groot is zijn stoel?</a:t>
            </a:r>
          </a:p>
          <a:p>
            <a:pPr marL="355600" indent="-355600"/>
            <a:r>
              <a:rPr lang="nl-NL" sz="4000" dirty="0" smtClean="0"/>
              <a:t>Hoe groot is zijn boterham?</a:t>
            </a:r>
          </a:p>
          <a:p>
            <a:pPr marL="355600" indent="-355600"/>
            <a:r>
              <a:rPr lang="nl-NL" sz="4000" dirty="0" smtClean="0"/>
              <a:t>Hoe groot is zijn melkpak?</a:t>
            </a:r>
          </a:p>
          <a:p>
            <a:pPr marL="355600" indent="-355600"/>
            <a:r>
              <a:rPr lang="nl-NL" sz="4000" dirty="0" smtClean="0"/>
              <a:t>Hoe groot is zijn rekenboek?</a:t>
            </a:r>
          </a:p>
          <a:p>
            <a:pPr marL="355600" indent="-355600"/>
            <a:r>
              <a:rPr lang="nl-NL" sz="4000" dirty="0" smtClean="0"/>
              <a:t>…</a:t>
            </a:r>
          </a:p>
          <a:p>
            <a:pPr marL="0" indent="0">
              <a:buNone/>
            </a:pPr>
            <a:endParaRPr lang="nl-NL" sz="4000" dirty="0"/>
          </a:p>
        </p:txBody>
      </p:sp>
      <p:sp>
        <p:nvSpPr>
          <p:cNvPr id="7" name="Tekstvak 6"/>
          <p:cNvSpPr txBox="1"/>
          <p:nvPr/>
        </p:nvSpPr>
        <p:spPr>
          <a:xfrm>
            <a:off x="7379855" y="365125"/>
            <a:ext cx="24465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0" dirty="0" smtClean="0">
                <a:solidFill>
                  <a:srgbClr val="01A7FB"/>
                </a:solidFill>
                <a:latin typeface="+mj-lt"/>
              </a:rPr>
              <a:t>?</a:t>
            </a:r>
            <a:endParaRPr lang="nl-NL" sz="40000" dirty="0">
              <a:solidFill>
                <a:srgbClr val="01A7FB"/>
              </a:solidFill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Dat gaan we vandaag uitzoeken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mtClean="0"/>
              <a:t>We </a:t>
            </a:r>
            <a:r>
              <a:rPr lang="nl-NL" dirty="0" smtClean="0"/>
              <a:t>beginnen met …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819893" y="2274290"/>
            <a:ext cx="8552214" cy="403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b="1" smtClean="0">
                <a:solidFill>
                  <a:srgbClr val="01A7FB"/>
                </a:solidFill>
              </a:rPr>
              <a:t>de Grote RekenReus </a:t>
            </a:r>
            <a:r>
              <a:rPr lang="nl-NL" sz="19900" b="1" smtClean="0">
                <a:solidFill>
                  <a:srgbClr val="017DBB"/>
                </a:solidFill>
              </a:rPr>
              <a:t>quiz</a:t>
            </a:r>
            <a:endParaRPr lang="nl-NL" sz="199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" y="128239"/>
            <a:ext cx="11972884" cy="3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455</Words>
  <Application>Microsoft Macintosh PowerPoint</Application>
  <PresentationFormat>Aangepast</PresentationFormat>
  <Paragraphs>146</Paragraphs>
  <Slides>27</Slides>
  <Notes>13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Grote Rekendag 2019</vt:lpstr>
      <vt:lpstr>PowerPoint-presentatie</vt:lpstr>
      <vt:lpstr>Dit is Goliath. Hij is enorm!  Het lijkt wel een reus.  Schat eens hoe lang hij is?</vt:lpstr>
      <vt:lpstr>Bijna drie keer zo lang</vt:lpstr>
      <vt:lpstr>Vandaag gaan we rekenen met de Grote RekenReus (GRR).  Hij lijkt een beetje op Goliath. Hij is ongeveer drie keer zo lang als een volwassen man. </vt:lpstr>
      <vt:lpstr>Is dit een voetbal van de GRR? </vt:lpstr>
      <vt:lpstr>Nee, zelfs voor de GRR is dit een reuzenbal.  Kijk maar!</vt:lpstr>
      <vt:lpstr>Hoe zou de wereld van de GRR eruitzien?</vt:lpstr>
      <vt:lpstr>Dat gaan we vandaag uitzoeken</vt:lpstr>
      <vt:lpstr>Ben je er klaar voor?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Einde van de quiz</vt:lpstr>
      <vt:lpstr>Hoe zou de wereld van de GRR eruitzien?</vt:lpstr>
      <vt:lpstr>Een getalkaartje voor de GRR</vt:lpstr>
      <vt:lpstr>Een blok voor de GRR</vt:lpstr>
      <vt:lpstr>Een hart voor de GRR</vt:lpstr>
      <vt:lpstr>Hoe zou de wereld van de GRR eruitzien?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Annette  Markusse</dc:creator>
  <cp:lastModifiedBy>Ton de vries</cp:lastModifiedBy>
  <cp:revision>109</cp:revision>
  <dcterms:created xsi:type="dcterms:W3CDTF">2018-03-19T17:38:02Z</dcterms:created>
  <dcterms:modified xsi:type="dcterms:W3CDTF">2018-12-10T13:59:02Z</dcterms:modified>
</cp:coreProperties>
</file>