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61" r:id="rId3"/>
    <p:sldId id="258" r:id="rId4"/>
    <p:sldId id="259" r:id="rId5"/>
    <p:sldId id="260" r:id="rId6"/>
    <p:sldId id="262" r:id="rId7"/>
    <p:sldId id="263" r:id="rId8"/>
    <p:sldId id="264" r:id="rId9"/>
    <p:sldId id="265" r:id="rId10"/>
    <p:sldId id="266"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44"/>
    <p:restoredTop sz="84548"/>
  </p:normalViewPr>
  <p:slideViewPr>
    <p:cSldViewPr snapToGrid="0" snapToObjects="1">
      <p:cViewPr varScale="1">
        <p:scale>
          <a:sx n="94" d="100"/>
          <a:sy n="94" d="100"/>
        </p:scale>
        <p:origin x="22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F40178-F35F-614A-8830-77F55DC31BBA}" type="datetimeFigureOut">
              <a:rPr lang="nl-NL" smtClean="0"/>
              <a:t>11-12-18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702507-F920-BA44-B889-F867D6798D11}" type="slidenum">
              <a:rPr lang="nl-NL" smtClean="0"/>
              <a:t>‹nr.›</a:t>
            </a:fld>
            <a:endParaRPr lang="nl-NL"/>
          </a:p>
        </p:txBody>
      </p:sp>
    </p:spTree>
    <p:extLst>
      <p:ext uri="{BB962C8B-B14F-4D97-AF65-F5344CB8AC3E}">
        <p14:creationId xmlns:p14="http://schemas.microsoft.com/office/powerpoint/2010/main" val="577847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l.wikipedia.org/wiki/Oneindigheid"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Achtergrondinformatie</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De naam van de kunstenaar is niet bekend. De noodnaam van deze onbekende schilder verwijst naar een paneel met de inzameling van het manna in de woestijn, dat van hetzelfde altaar als dit offer van het paaslam afkomstig is. Beide voorstellingen verwijzen in de christelijke leer naar de offerdood van Christus aan het kruis. Hetzelfde geldt voor de dood van de onschuldige Abel, hier als reliëf op het altaar te zien.</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3</a:t>
            </a:fld>
            <a:endParaRPr lang="nl-NL"/>
          </a:p>
        </p:txBody>
      </p:sp>
    </p:spTree>
    <p:extLst>
      <p:ext uri="{BB962C8B-B14F-4D97-AF65-F5344CB8AC3E}">
        <p14:creationId xmlns:p14="http://schemas.microsoft.com/office/powerpoint/2010/main" val="96068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M. C. Escher speelt in zijn prenten met perspectief, waardoor een vervreemdend effect wordt bereikt. Zijn gravures laten vaak onmogelijke constructies zien, studies van </a:t>
            </a:r>
            <a:r>
              <a:rPr lang="nl-NL" sz="1200" u="none" strike="noStrike" kern="1200" dirty="0">
                <a:solidFill>
                  <a:schemeClr val="tx1"/>
                </a:solidFill>
                <a:effectLst/>
                <a:latin typeface="+mn-lt"/>
                <a:ea typeface="+mn-ea"/>
                <a:cs typeface="+mn-cs"/>
                <a:hlinkClick r:id="rId3" tooltip="Oneindigheid"/>
              </a:rPr>
              <a:t>oneindigheid</a:t>
            </a:r>
            <a:r>
              <a:rPr lang="nl-NL" sz="1200" kern="1200" dirty="0">
                <a:solidFill>
                  <a:schemeClr val="tx1"/>
                </a:solidFill>
                <a:effectLst/>
                <a:latin typeface="+mn-lt"/>
                <a:ea typeface="+mn-ea"/>
                <a:cs typeface="+mn-cs"/>
              </a:rPr>
              <a:t> en in elkaar passen patronen die geleidelijk in andere vormen veranderen.</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4</a:t>
            </a:fld>
            <a:endParaRPr lang="nl-NL"/>
          </a:p>
        </p:txBody>
      </p:sp>
    </p:spTree>
    <p:extLst>
      <p:ext uri="{BB962C8B-B14F-4D97-AF65-F5344CB8AC3E}">
        <p14:creationId xmlns:p14="http://schemas.microsoft.com/office/powerpoint/2010/main" val="2113131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err="1">
                <a:solidFill>
                  <a:schemeClr val="tx1"/>
                </a:solidFill>
                <a:effectLst/>
                <a:latin typeface="+mn-lt"/>
                <a:ea typeface="+mn-ea"/>
                <a:cs typeface="+mn-cs"/>
              </a:rPr>
              <a:t>Dalí</a:t>
            </a:r>
            <a:r>
              <a:rPr lang="nl-NL" sz="1200" kern="1200" dirty="0">
                <a:solidFill>
                  <a:schemeClr val="tx1"/>
                </a:solidFill>
                <a:effectLst/>
                <a:latin typeface="+mn-lt"/>
                <a:ea typeface="+mn-ea"/>
                <a:cs typeface="+mn-cs"/>
              </a:rPr>
              <a:t>, </a:t>
            </a:r>
            <a:r>
              <a:rPr lang="nl-NL" sz="1200" kern="1200" dirty="0" err="1">
                <a:solidFill>
                  <a:schemeClr val="tx1"/>
                </a:solidFill>
                <a:effectLst/>
                <a:latin typeface="+mn-lt"/>
                <a:ea typeface="+mn-ea"/>
                <a:cs typeface="+mn-cs"/>
              </a:rPr>
              <a:t>Table</a:t>
            </a:r>
            <a:r>
              <a:rPr lang="nl-NL" sz="1200" kern="1200" dirty="0">
                <a:solidFill>
                  <a:schemeClr val="tx1"/>
                </a:solidFill>
                <a:effectLst/>
                <a:latin typeface="+mn-lt"/>
                <a:ea typeface="+mn-ea"/>
                <a:cs typeface="+mn-cs"/>
              </a:rPr>
              <a:t> solaire (Zonnetafel), 193</a:t>
            </a:r>
            <a:r>
              <a:rPr lang="nl-NL" dirty="0">
                <a:effectLst/>
              </a:rPr>
              <a:t> </a:t>
            </a:r>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5</a:t>
            </a:fld>
            <a:endParaRPr lang="nl-NL"/>
          </a:p>
        </p:txBody>
      </p:sp>
    </p:spTree>
    <p:extLst>
      <p:ext uri="{BB962C8B-B14F-4D97-AF65-F5344CB8AC3E}">
        <p14:creationId xmlns:p14="http://schemas.microsoft.com/office/powerpoint/2010/main" val="1333775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Achtergrondinformatie</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De Australische kunstenaar en filmmaker Karel </a:t>
            </a:r>
            <a:r>
              <a:rPr lang="nl-NL" sz="1200" kern="1200" dirty="0" err="1">
                <a:solidFill>
                  <a:schemeClr val="tx1"/>
                </a:solidFill>
                <a:effectLst/>
                <a:latin typeface="+mn-lt"/>
                <a:ea typeface="+mn-ea"/>
                <a:cs typeface="+mn-cs"/>
              </a:rPr>
              <a:t>Doing</a:t>
            </a:r>
            <a:r>
              <a:rPr lang="nl-NL" sz="1200" kern="1200" dirty="0">
                <a:solidFill>
                  <a:schemeClr val="tx1"/>
                </a:solidFill>
                <a:effectLst/>
                <a:latin typeface="+mn-lt"/>
                <a:ea typeface="+mn-ea"/>
                <a:cs typeface="+mn-cs"/>
              </a:rPr>
              <a:t> laat in zijn films vaak de dynamiek en de (gevolgen van de) moderne technologie in de stad zien. In </a:t>
            </a:r>
            <a:r>
              <a:rPr lang="nl-NL" sz="1200" i="1" kern="1200" dirty="0">
                <a:solidFill>
                  <a:schemeClr val="tx1"/>
                </a:solidFill>
                <a:effectLst/>
                <a:latin typeface="+mn-lt"/>
                <a:ea typeface="+mn-ea"/>
                <a:cs typeface="+mn-cs"/>
              </a:rPr>
              <a:t>‘Images of a </a:t>
            </a:r>
            <a:r>
              <a:rPr lang="nl-NL" sz="1200" i="1" kern="1200" dirty="0" err="1">
                <a:solidFill>
                  <a:schemeClr val="tx1"/>
                </a:solidFill>
                <a:effectLst/>
                <a:latin typeface="+mn-lt"/>
                <a:ea typeface="+mn-ea"/>
                <a:cs typeface="+mn-cs"/>
              </a:rPr>
              <a:t>moving</a:t>
            </a:r>
            <a:r>
              <a:rPr lang="nl-NL" sz="1200" i="1" kern="1200" dirty="0">
                <a:solidFill>
                  <a:schemeClr val="tx1"/>
                </a:solidFill>
                <a:effectLst/>
                <a:latin typeface="+mn-lt"/>
                <a:ea typeface="+mn-ea"/>
                <a:cs typeface="+mn-cs"/>
              </a:rPr>
              <a:t> </a:t>
            </a:r>
            <a:r>
              <a:rPr lang="nl-NL" sz="1200" i="1" kern="1200" dirty="0" err="1">
                <a:solidFill>
                  <a:schemeClr val="tx1"/>
                </a:solidFill>
                <a:effectLst/>
                <a:latin typeface="+mn-lt"/>
                <a:ea typeface="+mn-ea"/>
                <a:cs typeface="+mn-cs"/>
              </a:rPr>
              <a:t>city</a:t>
            </a:r>
            <a:r>
              <a:rPr lang="nl-NL" sz="1200" i="1" kern="1200" dirty="0">
                <a:solidFill>
                  <a:schemeClr val="tx1"/>
                </a:solidFill>
                <a:effectLst/>
                <a:latin typeface="+mn-lt"/>
                <a:ea typeface="+mn-ea"/>
                <a:cs typeface="+mn-cs"/>
              </a:rPr>
              <a:t>’</a:t>
            </a:r>
            <a:r>
              <a:rPr lang="nl-NL" sz="1200" kern="1200" dirty="0">
                <a:solidFill>
                  <a:schemeClr val="tx1"/>
                </a:solidFill>
                <a:effectLst/>
                <a:latin typeface="+mn-lt"/>
                <a:ea typeface="+mn-ea"/>
                <a:cs typeface="+mn-cs"/>
              </a:rPr>
              <a:t> staat Rotterdam centraal, de stad waar de kunstenaar woont en werkt. Hij toont heel alledaagse en gewone plekken en gebeurtenissen, maar door bijvoorbeeld vreemde standpunten te gebruiken wordt het haast weer abstract.</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6</a:t>
            </a:fld>
            <a:endParaRPr lang="nl-NL"/>
          </a:p>
        </p:txBody>
      </p:sp>
    </p:spTree>
    <p:extLst>
      <p:ext uri="{BB962C8B-B14F-4D97-AF65-F5344CB8AC3E}">
        <p14:creationId xmlns:p14="http://schemas.microsoft.com/office/powerpoint/2010/main" val="1699524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Achtergrondinformatie</a:t>
            </a:r>
            <a:endParaRPr lang="nl-NL" sz="1200" kern="1200" dirty="0">
              <a:solidFill>
                <a:schemeClr val="tx1"/>
              </a:solidFill>
              <a:effectLst/>
              <a:latin typeface="+mn-lt"/>
              <a:ea typeface="+mn-ea"/>
              <a:cs typeface="+mn-cs"/>
            </a:endParaRPr>
          </a:p>
          <a:p>
            <a:r>
              <a:rPr lang="nl-NL" sz="1200" kern="1200" dirty="0" err="1">
                <a:solidFill>
                  <a:schemeClr val="tx1"/>
                </a:solidFill>
                <a:effectLst/>
                <a:latin typeface="+mn-lt"/>
                <a:ea typeface="+mn-ea"/>
                <a:cs typeface="+mn-cs"/>
              </a:rPr>
              <a:t>Gerco</a:t>
            </a:r>
            <a:r>
              <a:rPr lang="nl-NL" sz="1200" kern="1200" dirty="0">
                <a:solidFill>
                  <a:schemeClr val="tx1"/>
                </a:solidFill>
                <a:effectLst/>
                <a:latin typeface="+mn-lt"/>
                <a:ea typeface="+mn-ea"/>
                <a:cs typeface="+mn-cs"/>
              </a:rPr>
              <a:t> de Ruijter maakt foto’s van landschappen, in eerste instantie als inspiratie voor zijn schilderijen, later als zelfstandig kunstwerk. Voor deze foto’s hangt hij een camera aan een hengel of vlieger. De vlieger komt soms wel tot 100 meter hoogte. De camera is van een afstand bestuurbaar en kijkt loodrecht naar beneden, waardoor er geen horizon te zien is. Je herkent soms haast niet wat het is, het lijkt dan haast abstract</a:t>
            </a:r>
            <a:r>
              <a:rPr lang="nl-NL" dirty="0">
                <a:effectLst/>
              </a:rPr>
              <a:t> </a:t>
            </a:r>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7</a:t>
            </a:fld>
            <a:endParaRPr lang="nl-NL"/>
          </a:p>
        </p:txBody>
      </p:sp>
    </p:spTree>
    <p:extLst>
      <p:ext uri="{BB962C8B-B14F-4D97-AF65-F5344CB8AC3E}">
        <p14:creationId xmlns:p14="http://schemas.microsoft.com/office/powerpoint/2010/main" val="1802075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Titelstijl van model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11-12-18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62675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verticale tekst 2"/>
          <p:cNvSpPr>
            <a:spLocks noGrp="1"/>
          </p:cNvSpPr>
          <p:nvPr>
            <p:ph type="body" orient="vert" idx="1"/>
          </p:nvPr>
        </p:nvSpPr>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11-12-18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44317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Titelstijl van model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11-12-18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780722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inhoud 2"/>
          <p:cNvSpPr>
            <a:spLocks noGrp="1"/>
          </p:cNvSpPr>
          <p:nvPr>
            <p:ph idx="1"/>
          </p:nvPr>
        </p:nvSpPr>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11-12-18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260053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Titelstijl van model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tekststijl van het model te bewerken</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11-12-18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58723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11-12-18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889285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Titelstijl van model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0490011-C53E-AD4A-BD90-7CD95737E551}" type="datetimeFigureOut">
              <a:rPr lang="nl-NL" smtClean="0"/>
              <a:t>11-12-18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53125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datum 2"/>
          <p:cNvSpPr>
            <a:spLocks noGrp="1"/>
          </p:cNvSpPr>
          <p:nvPr>
            <p:ph type="dt" sz="half" idx="10"/>
          </p:nvPr>
        </p:nvSpPr>
        <p:spPr/>
        <p:txBody>
          <a:bodyPr/>
          <a:lstStyle/>
          <a:p>
            <a:fld id="{40490011-C53E-AD4A-BD90-7CD95737E551}" type="datetimeFigureOut">
              <a:rPr lang="nl-NL" smtClean="0"/>
              <a:t>11-12-18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67682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0490011-C53E-AD4A-BD90-7CD95737E551}" type="datetimeFigureOut">
              <a:rPr lang="nl-NL" smtClean="0"/>
              <a:t>11-12-18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000884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Titelstijl van model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tekststijl van het model te bewerken</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11-12-18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62359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Titelstijl van model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tekststijl van het model te bewerken</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11-12-18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03402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Titelstijl van model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90011-C53E-AD4A-BD90-7CD95737E551}" type="datetimeFigureOut">
              <a:rPr lang="nl-NL" smtClean="0"/>
              <a:t>11-12-18</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1FBC3-BF64-FE4A-AC69-7E9DA0F39094}" type="slidenum">
              <a:rPr lang="nl-NL" smtClean="0"/>
              <a:t>‹nr.›</a:t>
            </a:fld>
            <a:endParaRPr lang="nl-NL"/>
          </a:p>
        </p:txBody>
      </p:sp>
    </p:spTree>
    <p:extLst>
      <p:ext uri="{BB962C8B-B14F-4D97-AF65-F5344CB8AC3E}">
        <p14:creationId xmlns:p14="http://schemas.microsoft.com/office/powerpoint/2010/main" val="1478560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onderwijs.boijmans.nl/grote-rekendag-2015/"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collectie.boijmans.nl/nl/object/115649/Images-of-a-moving-city/Karel-Doi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Meetkunst </a:t>
            </a:r>
          </a:p>
        </p:txBody>
      </p:sp>
      <p:sp>
        <p:nvSpPr>
          <p:cNvPr id="3" name="Ondertitel 2"/>
          <p:cNvSpPr>
            <a:spLocks noGrp="1"/>
          </p:cNvSpPr>
          <p:nvPr>
            <p:ph type="subTitle" idx="1"/>
          </p:nvPr>
        </p:nvSpPr>
        <p:spPr/>
        <p:txBody>
          <a:bodyPr/>
          <a:lstStyle/>
          <a:p>
            <a:r>
              <a:rPr lang="nl-NL" dirty="0"/>
              <a:t>Les 5 spelen met perspectief</a:t>
            </a:r>
          </a:p>
        </p:txBody>
      </p:sp>
    </p:spTree>
    <p:extLst>
      <p:ext uri="{BB962C8B-B14F-4D97-AF65-F5344CB8AC3E}">
        <p14:creationId xmlns:p14="http://schemas.microsoft.com/office/powerpoint/2010/main" val="1311513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Afbeeldingsresultaat voor forced perspective photography"/>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99791" y="91151"/>
            <a:ext cx="5565913" cy="6707640"/>
          </a:xfrm>
          <a:prstGeom prst="rect">
            <a:avLst/>
          </a:prstGeom>
          <a:noFill/>
          <a:ln>
            <a:noFill/>
          </a:ln>
        </p:spPr>
      </p:pic>
    </p:spTree>
    <p:extLst>
      <p:ext uri="{BB962C8B-B14F-4D97-AF65-F5344CB8AC3E}">
        <p14:creationId xmlns:p14="http://schemas.microsoft.com/office/powerpoint/2010/main" val="1827523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a:t>Link naar video</a:t>
            </a:r>
          </a:p>
        </p:txBody>
      </p:sp>
      <p:sp>
        <p:nvSpPr>
          <p:cNvPr id="5" name="Tijdelijke aanduiding voor tekst 4"/>
          <p:cNvSpPr>
            <a:spLocks noGrp="1"/>
          </p:cNvSpPr>
          <p:nvPr>
            <p:ph type="body" idx="1"/>
          </p:nvPr>
        </p:nvSpPr>
        <p:spPr/>
        <p:txBody>
          <a:bodyPr/>
          <a:lstStyle/>
          <a:p>
            <a:r>
              <a:rPr lang="nl-NL" u="sng" dirty="0">
                <a:hlinkClick r:id="rId2"/>
              </a:rPr>
              <a:t>http://onderwijs.boijmans.nl/grote-rekendag-2015/</a:t>
            </a:r>
            <a:endParaRPr lang="nl-NL" dirty="0"/>
          </a:p>
          <a:p>
            <a:endParaRPr lang="nl-NL" dirty="0"/>
          </a:p>
        </p:txBody>
      </p:sp>
    </p:spTree>
    <p:extLst>
      <p:ext uri="{BB962C8B-B14F-4D97-AF65-F5344CB8AC3E}">
        <p14:creationId xmlns:p14="http://schemas.microsoft.com/office/powerpoint/2010/main" val="1516907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212651" y="353129"/>
            <a:ext cx="4286173" cy="646331"/>
          </a:xfrm>
          <a:prstGeom prst="rect">
            <a:avLst/>
          </a:prstGeom>
          <a:noFill/>
        </p:spPr>
        <p:txBody>
          <a:bodyPr wrap="none" rtlCol="0">
            <a:spAutoFit/>
          </a:bodyPr>
          <a:lstStyle/>
          <a:p>
            <a:r>
              <a:rPr lang="nl-NL" i="1" dirty="0"/>
              <a:t>Meester van de Inzameling van het Manna, </a:t>
            </a:r>
          </a:p>
          <a:p>
            <a:r>
              <a:rPr lang="nl-NL" i="1" dirty="0"/>
              <a:t>Offerande der joden, 1460 – 1470</a:t>
            </a:r>
            <a:endParaRPr lang="nl-NL" dirty="0"/>
          </a:p>
        </p:txBody>
      </p:sp>
      <p:pic>
        <p:nvPicPr>
          <p:cNvPr id="4" name="fancybox-img" descr="Meester van de Inzameling van het Manna, Offerande der joden, 1460 - 147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9006" y="23633"/>
            <a:ext cx="5102994" cy="6834367"/>
          </a:xfrm>
          <a:prstGeom prst="rect">
            <a:avLst/>
          </a:prstGeom>
          <a:noFill/>
          <a:ln>
            <a:noFill/>
          </a:ln>
        </p:spPr>
      </p:pic>
    </p:spTree>
    <p:extLst>
      <p:ext uri="{BB962C8B-B14F-4D97-AF65-F5344CB8AC3E}">
        <p14:creationId xmlns:p14="http://schemas.microsoft.com/office/powerpoint/2010/main" val="40471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297712" y="404037"/>
            <a:ext cx="4105846" cy="646331"/>
          </a:xfrm>
          <a:prstGeom prst="rect">
            <a:avLst/>
          </a:prstGeom>
          <a:noFill/>
        </p:spPr>
        <p:txBody>
          <a:bodyPr wrap="square" rtlCol="0">
            <a:spAutoFit/>
          </a:bodyPr>
          <a:lstStyle/>
          <a:p>
            <a:r>
              <a:rPr lang="nl-NL" b="1" i="1" dirty="0"/>
              <a:t>M. C. Escher, Andere werelden, 1947</a:t>
            </a:r>
          </a:p>
          <a:p>
            <a:endParaRPr lang="nl-NL" b="1" i="1" dirty="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39359" y="7112"/>
            <a:ext cx="5764999" cy="7012234"/>
          </a:xfrm>
          <a:prstGeom prst="rect">
            <a:avLst/>
          </a:prstGeom>
          <a:noFill/>
          <a:ln>
            <a:noFill/>
          </a:ln>
        </p:spPr>
      </p:pic>
    </p:spTree>
    <p:extLst>
      <p:ext uri="{BB962C8B-B14F-4D97-AF65-F5344CB8AC3E}">
        <p14:creationId xmlns:p14="http://schemas.microsoft.com/office/powerpoint/2010/main" val="60381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1063256" y="1254642"/>
            <a:ext cx="3596306" cy="369332"/>
          </a:xfrm>
          <a:prstGeom prst="rect">
            <a:avLst/>
          </a:prstGeom>
          <a:noFill/>
        </p:spPr>
        <p:txBody>
          <a:bodyPr wrap="none" rtlCol="0">
            <a:spAutoFit/>
          </a:bodyPr>
          <a:lstStyle/>
          <a:p>
            <a:r>
              <a:rPr lang="nl-NL" dirty="0" err="1"/>
              <a:t>Dalí</a:t>
            </a:r>
            <a:r>
              <a:rPr lang="nl-NL" dirty="0"/>
              <a:t>, </a:t>
            </a:r>
            <a:r>
              <a:rPr lang="nl-NL" dirty="0" err="1"/>
              <a:t>Table</a:t>
            </a:r>
            <a:r>
              <a:rPr lang="nl-NL" dirty="0"/>
              <a:t> solaire (Zonnetafel), 1936</a:t>
            </a:r>
          </a:p>
        </p:txBody>
      </p:sp>
      <p:pic>
        <p:nvPicPr>
          <p:cNvPr id="4" name="Picture 14" descr="Salvador Dalí, Table solaire (Zonnetafel), 193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03234" y="0"/>
            <a:ext cx="5287617" cy="6898059"/>
          </a:xfrm>
          <a:prstGeom prst="rect">
            <a:avLst/>
          </a:prstGeom>
          <a:noFill/>
          <a:ln>
            <a:noFill/>
          </a:ln>
        </p:spPr>
      </p:pic>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126960" rIns="91440" bIns="0" numCol="1" anchor="ctr" anchorCtr="0" compatLnSpc="1">
            <a:prstTxWarp prst="textNoShape">
              <a:avLst/>
            </a:prstTxWarp>
            <a:spAutoFit/>
          </a:bodyPr>
          <a:lstStyle/>
          <a:p>
            <a:endParaRPr lang="nl-NL"/>
          </a:p>
        </p:txBody>
      </p:sp>
    </p:spTree>
    <p:extLst>
      <p:ext uri="{BB962C8B-B14F-4D97-AF65-F5344CB8AC3E}">
        <p14:creationId xmlns:p14="http://schemas.microsoft.com/office/powerpoint/2010/main" val="31110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http://collectie.boijmans.nl/images/900x450_115649.jpg"/>
          <p:cNvPicPr>
            <a:picLocks noChangeAspect="1"/>
          </p:cNvPicPr>
          <p:nvPr/>
        </p:nvPicPr>
        <p:blipFill>
          <a:blip r:embed="rId3" cstate="print"/>
          <a:srcRect/>
          <a:stretch>
            <a:fillRect/>
          </a:stretch>
        </p:blipFill>
        <p:spPr bwMode="auto">
          <a:xfrm>
            <a:off x="1163801" y="697832"/>
            <a:ext cx="11028199" cy="6106783"/>
          </a:xfrm>
          <a:prstGeom prst="rect">
            <a:avLst/>
          </a:prstGeom>
          <a:noFill/>
          <a:ln w="9525">
            <a:noFill/>
            <a:miter lim="800000"/>
            <a:headEnd/>
            <a:tailEnd/>
          </a:ln>
        </p:spPr>
      </p:pic>
      <p:sp>
        <p:nvSpPr>
          <p:cNvPr id="3" name="Tekstvak 2"/>
          <p:cNvSpPr txBox="1"/>
          <p:nvPr/>
        </p:nvSpPr>
        <p:spPr>
          <a:xfrm>
            <a:off x="1756611" y="216568"/>
            <a:ext cx="4160178" cy="369332"/>
          </a:xfrm>
          <a:prstGeom prst="rect">
            <a:avLst/>
          </a:prstGeom>
          <a:noFill/>
        </p:spPr>
        <p:txBody>
          <a:bodyPr wrap="none" rtlCol="0">
            <a:spAutoFit/>
          </a:bodyPr>
          <a:lstStyle/>
          <a:p>
            <a:r>
              <a:rPr lang="en-US" i="1" dirty="0" err="1"/>
              <a:t>Karel</a:t>
            </a:r>
            <a:r>
              <a:rPr lang="en-US" i="1" dirty="0"/>
              <a:t> Doing, </a:t>
            </a:r>
            <a:r>
              <a:rPr lang="en-US" i="1" u="sng" dirty="0">
                <a:hlinkClick r:id="rId4"/>
              </a:rPr>
              <a:t>Images of a moving city</a:t>
            </a:r>
            <a:r>
              <a:rPr lang="en-US" i="1" dirty="0"/>
              <a:t>,</a:t>
            </a:r>
            <a:r>
              <a:rPr lang="en-US" i="1" u="sng" dirty="0">
                <a:hlinkClick r:id="rId4"/>
              </a:rPr>
              <a:t> 2000</a:t>
            </a:r>
            <a:endParaRPr lang="nl-NL" dirty="0"/>
          </a:p>
        </p:txBody>
      </p:sp>
    </p:spTree>
    <p:extLst>
      <p:ext uri="{BB962C8B-B14F-4D97-AF65-F5344CB8AC3E}">
        <p14:creationId xmlns:p14="http://schemas.microsoft.com/office/powerpoint/2010/main" val="223504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http://collectie.boijmans.nl/images/900x450_142319.jpg"/>
          <p:cNvPicPr>
            <a:picLocks noChangeAspect="1"/>
          </p:cNvPicPr>
          <p:nvPr/>
        </p:nvPicPr>
        <p:blipFill>
          <a:blip r:embed="rId3" cstate="print"/>
          <a:srcRect/>
          <a:stretch>
            <a:fillRect/>
          </a:stretch>
        </p:blipFill>
        <p:spPr bwMode="auto">
          <a:xfrm>
            <a:off x="4712652" y="11614"/>
            <a:ext cx="6765474" cy="6888144"/>
          </a:xfrm>
          <a:prstGeom prst="rect">
            <a:avLst/>
          </a:prstGeom>
          <a:noFill/>
          <a:ln w="9525">
            <a:noFill/>
            <a:miter lim="800000"/>
            <a:headEnd/>
            <a:tailEnd/>
          </a:ln>
        </p:spPr>
      </p:pic>
      <p:sp>
        <p:nvSpPr>
          <p:cNvPr id="3" name="Tekstvak 2"/>
          <p:cNvSpPr txBox="1"/>
          <p:nvPr/>
        </p:nvSpPr>
        <p:spPr>
          <a:xfrm>
            <a:off x="385011" y="1515979"/>
            <a:ext cx="3461204" cy="646331"/>
          </a:xfrm>
          <a:prstGeom prst="rect">
            <a:avLst/>
          </a:prstGeom>
          <a:noFill/>
        </p:spPr>
        <p:txBody>
          <a:bodyPr wrap="none" rtlCol="0">
            <a:spAutoFit/>
          </a:bodyPr>
          <a:lstStyle/>
          <a:p>
            <a:r>
              <a:rPr lang="nl-NL" i="1" dirty="0" err="1"/>
              <a:t>Gerco</a:t>
            </a:r>
            <a:r>
              <a:rPr lang="nl-NL" i="1" dirty="0"/>
              <a:t> de Ruijter, zonder titel, 1994</a:t>
            </a:r>
            <a:r>
              <a:rPr lang="nl-NL" dirty="0"/>
              <a:t> </a:t>
            </a:r>
          </a:p>
          <a:p>
            <a:endParaRPr lang="nl-NL" dirty="0"/>
          </a:p>
        </p:txBody>
      </p:sp>
    </p:spTree>
    <p:extLst>
      <p:ext uri="{BB962C8B-B14F-4D97-AF65-F5344CB8AC3E}">
        <p14:creationId xmlns:p14="http://schemas.microsoft.com/office/powerpoint/2010/main" val="22677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Afbeeldingsresultaat voor forced perspective photography"/>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0" y="0"/>
            <a:ext cx="9024730" cy="6870440"/>
          </a:xfrm>
          <a:prstGeom prst="rect">
            <a:avLst/>
          </a:prstGeom>
          <a:noFill/>
          <a:ln>
            <a:noFill/>
          </a:ln>
        </p:spPr>
      </p:pic>
    </p:spTree>
    <p:extLst>
      <p:ext uri="{BB962C8B-B14F-4D97-AF65-F5344CB8AC3E}">
        <p14:creationId xmlns:p14="http://schemas.microsoft.com/office/powerpoint/2010/main" val="1514953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Afbeeldingsresultaat voor forced perspective photography"/>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0653" y="12232"/>
            <a:ext cx="10058400" cy="6758087"/>
          </a:xfrm>
          <a:prstGeom prst="rect">
            <a:avLst/>
          </a:prstGeom>
          <a:noFill/>
          <a:ln>
            <a:noFill/>
          </a:ln>
        </p:spPr>
      </p:pic>
    </p:spTree>
    <p:extLst>
      <p:ext uri="{BB962C8B-B14F-4D97-AF65-F5344CB8AC3E}">
        <p14:creationId xmlns:p14="http://schemas.microsoft.com/office/powerpoint/2010/main" val="2085432150"/>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357</Words>
  <Application>Microsoft Macintosh PowerPoint</Application>
  <PresentationFormat>Breedbeeld</PresentationFormat>
  <Paragraphs>23</Paragraphs>
  <Slides>10</Slides>
  <Notes>5</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Calibri Light</vt:lpstr>
      <vt:lpstr>Office-thema</vt:lpstr>
      <vt:lpstr>Meetkunst </vt:lpstr>
      <vt:lpstr>Link naar video</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Meetkunst </dc:title>
  <dc:creator>Wijers, M.M. (Monica)</dc:creator>
  <cp:lastModifiedBy>Jonker, V.H. (Vincent)</cp:lastModifiedBy>
  <cp:revision>7</cp:revision>
  <cp:lastPrinted>2018-12-11T09:24:51Z</cp:lastPrinted>
  <dcterms:created xsi:type="dcterms:W3CDTF">2016-10-26T10:18:01Z</dcterms:created>
  <dcterms:modified xsi:type="dcterms:W3CDTF">2018-12-11T09:24:54Z</dcterms:modified>
</cp:coreProperties>
</file>