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9" r:id="rId3"/>
    <p:sldId id="260" r:id="rId4"/>
    <p:sldId id="261" r:id="rId5"/>
    <p:sldId id="262" r:id="rId6"/>
    <p:sldId id="263" r:id="rId7"/>
    <p:sldId id="264"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48"/>
    <p:restoredTop sz="74684"/>
  </p:normalViewPr>
  <p:slideViewPr>
    <p:cSldViewPr snapToGrid="0" snapToObjects="1">
      <p:cViewPr>
        <p:scale>
          <a:sx n="50" d="100"/>
          <a:sy n="50" d="100"/>
        </p:scale>
        <p:origin x="1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26C496-297D-A641-92D6-F4B6AD842CA7}" type="datetimeFigureOut">
              <a:rPr lang="nl-NL" smtClean="0"/>
              <a:t>02-08-17</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4FC1A6-0766-3640-A7D0-00B02995BBE5}" type="slidenum">
              <a:rPr lang="nl-NL" smtClean="0"/>
              <a:t>‹nr.›</a:t>
            </a:fld>
            <a:endParaRPr lang="nl-NL"/>
          </a:p>
        </p:txBody>
      </p:sp>
    </p:spTree>
    <p:extLst>
      <p:ext uri="{BB962C8B-B14F-4D97-AF65-F5344CB8AC3E}">
        <p14:creationId xmlns:p14="http://schemas.microsoft.com/office/powerpoint/2010/main" val="427993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smtClean="0">
                <a:solidFill>
                  <a:schemeClr val="tx1"/>
                </a:solidFill>
                <a:effectLst/>
                <a:latin typeface="+mn-lt"/>
                <a:ea typeface="+mn-ea"/>
                <a:cs typeface="+mn-cs"/>
              </a:rPr>
              <a:t>Van der Hoef was onder andere beeldhouwer, affiche-ontwerper en tekenaar. Ook maakte hij hij sier- en gebruiksvoorwerpen, zoals deze vaas. Soms verwerkte hij vloeiende en golvende lijnen van plant- en diermotieven in zijn werk, bij de vaas koos hij meer strakke en geometrische lijnen.</a:t>
            </a:r>
            <a:endParaRPr lang="nl-NL" sz="1200" kern="1200" dirty="0">
              <a:solidFill>
                <a:schemeClr val="tx1"/>
              </a:solidFill>
              <a:effectLst/>
              <a:latin typeface="+mn-lt"/>
              <a:ea typeface="+mn-ea"/>
              <a:cs typeface="+mn-cs"/>
            </a:endParaRPr>
          </a:p>
        </p:txBody>
      </p:sp>
      <p:sp>
        <p:nvSpPr>
          <p:cNvPr id="4" name="Tijdelijke aanduiding voor dianummer 3"/>
          <p:cNvSpPr>
            <a:spLocks noGrp="1"/>
          </p:cNvSpPr>
          <p:nvPr>
            <p:ph type="sldNum" sz="quarter" idx="10"/>
          </p:nvPr>
        </p:nvSpPr>
        <p:spPr/>
        <p:txBody>
          <a:bodyPr/>
          <a:lstStyle/>
          <a:p>
            <a:fld id="{594FC1A6-0766-3640-A7D0-00B02995BBE5}" type="slidenum">
              <a:rPr lang="nl-NL" smtClean="0"/>
              <a:t>2</a:t>
            </a:fld>
            <a:endParaRPr lang="nl-NL"/>
          </a:p>
        </p:txBody>
      </p:sp>
    </p:spTree>
    <p:extLst>
      <p:ext uri="{BB962C8B-B14F-4D97-AF65-F5344CB8AC3E}">
        <p14:creationId xmlns:p14="http://schemas.microsoft.com/office/powerpoint/2010/main" val="1081418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Achtergrondinformatie</a:t>
            </a:r>
            <a:endParaRPr lang="nl-NL" sz="1200" kern="1200" dirty="0" smtClean="0">
              <a:solidFill>
                <a:schemeClr val="tx1"/>
              </a:solidFill>
              <a:effectLst/>
              <a:latin typeface="+mn-lt"/>
              <a:ea typeface="+mn-ea"/>
              <a:cs typeface="+mn-cs"/>
            </a:endParaRPr>
          </a:p>
          <a:p>
            <a:r>
              <a:rPr lang="nl-NL" sz="1200" kern="1200" dirty="0" err="1" smtClean="0">
                <a:solidFill>
                  <a:schemeClr val="tx1"/>
                </a:solidFill>
                <a:effectLst/>
                <a:latin typeface="+mn-lt"/>
                <a:ea typeface="+mn-ea"/>
                <a:cs typeface="+mn-cs"/>
              </a:rPr>
              <a:t>Barry</a:t>
            </a:r>
            <a:r>
              <a:rPr lang="nl-NL" sz="1200" kern="1200" dirty="0" smtClean="0">
                <a:solidFill>
                  <a:schemeClr val="tx1"/>
                </a:solidFill>
                <a:effectLst/>
                <a:latin typeface="+mn-lt"/>
                <a:ea typeface="+mn-ea"/>
                <a:cs typeface="+mn-cs"/>
              </a:rPr>
              <a:t> </a:t>
            </a:r>
            <a:r>
              <a:rPr lang="nl-NL" sz="1200" kern="1200" dirty="0" err="1" smtClean="0">
                <a:solidFill>
                  <a:schemeClr val="tx1"/>
                </a:solidFill>
                <a:effectLst/>
                <a:latin typeface="+mn-lt"/>
                <a:ea typeface="+mn-ea"/>
                <a:cs typeface="+mn-cs"/>
              </a:rPr>
              <a:t>Flanagan</a:t>
            </a:r>
            <a:r>
              <a:rPr lang="nl-NL" sz="1200" kern="1200" dirty="0" smtClean="0">
                <a:solidFill>
                  <a:schemeClr val="tx1"/>
                </a:solidFill>
                <a:effectLst/>
                <a:latin typeface="+mn-lt"/>
                <a:ea typeface="+mn-ea"/>
                <a:cs typeface="+mn-cs"/>
              </a:rPr>
              <a:t> was een Britse beeldhouwer die vooral bekend werd om zijn grote bronzen beelden van hazen. </a:t>
            </a:r>
            <a:br>
              <a:rPr lang="nl-NL" sz="1200" kern="1200" dirty="0" smtClean="0">
                <a:solidFill>
                  <a:schemeClr val="tx1"/>
                </a:solidFill>
                <a:effectLst/>
                <a:latin typeface="+mn-lt"/>
                <a:ea typeface="+mn-ea"/>
                <a:cs typeface="+mn-cs"/>
              </a:rPr>
            </a:br>
            <a:r>
              <a:rPr lang="nl-NL" sz="1200" kern="1200" dirty="0" smtClean="0">
                <a:solidFill>
                  <a:schemeClr val="tx1"/>
                </a:solidFill>
                <a:effectLst/>
                <a:latin typeface="+mn-lt"/>
                <a:ea typeface="+mn-ea"/>
                <a:cs typeface="+mn-cs"/>
              </a:rPr>
              <a:t>Dit schaakspel is anders dan de schaakspellen die we normaal kennen. De stukken zijn niet van stevig materiaal gemaakt, maar van katoen, vilt en zand, het schaakbord is van kurk. Opmerkelijk is dat de ‘zwarte’ en ‘witte’ schaakstukken niet verschillend van kleur zijn, beide zijn blauw. Hoe speel je hier een potje schaak mee?</a:t>
            </a:r>
          </a:p>
          <a:p>
            <a:endParaRPr lang="nl-NL" dirty="0"/>
          </a:p>
        </p:txBody>
      </p:sp>
      <p:sp>
        <p:nvSpPr>
          <p:cNvPr id="4" name="Tijdelijke aanduiding voor dianummer 3"/>
          <p:cNvSpPr>
            <a:spLocks noGrp="1"/>
          </p:cNvSpPr>
          <p:nvPr>
            <p:ph type="sldNum" sz="quarter" idx="10"/>
          </p:nvPr>
        </p:nvSpPr>
        <p:spPr/>
        <p:txBody>
          <a:bodyPr/>
          <a:lstStyle/>
          <a:p>
            <a:fld id="{594FC1A6-0766-3640-A7D0-00B02995BBE5}" type="slidenum">
              <a:rPr lang="nl-NL" smtClean="0"/>
              <a:t>3</a:t>
            </a:fld>
            <a:endParaRPr lang="nl-NL"/>
          </a:p>
        </p:txBody>
      </p:sp>
    </p:spTree>
    <p:extLst>
      <p:ext uri="{BB962C8B-B14F-4D97-AF65-F5344CB8AC3E}">
        <p14:creationId xmlns:p14="http://schemas.microsoft.com/office/powerpoint/2010/main" val="15121652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Achtergrondinformatie</a:t>
            </a:r>
            <a:endParaRPr lang="nl-NL" sz="1200" kern="1200" dirty="0" smtClean="0">
              <a:solidFill>
                <a:schemeClr val="tx1"/>
              </a:solidFill>
              <a:effectLst/>
              <a:latin typeface="+mn-lt"/>
              <a:ea typeface="+mn-ea"/>
              <a:cs typeface="+mn-cs"/>
            </a:endParaRPr>
          </a:p>
          <a:p>
            <a:r>
              <a:rPr lang="nl-NL" sz="1200" kern="1200" dirty="0" err="1" smtClean="0">
                <a:solidFill>
                  <a:schemeClr val="tx1"/>
                </a:solidFill>
                <a:effectLst/>
                <a:latin typeface="+mn-lt"/>
                <a:ea typeface="+mn-ea"/>
                <a:cs typeface="+mn-cs"/>
              </a:rPr>
              <a:t>LeWitt</a:t>
            </a:r>
            <a:r>
              <a:rPr lang="nl-NL" sz="1200" kern="1200" dirty="0" smtClean="0">
                <a:solidFill>
                  <a:schemeClr val="tx1"/>
                </a:solidFill>
                <a:effectLst/>
                <a:latin typeface="+mn-lt"/>
                <a:ea typeface="+mn-ea"/>
                <a:cs typeface="+mn-cs"/>
              </a:rPr>
              <a:t> werkte veel met basisvormen zoals bol, driehoek en kubus, meestal in glad en wit materiaal. De ruimtelijke constructies van </a:t>
            </a:r>
            <a:r>
              <a:rPr lang="nl-NL" sz="1200" kern="1200" dirty="0" err="1" smtClean="0">
                <a:solidFill>
                  <a:schemeClr val="tx1"/>
                </a:solidFill>
                <a:effectLst/>
                <a:latin typeface="+mn-lt"/>
                <a:ea typeface="+mn-ea"/>
                <a:cs typeface="+mn-cs"/>
              </a:rPr>
              <a:t>LeWitt</a:t>
            </a:r>
            <a:r>
              <a:rPr lang="nl-NL" sz="1200" kern="1200" dirty="0" smtClean="0">
                <a:solidFill>
                  <a:schemeClr val="tx1"/>
                </a:solidFill>
                <a:effectLst/>
                <a:latin typeface="+mn-lt"/>
                <a:ea typeface="+mn-ea"/>
                <a:cs typeface="+mn-cs"/>
              </a:rPr>
              <a:t> laten de ribbenstructuur van kubussen of delen daarvan zien, in gevarieerde reeksen en gerangschikt volgens bepaalde modules. Daarbij was de uitvoering minder belangrijk dan het idee, het concept.</a:t>
            </a:r>
          </a:p>
          <a:p>
            <a:r>
              <a:rPr lang="nl-NL" sz="1200" kern="1200" dirty="0" smtClean="0">
                <a:solidFill>
                  <a:schemeClr val="tx1"/>
                </a:solidFill>
                <a:effectLst/>
                <a:latin typeface="+mn-lt"/>
                <a:ea typeface="+mn-ea"/>
                <a:cs typeface="+mn-cs"/>
              </a:rPr>
              <a:t>Dit werk is gemaakt van hout dat wit beschilderd is.</a:t>
            </a:r>
          </a:p>
          <a:p>
            <a:endParaRPr lang="nl-NL" dirty="0"/>
          </a:p>
        </p:txBody>
      </p:sp>
      <p:sp>
        <p:nvSpPr>
          <p:cNvPr id="4" name="Tijdelijke aanduiding voor dianummer 3"/>
          <p:cNvSpPr>
            <a:spLocks noGrp="1"/>
          </p:cNvSpPr>
          <p:nvPr>
            <p:ph type="sldNum" sz="quarter" idx="10"/>
          </p:nvPr>
        </p:nvSpPr>
        <p:spPr/>
        <p:txBody>
          <a:bodyPr/>
          <a:lstStyle/>
          <a:p>
            <a:fld id="{594FC1A6-0766-3640-A7D0-00B02995BBE5}" type="slidenum">
              <a:rPr lang="nl-NL" smtClean="0"/>
              <a:t>4</a:t>
            </a:fld>
            <a:endParaRPr lang="nl-NL"/>
          </a:p>
        </p:txBody>
      </p:sp>
    </p:spTree>
    <p:extLst>
      <p:ext uri="{BB962C8B-B14F-4D97-AF65-F5344CB8AC3E}">
        <p14:creationId xmlns:p14="http://schemas.microsoft.com/office/powerpoint/2010/main" val="266748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effectLst/>
                <a:latin typeface="+mn-lt"/>
                <a:ea typeface="+mn-ea"/>
                <a:cs typeface="+mn-cs"/>
              </a:rPr>
              <a:t>Deze opbergkist is gemaakt van vurenhout en van binnen met - inmiddels sterk verkleurd- mosgroen velours bekleed. Het verfijnde ijzerbeslag is opengewerkt. Hoewel dit soort kisten vaak in Spanje werden vervaardigd, is het niet helemaal zeker of deze niet toch in Nederland is gemaakt. De decoratie van ijzerbeslag lijkt namelijk op een gesneden houten boogvulling in een kerk op Vlieland uit 1647.</a:t>
            </a:r>
          </a:p>
          <a:p>
            <a:endParaRPr lang="nl-NL" dirty="0"/>
          </a:p>
        </p:txBody>
      </p:sp>
      <p:sp>
        <p:nvSpPr>
          <p:cNvPr id="4" name="Tijdelijke aanduiding voor dianummer 3"/>
          <p:cNvSpPr>
            <a:spLocks noGrp="1"/>
          </p:cNvSpPr>
          <p:nvPr>
            <p:ph type="sldNum" sz="quarter" idx="10"/>
          </p:nvPr>
        </p:nvSpPr>
        <p:spPr/>
        <p:txBody>
          <a:bodyPr/>
          <a:lstStyle/>
          <a:p>
            <a:fld id="{594FC1A6-0766-3640-A7D0-00B02995BBE5}" type="slidenum">
              <a:rPr lang="nl-NL" smtClean="0"/>
              <a:t>5</a:t>
            </a:fld>
            <a:endParaRPr lang="nl-NL"/>
          </a:p>
        </p:txBody>
      </p:sp>
    </p:spTree>
    <p:extLst>
      <p:ext uri="{BB962C8B-B14F-4D97-AF65-F5344CB8AC3E}">
        <p14:creationId xmlns:p14="http://schemas.microsoft.com/office/powerpoint/2010/main" val="9673753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Achtergrondinformatie</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Lap gebruikt traditionele methodes om vazen, schalen etc. te maken. Bruikbaarheid van zijn werken is voor hem niet het belangrijkste. Hoe hij een werk in zijn hoofd heeft, zo moet het uiteindelijk ook worden. Al zijn werken zijn uniek, door hemzelf handgemaakt. Kleur en vorm zijn onlosmakelijk met elkaar verbonden.</a:t>
            </a:r>
          </a:p>
          <a:p>
            <a:endParaRPr lang="nl-NL" dirty="0"/>
          </a:p>
        </p:txBody>
      </p:sp>
      <p:sp>
        <p:nvSpPr>
          <p:cNvPr id="4" name="Tijdelijke aanduiding voor dianummer 3"/>
          <p:cNvSpPr>
            <a:spLocks noGrp="1"/>
          </p:cNvSpPr>
          <p:nvPr>
            <p:ph type="sldNum" sz="quarter" idx="10"/>
          </p:nvPr>
        </p:nvSpPr>
        <p:spPr/>
        <p:txBody>
          <a:bodyPr/>
          <a:lstStyle/>
          <a:p>
            <a:fld id="{594FC1A6-0766-3640-A7D0-00B02995BBE5}" type="slidenum">
              <a:rPr lang="nl-NL" smtClean="0"/>
              <a:t>6</a:t>
            </a:fld>
            <a:endParaRPr lang="nl-NL"/>
          </a:p>
        </p:txBody>
      </p:sp>
    </p:spTree>
    <p:extLst>
      <p:ext uri="{BB962C8B-B14F-4D97-AF65-F5344CB8AC3E}">
        <p14:creationId xmlns:p14="http://schemas.microsoft.com/office/powerpoint/2010/main" val="446679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Achtergrondinformatie</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Deze dobbelsteen is al 500 tot 600 jaar oud en gemaakt van dierlijk been. Hij is heel klein, nog geen vierkante centimeter groot (0,8 x0,8 x0,8 cm). De dobbelsteen werd bij archeologisch onderzoek in de bodem in Zeeland gevonden.</a:t>
            </a:r>
          </a:p>
          <a:p>
            <a:r>
              <a:rPr lang="nl-NL" sz="1200" kern="1200" smtClean="0">
                <a:solidFill>
                  <a:schemeClr val="tx1"/>
                </a:solidFill>
                <a:effectLst/>
                <a:latin typeface="+mn-lt"/>
                <a:ea typeface="+mn-ea"/>
                <a:cs typeface="+mn-cs"/>
              </a:rPr>
              <a:t>Dobbelstenen werden in de middeleeuwen vaak gebruikt voor een spelletje dobbelen, waarbij om geld werd gegokt.</a:t>
            </a:r>
          </a:p>
          <a:p>
            <a:endParaRPr lang="nl-NL"/>
          </a:p>
        </p:txBody>
      </p:sp>
      <p:sp>
        <p:nvSpPr>
          <p:cNvPr id="4" name="Tijdelijke aanduiding voor dianummer 3"/>
          <p:cNvSpPr>
            <a:spLocks noGrp="1"/>
          </p:cNvSpPr>
          <p:nvPr>
            <p:ph type="sldNum" sz="quarter" idx="10"/>
          </p:nvPr>
        </p:nvSpPr>
        <p:spPr/>
        <p:txBody>
          <a:bodyPr/>
          <a:lstStyle/>
          <a:p>
            <a:fld id="{594FC1A6-0766-3640-A7D0-00B02995BBE5}" type="slidenum">
              <a:rPr lang="nl-NL" smtClean="0"/>
              <a:t>7</a:t>
            </a:fld>
            <a:endParaRPr lang="nl-NL"/>
          </a:p>
        </p:txBody>
      </p:sp>
    </p:spTree>
    <p:extLst>
      <p:ext uri="{BB962C8B-B14F-4D97-AF65-F5344CB8AC3E}">
        <p14:creationId xmlns:p14="http://schemas.microsoft.com/office/powerpoint/2010/main" val="72662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Titelstijl van model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29B6E904-731B-8A4A-BE23-3C4E9629B8A5}" type="datetimeFigureOut">
              <a:rPr lang="nl-NL" smtClean="0"/>
              <a:t>02-08-17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2DEBD99-2D15-9843-9B3A-321FA0933FAF}" type="slidenum">
              <a:rPr lang="nl-NL" smtClean="0"/>
              <a:t>‹nr.›</a:t>
            </a:fld>
            <a:endParaRPr lang="nl-NL"/>
          </a:p>
        </p:txBody>
      </p:sp>
    </p:spTree>
    <p:extLst>
      <p:ext uri="{BB962C8B-B14F-4D97-AF65-F5344CB8AC3E}">
        <p14:creationId xmlns:p14="http://schemas.microsoft.com/office/powerpoint/2010/main" val="867032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9B6E904-731B-8A4A-BE23-3C4E9629B8A5}" type="datetimeFigureOut">
              <a:rPr lang="nl-NL" smtClean="0"/>
              <a:t>02-08-17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2DEBD99-2D15-9843-9B3A-321FA0933FAF}" type="slidenum">
              <a:rPr lang="nl-NL" smtClean="0"/>
              <a:t>‹nr.›</a:t>
            </a:fld>
            <a:endParaRPr lang="nl-NL"/>
          </a:p>
        </p:txBody>
      </p:sp>
    </p:spTree>
    <p:extLst>
      <p:ext uri="{BB962C8B-B14F-4D97-AF65-F5344CB8AC3E}">
        <p14:creationId xmlns:p14="http://schemas.microsoft.com/office/powerpoint/2010/main" val="1404189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9B6E904-731B-8A4A-BE23-3C4E9629B8A5}" type="datetimeFigureOut">
              <a:rPr lang="nl-NL" smtClean="0"/>
              <a:t>02-08-17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2DEBD99-2D15-9843-9B3A-321FA0933FAF}" type="slidenum">
              <a:rPr lang="nl-NL" smtClean="0"/>
              <a:t>‹nr.›</a:t>
            </a:fld>
            <a:endParaRPr lang="nl-NL"/>
          </a:p>
        </p:txBody>
      </p:sp>
    </p:spTree>
    <p:extLst>
      <p:ext uri="{BB962C8B-B14F-4D97-AF65-F5344CB8AC3E}">
        <p14:creationId xmlns:p14="http://schemas.microsoft.com/office/powerpoint/2010/main" val="1519096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9B6E904-731B-8A4A-BE23-3C4E9629B8A5}" type="datetimeFigureOut">
              <a:rPr lang="nl-NL" smtClean="0"/>
              <a:t>02-08-17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2DEBD99-2D15-9843-9B3A-321FA0933FAF}" type="slidenum">
              <a:rPr lang="nl-NL" smtClean="0"/>
              <a:t>‹nr.›</a:t>
            </a:fld>
            <a:endParaRPr lang="nl-NL"/>
          </a:p>
        </p:txBody>
      </p:sp>
    </p:spTree>
    <p:extLst>
      <p:ext uri="{BB962C8B-B14F-4D97-AF65-F5344CB8AC3E}">
        <p14:creationId xmlns:p14="http://schemas.microsoft.com/office/powerpoint/2010/main" val="94379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Titelstijl van model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p>
            <a:fld id="{29B6E904-731B-8A4A-BE23-3C4E9629B8A5}" type="datetimeFigureOut">
              <a:rPr lang="nl-NL" smtClean="0"/>
              <a:t>02-08-17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2DEBD99-2D15-9843-9B3A-321FA0933FAF}" type="slidenum">
              <a:rPr lang="nl-NL" smtClean="0"/>
              <a:t>‹nr.›</a:t>
            </a:fld>
            <a:endParaRPr lang="nl-NL"/>
          </a:p>
        </p:txBody>
      </p:sp>
    </p:spTree>
    <p:extLst>
      <p:ext uri="{BB962C8B-B14F-4D97-AF65-F5344CB8AC3E}">
        <p14:creationId xmlns:p14="http://schemas.microsoft.com/office/powerpoint/2010/main" val="1967970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29B6E904-731B-8A4A-BE23-3C4E9629B8A5}" type="datetimeFigureOut">
              <a:rPr lang="nl-NL" smtClean="0"/>
              <a:t>02-08-17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2DEBD99-2D15-9843-9B3A-321FA0933FAF}" type="slidenum">
              <a:rPr lang="nl-NL" smtClean="0"/>
              <a:t>‹nr.›</a:t>
            </a:fld>
            <a:endParaRPr lang="nl-NL"/>
          </a:p>
        </p:txBody>
      </p:sp>
    </p:spTree>
    <p:extLst>
      <p:ext uri="{BB962C8B-B14F-4D97-AF65-F5344CB8AC3E}">
        <p14:creationId xmlns:p14="http://schemas.microsoft.com/office/powerpoint/2010/main" val="142692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Titelstijl van model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29B6E904-731B-8A4A-BE23-3C4E9629B8A5}" type="datetimeFigureOut">
              <a:rPr lang="nl-NL" smtClean="0"/>
              <a:t>02-08-17</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12DEBD99-2D15-9843-9B3A-321FA0933FAF}" type="slidenum">
              <a:rPr lang="nl-NL" smtClean="0"/>
              <a:t>‹nr.›</a:t>
            </a:fld>
            <a:endParaRPr lang="nl-NL"/>
          </a:p>
        </p:txBody>
      </p:sp>
    </p:spTree>
    <p:extLst>
      <p:ext uri="{BB962C8B-B14F-4D97-AF65-F5344CB8AC3E}">
        <p14:creationId xmlns:p14="http://schemas.microsoft.com/office/powerpoint/2010/main" val="1645316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2"/>
          <p:cNvSpPr>
            <a:spLocks noGrp="1"/>
          </p:cNvSpPr>
          <p:nvPr>
            <p:ph type="dt" sz="half" idx="10"/>
          </p:nvPr>
        </p:nvSpPr>
        <p:spPr/>
        <p:txBody>
          <a:bodyPr/>
          <a:lstStyle/>
          <a:p>
            <a:fld id="{29B6E904-731B-8A4A-BE23-3C4E9629B8A5}" type="datetimeFigureOut">
              <a:rPr lang="nl-NL" smtClean="0"/>
              <a:t>02-08-17</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12DEBD99-2D15-9843-9B3A-321FA0933FAF}" type="slidenum">
              <a:rPr lang="nl-NL" smtClean="0"/>
              <a:t>‹nr.›</a:t>
            </a:fld>
            <a:endParaRPr lang="nl-NL"/>
          </a:p>
        </p:txBody>
      </p:sp>
    </p:spTree>
    <p:extLst>
      <p:ext uri="{BB962C8B-B14F-4D97-AF65-F5344CB8AC3E}">
        <p14:creationId xmlns:p14="http://schemas.microsoft.com/office/powerpoint/2010/main" val="1826657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29B6E904-731B-8A4A-BE23-3C4E9629B8A5}" type="datetimeFigureOut">
              <a:rPr lang="nl-NL" smtClean="0"/>
              <a:t>02-08-17</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12DEBD99-2D15-9843-9B3A-321FA0933FAF}" type="slidenum">
              <a:rPr lang="nl-NL" smtClean="0"/>
              <a:t>‹nr.›</a:t>
            </a:fld>
            <a:endParaRPr lang="nl-NL"/>
          </a:p>
        </p:txBody>
      </p:sp>
    </p:spTree>
    <p:extLst>
      <p:ext uri="{BB962C8B-B14F-4D97-AF65-F5344CB8AC3E}">
        <p14:creationId xmlns:p14="http://schemas.microsoft.com/office/powerpoint/2010/main" val="202401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29B6E904-731B-8A4A-BE23-3C4E9629B8A5}" type="datetimeFigureOut">
              <a:rPr lang="nl-NL" smtClean="0"/>
              <a:t>02-08-17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2DEBD99-2D15-9843-9B3A-321FA0933FAF}" type="slidenum">
              <a:rPr lang="nl-NL" smtClean="0"/>
              <a:t>‹nr.›</a:t>
            </a:fld>
            <a:endParaRPr lang="nl-NL"/>
          </a:p>
        </p:txBody>
      </p:sp>
    </p:spTree>
    <p:extLst>
      <p:ext uri="{BB962C8B-B14F-4D97-AF65-F5344CB8AC3E}">
        <p14:creationId xmlns:p14="http://schemas.microsoft.com/office/powerpoint/2010/main" val="151762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29B6E904-731B-8A4A-BE23-3C4E9629B8A5}" type="datetimeFigureOut">
              <a:rPr lang="nl-NL" smtClean="0"/>
              <a:t>02-08-17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2DEBD99-2D15-9843-9B3A-321FA0933FAF}" type="slidenum">
              <a:rPr lang="nl-NL" smtClean="0"/>
              <a:t>‹nr.›</a:t>
            </a:fld>
            <a:endParaRPr lang="nl-NL"/>
          </a:p>
        </p:txBody>
      </p:sp>
    </p:spTree>
    <p:extLst>
      <p:ext uri="{BB962C8B-B14F-4D97-AF65-F5344CB8AC3E}">
        <p14:creationId xmlns:p14="http://schemas.microsoft.com/office/powerpoint/2010/main" val="160849219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Titelstijl van model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B6E904-731B-8A4A-BE23-3C4E9629B8A5}" type="datetimeFigureOut">
              <a:rPr lang="nl-NL" smtClean="0"/>
              <a:t>02-08-17</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DEBD99-2D15-9843-9B3A-321FA0933FAF}" type="slidenum">
              <a:rPr lang="nl-NL" smtClean="0"/>
              <a:t>‹nr.›</a:t>
            </a:fld>
            <a:endParaRPr lang="nl-NL"/>
          </a:p>
        </p:txBody>
      </p:sp>
    </p:spTree>
    <p:extLst>
      <p:ext uri="{BB962C8B-B14F-4D97-AF65-F5344CB8AC3E}">
        <p14:creationId xmlns:p14="http://schemas.microsoft.com/office/powerpoint/2010/main" val="12285906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Meetkunst</a:t>
            </a:r>
            <a:endParaRPr lang="nl-NL" dirty="0"/>
          </a:p>
        </p:txBody>
      </p:sp>
      <p:sp>
        <p:nvSpPr>
          <p:cNvPr id="3" name="Ondertitel 2"/>
          <p:cNvSpPr>
            <a:spLocks noGrp="1"/>
          </p:cNvSpPr>
          <p:nvPr>
            <p:ph type="subTitle" idx="1"/>
          </p:nvPr>
        </p:nvSpPr>
        <p:spPr/>
        <p:txBody>
          <a:bodyPr/>
          <a:lstStyle/>
          <a:p>
            <a:r>
              <a:rPr lang="nl-NL" dirty="0" smtClean="0"/>
              <a:t>Les </a:t>
            </a:r>
            <a:r>
              <a:rPr lang="nl-NL" dirty="0" smtClean="0"/>
              <a:t>9</a:t>
            </a:r>
            <a:endParaRPr lang="nl-NL" dirty="0" smtClean="0"/>
          </a:p>
          <a:p>
            <a:r>
              <a:rPr lang="nl-NL" dirty="0" smtClean="0"/>
              <a:t>Ruimtelijke patronen </a:t>
            </a:r>
            <a:endParaRPr lang="nl-NL" dirty="0"/>
          </a:p>
        </p:txBody>
      </p:sp>
    </p:spTree>
    <p:extLst>
      <p:ext uri="{BB962C8B-B14F-4D97-AF65-F5344CB8AC3E}">
        <p14:creationId xmlns:p14="http://schemas.microsoft.com/office/powerpoint/2010/main" val="1535825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fbeelding 2" descr="900x450_15798"/>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67057" y="-113842"/>
            <a:ext cx="2029143" cy="7075717"/>
          </a:xfrm>
          <a:prstGeom prst="rect">
            <a:avLst/>
          </a:prstGeom>
          <a:noFill/>
          <a:ln>
            <a:noFill/>
          </a:ln>
        </p:spPr>
      </p:pic>
      <p:sp>
        <p:nvSpPr>
          <p:cNvPr id="4" name="Rechthoek 3"/>
          <p:cNvSpPr/>
          <p:nvPr/>
        </p:nvSpPr>
        <p:spPr>
          <a:xfrm>
            <a:off x="281299" y="780534"/>
            <a:ext cx="4392301" cy="707886"/>
          </a:xfrm>
          <a:prstGeom prst="rect">
            <a:avLst/>
          </a:prstGeom>
        </p:spPr>
        <p:txBody>
          <a:bodyPr wrap="square">
            <a:spAutoFit/>
          </a:bodyPr>
          <a:lstStyle/>
          <a:p>
            <a:pPr>
              <a:spcBef>
                <a:spcPts val="200"/>
              </a:spcBef>
              <a:spcAft>
                <a:spcPts val="0"/>
              </a:spcAft>
            </a:pPr>
            <a:r>
              <a:rPr lang="nl-NL" sz="2000" b="1" dirty="0">
                <a:latin typeface="Calibri Light" charset="0"/>
              </a:rPr>
              <a:t>Chris van der Hoef, Tegel - en </a:t>
            </a:r>
            <a:r>
              <a:rPr lang="nl-NL" sz="2000" b="1" dirty="0" err="1">
                <a:latin typeface="Calibri Light" charset="0"/>
              </a:rPr>
              <a:t>Fayencefabriek</a:t>
            </a:r>
            <a:r>
              <a:rPr lang="nl-NL" sz="2000" b="1" dirty="0">
                <a:latin typeface="Calibri Light" charset="0"/>
              </a:rPr>
              <a:t> </a:t>
            </a:r>
            <a:r>
              <a:rPr lang="nl-NL" sz="2000" b="1" dirty="0" err="1">
                <a:latin typeface="Calibri Light" charset="0"/>
              </a:rPr>
              <a:t>Amphora</a:t>
            </a:r>
            <a:r>
              <a:rPr lang="nl-NL" sz="2000" b="1" dirty="0">
                <a:latin typeface="Calibri Light" charset="0"/>
              </a:rPr>
              <a:t>, 1908 </a:t>
            </a:r>
            <a:endParaRPr lang="nl-NL" sz="2000" b="1" dirty="0">
              <a:effectLst/>
              <a:latin typeface="Calibri Light" charset="0"/>
            </a:endParaRPr>
          </a:p>
        </p:txBody>
      </p:sp>
    </p:spTree>
    <p:extLst>
      <p:ext uri="{BB962C8B-B14F-4D97-AF65-F5344CB8AC3E}">
        <p14:creationId xmlns:p14="http://schemas.microsoft.com/office/powerpoint/2010/main" val="2040442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descr="900x450_4078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60056" y="-1"/>
            <a:ext cx="9131944" cy="6858001"/>
          </a:xfrm>
          <a:prstGeom prst="rect">
            <a:avLst/>
          </a:prstGeom>
          <a:noFill/>
          <a:ln>
            <a:noFill/>
          </a:ln>
        </p:spPr>
      </p:pic>
      <p:sp>
        <p:nvSpPr>
          <p:cNvPr id="3" name="Rechthoek 2"/>
          <p:cNvSpPr/>
          <p:nvPr/>
        </p:nvSpPr>
        <p:spPr>
          <a:xfrm>
            <a:off x="201654" y="889000"/>
            <a:ext cx="2668546" cy="707886"/>
          </a:xfrm>
          <a:prstGeom prst="rect">
            <a:avLst/>
          </a:prstGeom>
        </p:spPr>
        <p:txBody>
          <a:bodyPr wrap="square">
            <a:spAutoFit/>
          </a:bodyPr>
          <a:lstStyle/>
          <a:p>
            <a:pPr>
              <a:spcBef>
                <a:spcPts val="200"/>
              </a:spcBef>
              <a:spcAft>
                <a:spcPts val="0"/>
              </a:spcAft>
            </a:pPr>
            <a:r>
              <a:rPr lang="en-GB" sz="2000" b="1" dirty="0">
                <a:latin typeface="Calibri Light" charset="0"/>
                <a:cs typeface="Calibri" charset="0"/>
              </a:rPr>
              <a:t>Barry Flanagan, Chess (</a:t>
            </a:r>
            <a:r>
              <a:rPr lang="en-GB" sz="2000" b="1" dirty="0" err="1">
                <a:latin typeface="Calibri Light" charset="0"/>
                <a:cs typeface="Calibri" charset="0"/>
              </a:rPr>
              <a:t>Schaakspel</a:t>
            </a:r>
            <a:r>
              <a:rPr lang="en-GB" sz="2000" b="1" dirty="0">
                <a:latin typeface="Calibri Light" charset="0"/>
                <a:cs typeface="Calibri" charset="0"/>
              </a:rPr>
              <a:t>), 1971</a:t>
            </a:r>
            <a:endParaRPr lang="nl-NL" sz="2000" b="1" dirty="0">
              <a:effectLst/>
              <a:latin typeface="Calibri Light" charset="0"/>
            </a:endParaRPr>
          </a:p>
        </p:txBody>
      </p:sp>
    </p:spTree>
    <p:extLst>
      <p:ext uri="{BB962C8B-B14F-4D97-AF65-F5344CB8AC3E}">
        <p14:creationId xmlns:p14="http://schemas.microsoft.com/office/powerpoint/2010/main" val="1890440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descr="900x450_40729"/>
          <p:cNvPicPr>
            <a:picLocks noChangeAspect="1"/>
          </p:cNvPicPr>
          <p:nvPr/>
        </p:nvPicPr>
        <p:blipFill rotWithShape="1">
          <a:blip r:embed="rId3" cstate="print">
            <a:extLst>
              <a:ext uri="{28A0092B-C50C-407E-A947-70E740481C1C}">
                <a14:useLocalDpi xmlns:a14="http://schemas.microsoft.com/office/drawing/2010/main" val="0"/>
              </a:ext>
            </a:extLst>
          </a:blip>
          <a:srcRect t="14409" b="14104"/>
          <a:stretch/>
        </p:blipFill>
        <p:spPr bwMode="auto">
          <a:xfrm>
            <a:off x="4953000" y="-1"/>
            <a:ext cx="7239000" cy="6866404"/>
          </a:xfrm>
          <a:prstGeom prst="rect">
            <a:avLst/>
          </a:prstGeom>
          <a:noFill/>
          <a:ln>
            <a:noFill/>
          </a:ln>
          <a:extLst>
            <a:ext uri="{53640926-AAD7-44D8-BBD7-CCE9431645EC}">
              <a14:shadowObscured xmlns:a14="http://schemas.microsoft.com/office/drawing/2010/main"/>
            </a:ext>
          </a:extLst>
        </p:spPr>
      </p:pic>
      <p:sp>
        <p:nvSpPr>
          <p:cNvPr id="3" name="Rechthoek 2"/>
          <p:cNvSpPr/>
          <p:nvPr/>
        </p:nvSpPr>
        <p:spPr>
          <a:xfrm>
            <a:off x="228600" y="642035"/>
            <a:ext cx="4013200" cy="1015663"/>
          </a:xfrm>
          <a:prstGeom prst="rect">
            <a:avLst/>
          </a:prstGeom>
        </p:spPr>
        <p:txBody>
          <a:bodyPr wrap="square">
            <a:spAutoFit/>
          </a:bodyPr>
          <a:lstStyle/>
          <a:p>
            <a:pPr>
              <a:spcBef>
                <a:spcPts val="200"/>
              </a:spcBef>
              <a:spcAft>
                <a:spcPts val="0"/>
              </a:spcAft>
            </a:pPr>
            <a:r>
              <a:rPr lang="en-GB" sz="2000" b="1" dirty="0">
                <a:latin typeface="Calibri Light" charset="0"/>
                <a:cs typeface="Calibri" charset="0"/>
              </a:rPr>
              <a:t>Sol </a:t>
            </a:r>
            <a:r>
              <a:rPr lang="en-GB" sz="2000" b="1" dirty="0" err="1">
                <a:latin typeface="Calibri Light" charset="0"/>
                <a:cs typeface="Calibri" charset="0"/>
              </a:rPr>
              <a:t>Lewitt</a:t>
            </a:r>
            <a:r>
              <a:rPr lang="en-GB" sz="2000" b="1" dirty="0">
                <a:latin typeface="Calibri Light" charset="0"/>
                <a:cs typeface="Calibri" charset="0"/>
              </a:rPr>
              <a:t>, Floor piece no. 1 (Cube structure based on nine modules), (</a:t>
            </a:r>
            <a:r>
              <a:rPr lang="en-GB" sz="2000" b="1" dirty="0" err="1">
                <a:latin typeface="Calibri Light" charset="0"/>
                <a:cs typeface="Calibri" charset="0"/>
              </a:rPr>
              <a:t>Vloerstructuur</a:t>
            </a:r>
            <a:r>
              <a:rPr lang="en-GB" sz="2000" b="1" dirty="0">
                <a:latin typeface="Calibri Light" charset="0"/>
                <a:cs typeface="Calibri" charset="0"/>
              </a:rPr>
              <a:t>, </a:t>
            </a:r>
            <a:r>
              <a:rPr lang="en-GB" sz="2000" b="1" dirty="0" err="1">
                <a:latin typeface="Calibri Light" charset="0"/>
                <a:cs typeface="Calibri" charset="0"/>
              </a:rPr>
              <a:t>nummer</a:t>
            </a:r>
            <a:r>
              <a:rPr lang="en-GB" sz="2000" b="1" dirty="0">
                <a:latin typeface="Calibri Light" charset="0"/>
                <a:cs typeface="Calibri" charset="0"/>
              </a:rPr>
              <a:t> 1), </a:t>
            </a:r>
            <a:endParaRPr lang="nl-NL" sz="2000" b="1" dirty="0">
              <a:effectLst/>
              <a:latin typeface="Calibri Light" charset="0"/>
            </a:endParaRPr>
          </a:p>
        </p:txBody>
      </p:sp>
    </p:spTree>
    <p:extLst>
      <p:ext uri="{BB962C8B-B14F-4D97-AF65-F5344CB8AC3E}">
        <p14:creationId xmlns:p14="http://schemas.microsoft.com/office/powerpoint/2010/main" val="1639861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descr="http://collectie.boijmans.nl/images/300x450_43849.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53781" y="0"/>
            <a:ext cx="10338219" cy="6858000"/>
          </a:xfrm>
          <a:prstGeom prst="rect">
            <a:avLst/>
          </a:prstGeom>
          <a:noFill/>
          <a:ln>
            <a:noFill/>
          </a:ln>
        </p:spPr>
      </p:pic>
      <p:sp>
        <p:nvSpPr>
          <p:cNvPr id="3" name="Rechthoek 2"/>
          <p:cNvSpPr/>
          <p:nvPr/>
        </p:nvSpPr>
        <p:spPr>
          <a:xfrm>
            <a:off x="262105" y="602734"/>
            <a:ext cx="1363496" cy="707886"/>
          </a:xfrm>
          <a:prstGeom prst="rect">
            <a:avLst/>
          </a:prstGeom>
        </p:spPr>
        <p:txBody>
          <a:bodyPr wrap="square">
            <a:spAutoFit/>
          </a:bodyPr>
          <a:lstStyle/>
          <a:p>
            <a:pPr>
              <a:spcBef>
                <a:spcPts val="200"/>
              </a:spcBef>
              <a:spcAft>
                <a:spcPts val="0"/>
              </a:spcAft>
            </a:pPr>
            <a:r>
              <a:rPr lang="nl-NL" sz="2000" b="1" dirty="0">
                <a:latin typeface="Calibri Light" charset="0"/>
              </a:rPr>
              <a:t>Anoniem 1550-1580</a:t>
            </a:r>
            <a:endParaRPr lang="nl-NL" sz="2000" b="1" dirty="0">
              <a:effectLst/>
              <a:latin typeface="Calibri Light" charset="0"/>
            </a:endParaRPr>
          </a:p>
        </p:txBody>
      </p:sp>
    </p:spTree>
    <p:extLst>
      <p:ext uri="{BB962C8B-B14F-4D97-AF65-F5344CB8AC3E}">
        <p14:creationId xmlns:p14="http://schemas.microsoft.com/office/powerpoint/2010/main" val="1436777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descr="900x450_13109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54400" y="-1"/>
            <a:ext cx="8737600" cy="6871291"/>
          </a:xfrm>
          <a:prstGeom prst="rect">
            <a:avLst/>
          </a:prstGeom>
          <a:noFill/>
          <a:ln>
            <a:noFill/>
          </a:ln>
        </p:spPr>
      </p:pic>
      <p:sp>
        <p:nvSpPr>
          <p:cNvPr id="3" name="Rechthoek 2"/>
          <p:cNvSpPr/>
          <p:nvPr/>
        </p:nvSpPr>
        <p:spPr>
          <a:xfrm>
            <a:off x="290420" y="805934"/>
            <a:ext cx="2655980" cy="1327666"/>
          </a:xfrm>
          <a:prstGeom prst="rect">
            <a:avLst/>
          </a:prstGeom>
        </p:spPr>
        <p:txBody>
          <a:bodyPr wrap="square">
            <a:spAutoFit/>
          </a:bodyPr>
          <a:lstStyle/>
          <a:p>
            <a:pPr>
              <a:spcBef>
                <a:spcPts val="200"/>
              </a:spcBef>
              <a:spcAft>
                <a:spcPts val="0"/>
              </a:spcAft>
            </a:pPr>
            <a:r>
              <a:rPr lang="nl-NL" sz="2000" b="1" dirty="0">
                <a:latin typeface="Calibri Light" charset="0"/>
              </a:rPr>
              <a:t>Geert Lap, Kleurendriehoek bestaande uit 21 kommen, 1988</a:t>
            </a:r>
            <a:endParaRPr lang="nl-NL" sz="2000" b="1" dirty="0">
              <a:effectLst/>
              <a:latin typeface="Calibri Light" charset="0"/>
            </a:endParaRPr>
          </a:p>
        </p:txBody>
      </p:sp>
    </p:spTree>
    <p:extLst>
      <p:ext uri="{BB962C8B-B14F-4D97-AF65-F5344CB8AC3E}">
        <p14:creationId xmlns:p14="http://schemas.microsoft.com/office/powerpoint/2010/main" val="78177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descr="900x450_55551"/>
          <p:cNvPicPr>
            <a:picLocks noChangeAspect="1"/>
          </p:cNvPicPr>
          <p:nvPr/>
        </p:nvPicPr>
        <p:blipFill rotWithShape="1">
          <a:blip r:embed="rId3" cstate="print">
            <a:extLst>
              <a:ext uri="{28A0092B-C50C-407E-A947-70E740481C1C}">
                <a14:useLocalDpi xmlns:a14="http://schemas.microsoft.com/office/drawing/2010/main" val="0"/>
              </a:ext>
            </a:extLst>
          </a:blip>
          <a:srcRect l="27813" t="34134" r="28306" b="24146"/>
          <a:stretch/>
        </p:blipFill>
        <p:spPr bwMode="auto">
          <a:xfrm>
            <a:off x="4814145" y="0"/>
            <a:ext cx="7377855" cy="6858000"/>
          </a:xfrm>
          <a:prstGeom prst="rect">
            <a:avLst/>
          </a:prstGeom>
          <a:noFill/>
          <a:ln>
            <a:noFill/>
          </a:ln>
          <a:extLst>
            <a:ext uri="{53640926-AAD7-44D8-BBD7-CCE9431645EC}">
              <a14:shadowObscured xmlns:a14="http://schemas.microsoft.com/office/drawing/2010/main"/>
            </a:ext>
          </a:extLst>
        </p:spPr>
      </p:pic>
      <p:sp>
        <p:nvSpPr>
          <p:cNvPr id="3" name="Rechthoek 2"/>
          <p:cNvSpPr/>
          <p:nvPr/>
        </p:nvSpPr>
        <p:spPr>
          <a:xfrm>
            <a:off x="604699" y="831334"/>
            <a:ext cx="3928704" cy="400110"/>
          </a:xfrm>
          <a:prstGeom prst="rect">
            <a:avLst/>
          </a:prstGeom>
        </p:spPr>
        <p:txBody>
          <a:bodyPr wrap="none">
            <a:spAutoFit/>
          </a:bodyPr>
          <a:lstStyle/>
          <a:p>
            <a:pPr>
              <a:spcBef>
                <a:spcPts val="200"/>
              </a:spcBef>
              <a:spcAft>
                <a:spcPts val="0"/>
              </a:spcAft>
            </a:pPr>
            <a:r>
              <a:rPr lang="nl-NL" sz="2000" b="1" dirty="0">
                <a:latin typeface="Calibri Light" charset="0"/>
                <a:cs typeface="Calibri" charset="0"/>
              </a:rPr>
              <a:t>Anoniem, Dobbelsteen, (1400-1500)</a:t>
            </a:r>
            <a:endParaRPr lang="nl-NL" sz="2000" b="1" dirty="0">
              <a:effectLst/>
              <a:latin typeface="Calibri Light" charset="0"/>
            </a:endParaRPr>
          </a:p>
        </p:txBody>
      </p:sp>
    </p:spTree>
    <p:extLst>
      <p:ext uri="{BB962C8B-B14F-4D97-AF65-F5344CB8AC3E}">
        <p14:creationId xmlns:p14="http://schemas.microsoft.com/office/powerpoint/2010/main" val="1892422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1438</TotalTime>
  <Words>399</Words>
  <Application>Microsoft Macintosh PowerPoint</Application>
  <PresentationFormat>Breedbeeld</PresentationFormat>
  <Paragraphs>27</Paragraphs>
  <Slides>7</Slides>
  <Notes>6</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7</vt:i4>
      </vt:variant>
    </vt:vector>
  </HeadingPairs>
  <TitlesOfParts>
    <vt:vector size="11" baseType="lpstr">
      <vt:lpstr>Calibri</vt:lpstr>
      <vt:lpstr>Calibri Light</vt:lpstr>
      <vt:lpstr>Arial</vt:lpstr>
      <vt:lpstr>Office-thema</vt:lpstr>
      <vt:lpstr>Meetkunst</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Meetkunst</dc:title>
  <dc:creator>Wijers, M.M. (Monica)</dc:creator>
  <cp:lastModifiedBy>Wijers, M.M. (Monica)</cp:lastModifiedBy>
  <cp:revision>11</cp:revision>
  <dcterms:created xsi:type="dcterms:W3CDTF">2016-11-11T14:47:17Z</dcterms:created>
  <dcterms:modified xsi:type="dcterms:W3CDTF">2017-08-02T12:21:06Z</dcterms:modified>
</cp:coreProperties>
</file>