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6" r:id="rId9"/>
    <p:sldId id="263" r:id="rId10"/>
    <p:sldId id="264" r:id="rId11"/>
    <p:sldId id="265"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8"/>
    <p:restoredTop sz="74684"/>
  </p:normalViewPr>
  <p:slideViewPr>
    <p:cSldViewPr snapToGrid="0" snapToObjects="1">
      <p:cViewPr>
        <p:scale>
          <a:sx n="50" d="100"/>
          <a:sy n="50" d="100"/>
        </p:scale>
        <p:origin x="1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6C496-297D-A641-92D6-F4B6AD842CA7}" type="datetimeFigureOut">
              <a:rPr lang="nl-NL" smtClean="0"/>
              <a:t>02-08-17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FC1A6-0766-3640-A7D0-00B02995BBE5}" type="slidenum">
              <a:rPr lang="nl-NL" smtClean="0"/>
              <a:t>‹nr.›</a:t>
            </a:fld>
            <a:endParaRPr lang="nl-NL"/>
          </a:p>
        </p:txBody>
      </p:sp>
    </p:spTree>
    <p:extLst>
      <p:ext uri="{BB962C8B-B14F-4D97-AF65-F5344CB8AC3E}">
        <p14:creationId xmlns:p14="http://schemas.microsoft.com/office/powerpoint/2010/main" val="427993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err="1" smtClean="0">
                <a:solidFill>
                  <a:schemeClr val="tx1"/>
                </a:solidFill>
                <a:effectLst/>
                <a:latin typeface="+mn-lt"/>
                <a:ea typeface="+mn-ea"/>
                <a:cs typeface="+mn-cs"/>
              </a:rPr>
              <a:t>Yayoi</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Kusama</a:t>
            </a:r>
            <a:r>
              <a:rPr lang="nl-NL" sz="1200" kern="1200" dirty="0" smtClean="0">
                <a:solidFill>
                  <a:schemeClr val="tx1"/>
                </a:solidFill>
                <a:effectLst/>
                <a:latin typeface="+mn-lt"/>
                <a:ea typeface="+mn-ea"/>
                <a:cs typeface="+mn-cs"/>
              </a:rPr>
              <a:t> maakt met ‘</a:t>
            </a:r>
            <a:r>
              <a:rPr lang="nl-NL" sz="1200" kern="1200" dirty="0" err="1" smtClean="0">
                <a:solidFill>
                  <a:schemeClr val="tx1"/>
                </a:solidFill>
                <a:effectLst/>
                <a:latin typeface="+mn-lt"/>
                <a:ea typeface="+mn-ea"/>
                <a:cs typeface="+mn-cs"/>
              </a:rPr>
              <a:t>infinity</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mirror</a:t>
            </a:r>
            <a:r>
              <a:rPr lang="nl-NL" sz="1200" kern="1200" dirty="0" smtClean="0">
                <a:solidFill>
                  <a:schemeClr val="tx1"/>
                </a:solidFill>
                <a:effectLst/>
                <a:latin typeface="+mn-lt"/>
                <a:ea typeface="+mn-ea"/>
                <a:cs typeface="+mn-cs"/>
              </a:rPr>
              <a:t> room’ de toeschouwer onderdeel van het kunstwerk. Het is de eerste installatie waarin de kunstenares gebruik maakt van spiegels; een materiaal dat zij haar leven lang zal blijven gebruiken en dat samen met haar zogenaamde ‘</a:t>
            </a:r>
            <a:r>
              <a:rPr lang="nl-NL" sz="1200" kern="1200" dirty="0" err="1" smtClean="0">
                <a:solidFill>
                  <a:schemeClr val="tx1"/>
                </a:solidFill>
                <a:effectLst/>
                <a:latin typeface="+mn-lt"/>
                <a:ea typeface="+mn-ea"/>
                <a:cs typeface="+mn-cs"/>
              </a:rPr>
              <a:t>dots</a:t>
            </a:r>
            <a:r>
              <a:rPr lang="nl-NL" sz="1200" kern="1200" dirty="0" smtClean="0">
                <a:solidFill>
                  <a:schemeClr val="tx1"/>
                </a:solidFill>
                <a:effectLst/>
                <a:latin typeface="+mn-lt"/>
                <a:ea typeface="+mn-ea"/>
                <a:cs typeface="+mn-cs"/>
              </a:rPr>
              <a:t>’ een essentieel onderdeel in haar werk vormt. De spiegelkamer, die sinds 2011 permanent in het museum te zien is, bestaat uit een gesloten kamer met spiegels en een met stoffen fallusvormen bedekte vloer. Door de spiegels wordt de vloer een oneindig veld van wit met rode stippen, waartussen de bezoeker zichzelf steeds terugziet; een wonderlijke en desoriënterende ervaring. </a:t>
            </a:r>
          </a:p>
          <a:p>
            <a:r>
              <a:rPr lang="nl-NL" dirty="0" smtClean="0"/>
              <a:t>Hoer invoegen</a:t>
            </a:r>
            <a:r>
              <a:rPr lang="nl-NL" baseline="0" dirty="0" smtClean="0"/>
              <a:t> patronen van leerlingen uit led 5</a:t>
            </a:r>
            <a:endParaRPr lang="nl-NL" dirty="0"/>
          </a:p>
        </p:txBody>
      </p:sp>
      <p:sp>
        <p:nvSpPr>
          <p:cNvPr id="4" name="Tijdelijke aanduiding voor dianummer 3"/>
          <p:cNvSpPr>
            <a:spLocks noGrp="1"/>
          </p:cNvSpPr>
          <p:nvPr>
            <p:ph type="sldNum" sz="quarter" idx="10"/>
          </p:nvPr>
        </p:nvSpPr>
        <p:spPr/>
        <p:txBody>
          <a:bodyPr/>
          <a:lstStyle/>
          <a:p>
            <a:fld id="{594FC1A6-0766-3640-A7D0-00B02995BBE5}" type="slidenum">
              <a:rPr lang="nl-NL" smtClean="0"/>
              <a:t>2</a:t>
            </a:fld>
            <a:endParaRPr lang="nl-NL"/>
          </a:p>
        </p:txBody>
      </p:sp>
    </p:spTree>
    <p:extLst>
      <p:ext uri="{BB962C8B-B14F-4D97-AF65-F5344CB8AC3E}">
        <p14:creationId xmlns:p14="http://schemas.microsoft.com/office/powerpoint/2010/main" val="137106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1" kern="1200" dirty="0" smtClean="0">
                <a:solidFill>
                  <a:schemeClr val="tx1"/>
                </a:solidFill>
                <a:effectLst/>
                <a:latin typeface="+mn-lt"/>
                <a:ea typeface="+mn-ea"/>
                <a:cs typeface="+mn-cs"/>
              </a:rPr>
              <a:t>Achtergrondinformatie</a:t>
            </a:r>
            <a:endParaRPr lang="nl-NL" sz="1200" kern="1200" dirty="0" smtClean="0">
              <a:solidFill>
                <a:schemeClr val="tx1"/>
              </a:solidFill>
              <a:effectLst/>
              <a:latin typeface="+mn-lt"/>
              <a:ea typeface="+mn-ea"/>
              <a:cs typeface="+mn-cs"/>
            </a:endParaRPr>
          </a:p>
          <a:p>
            <a:r>
              <a:rPr lang="nl-NL" sz="1200" b="1" i="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Paul Beckman volgde geen opleiding tot kunstenaar, maar werkte al op zeer jonge leeftijd als meubelmaker in een fabriek. Beckman ging associatief te werk en haalde zijn inspiratie overal vandaan. Zo leidde de vorm van een eenvoudige mahoniehouten Empire spiegel tot het hiernaast afgebeelde kunstwerk.</a:t>
            </a:r>
          </a:p>
          <a:p>
            <a:endParaRPr lang="nl-NL" dirty="0"/>
          </a:p>
        </p:txBody>
      </p:sp>
      <p:sp>
        <p:nvSpPr>
          <p:cNvPr id="4" name="Tijdelijke aanduiding voor dianummer 3"/>
          <p:cNvSpPr>
            <a:spLocks noGrp="1"/>
          </p:cNvSpPr>
          <p:nvPr>
            <p:ph type="sldNum" sz="quarter" idx="10"/>
          </p:nvPr>
        </p:nvSpPr>
        <p:spPr/>
        <p:txBody>
          <a:bodyPr/>
          <a:lstStyle/>
          <a:p>
            <a:fld id="{594FC1A6-0766-3640-A7D0-00B02995BBE5}" type="slidenum">
              <a:rPr lang="nl-NL" smtClean="0"/>
              <a:t>3</a:t>
            </a:fld>
            <a:endParaRPr lang="nl-NL"/>
          </a:p>
        </p:txBody>
      </p:sp>
    </p:spTree>
    <p:extLst>
      <p:ext uri="{BB962C8B-B14F-4D97-AF65-F5344CB8AC3E}">
        <p14:creationId xmlns:p14="http://schemas.microsoft.com/office/powerpoint/2010/main" val="166314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foto’s invoegen van patronen van leerlingen uit les 6</a:t>
            </a:r>
            <a:endParaRPr lang="nl-NL" dirty="0"/>
          </a:p>
        </p:txBody>
      </p:sp>
      <p:sp>
        <p:nvSpPr>
          <p:cNvPr id="4" name="Tijdelijke aanduiding voor dianummer 3"/>
          <p:cNvSpPr>
            <a:spLocks noGrp="1"/>
          </p:cNvSpPr>
          <p:nvPr>
            <p:ph type="sldNum" sz="quarter" idx="10"/>
          </p:nvPr>
        </p:nvSpPr>
        <p:spPr/>
        <p:txBody>
          <a:bodyPr/>
          <a:lstStyle/>
          <a:p>
            <a:fld id="{594FC1A6-0766-3640-A7D0-00B02995BBE5}" type="slidenum">
              <a:rPr lang="nl-NL" smtClean="0"/>
              <a:t>4</a:t>
            </a:fld>
            <a:endParaRPr lang="nl-NL"/>
          </a:p>
        </p:txBody>
      </p:sp>
    </p:spTree>
    <p:extLst>
      <p:ext uri="{BB962C8B-B14F-4D97-AF65-F5344CB8AC3E}">
        <p14:creationId xmlns:p14="http://schemas.microsoft.com/office/powerpoint/2010/main" val="1081418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1" kern="1200" dirty="0" smtClean="0">
                <a:solidFill>
                  <a:schemeClr val="tx1"/>
                </a:solidFill>
                <a:effectLst/>
                <a:latin typeface="+mn-lt"/>
                <a:ea typeface="+mn-ea"/>
                <a:cs typeface="+mn-cs"/>
              </a:rPr>
              <a:t>Achtergrondinformatie</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Dit schilderij van Bouts stelt het gezicht van Christus voor die de toeschouwer aankijkt. Hij draagt sieraden op zijn rode mantel. Het is niet 'naar het leven' geschilderd, maar men dacht wel dat Christus er zo had uitgezien, een beeld gebaseerd op oude verhalen.</a:t>
            </a:r>
          </a:p>
          <a:p>
            <a:endParaRPr lang="nl-NL" dirty="0"/>
          </a:p>
        </p:txBody>
      </p:sp>
      <p:sp>
        <p:nvSpPr>
          <p:cNvPr id="4" name="Tijdelijke aanduiding voor dianummer 3"/>
          <p:cNvSpPr>
            <a:spLocks noGrp="1"/>
          </p:cNvSpPr>
          <p:nvPr>
            <p:ph type="sldNum" sz="quarter" idx="10"/>
          </p:nvPr>
        </p:nvSpPr>
        <p:spPr/>
        <p:txBody>
          <a:bodyPr/>
          <a:lstStyle/>
          <a:p>
            <a:fld id="{594FC1A6-0766-3640-A7D0-00B02995BBE5}" type="slidenum">
              <a:rPr lang="nl-NL" smtClean="0"/>
              <a:t>6</a:t>
            </a:fld>
            <a:endParaRPr lang="nl-NL"/>
          </a:p>
        </p:txBody>
      </p:sp>
    </p:spTree>
    <p:extLst>
      <p:ext uri="{BB962C8B-B14F-4D97-AF65-F5344CB8AC3E}">
        <p14:creationId xmlns:p14="http://schemas.microsoft.com/office/powerpoint/2010/main" val="96511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Gerard van </a:t>
            </a:r>
            <a:r>
              <a:rPr lang="nl-NL" sz="1200" kern="1200" dirty="0" err="1" smtClean="0">
                <a:solidFill>
                  <a:schemeClr val="tx1"/>
                </a:solidFill>
                <a:effectLst/>
                <a:latin typeface="+mn-lt"/>
                <a:ea typeface="+mn-ea"/>
                <a:cs typeface="+mn-cs"/>
              </a:rPr>
              <a:t>Rooy</a:t>
            </a:r>
            <a:r>
              <a:rPr lang="nl-NL" sz="1200" kern="1200" dirty="0" smtClean="0">
                <a:solidFill>
                  <a:schemeClr val="tx1"/>
                </a:solidFill>
                <a:effectLst/>
                <a:latin typeface="+mn-lt"/>
                <a:ea typeface="+mn-ea"/>
                <a:cs typeface="+mn-cs"/>
              </a:rPr>
              <a:t> was een Nederlandse graficus en maakte meer dan 300 prenten, alleen in zwart-wit. De kunstenaar werkte figuratief, maar bereikte daarmee vaak een bijna abstract resultaat. Hij maakte onder meer een grote serie van stille, poëtische beelden van eenvoudige onderwerpen: een bolletje touw, een doosje, een schelp, een paar veren, zoals deze prent: een spiegel, een glazen bal en een veer.</a:t>
            </a:r>
          </a:p>
          <a:p>
            <a:endParaRPr lang="nl-NL" dirty="0"/>
          </a:p>
        </p:txBody>
      </p:sp>
      <p:sp>
        <p:nvSpPr>
          <p:cNvPr id="4" name="Tijdelijke aanduiding voor dianummer 3"/>
          <p:cNvSpPr>
            <a:spLocks noGrp="1"/>
          </p:cNvSpPr>
          <p:nvPr>
            <p:ph type="sldNum" sz="quarter" idx="10"/>
          </p:nvPr>
        </p:nvSpPr>
        <p:spPr/>
        <p:txBody>
          <a:bodyPr/>
          <a:lstStyle/>
          <a:p>
            <a:fld id="{594FC1A6-0766-3640-A7D0-00B02995BBE5}" type="slidenum">
              <a:rPr lang="nl-NL" smtClean="0"/>
              <a:t>7</a:t>
            </a:fld>
            <a:endParaRPr lang="nl-NL"/>
          </a:p>
        </p:txBody>
      </p:sp>
    </p:spTree>
    <p:extLst>
      <p:ext uri="{BB962C8B-B14F-4D97-AF65-F5344CB8AC3E}">
        <p14:creationId xmlns:p14="http://schemas.microsoft.com/office/powerpoint/2010/main" val="136861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Titelstijl van model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9B6E904-731B-8A4A-BE23-3C4E9629B8A5}" type="datetimeFigureOut">
              <a:rPr lang="nl-NL" smtClean="0"/>
              <a:t>02-08-17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867032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9B6E904-731B-8A4A-BE23-3C4E9629B8A5}" type="datetimeFigureOut">
              <a:rPr lang="nl-NL" smtClean="0"/>
              <a:t>02-08-17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140418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9B6E904-731B-8A4A-BE23-3C4E9629B8A5}" type="datetimeFigureOut">
              <a:rPr lang="nl-NL" smtClean="0"/>
              <a:t>02-08-17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151909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9B6E904-731B-8A4A-BE23-3C4E9629B8A5}" type="datetimeFigureOut">
              <a:rPr lang="nl-NL" smtClean="0"/>
              <a:t>02-08-17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9437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Titelstijl van model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29B6E904-731B-8A4A-BE23-3C4E9629B8A5}" type="datetimeFigureOut">
              <a:rPr lang="nl-NL" smtClean="0"/>
              <a:t>02-08-17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1967970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9B6E904-731B-8A4A-BE23-3C4E9629B8A5}" type="datetimeFigureOut">
              <a:rPr lang="nl-NL" smtClean="0"/>
              <a:t>02-08-17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14269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Titelstijl van model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9B6E904-731B-8A4A-BE23-3C4E9629B8A5}" type="datetimeFigureOut">
              <a:rPr lang="nl-NL" smtClean="0"/>
              <a:t>02-08-17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164531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29B6E904-731B-8A4A-BE23-3C4E9629B8A5}" type="datetimeFigureOut">
              <a:rPr lang="nl-NL" smtClean="0"/>
              <a:t>02-08-17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182665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9B6E904-731B-8A4A-BE23-3C4E9629B8A5}" type="datetimeFigureOut">
              <a:rPr lang="nl-NL" smtClean="0"/>
              <a:t>02-08-17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20240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29B6E904-731B-8A4A-BE23-3C4E9629B8A5}" type="datetimeFigureOut">
              <a:rPr lang="nl-NL" smtClean="0"/>
              <a:t>02-08-17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151762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29B6E904-731B-8A4A-BE23-3C4E9629B8A5}" type="datetimeFigureOut">
              <a:rPr lang="nl-NL" smtClean="0"/>
              <a:t>02-08-17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16084921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6E904-731B-8A4A-BE23-3C4E9629B8A5}" type="datetimeFigureOut">
              <a:rPr lang="nl-NL" smtClean="0"/>
              <a:t>02-08-17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EBD99-2D15-9843-9B3A-321FA0933FAF}" type="slidenum">
              <a:rPr lang="nl-NL" smtClean="0"/>
              <a:t>‹nr.›</a:t>
            </a:fld>
            <a:endParaRPr lang="nl-NL"/>
          </a:p>
        </p:txBody>
      </p:sp>
    </p:spTree>
    <p:extLst>
      <p:ext uri="{BB962C8B-B14F-4D97-AF65-F5344CB8AC3E}">
        <p14:creationId xmlns:p14="http://schemas.microsoft.com/office/powerpoint/2010/main" val="1228590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Meetkunst</a:t>
            </a:r>
            <a:endParaRPr lang="nl-NL" dirty="0"/>
          </a:p>
        </p:txBody>
      </p:sp>
      <p:sp>
        <p:nvSpPr>
          <p:cNvPr id="3" name="Ondertitel 2"/>
          <p:cNvSpPr>
            <a:spLocks noGrp="1"/>
          </p:cNvSpPr>
          <p:nvPr>
            <p:ph type="subTitle" idx="1"/>
          </p:nvPr>
        </p:nvSpPr>
        <p:spPr/>
        <p:txBody>
          <a:bodyPr/>
          <a:lstStyle/>
          <a:p>
            <a:r>
              <a:rPr lang="nl-NL" dirty="0" smtClean="0"/>
              <a:t>Les </a:t>
            </a:r>
            <a:r>
              <a:rPr lang="nl-NL" dirty="0" smtClean="0"/>
              <a:t>8</a:t>
            </a:r>
            <a:endParaRPr lang="nl-NL" dirty="0" smtClean="0"/>
          </a:p>
          <a:p>
            <a:r>
              <a:rPr lang="nl-NL" dirty="0" smtClean="0"/>
              <a:t>Spiegeltje, spiegeltje, wat zie ik?</a:t>
            </a:r>
            <a:endParaRPr lang="nl-NL" dirty="0"/>
          </a:p>
        </p:txBody>
      </p:sp>
    </p:spTree>
    <p:extLst>
      <p:ext uri="{BB962C8B-B14F-4D97-AF65-F5344CB8AC3E}">
        <p14:creationId xmlns:p14="http://schemas.microsoft.com/office/powerpoint/2010/main" val="153582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rcRect l="24371" t="6760" r="24281" b="3754"/>
          <a:stretch>
            <a:fillRect/>
          </a:stretch>
        </p:blipFill>
        <p:spPr bwMode="auto">
          <a:xfrm>
            <a:off x="5624830" y="-6415"/>
            <a:ext cx="6567170" cy="6864415"/>
          </a:xfrm>
          <a:prstGeom prst="rect">
            <a:avLst/>
          </a:prstGeom>
          <a:noFill/>
          <a:ln>
            <a:noFill/>
          </a:ln>
        </p:spPr>
      </p:pic>
    </p:spTree>
    <p:extLst>
      <p:ext uri="{BB962C8B-B14F-4D97-AF65-F5344CB8AC3E}">
        <p14:creationId xmlns:p14="http://schemas.microsoft.com/office/powerpoint/2010/main" val="1202372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rcRect l="31281" t="6322" r="31511" b="3531"/>
          <a:stretch>
            <a:fillRect/>
          </a:stretch>
        </p:blipFill>
        <p:spPr bwMode="auto">
          <a:xfrm>
            <a:off x="7656830" y="-63133"/>
            <a:ext cx="4535170" cy="6921133"/>
          </a:xfrm>
          <a:prstGeom prst="rect">
            <a:avLst/>
          </a:prstGeom>
          <a:noFill/>
          <a:ln>
            <a:noFill/>
          </a:ln>
        </p:spPr>
      </p:pic>
    </p:spTree>
    <p:extLst>
      <p:ext uri="{BB962C8B-B14F-4D97-AF65-F5344CB8AC3E}">
        <p14:creationId xmlns:p14="http://schemas.microsoft.com/office/powerpoint/2010/main" val="157880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1169" y="0"/>
            <a:ext cx="9130831" cy="6858000"/>
          </a:xfrm>
          <a:prstGeom prst="rect">
            <a:avLst/>
          </a:prstGeom>
          <a:noFill/>
          <a:ln>
            <a:noFill/>
          </a:ln>
        </p:spPr>
      </p:pic>
      <p:sp>
        <p:nvSpPr>
          <p:cNvPr id="4" name="Rechthoek 3"/>
          <p:cNvSpPr/>
          <p:nvPr/>
        </p:nvSpPr>
        <p:spPr>
          <a:xfrm>
            <a:off x="203200" y="515035"/>
            <a:ext cx="2667000" cy="1015663"/>
          </a:xfrm>
          <a:prstGeom prst="rect">
            <a:avLst/>
          </a:prstGeom>
        </p:spPr>
        <p:txBody>
          <a:bodyPr wrap="square">
            <a:spAutoFit/>
          </a:bodyPr>
          <a:lstStyle/>
          <a:p>
            <a:pPr>
              <a:spcBef>
                <a:spcPts val="200"/>
              </a:spcBef>
              <a:spcAft>
                <a:spcPts val="0"/>
              </a:spcAft>
            </a:pPr>
            <a:r>
              <a:rPr lang="en-US" sz="2000" b="1" dirty="0">
                <a:latin typeface="Calibri Light" charset="0"/>
              </a:rPr>
              <a:t>Yayoi </a:t>
            </a:r>
            <a:r>
              <a:rPr lang="en-US" sz="2000" b="1" dirty="0" err="1">
                <a:latin typeface="Calibri Light" charset="0"/>
              </a:rPr>
              <a:t>Kusama</a:t>
            </a:r>
            <a:r>
              <a:rPr lang="en-US" sz="2000" b="1" dirty="0">
                <a:latin typeface="Calibri Light" charset="0"/>
              </a:rPr>
              <a:t>, Infinity Mirror Room - Phalli's Field (Floor Show) 1965</a:t>
            </a:r>
            <a:endParaRPr lang="nl-NL" sz="2000" b="1" dirty="0">
              <a:effectLst/>
              <a:latin typeface="Calibri Light" charset="0"/>
            </a:endParaRPr>
          </a:p>
        </p:txBody>
      </p:sp>
    </p:spTree>
    <p:extLst>
      <p:ext uri="{BB962C8B-B14F-4D97-AF65-F5344CB8AC3E}">
        <p14:creationId xmlns:p14="http://schemas.microsoft.com/office/powerpoint/2010/main" val="139680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http://collectie.boijmans.nl/images/300x450_1015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0"/>
            <a:ext cx="9131824" cy="6858000"/>
          </a:xfrm>
          <a:prstGeom prst="rect">
            <a:avLst/>
          </a:prstGeom>
          <a:noFill/>
          <a:ln>
            <a:noFill/>
          </a:ln>
        </p:spPr>
      </p:pic>
      <p:sp>
        <p:nvSpPr>
          <p:cNvPr id="3" name="Rechthoek 2"/>
          <p:cNvSpPr/>
          <p:nvPr/>
        </p:nvSpPr>
        <p:spPr>
          <a:xfrm>
            <a:off x="304800" y="642035"/>
            <a:ext cx="2540000" cy="1323439"/>
          </a:xfrm>
          <a:prstGeom prst="rect">
            <a:avLst/>
          </a:prstGeom>
        </p:spPr>
        <p:txBody>
          <a:bodyPr wrap="square">
            <a:spAutoFit/>
          </a:bodyPr>
          <a:lstStyle/>
          <a:p>
            <a:pPr>
              <a:spcBef>
                <a:spcPts val="200"/>
              </a:spcBef>
              <a:spcAft>
                <a:spcPts val="0"/>
              </a:spcAft>
            </a:pPr>
            <a:r>
              <a:rPr lang="nl-NL" sz="2000" b="1" dirty="0">
                <a:latin typeface="Calibri Light" charset="0"/>
              </a:rPr>
              <a:t>Paul Beckman, Twee boekenkasten naar antieke spiegel (in 1987)</a:t>
            </a:r>
            <a:r>
              <a:rPr lang="nl-NL" sz="2000" b="1" dirty="0">
                <a:latin typeface="Arial" charset="0"/>
              </a:rPr>
              <a:t> </a:t>
            </a:r>
            <a:endParaRPr lang="nl-NL" sz="2000" b="1" dirty="0">
              <a:effectLst/>
              <a:latin typeface="Calibri Light" charset="0"/>
            </a:endParaRPr>
          </a:p>
        </p:txBody>
      </p:sp>
    </p:spTree>
    <p:extLst>
      <p:ext uri="{BB962C8B-B14F-4D97-AF65-F5344CB8AC3E}">
        <p14:creationId xmlns:p14="http://schemas.microsoft.com/office/powerpoint/2010/main" val="698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98388" y="780534"/>
            <a:ext cx="1980286" cy="400110"/>
          </a:xfrm>
          <a:prstGeom prst="rect">
            <a:avLst/>
          </a:prstGeom>
        </p:spPr>
        <p:txBody>
          <a:bodyPr wrap="none">
            <a:spAutoFit/>
          </a:bodyPr>
          <a:lstStyle/>
          <a:p>
            <a:pPr>
              <a:spcBef>
                <a:spcPts val="200"/>
              </a:spcBef>
              <a:spcAft>
                <a:spcPts val="0"/>
              </a:spcAft>
            </a:pPr>
            <a:r>
              <a:rPr lang="nl-NL" sz="2000" b="1" dirty="0">
                <a:latin typeface="Calibri Light" charset="0"/>
              </a:rPr>
              <a:t>Patronen uit les </a:t>
            </a:r>
            <a:r>
              <a:rPr lang="nl-NL" sz="2000" b="1" dirty="0" smtClean="0">
                <a:latin typeface="Calibri Light" charset="0"/>
              </a:rPr>
              <a:t>7</a:t>
            </a:r>
            <a:endParaRPr lang="nl-NL" sz="2000" b="1" dirty="0">
              <a:effectLst/>
              <a:latin typeface="Calibri Light" charset="0"/>
            </a:endParaRPr>
          </a:p>
        </p:txBody>
      </p:sp>
    </p:spTree>
    <p:extLst>
      <p:ext uri="{BB962C8B-B14F-4D97-AF65-F5344CB8AC3E}">
        <p14:creationId xmlns:p14="http://schemas.microsoft.com/office/powerpoint/2010/main" val="2040442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5" descr="http://collectie.boijmans.nl/images/300x450_423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1000" y="-1"/>
            <a:ext cx="5461000" cy="6870127"/>
          </a:xfrm>
          <a:prstGeom prst="rect">
            <a:avLst/>
          </a:prstGeom>
          <a:noFill/>
          <a:ln>
            <a:noFill/>
          </a:ln>
        </p:spPr>
      </p:pic>
      <p:sp>
        <p:nvSpPr>
          <p:cNvPr id="3" name="Rechthoek 2"/>
          <p:cNvSpPr/>
          <p:nvPr/>
        </p:nvSpPr>
        <p:spPr>
          <a:xfrm>
            <a:off x="674370" y="870635"/>
            <a:ext cx="4380230" cy="707886"/>
          </a:xfrm>
          <a:prstGeom prst="rect">
            <a:avLst/>
          </a:prstGeom>
        </p:spPr>
        <p:txBody>
          <a:bodyPr wrap="square">
            <a:spAutoFit/>
          </a:bodyPr>
          <a:lstStyle/>
          <a:p>
            <a:pPr>
              <a:spcBef>
                <a:spcPts val="200"/>
              </a:spcBef>
              <a:spcAft>
                <a:spcPts val="0"/>
              </a:spcAft>
            </a:pPr>
            <a:r>
              <a:rPr lang="nl-NL" sz="2000" b="1" dirty="0">
                <a:latin typeface="Calibri Light" charset="0"/>
                <a:cs typeface="Calibri" charset="0"/>
              </a:rPr>
              <a:t>René </a:t>
            </a:r>
            <a:r>
              <a:rPr lang="nl-NL" sz="2000" b="1" dirty="0" err="1">
                <a:latin typeface="Calibri Light" charset="0"/>
                <a:cs typeface="Calibri" charset="0"/>
              </a:rPr>
              <a:t>Magritte</a:t>
            </a:r>
            <a:r>
              <a:rPr lang="nl-NL" sz="2000" b="1" dirty="0">
                <a:latin typeface="Calibri Light" charset="0"/>
                <a:cs typeface="Calibri" charset="0"/>
              </a:rPr>
              <a:t>, La </a:t>
            </a:r>
            <a:r>
              <a:rPr lang="nl-NL" sz="2000" b="1" dirty="0" err="1">
                <a:latin typeface="Calibri Light" charset="0"/>
                <a:cs typeface="Calibri" charset="0"/>
              </a:rPr>
              <a:t>reproduction</a:t>
            </a:r>
            <a:r>
              <a:rPr lang="nl-NL" sz="2000" b="1" dirty="0">
                <a:latin typeface="Calibri Light" charset="0"/>
                <a:cs typeface="Calibri" charset="0"/>
              </a:rPr>
              <a:t> </a:t>
            </a:r>
            <a:r>
              <a:rPr lang="nl-NL" sz="2000" b="1" dirty="0" err="1">
                <a:latin typeface="Calibri Light" charset="0"/>
                <a:cs typeface="Calibri" charset="0"/>
              </a:rPr>
              <a:t>interdite</a:t>
            </a:r>
            <a:r>
              <a:rPr lang="nl-NL" sz="2000" b="1" dirty="0">
                <a:latin typeface="Calibri Light" charset="0"/>
                <a:cs typeface="Calibri" charset="0"/>
              </a:rPr>
              <a:t> (verboden af te beelden), 1937</a:t>
            </a:r>
            <a:endParaRPr lang="nl-NL" sz="2000" b="1" dirty="0">
              <a:effectLst/>
              <a:latin typeface="Calibri Light" charset="0"/>
            </a:endParaRPr>
          </a:p>
        </p:txBody>
      </p:sp>
    </p:spTree>
    <p:extLst>
      <p:ext uri="{BB962C8B-B14F-4D97-AF65-F5344CB8AC3E}">
        <p14:creationId xmlns:p14="http://schemas.microsoft.com/office/powerpoint/2010/main" val="144593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900x450_37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1" y="0"/>
            <a:ext cx="5105400" cy="6957986"/>
          </a:xfrm>
          <a:prstGeom prst="rect">
            <a:avLst/>
          </a:prstGeom>
          <a:noFill/>
          <a:ln>
            <a:noFill/>
          </a:ln>
        </p:spPr>
      </p:pic>
      <p:sp>
        <p:nvSpPr>
          <p:cNvPr id="3" name="Rechthoek 2"/>
          <p:cNvSpPr/>
          <p:nvPr/>
        </p:nvSpPr>
        <p:spPr>
          <a:xfrm>
            <a:off x="712259" y="856734"/>
            <a:ext cx="4516878" cy="400110"/>
          </a:xfrm>
          <a:prstGeom prst="rect">
            <a:avLst/>
          </a:prstGeom>
        </p:spPr>
        <p:txBody>
          <a:bodyPr wrap="none">
            <a:spAutoFit/>
          </a:bodyPr>
          <a:lstStyle/>
          <a:p>
            <a:pPr>
              <a:spcBef>
                <a:spcPts val="200"/>
              </a:spcBef>
              <a:spcAft>
                <a:spcPts val="0"/>
              </a:spcAft>
            </a:pPr>
            <a:r>
              <a:rPr lang="nl-NL" sz="2000" b="1" dirty="0" err="1">
                <a:latin typeface="Calibri Light" charset="0"/>
                <a:cs typeface="Calibri" charset="0"/>
              </a:rPr>
              <a:t>Dieric</a:t>
            </a:r>
            <a:r>
              <a:rPr lang="nl-NL" sz="2000" b="1" dirty="0">
                <a:latin typeface="Calibri Light" charset="0"/>
                <a:cs typeface="Calibri" charset="0"/>
              </a:rPr>
              <a:t> Bouts, Het hoofd van Christus, 1470</a:t>
            </a:r>
            <a:endParaRPr lang="nl-NL" sz="2000" b="1" dirty="0">
              <a:effectLst/>
              <a:latin typeface="Calibri Light" charset="0"/>
            </a:endParaRPr>
          </a:p>
        </p:txBody>
      </p:sp>
    </p:spTree>
    <p:extLst>
      <p:ext uri="{BB962C8B-B14F-4D97-AF65-F5344CB8AC3E}">
        <p14:creationId xmlns:p14="http://schemas.microsoft.com/office/powerpoint/2010/main" val="112392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900x450_16040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1555" y="0"/>
            <a:ext cx="8770445" cy="6858000"/>
          </a:xfrm>
          <a:prstGeom prst="rect">
            <a:avLst/>
          </a:prstGeom>
          <a:noFill/>
          <a:ln>
            <a:noFill/>
          </a:ln>
        </p:spPr>
      </p:pic>
      <p:sp>
        <p:nvSpPr>
          <p:cNvPr id="3" name="Rechthoek 2"/>
          <p:cNvSpPr/>
          <p:nvPr/>
        </p:nvSpPr>
        <p:spPr>
          <a:xfrm>
            <a:off x="240954" y="678934"/>
            <a:ext cx="3180602" cy="718066"/>
          </a:xfrm>
          <a:prstGeom prst="rect">
            <a:avLst/>
          </a:prstGeom>
        </p:spPr>
        <p:txBody>
          <a:bodyPr wrap="square">
            <a:spAutoFit/>
          </a:bodyPr>
          <a:lstStyle/>
          <a:p>
            <a:pPr>
              <a:spcBef>
                <a:spcPts val="200"/>
              </a:spcBef>
              <a:spcAft>
                <a:spcPts val="0"/>
              </a:spcAft>
            </a:pPr>
            <a:r>
              <a:rPr lang="nl-NL" sz="2000" b="1" dirty="0">
                <a:latin typeface="Calibri Light" charset="0"/>
                <a:cs typeface="Calibri" charset="0"/>
              </a:rPr>
              <a:t>Gerard van </a:t>
            </a:r>
            <a:r>
              <a:rPr lang="nl-NL" sz="2000" b="1" dirty="0" err="1">
                <a:latin typeface="Calibri Light" charset="0"/>
                <a:cs typeface="Calibri" charset="0"/>
              </a:rPr>
              <a:t>Rooy</a:t>
            </a:r>
            <a:r>
              <a:rPr lang="nl-NL" sz="2000" b="1" dirty="0">
                <a:latin typeface="Calibri Light" charset="0"/>
                <a:cs typeface="Calibri" charset="0"/>
              </a:rPr>
              <a:t>, spiegeling- spiegel, 1997</a:t>
            </a:r>
            <a:endParaRPr lang="nl-NL" sz="2000" b="1" dirty="0">
              <a:effectLst/>
              <a:latin typeface="Calibri Light" charset="0"/>
            </a:endParaRPr>
          </a:p>
        </p:txBody>
      </p:sp>
    </p:spTree>
    <p:extLst>
      <p:ext uri="{BB962C8B-B14F-4D97-AF65-F5344CB8AC3E}">
        <p14:creationId xmlns:p14="http://schemas.microsoft.com/office/powerpoint/2010/main" val="67239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Drie schilderijen om te spiegelen</a:t>
            </a:r>
            <a:endParaRPr lang="nl-NL" dirty="0"/>
          </a:p>
        </p:txBody>
      </p:sp>
      <p:sp>
        <p:nvSpPr>
          <p:cNvPr id="3" name="Tijdelijke aanduiding voor tekst 2"/>
          <p:cNvSpPr>
            <a:spLocks noGrp="1"/>
          </p:cNvSpPr>
          <p:nvPr>
            <p:ph type="body" idx="1"/>
          </p:nvPr>
        </p:nvSpPr>
        <p:spPr/>
        <p:txBody>
          <a:bodyPr/>
          <a:lstStyle/>
          <a:p>
            <a:r>
              <a:rPr lang="nl-NL" dirty="0" smtClean="0"/>
              <a:t>Zie werkbladen</a:t>
            </a:r>
            <a:endParaRPr lang="nl-NL" dirty="0"/>
          </a:p>
        </p:txBody>
      </p:sp>
    </p:spTree>
    <p:extLst>
      <p:ext uri="{BB962C8B-B14F-4D97-AF65-F5344CB8AC3E}">
        <p14:creationId xmlns:p14="http://schemas.microsoft.com/office/powerpoint/2010/main" val="290705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a:blip r:embed="rId2" cstate="print">
            <a:extLst>
              <a:ext uri="{28A0092B-C50C-407E-A947-70E740481C1C}">
                <a14:useLocalDpi xmlns:a14="http://schemas.microsoft.com/office/drawing/2010/main" val="0"/>
              </a:ext>
            </a:extLst>
          </a:blip>
          <a:srcRect l="15826" t="6223" r="15875" b="2901"/>
          <a:stretch>
            <a:fillRect/>
          </a:stretch>
        </p:blipFill>
        <p:spPr bwMode="auto">
          <a:xfrm>
            <a:off x="2108200" y="0"/>
            <a:ext cx="10083800" cy="6858000"/>
          </a:xfrm>
          <a:prstGeom prst="rect">
            <a:avLst/>
          </a:prstGeom>
          <a:noFill/>
          <a:ln>
            <a:noFill/>
          </a:ln>
        </p:spPr>
      </p:pic>
    </p:spTree>
    <p:extLst>
      <p:ext uri="{BB962C8B-B14F-4D97-AF65-F5344CB8AC3E}">
        <p14:creationId xmlns:p14="http://schemas.microsoft.com/office/powerpoint/2010/main" val="269034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292</Words>
  <Application>Microsoft Macintosh PowerPoint</Application>
  <PresentationFormat>Breedbeeld</PresentationFormat>
  <Paragraphs>24</Paragraphs>
  <Slides>11</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Calibri</vt:lpstr>
      <vt:lpstr>Calibri Light</vt:lpstr>
      <vt:lpstr>Arial</vt:lpstr>
      <vt:lpstr>Office-thema</vt:lpstr>
      <vt:lpstr>Meetkunst</vt:lpstr>
      <vt:lpstr>PowerPoint-presentatie</vt:lpstr>
      <vt:lpstr>PowerPoint-presentatie</vt:lpstr>
      <vt:lpstr>PowerPoint-presentatie</vt:lpstr>
      <vt:lpstr>PowerPoint-presentatie</vt:lpstr>
      <vt:lpstr>PowerPoint-presentatie</vt:lpstr>
      <vt:lpstr>PowerPoint-presentatie</vt:lpstr>
      <vt:lpstr>Drie schilderijen om te spiegelen</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Meetkunst</dc:title>
  <dc:creator>Wijers, M.M. (Monica)</dc:creator>
  <cp:lastModifiedBy>Wijers, M.M. (Monica)</cp:lastModifiedBy>
  <cp:revision>9</cp:revision>
  <dcterms:created xsi:type="dcterms:W3CDTF">2016-11-11T14:47:17Z</dcterms:created>
  <dcterms:modified xsi:type="dcterms:W3CDTF">2017-08-02T12:20:08Z</dcterms:modified>
</cp:coreProperties>
</file>