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64" r:id="rId3"/>
    <p:sldId id="258" r:id="rId4"/>
    <p:sldId id="259" r:id="rId5"/>
    <p:sldId id="260" r:id="rId6"/>
    <p:sldId id="261" r:id="rId7"/>
    <p:sldId id="262" r:id="rId8"/>
    <p:sldId id="263"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48"/>
    <p:restoredTop sz="74937"/>
  </p:normalViewPr>
  <p:slideViewPr>
    <p:cSldViewPr snapToGrid="0" snapToObjects="1">
      <p:cViewPr>
        <p:scale>
          <a:sx n="50" d="100"/>
          <a:sy n="50" d="100"/>
        </p:scale>
        <p:origin x="144" y="1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26C496-297D-A641-92D6-F4B6AD842CA7}" type="datetimeFigureOut">
              <a:rPr lang="nl-NL" smtClean="0"/>
              <a:t>02-08-17</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4FC1A6-0766-3640-A7D0-00B02995BBE5}" type="slidenum">
              <a:rPr lang="nl-NL" smtClean="0"/>
              <a:t>‹nr.›</a:t>
            </a:fld>
            <a:endParaRPr lang="nl-NL"/>
          </a:p>
        </p:txBody>
      </p:sp>
    </p:spTree>
    <p:extLst>
      <p:ext uri="{BB962C8B-B14F-4D97-AF65-F5344CB8AC3E}">
        <p14:creationId xmlns:p14="http://schemas.microsoft.com/office/powerpoint/2010/main" val="427993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smtClean="0">
                <a:solidFill>
                  <a:schemeClr val="tx1"/>
                </a:solidFill>
                <a:effectLst/>
                <a:latin typeface="+mn-lt"/>
                <a:ea typeface="+mn-ea"/>
                <a:cs typeface="+mn-cs"/>
              </a:rPr>
              <a:t>Achtergrondinformatie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 JCJ </a:t>
            </a:r>
            <a:r>
              <a:rPr lang="nl-NL" sz="1200" kern="1200" dirty="0" err="1" smtClean="0">
                <a:solidFill>
                  <a:schemeClr val="tx1"/>
                </a:solidFill>
                <a:effectLst/>
                <a:latin typeface="+mn-lt"/>
                <a:ea typeface="+mn-ea"/>
                <a:cs typeface="+mn-cs"/>
              </a:rPr>
              <a:t>Vanderheyden</a:t>
            </a:r>
            <a:r>
              <a:rPr lang="nl-NL" sz="1200" kern="1200" dirty="0" smtClean="0">
                <a:solidFill>
                  <a:schemeClr val="tx1"/>
                </a:solidFill>
                <a:effectLst/>
                <a:latin typeface="+mn-lt"/>
                <a:ea typeface="+mn-ea"/>
                <a:cs typeface="+mn-cs"/>
              </a:rPr>
              <a:t> gebruikte al vanaf het begin van zijn kunstenaarschap geschilderde zwart-wit rasters: herhaling en reproductie. Deze witte en zwarte vlakjes vormen een bijzonder schaakbord. Tegelijk lijken de witte vlakjes van dichtbij geschilderde sneeuwvlokken of wolkenflarden.</a:t>
            </a:r>
          </a:p>
          <a:p>
            <a:endParaRPr lang="nl-NL" dirty="0"/>
          </a:p>
        </p:txBody>
      </p:sp>
      <p:sp>
        <p:nvSpPr>
          <p:cNvPr id="4" name="Tijdelijke aanduiding voor dianummer 3"/>
          <p:cNvSpPr>
            <a:spLocks noGrp="1"/>
          </p:cNvSpPr>
          <p:nvPr>
            <p:ph type="sldNum" sz="quarter" idx="10"/>
          </p:nvPr>
        </p:nvSpPr>
        <p:spPr/>
        <p:txBody>
          <a:bodyPr/>
          <a:lstStyle/>
          <a:p>
            <a:fld id="{594FC1A6-0766-3640-A7D0-00B02995BBE5}" type="slidenum">
              <a:rPr lang="nl-NL" smtClean="0"/>
              <a:t>2</a:t>
            </a:fld>
            <a:endParaRPr lang="nl-NL"/>
          </a:p>
        </p:txBody>
      </p:sp>
    </p:spTree>
    <p:extLst>
      <p:ext uri="{BB962C8B-B14F-4D97-AF65-F5344CB8AC3E}">
        <p14:creationId xmlns:p14="http://schemas.microsoft.com/office/powerpoint/2010/main" val="32463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dirty="0" err="1" smtClean="0">
                <a:solidFill>
                  <a:schemeClr val="tx1"/>
                </a:solidFill>
                <a:effectLst/>
                <a:latin typeface="+mn-lt"/>
                <a:ea typeface="+mn-ea"/>
                <a:cs typeface="+mn-cs"/>
              </a:rPr>
              <a:t>Ettore</a:t>
            </a:r>
            <a:r>
              <a:rPr lang="nl-NL" sz="1200" kern="1200" dirty="0" smtClean="0">
                <a:solidFill>
                  <a:schemeClr val="tx1"/>
                </a:solidFill>
                <a:effectLst/>
                <a:latin typeface="+mn-lt"/>
                <a:ea typeface="+mn-ea"/>
                <a:cs typeface="+mn-cs"/>
              </a:rPr>
              <a:t> </a:t>
            </a:r>
            <a:r>
              <a:rPr lang="nl-NL" sz="1200" kern="1200" dirty="0" err="1" smtClean="0">
                <a:solidFill>
                  <a:schemeClr val="tx1"/>
                </a:solidFill>
                <a:effectLst/>
                <a:latin typeface="+mn-lt"/>
                <a:ea typeface="+mn-ea"/>
                <a:cs typeface="+mn-cs"/>
              </a:rPr>
              <a:t>Sottsass</a:t>
            </a:r>
            <a:r>
              <a:rPr lang="nl-NL" sz="1200" kern="1200" dirty="0" smtClean="0">
                <a:solidFill>
                  <a:schemeClr val="tx1"/>
                </a:solidFill>
                <a:effectLst/>
                <a:latin typeface="+mn-lt"/>
                <a:ea typeface="+mn-ea"/>
                <a:cs typeface="+mn-cs"/>
              </a:rPr>
              <a:t>’ werk is niet in grote series, maar handmatig geproduceerd. Hiermee zetten hij en andere ontwerpers zich bewust af tegen massaconsumptie, de consumptiemaatschappij en de gladde, zakelijke ontwerpstijl die daarbij hoorde. Vaste ontwerpregels die de industrie aan ontwerpers oplegde werden overboord gegooid of omgedraaid. Zo ontstonden grillige objecten die ons opnieuw laten nadenken over de functie die voorwerpen vervullen in ons leven.</a:t>
            </a:r>
          </a:p>
          <a:p>
            <a:endParaRPr lang="nl-NL" dirty="0"/>
          </a:p>
        </p:txBody>
      </p:sp>
      <p:sp>
        <p:nvSpPr>
          <p:cNvPr id="4" name="Tijdelijke aanduiding voor dianummer 3"/>
          <p:cNvSpPr>
            <a:spLocks noGrp="1"/>
          </p:cNvSpPr>
          <p:nvPr>
            <p:ph type="sldNum" sz="quarter" idx="10"/>
          </p:nvPr>
        </p:nvSpPr>
        <p:spPr/>
        <p:txBody>
          <a:bodyPr/>
          <a:lstStyle/>
          <a:p>
            <a:fld id="{594FC1A6-0766-3640-A7D0-00B02995BBE5}" type="slidenum">
              <a:rPr lang="nl-NL" smtClean="0"/>
              <a:t>4</a:t>
            </a:fld>
            <a:endParaRPr lang="nl-NL"/>
          </a:p>
        </p:txBody>
      </p:sp>
    </p:spTree>
    <p:extLst>
      <p:ext uri="{BB962C8B-B14F-4D97-AF65-F5344CB8AC3E}">
        <p14:creationId xmlns:p14="http://schemas.microsoft.com/office/powerpoint/2010/main" val="1704061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smtClean="0">
                <a:solidFill>
                  <a:schemeClr val="tx1"/>
                </a:solidFill>
                <a:effectLst/>
                <a:latin typeface="+mn-lt"/>
                <a:ea typeface="+mn-ea"/>
                <a:cs typeface="+mn-cs"/>
              </a:rPr>
              <a:t>Deze tegeltjes zijn 400 a 500 jaar oud. Ze hebben ieder een patroon, samen vormen ze weer een nieuw patroon. </a:t>
            </a:r>
          </a:p>
          <a:p>
            <a:r>
              <a:rPr lang="nl-NL" sz="1200" kern="1200" dirty="0" smtClean="0">
                <a:solidFill>
                  <a:schemeClr val="tx1"/>
                </a:solidFill>
                <a:effectLst/>
                <a:latin typeface="+mn-lt"/>
                <a:ea typeface="+mn-ea"/>
                <a:cs typeface="+mn-cs"/>
              </a:rPr>
              <a:t>De patronen bestaan uit lijnen, vormen en kleuren. Dit soort decoratie kom vaak voor in de Islamitische kunst. Binnen de Islam zijn afbeeldingen van alles wat een ziel heeft, mensen of dieren dus, niet toegestaan. </a:t>
            </a:r>
            <a:endParaRPr lang="nl-NL" dirty="0"/>
          </a:p>
        </p:txBody>
      </p:sp>
      <p:sp>
        <p:nvSpPr>
          <p:cNvPr id="4" name="Tijdelijke aanduiding voor dianummer 3"/>
          <p:cNvSpPr>
            <a:spLocks noGrp="1"/>
          </p:cNvSpPr>
          <p:nvPr>
            <p:ph type="sldNum" sz="quarter" idx="10"/>
          </p:nvPr>
        </p:nvSpPr>
        <p:spPr/>
        <p:txBody>
          <a:bodyPr/>
          <a:lstStyle/>
          <a:p>
            <a:fld id="{594FC1A6-0766-3640-A7D0-00B02995BBE5}" type="slidenum">
              <a:rPr lang="nl-NL" smtClean="0"/>
              <a:t>5</a:t>
            </a:fld>
            <a:endParaRPr lang="nl-NL"/>
          </a:p>
        </p:txBody>
      </p:sp>
    </p:spTree>
    <p:extLst>
      <p:ext uri="{BB962C8B-B14F-4D97-AF65-F5344CB8AC3E}">
        <p14:creationId xmlns:p14="http://schemas.microsoft.com/office/powerpoint/2010/main" val="10058875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smtClean="0">
                <a:solidFill>
                  <a:schemeClr val="tx1"/>
                </a:solidFill>
                <a:effectLst/>
                <a:latin typeface="+mn-lt"/>
                <a:ea typeface="+mn-ea"/>
                <a:cs typeface="+mn-cs"/>
              </a:rPr>
              <a:t>Achtergrondinformatie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Dit is een Engels volksverhaal over drie beren die in een huis in het bos wonen. Ze hebben pap gemaakt en terwijl die afkoelt gaan ze een stuk wandelen. Het meisje Goudlokje loopt langs hun huis, ziet dat het leeg is en besluit naar binnen te gaan. Ze probeert de drie stoelen uit, waarbij ze er één breekt, en kiest de beste stoel uit om op te zitten. Ze probeert de drie borden pap uit en eet het bord leeg dat het best op temperatuur is (niet te warm, niet te koud, precies goed). Etc.</a:t>
            </a:r>
          </a:p>
          <a:p>
            <a:endParaRPr lang="nl-NL" dirty="0"/>
          </a:p>
        </p:txBody>
      </p:sp>
      <p:sp>
        <p:nvSpPr>
          <p:cNvPr id="4" name="Tijdelijke aanduiding voor dianummer 3"/>
          <p:cNvSpPr>
            <a:spLocks noGrp="1"/>
          </p:cNvSpPr>
          <p:nvPr>
            <p:ph type="sldNum" sz="quarter" idx="10"/>
          </p:nvPr>
        </p:nvSpPr>
        <p:spPr/>
        <p:txBody>
          <a:bodyPr/>
          <a:lstStyle/>
          <a:p>
            <a:fld id="{594FC1A6-0766-3640-A7D0-00B02995BBE5}" type="slidenum">
              <a:rPr lang="nl-NL" smtClean="0"/>
              <a:t>6</a:t>
            </a:fld>
            <a:endParaRPr lang="nl-NL"/>
          </a:p>
        </p:txBody>
      </p:sp>
    </p:spTree>
    <p:extLst>
      <p:ext uri="{BB962C8B-B14F-4D97-AF65-F5344CB8AC3E}">
        <p14:creationId xmlns:p14="http://schemas.microsoft.com/office/powerpoint/2010/main" val="1957352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1" kern="1200" dirty="0" smtClean="0">
                <a:solidFill>
                  <a:schemeClr val="tx1"/>
                </a:solidFill>
                <a:effectLst/>
                <a:latin typeface="+mn-lt"/>
                <a:ea typeface="+mn-ea"/>
                <a:cs typeface="+mn-cs"/>
              </a:rPr>
              <a:t>Achtergrondinformatie</a:t>
            </a:r>
            <a:endParaRPr lang="nl-NL" sz="1200" kern="1200" dirty="0" smtClean="0">
              <a:solidFill>
                <a:schemeClr val="tx1"/>
              </a:solidFill>
              <a:effectLst/>
              <a:latin typeface="+mn-lt"/>
              <a:ea typeface="+mn-ea"/>
              <a:cs typeface="+mn-cs"/>
            </a:endParaRPr>
          </a:p>
          <a:p>
            <a:r>
              <a:rPr lang="nl-NL" sz="1200" kern="1200" dirty="0" smtClean="0">
                <a:solidFill>
                  <a:schemeClr val="tx1"/>
                </a:solidFill>
                <a:effectLst/>
                <a:latin typeface="+mn-lt"/>
                <a:ea typeface="+mn-ea"/>
                <a:cs typeface="+mn-cs"/>
              </a:rPr>
              <a:t>De conceptuele kunstenaar en performer Dennis </a:t>
            </a:r>
            <a:r>
              <a:rPr lang="nl-NL" sz="1200" kern="1200" dirty="0" err="1" smtClean="0">
                <a:solidFill>
                  <a:schemeClr val="tx1"/>
                </a:solidFill>
                <a:effectLst/>
                <a:latin typeface="+mn-lt"/>
                <a:ea typeface="+mn-ea"/>
                <a:cs typeface="+mn-cs"/>
              </a:rPr>
              <a:t>Oppenheim</a:t>
            </a:r>
            <a:r>
              <a:rPr lang="nl-NL" sz="1200" kern="1200" dirty="0" smtClean="0">
                <a:solidFill>
                  <a:schemeClr val="tx1"/>
                </a:solidFill>
                <a:effectLst/>
                <a:latin typeface="+mn-lt"/>
                <a:ea typeface="+mn-ea"/>
                <a:cs typeface="+mn-cs"/>
              </a:rPr>
              <a:t> woont nu in New York. Zijn vroege werk bestond uit grootschalige Land Art projecten die door middel van fotografie werden vastgelegd. In </a:t>
            </a:r>
            <a:r>
              <a:rPr lang="nl-NL" sz="1200" kern="1200" dirty="0" err="1" smtClean="0">
                <a:solidFill>
                  <a:schemeClr val="tx1"/>
                </a:solidFill>
                <a:effectLst/>
                <a:latin typeface="+mn-lt"/>
                <a:ea typeface="+mn-ea"/>
                <a:cs typeface="+mn-cs"/>
              </a:rPr>
              <a:t>Finsterwolde</a:t>
            </a:r>
            <a:r>
              <a:rPr lang="nl-NL" sz="1200" kern="1200" smtClean="0">
                <a:solidFill>
                  <a:schemeClr val="tx1"/>
                </a:solidFill>
                <a:effectLst/>
                <a:latin typeface="+mn-lt"/>
                <a:ea typeface="+mn-ea"/>
                <a:cs typeface="+mn-cs"/>
              </a:rPr>
              <a:t> (Groningen) liet hij in 1969 bijvoorbeeld een grote kruisvorm maaien in een rijp korenveld.</a:t>
            </a:r>
          </a:p>
          <a:p>
            <a:endParaRPr lang="nl-NL"/>
          </a:p>
        </p:txBody>
      </p:sp>
      <p:sp>
        <p:nvSpPr>
          <p:cNvPr id="4" name="Tijdelijke aanduiding voor dianummer 3"/>
          <p:cNvSpPr>
            <a:spLocks noGrp="1"/>
          </p:cNvSpPr>
          <p:nvPr>
            <p:ph type="sldNum" sz="quarter" idx="10"/>
          </p:nvPr>
        </p:nvSpPr>
        <p:spPr/>
        <p:txBody>
          <a:bodyPr/>
          <a:lstStyle/>
          <a:p>
            <a:fld id="{594FC1A6-0766-3640-A7D0-00B02995BBE5}" type="slidenum">
              <a:rPr lang="nl-NL" smtClean="0"/>
              <a:t>7</a:t>
            </a:fld>
            <a:endParaRPr lang="nl-NL"/>
          </a:p>
        </p:txBody>
      </p:sp>
    </p:spTree>
    <p:extLst>
      <p:ext uri="{BB962C8B-B14F-4D97-AF65-F5344CB8AC3E}">
        <p14:creationId xmlns:p14="http://schemas.microsoft.com/office/powerpoint/2010/main" val="901414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smtClean="0">
                <a:solidFill>
                  <a:schemeClr val="tx1"/>
                </a:solidFill>
                <a:effectLst/>
                <a:latin typeface="+mn-lt"/>
                <a:ea typeface="+mn-ea"/>
                <a:cs typeface="+mn-cs"/>
              </a:rPr>
              <a:t>Joep van Lieshout is de oprichter van Atelier Van Lieshout, waarmee hij sinds 1995 met zijn team werk maakt. Het Atelier Van Lieshout is gevestigd in een loods in het havengebied van Rotterdam. </a:t>
            </a:r>
          </a:p>
          <a:p>
            <a:r>
              <a:rPr lang="nl-NL" sz="1200" kern="1200" smtClean="0">
                <a:solidFill>
                  <a:schemeClr val="tx1"/>
                </a:solidFill>
                <a:effectLst/>
                <a:latin typeface="+mn-lt"/>
                <a:ea typeface="+mn-ea"/>
                <a:cs typeface="+mn-cs"/>
              </a:rPr>
              <a:t>Van Lieshouts werk zit altijd op het grensvlak van kunst, design en architectuur. Deze print op papier is onderdeel van een serie van 16, welke allemaal verschillende afmetingen hebben.</a:t>
            </a:r>
          </a:p>
          <a:p>
            <a:endParaRPr lang="nl-NL"/>
          </a:p>
        </p:txBody>
      </p:sp>
      <p:sp>
        <p:nvSpPr>
          <p:cNvPr id="4" name="Tijdelijke aanduiding voor dianummer 3"/>
          <p:cNvSpPr>
            <a:spLocks noGrp="1"/>
          </p:cNvSpPr>
          <p:nvPr>
            <p:ph type="sldNum" sz="quarter" idx="10"/>
          </p:nvPr>
        </p:nvSpPr>
        <p:spPr/>
        <p:txBody>
          <a:bodyPr/>
          <a:lstStyle/>
          <a:p>
            <a:fld id="{594FC1A6-0766-3640-A7D0-00B02995BBE5}" type="slidenum">
              <a:rPr lang="nl-NL" smtClean="0"/>
              <a:t>8</a:t>
            </a:fld>
            <a:endParaRPr lang="nl-NL"/>
          </a:p>
        </p:txBody>
      </p:sp>
    </p:spTree>
    <p:extLst>
      <p:ext uri="{BB962C8B-B14F-4D97-AF65-F5344CB8AC3E}">
        <p14:creationId xmlns:p14="http://schemas.microsoft.com/office/powerpoint/2010/main" val="1311850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smtClean="0"/>
              <a:t>Titelstijl van model bewerken</a:t>
            </a:r>
            <a:endParaRPr lang="nl-NL"/>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smtClean="0"/>
              <a:t>Klik om de ondertitelstijl van het model te bewerken</a:t>
            </a:r>
            <a:endParaRPr lang="nl-NL"/>
          </a:p>
        </p:txBody>
      </p:sp>
      <p:sp>
        <p:nvSpPr>
          <p:cNvPr id="4" name="Tijdelijke aanduiding voor datum 3"/>
          <p:cNvSpPr>
            <a:spLocks noGrp="1"/>
          </p:cNvSpPr>
          <p:nvPr>
            <p:ph type="dt" sz="half" idx="10"/>
          </p:nvPr>
        </p:nvSpPr>
        <p:spPr/>
        <p:txBody>
          <a:body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867032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404189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519096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94379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smtClean="0"/>
              <a:t>Titelstijl van model bewerken</a:t>
            </a:r>
            <a:endParaRPr lang="nl-NL"/>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9679708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838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6172200" y="1825625"/>
            <a:ext cx="5181600" cy="435133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29B6E904-731B-8A4A-BE23-3C4E9629B8A5}" type="datetimeFigureOut">
              <a:rPr lang="nl-NL" smtClean="0"/>
              <a:t>02-08-17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42692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smtClean="0"/>
              <a:t>Titelstijl van model bewerken</a:t>
            </a:r>
            <a:endParaRPr lang="nl-NL"/>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29B6E904-731B-8A4A-BE23-3C4E9629B8A5}" type="datetimeFigureOut">
              <a:rPr lang="nl-NL" smtClean="0"/>
              <a:t>02-08-17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645316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2"/>
          <p:cNvSpPr>
            <a:spLocks noGrp="1"/>
          </p:cNvSpPr>
          <p:nvPr>
            <p:ph type="dt" sz="half" idx="10"/>
          </p:nvPr>
        </p:nvSpPr>
        <p:spPr/>
        <p:txBody>
          <a:bodyPr/>
          <a:lstStyle/>
          <a:p>
            <a:fld id="{29B6E904-731B-8A4A-BE23-3C4E9629B8A5}" type="datetimeFigureOut">
              <a:rPr lang="nl-NL" smtClean="0"/>
              <a:t>02-08-17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8266572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9B6E904-731B-8A4A-BE23-3C4E9629B8A5}" type="datetimeFigureOut">
              <a:rPr lang="nl-NL" smtClean="0"/>
              <a:t>02-08-17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20240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29B6E904-731B-8A4A-BE23-3C4E9629B8A5}" type="datetimeFigureOut">
              <a:rPr lang="nl-NL" smtClean="0"/>
              <a:t>02-08-17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51762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smtClean="0"/>
              <a:t>Titelstijl van model bewerken</a:t>
            </a:r>
            <a:endParaRPr lang="nl-NL"/>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smtClean="0"/>
              <a:t>Klik om de tekststijl van het model te bewerken</a:t>
            </a:r>
          </a:p>
        </p:txBody>
      </p:sp>
      <p:sp>
        <p:nvSpPr>
          <p:cNvPr id="5" name="Tijdelijke aanduiding voor datum 4"/>
          <p:cNvSpPr>
            <a:spLocks noGrp="1"/>
          </p:cNvSpPr>
          <p:nvPr>
            <p:ph type="dt" sz="half" idx="10"/>
          </p:nvPr>
        </p:nvSpPr>
        <p:spPr/>
        <p:txBody>
          <a:bodyPr/>
          <a:lstStyle/>
          <a:p>
            <a:fld id="{29B6E904-731B-8A4A-BE23-3C4E9629B8A5}" type="datetimeFigureOut">
              <a:rPr lang="nl-NL" smtClean="0"/>
              <a:t>02-08-17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2DEBD99-2D15-9843-9B3A-321FA0933FAF}" type="slidenum">
              <a:rPr lang="nl-NL" smtClean="0"/>
              <a:t>‹nr.›</a:t>
            </a:fld>
            <a:endParaRPr lang="nl-NL"/>
          </a:p>
        </p:txBody>
      </p:sp>
    </p:spTree>
    <p:extLst>
      <p:ext uri="{BB962C8B-B14F-4D97-AF65-F5344CB8AC3E}">
        <p14:creationId xmlns:p14="http://schemas.microsoft.com/office/powerpoint/2010/main" val="16084921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smtClean="0"/>
              <a:t>Titelstijl van model bewerken</a:t>
            </a:r>
            <a:endParaRPr lang="nl-NL"/>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6E904-731B-8A4A-BE23-3C4E9629B8A5}" type="datetimeFigureOut">
              <a:rPr lang="nl-NL" smtClean="0"/>
              <a:t>02-08-17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DEBD99-2D15-9843-9B3A-321FA0933FAF}" type="slidenum">
              <a:rPr lang="nl-NL" smtClean="0"/>
              <a:t>‹nr.›</a:t>
            </a:fld>
            <a:endParaRPr lang="nl-NL"/>
          </a:p>
        </p:txBody>
      </p:sp>
    </p:spTree>
    <p:extLst>
      <p:ext uri="{BB962C8B-B14F-4D97-AF65-F5344CB8AC3E}">
        <p14:creationId xmlns:p14="http://schemas.microsoft.com/office/powerpoint/2010/main" val="12285906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hyperlink" Target="https://www.youtube.com/watch?v=SR6iYWJxHqs"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tif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5.tif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smtClean="0"/>
              <a:t>Meetkunst</a:t>
            </a:r>
            <a:endParaRPr lang="nl-NL" dirty="0"/>
          </a:p>
        </p:txBody>
      </p:sp>
      <p:sp>
        <p:nvSpPr>
          <p:cNvPr id="3" name="Ondertitel 2"/>
          <p:cNvSpPr>
            <a:spLocks noGrp="1"/>
          </p:cNvSpPr>
          <p:nvPr>
            <p:ph type="subTitle" idx="1"/>
          </p:nvPr>
        </p:nvSpPr>
        <p:spPr/>
        <p:txBody>
          <a:bodyPr/>
          <a:lstStyle/>
          <a:p>
            <a:r>
              <a:rPr lang="nl-NL" dirty="0" smtClean="0"/>
              <a:t>Les </a:t>
            </a:r>
            <a:r>
              <a:rPr lang="nl-NL" dirty="0" smtClean="0"/>
              <a:t>6</a:t>
            </a:r>
            <a:endParaRPr lang="nl-NL" dirty="0" smtClean="0"/>
          </a:p>
          <a:p>
            <a:r>
              <a:rPr lang="nl-NL" dirty="0" smtClean="0"/>
              <a:t>Wat is een patroon?</a:t>
            </a:r>
            <a:endParaRPr lang="nl-NL" dirty="0"/>
          </a:p>
        </p:txBody>
      </p:sp>
    </p:spTree>
    <p:extLst>
      <p:ext uri="{BB962C8B-B14F-4D97-AF65-F5344CB8AC3E}">
        <p14:creationId xmlns:p14="http://schemas.microsoft.com/office/powerpoint/2010/main" val="1535825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900x450_4371"/>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38114" y="14692"/>
            <a:ext cx="6953886" cy="6724836"/>
          </a:xfrm>
          <a:prstGeom prst="rect">
            <a:avLst/>
          </a:prstGeom>
          <a:noFill/>
          <a:ln>
            <a:noFill/>
          </a:ln>
        </p:spPr>
      </p:pic>
      <p:sp>
        <p:nvSpPr>
          <p:cNvPr id="3" name="Rechthoek 2"/>
          <p:cNvSpPr/>
          <p:nvPr/>
        </p:nvSpPr>
        <p:spPr>
          <a:xfrm>
            <a:off x="317944" y="755134"/>
            <a:ext cx="4271426" cy="400110"/>
          </a:xfrm>
          <a:prstGeom prst="rect">
            <a:avLst/>
          </a:prstGeom>
        </p:spPr>
        <p:txBody>
          <a:bodyPr wrap="none">
            <a:spAutoFit/>
          </a:bodyPr>
          <a:lstStyle/>
          <a:p>
            <a:pPr>
              <a:spcBef>
                <a:spcPts val="200"/>
              </a:spcBef>
              <a:spcAft>
                <a:spcPts val="0"/>
              </a:spcAft>
            </a:pPr>
            <a:r>
              <a:rPr lang="nl-NL" sz="2000" b="1" dirty="0">
                <a:latin typeface="Calibri Light" charset="0"/>
              </a:rPr>
              <a:t>JCJ </a:t>
            </a:r>
            <a:r>
              <a:rPr lang="nl-NL" sz="2000" b="1" dirty="0" err="1">
                <a:latin typeface="Calibri Light" charset="0"/>
              </a:rPr>
              <a:t>VanDerHeyden</a:t>
            </a:r>
            <a:r>
              <a:rPr lang="nl-NL" sz="2000" b="1" dirty="0">
                <a:latin typeface="Calibri Light" charset="0"/>
              </a:rPr>
              <a:t>, Checkerboard, 1988</a:t>
            </a:r>
            <a:endParaRPr lang="nl-NL" sz="2000" b="1" dirty="0">
              <a:effectLst/>
              <a:latin typeface="Calibri Light" charset="0"/>
            </a:endParaRPr>
          </a:p>
        </p:txBody>
      </p:sp>
    </p:spTree>
    <p:extLst>
      <p:ext uri="{BB962C8B-B14F-4D97-AF65-F5344CB8AC3E}">
        <p14:creationId xmlns:p14="http://schemas.microsoft.com/office/powerpoint/2010/main" val="1215672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p:nvPr/>
        </p:nvPicPr>
        <p:blipFill>
          <a:blip r:embed="rId2" cstate="print">
            <a:extLst>
              <a:ext uri="{28A0092B-C50C-407E-A947-70E740481C1C}">
                <a14:useLocalDpi xmlns:a14="http://schemas.microsoft.com/office/drawing/2010/main"/>
              </a:ext>
            </a:extLst>
          </a:blip>
          <a:srcRect/>
          <a:stretch>
            <a:fillRect/>
          </a:stretch>
        </p:blipFill>
        <p:spPr bwMode="auto">
          <a:xfrm>
            <a:off x="3352801" y="228600"/>
            <a:ext cx="8458200" cy="4775200"/>
          </a:xfrm>
          <a:prstGeom prst="rect">
            <a:avLst/>
          </a:prstGeom>
          <a:noFill/>
          <a:ln>
            <a:noFill/>
          </a:ln>
        </p:spPr>
      </p:pic>
      <p:sp>
        <p:nvSpPr>
          <p:cNvPr id="3" name="Tekstvak 2"/>
          <p:cNvSpPr txBox="1"/>
          <p:nvPr/>
        </p:nvSpPr>
        <p:spPr>
          <a:xfrm>
            <a:off x="279400" y="1219200"/>
            <a:ext cx="2377574" cy="984885"/>
          </a:xfrm>
          <a:prstGeom prst="rect">
            <a:avLst/>
          </a:prstGeom>
          <a:noFill/>
        </p:spPr>
        <p:txBody>
          <a:bodyPr wrap="none" rtlCol="0">
            <a:spAutoFit/>
          </a:bodyPr>
          <a:lstStyle/>
          <a:p>
            <a:r>
              <a:rPr lang="nl-NL" sz="2000" b="1" dirty="0"/>
              <a:t>Muziek van </a:t>
            </a:r>
            <a:r>
              <a:rPr lang="nl-NL" sz="2000" b="1" dirty="0" err="1" smtClean="0"/>
              <a:t>Grenade</a:t>
            </a:r>
            <a:endParaRPr lang="nl-NL" sz="2000" b="1" dirty="0" smtClean="0"/>
          </a:p>
          <a:p>
            <a:r>
              <a:rPr lang="nl-NL" sz="2000" b="1" dirty="0" smtClean="0"/>
              <a:t>Bruno </a:t>
            </a:r>
            <a:r>
              <a:rPr lang="nl-NL" sz="2000" b="1" dirty="0"/>
              <a:t>Mars</a:t>
            </a:r>
          </a:p>
          <a:p>
            <a:endParaRPr lang="nl-NL" dirty="0"/>
          </a:p>
        </p:txBody>
      </p:sp>
      <p:sp>
        <p:nvSpPr>
          <p:cNvPr id="4" name="Rechthoek 3"/>
          <p:cNvSpPr/>
          <p:nvPr/>
        </p:nvSpPr>
        <p:spPr>
          <a:xfrm>
            <a:off x="597209" y="5842000"/>
            <a:ext cx="6768791" cy="461665"/>
          </a:xfrm>
          <a:prstGeom prst="rect">
            <a:avLst/>
          </a:prstGeom>
        </p:spPr>
        <p:txBody>
          <a:bodyPr wrap="square">
            <a:spAutoFit/>
          </a:bodyPr>
          <a:lstStyle/>
          <a:p>
            <a:r>
              <a:rPr lang="nl-NL" sz="2400" u="sng" dirty="0" smtClean="0">
                <a:solidFill>
                  <a:srgbClr val="0563C1"/>
                </a:solidFill>
                <a:effectLst/>
                <a:latin typeface="Calibri" charset="0"/>
                <a:ea typeface="Times New Roman" charset="0"/>
                <a:cs typeface="Times New Roman" charset="0"/>
                <a:hlinkClick r:id="rId3"/>
              </a:rPr>
              <a:t>https://www.youtube.com/watch?v=SR6iYWJxHqs</a:t>
            </a:r>
            <a:endParaRPr lang="nl-NL" sz="2400" dirty="0"/>
          </a:p>
        </p:txBody>
      </p:sp>
    </p:spTree>
    <p:extLst>
      <p:ext uri="{BB962C8B-B14F-4D97-AF65-F5344CB8AC3E}">
        <p14:creationId xmlns:p14="http://schemas.microsoft.com/office/powerpoint/2010/main" val="88429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a:stretch>
            <a:fillRect/>
          </a:stretch>
        </p:blipFill>
        <p:spPr>
          <a:xfrm>
            <a:off x="7215504" y="0"/>
            <a:ext cx="4976496" cy="6875070"/>
          </a:xfrm>
          <a:prstGeom prst="rect">
            <a:avLst/>
          </a:prstGeom>
        </p:spPr>
      </p:pic>
      <p:sp>
        <p:nvSpPr>
          <p:cNvPr id="3" name="Tekstvak 2"/>
          <p:cNvSpPr txBox="1"/>
          <p:nvPr/>
        </p:nvSpPr>
        <p:spPr>
          <a:xfrm>
            <a:off x="863600" y="558800"/>
            <a:ext cx="3866828" cy="677108"/>
          </a:xfrm>
          <a:prstGeom prst="rect">
            <a:avLst/>
          </a:prstGeom>
          <a:noFill/>
        </p:spPr>
        <p:txBody>
          <a:bodyPr wrap="none" rtlCol="0">
            <a:spAutoFit/>
          </a:bodyPr>
          <a:lstStyle/>
          <a:p>
            <a:r>
              <a:rPr lang="nl-NL" sz="2000" b="1" dirty="0" err="1"/>
              <a:t>Ettore</a:t>
            </a:r>
            <a:r>
              <a:rPr lang="nl-NL" sz="2000" b="1" dirty="0"/>
              <a:t> </a:t>
            </a:r>
            <a:r>
              <a:rPr lang="nl-NL" sz="2000" b="1" dirty="0" err="1"/>
              <a:t>Sottsass</a:t>
            </a:r>
            <a:r>
              <a:rPr lang="nl-NL" sz="2000" b="1" dirty="0"/>
              <a:t>, </a:t>
            </a:r>
            <a:r>
              <a:rPr lang="nl-NL" sz="2000" b="1" dirty="0" err="1"/>
              <a:t>Menphis</a:t>
            </a:r>
            <a:r>
              <a:rPr lang="nl-NL" sz="2000" b="1" dirty="0"/>
              <a:t> </a:t>
            </a:r>
            <a:r>
              <a:rPr lang="nl-NL" sz="2000" b="1" dirty="0" err="1"/>
              <a:t>srl</a:t>
            </a:r>
            <a:r>
              <a:rPr lang="nl-NL" sz="2000" b="1" dirty="0"/>
              <a:t> (1981)</a:t>
            </a:r>
          </a:p>
          <a:p>
            <a:endParaRPr lang="nl-NL" dirty="0"/>
          </a:p>
        </p:txBody>
      </p:sp>
    </p:spTree>
    <p:extLst>
      <p:ext uri="{BB962C8B-B14F-4D97-AF65-F5344CB8AC3E}">
        <p14:creationId xmlns:p14="http://schemas.microsoft.com/office/powerpoint/2010/main" val="128163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stretch>
            <a:fillRect/>
          </a:stretch>
        </p:blipFill>
        <p:spPr>
          <a:xfrm>
            <a:off x="4648200" y="0"/>
            <a:ext cx="7543800" cy="6882904"/>
          </a:xfrm>
          <a:prstGeom prst="rect">
            <a:avLst/>
          </a:prstGeom>
        </p:spPr>
      </p:pic>
      <p:sp>
        <p:nvSpPr>
          <p:cNvPr id="3" name="Rechthoek 2"/>
          <p:cNvSpPr/>
          <p:nvPr/>
        </p:nvSpPr>
        <p:spPr>
          <a:xfrm>
            <a:off x="513878" y="958334"/>
            <a:ext cx="3684407" cy="400110"/>
          </a:xfrm>
          <a:prstGeom prst="rect">
            <a:avLst/>
          </a:prstGeom>
        </p:spPr>
        <p:txBody>
          <a:bodyPr wrap="none">
            <a:spAutoFit/>
          </a:bodyPr>
          <a:lstStyle/>
          <a:p>
            <a:pPr>
              <a:spcBef>
                <a:spcPts val="200"/>
              </a:spcBef>
              <a:spcAft>
                <a:spcPts val="0"/>
              </a:spcAft>
            </a:pPr>
            <a:r>
              <a:rPr lang="nl-NL" sz="2000" b="1" dirty="0" smtClean="0">
                <a:effectLst/>
                <a:latin typeface="Calibri Light" charset="0"/>
              </a:rPr>
              <a:t>Tegeltableau, anoniem 1500-1600</a:t>
            </a:r>
            <a:endParaRPr lang="nl-NL" sz="2000" b="1" dirty="0">
              <a:effectLst/>
              <a:latin typeface="Calibri Light" charset="0"/>
            </a:endParaRPr>
          </a:p>
        </p:txBody>
      </p:sp>
    </p:spTree>
    <p:extLst>
      <p:ext uri="{BB962C8B-B14F-4D97-AF65-F5344CB8AC3E}">
        <p14:creationId xmlns:p14="http://schemas.microsoft.com/office/powerpoint/2010/main" val="1312873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print"/>
          <a:stretch>
            <a:fillRect/>
          </a:stretch>
        </p:blipFill>
        <p:spPr>
          <a:xfrm>
            <a:off x="6975157" y="0"/>
            <a:ext cx="5216843" cy="6881436"/>
          </a:xfrm>
          <a:prstGeom prst="rect">
            <a:avLst/>
          </a:prstGeom>
        </p:spPr>
      </p:pic>
      <p:sp>
        <p:nvSpPr>
          <p:cNvPr id="3" name="Rechthoek 2"/>
          <p:cNvSpPr/>
          <p:nvPr/>
        </p:nvSpPr>
        <p:spPr>
          <a:xfrm>
            <a:off x="712598" y="958334"/>
            <a:ext cx="4878771" cy="400110"/>
          </a:xfrm>
          <a:prstGeom prst="rect">
            <a:avLst/>
          </a:prstGeom>
        </p:spPr>
        <p:txBody>
          <a:bodyPr wrap="none">
            <a:spAutoFit/>
          </a:bodyPr>
          <a:lstStyle/>
          <a:p>
            <a:pPr>
              <a:spcBef>
                <a:spcPts val="200"/>
              </a:spcBef>
              <a:spcAft>
                <a:spcPts val="0"/>
              </a:spcAft>
            </a:pPr>
            <a:r>
              <a:rPr lang="nl-NL" sz="2000" b="1" dirty="0" smtClean="0">
                <a:effectLst/>
                <a:latin typeface="Calibri Light" charset="0"/>
              </a:rPr>
              <a:t>Goudlokje en de drie beren ca. 1837 anoniem</a:t>
            </a:r>
            <a:endParaRPr lang="nl-NL" sz="2000" b="1" dirty="0">
              <a:effectLst/>
              <a:latin typeface="Calibri Light" charset="0"/>
            </a:endParaRPr>
          </a:p>
        </p:txBody>
      </p:sp>
    </p:spTree>
    <p:extLst>
      <p:ext uri="{BB962C8B-B14F-4D97-AF65-F5344CB8AC3E}">
        <p14:creationId xmlns:p14="http://schemas.microsoft.com/office/powerpoint/2010/main" val="96001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85966" y="0"/>
            <a:ext cx="9206034" cy="6858000"/>
          </a:xfrm>
          <a:prstGeom prst="rect">
            <a:avLst/>
          </a:prstGeom>
          <a:noFill/>
          <a:ln>
            <a:noFill/>
          </a:ln>
        </p:spPr>
      </p:pic>
      <p:sp>
        <p:nvSpPr>
          <p:cNvPr id="3" name="Rechthoek 2"/>
          <p:cNvSpPr/>
          <p:nvPr/>
        </p:nvSpPr>
        <p:spPr>
          <a:xfrm>
            <a:off x="0" y="1124635"/>
            <a:ext cx="2985966" cy="1631216"/>
          </a:xfrm>
          <a:prstGeom prst="rect">
            <a:avLst/>
          </a:prstGeom>
        </p:spPr>
        <p:txBody>
          <a:bodyPr wrap="square">
            <a:spAutoFit/>
          </a:bodyPr>
          <a:lstStyle/>
          <a:p>
            <a:pPr>
              <a:spcBef>
                <a:spcPts val="200"/>
              </a:spcBef>
              <a:spcAft>
                <a:spcPts val="0"/>
              </a:spcAft>
            </a:pPr>
            <a:r>
              <a:rPr lang="nl-NL" sz="2000" b="1" dirty="0" smtClean="0">
                <a:effectLst/>
                <a:latin typeface="Calibri Light" charset="0"/>
              </a:rPr>
              <a:t>Dennis </a:t>
            </a:r>
            <a:r>
              <a:rPr lang="nl-NL" sz="2000" b="1" dirty="0" err="1" smtClean="0">
                <a:effectLst/>
                <a:latin typeface="Calibri Light" charset="0"/>
              </a:rPr>
              <a:t>Oppenheim</a:t>
            </a:r>
            <a:r>
              <a:rPr lang="nl-NL" sz="2000" b="1" dirty="0" smtClean="0">
                <a:effectLst/>
                <a:latin typeface="Calibri Light" charset="0"/>
              </a:rPr>
              <a:t>, </a:t>
            </a:r>
            <a:r>
              <a:rPr lang="nl-NL" sz="2000" b="1" dirty="0" err="1" smtClean="0">
                <a:effectLst/>
                <a:latin typeface="Calibri Light" charset="0"/>
              </a:rPr>
              <a:t>Projects</a:t>
            </a:r>
            <a:r>
              <a:rPr lang="nl-NL" sz="2000" b="1" dirty="0" smtClean="0">
                <a:effectLst/>
                <a:latin typeface="Calibri Light" charset="0"/>
              </a:rPr>
              <a:t> – </a:t>
            </a:r>
            <a:r>
              <a:rPr lang="nl-NL" sz="2000" b="1" dirty="0" err="1" smtClean="0">
                <a:effectLst/>
                <a:latin typeface="Calibri Light" charset="0"/>
              </a:rPr>
              <a:t>Cancelled</a:t>
            </a:r>
            <a:r>
              <a:rPr lang="nl-NL" sz="2000" b="1" dirty="0" smtClean="0">
                <a:effectLst/>
                <a:latin typeface="Calibri Light" charset="0"/>
              </a:rPr>
              <a:t> </a:t>
            </a:r>
            <a:r>
              <a:rPr lang="nl-NL" sz="2000" b="1" dirty="0" err="1" smtClean="0">
                <a:effectLst/>
                <a:latin typeface="Calibri Light" charset="0"/>
              </a:rPr>
              <a:t>Crop</a:t>
            </a:r>
            <a:r>
              <a:rPr lang="nl-NL" sz="2000" b="1" dirty="0" smtClean="0">
                <a:effectLst/>
                <a:latin typeface="Calibri Light" charset="0"/>
              </a:rPr>
              <a:t> – Direct </a:t>
            </a:r>
            <a:r>
              <a:rPr lang="nl-NL" sz="2000" b="1" dirty="0" err="1" smtClean="0">
                <a:effectLst/>
                <a:latin typeface="Calibri Light" charset="0"/>
              </a:rPr>
              <a:t>Seeding</a:t>
            </a:r>
            <a:r>
              <a:rPr lang="nl-NL" sz="2000" b="1" dirty="0" smtClean="0">
                <a:effectLst/>
                <a:latin typeface="Calibri Light" charset="0"/>
              </a:rPr>
              <a:t>, 1969 (Projecten, geannuleerde oogst – direct gezaaid) </a:t>
            </a:r>
            <a:endParaRPr lang="nl-NL" sz="2000" b="1" dirty="0">
              <a:effectLst/>
              <a:latin typeface="Calibri Light" charset="0"/>
            </a:endParaRPr>
          </a:p>
        </p:txBody>
      </p:sp>
    </p:spTree>
    <p:extLst>
      <p:ext uri="{BB962C8B-B14F-4D97-AF65-F5344CB8AC3E}">
        <p14:creationId xmlns:p14="http://schemas.microsoft.com/office/powerpoint/2010/main" val="2075500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900x450_142227"/>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012372" y="17079"/>
            <a:ext cx="6951028" cy="6916406"/>
          </a:xfrm>
          <a:prstGeom prst="rect">
            <a:avLst/>
          </a:prstGeom>
          <a:noFill/>
          <a:ln>
            <a:noFill/>
          </a:ln>
        </p:spPr>
      </p:pic>
      <p:sp>
        <p:nvSpPr>
          <p:cNvPr id="3" name="Rechthoek 2"/>
          <p:cNvSpPr/>
          <p:nvPr/>
        </p:nvSpPr>
        <p:spPr>
          <a:xfrm>
            <a:off x="467055" y="399534"/>
            <a:ext cx="3941272" cy="400110"/>
          </a:xfrm>
          <a:prstGeom prst="rect">
            <a:avLst/>
          </a:prstGeom>
        </p:spPr>
        <p:txBody>
          <a:bodyPr wrap="none">
            <a:spAutoFit/>
          </a:bodyPr>
          <a:lstStyle/>
          <a:p>
            <a:pPr>
              <a:spcBef>
                <a:spcPts val="200"/>
              </a:spcBef>
              <a:spcAft>
                <a:spcPts val="0"/>
              </a:spcAft>
            </a:pPr>
            <a:r>
              <a:rPr lang="nl-NL" sz="2000" dirty="0" smtClean="0">
                <a:effectLst/>
                <a:latin typeface="Calibri Light" charset="0"/>
              </a:rPr>
              <a:t>Joep van Lieshout, zonder titel, 1989</a:t>
            </a:r>
            <a:endParaRPr lang="nl-NL" sz="2000" dirty="0">
              <a:effectLst/>
              <a:latin typeface="Calibri Light" charset="0"/>
            </a:endParaRPr>
          </a:p>
        </p:txBody>
      </p:sp>
    </p:spTree>
    <p:extLst>
      <p:ext uri="{BB962C8B-B14F-4D97-AF65-F5344CB8AC3E}">
        <p14:creationId xmlns:p14="http://schemas.microsoft.com/office/powerpoint/2010/main" val="1728864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341</Words>
  <Application>Microsoft Macintosh PowerPoint</Application>
  <PresentationFormat>Breedbeeld</PresentationFormat>
  <Paragraphs>29</Paragraphs>
  <Slides>8</Slides>
  <Notes>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8</vt:i4>
      </vt:variant>
    </vt:vector>
  </HeadingPairs>
  <TitlesOfParts>
    <vt:vector size="13" baseType="lpstr">
      <vt:lpstr>Calibri</vt:lpstr>
      <vt:lpstr>Calibri Light</vt:lpstr>
      <vt:lpstr>Times New Roman</vt:lpstr>
      <vt:lpstr>Arial</vt:lpstr>
      <vt:lpstr>Office-thema</vt:lpstr>
      <vt:lpstr>Meetkunst</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Meetkunst</dc:title>
  <dc:creator>Wijers, M.M. (Monica)</dc:creator>
  <cp:lastModifiedBy>Wijers, M.M. (Monica)</cp:lastModifiedBy>
  <cp:revision>7</cp:revision>
  <dcterms:created xsi:type="dcterms:W3CDTF">2016-11-11T14:47:17Z</dcterms:created>
  <dcterms:modified xsi:type="dcterms:W3CDTF">2017-08-02T12:18:10Z</dcterms:modified>
</cp:coreProperties>
</file>