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38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58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31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19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245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05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117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032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1932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69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50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D6069-F108-465B-A09E-FE7B7CC9385E}" type="datetimeFigureOut">
              <a:rPr lang="nl-NL" smtClean="0"/>
              <a:t>5-7-2015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0BDEE-95A2-4E35-A437-F03FC275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162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smtClean="0"/>
              <a:t>Allerlei kwadratische vergelijkingen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785233" y="2719369"/>
                <a:ext cx="10388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=30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33" y="2719369"/>
                <a:ext cx="103881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/>
              <p:cNvSpPr txBox="1"/>
              <p:nvPr/>
            </p:nvSpPr>
            <p:spPr>
              <a:xfrm>
                <a:off x="4010147" y="3643195"/>
                <a:ext cx="12776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nl-NL" smtClean="0"/>
                  <a:t> 81 = 0</a:t>
                </a:r>
                <a:endParaRPr lang="nl-NL"/>
              </a:p>
            </p:txBody>
          </p:sp>
        </mc:Choice>
        <mc:Fallback xmlns=""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147" y="3643195"/>
                <a:ext cx="1277657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r="-334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5868144" y="2516518"/>
                <a:ext cx="2170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smtClean="0"/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nl-NL" smtClean="0"/>
                  <a:t> 15 = </a:t>
                </a:r>
                <a:r>
                  <a:rPr lang="en-US" b="0" smtClean="0"/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+10</m:t>
                    </m:r>
                  </m:oMath>
                </a14:m>
                <a:endParaRPr lang="nl-NL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516518"/>
                <a:ext cx="2170274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528" t="-833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/>
          <p:cNvSpPr txBox="1"/>
          <p:nvPr/>
        </p:nvSpPr>
        <p:spPr>
          <a:xfrm>
            <a:off x="525290" y="908720"/>
            <a:ext cx="85112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Je ziet hier elf kwadratische vergelijkingen door elkaar.  Je kunt ze allemaal oplossen.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smtClean="0"/>
              <a:t>Maak eerst lijstjes van verschillende soorten vergelijkingen, onderscheid daarbij de </a:t>
            </a:r>
            <a:r>
              <a:rPr lang="en-US" sz="1400" b="1" smtClean="0"/>
              <a:t>methode</a:t>
            </a:r>
            <a:r>
              <a:rPr lang="en-US" sz="1400" smtClean="0"/>
              <a:t> die je kunt gebruiken om de vergelijking op te lossen. Je mag zelf kiezen hoeveel verschillende lijstjes je maakt, maar probeer er niet meer dan vier te maken.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smtClean="0"/>
              <a:t>Los dan de vergelijkingen op. Je mag ze nog naar een ander lijstje verplaatsen als ze toch beter bij een andere methode passen!</a:t>
            </a:r>
            <a:endParaRPr lang="nl-NL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848426" y="5657505"/>
                <a:ext cx="15731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−81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26" y="5657505"/>
                <a:ext cx="157318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1151903" y="3728188"/>
                <a:ext cx="1874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=−80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903" y="3728188"/>
                <a:ext cx="187455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2987824" y="2853810"/>
                <a:ext cx="1169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853810"/>
                <a:ext cx="116923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3750148" y="5471399"/>
                <a:ext cx="1565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148" y="5471399"/>
                <a:ext cx="1565365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4881551" y="4667758"/>
                <a:ext cx="2227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=13−5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551" y="4667758"/>
                <a:ext cx="222798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6015402" y="3584153"/>
                <a:ext cx="2227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=13−4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402" y="3584153"/>
                <a:ext cx="2227982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899592" y="4667758"/>
                <a:ext cx="184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+8=0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667758"/>
                <a:ext cx="184890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6588224" y="5459222"/>
                <a:ext cx="184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+3=0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5459222"/>
                <a:ext cx="184890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319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2195736" y="750849"/>
            <a:ext cx="0" cy="5688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4572000" y="750849"/>
            <a:ext cx="0" cy="5688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kstvak 4"/>
          <p:cNvSpPr txBox="1"/>
          <p:nvPr/>
        </p:nvSpPr>
        <p:spPr>
          <a:xfrm>
            <a:off x="323528" y="620688"/>
            <a:ext cx="17556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Lijstje 1</a:t>
            </a:r>
          </a:p>
          <a:p>
            <a:r>
              <a:rPr lang="en-US" sz="1400" smtClean="0"/>
              <a:t>Omschrijving:</a:t>
            </a:r>
          </a:p>
          <a:p>
            <a:r>
              <a:rPr lang="en-US" sz="1400" smtClean="0"/>
              <a:t>………………………………..</a:t>
            </a:r>
          </a:p>
          <a:p>
            <a:r>
              <a:rPr lang="en-US" sz="1400" smtClean="0"/>
              <a:t>………………………………..</a:t>
            </a:r>
            <a:endParaRPr lang="nl-NL" sz="1400"/>
          </a:p>
        </p:txBody>
      </p:sp>
      <p:sp>
        <p:nvSpPr>
          <p:cNvPr id="6" name="Tekstvak 5"/>
          <p:cNvSpPr txBox="1"/>
          <p:nvPr/>
        </p:nvSpPr>
        <p:spPr>
          <a:xfrm>
            <a:off x="2699792" y="620688"/>
            <a:ext cx="17556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Lijstje 2</a:t>
            </a:r>
          </a:p>
          <a:p>
            <a:r>
              <a:rPr lang="en-US" sz="1400" smtClean="0"/>
              <a:t>Omschrijving:</a:t>
            </a:r>
          </a:p>
          <a:p>
            <a:r>
              <a:rPr lang="en-US" sz="1400" smtClean="0"/>
              <a:t>………………………………..</a:t>
            </a:r>
          </a:p>
          <a:p>
            <a:r>
              <a:rPr lang="en-US" sz="1400" smtClean="0"/>
              <a:t>………………………………..</a:t>
            </a:r>
            <a:endParaRPr lang="nl-NL" sz="1400"/>
          </a:p>
        </p:txBody>
      </p:sp>
      <p:sp>
        <p:nvSpPr>
          <p:cNvPr id="7" name="Tekstvak 6"/>
          <p:cNvSpPr txBox="1"/>
          <p:nvPr/>
        </p:nvSpPr>
        <p:spPr>
          <a:xfrm>
            <a:off x="4716016" y="620688"/>
            <a:ext cx="17556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Lijstje 3</a:t>
            </a:r>
          </a:p>
          <a:p>
            <a:r>
              <a:rPr lang="en-US" sz="1400" smtClean="0"/>
              <a:t>Omschrijving:</a:t>
            </a:r>
          </a:p>
          <a:p>
            <a:r>
              <a:rPr lang="en-US" sz="1400" smtClean="0"/>
              <a:t>………………………………..</a:t>
            </a:r>
          </a:p>
          <a:p>
            <a:r>
              <a:rPr lang="en-US" sz="1400" smtClean="0"/>
              <a:t>………………………………..</a:t>
            </a:r>
            <a:endParaRPr lang="nl-NL" sz="1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6948264" y="764704"/>
            <a:ext cx="0" cy="5688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7164288" y="620688"/>
            <a:ext cx="17556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Lijstje 4</a:t>
            </a:r>
          </a:p>
          <a:p>
            <a:r>
              <a:rPr lang="en-US" sz="1400" smtClean="0"/>
              <a:t>Omschrijving:</a:t>
            </a:r>
          </a:p>
          <a:p>
            <a:r>
              <a:rPr lang="en-US" sz="1400" smtClean="0"/>
              <a:t>………………………………..</a:t>
            </a:r>
          </a:p>
          <a:p>
            <a:r>
              <a:rPr lang="en-US" sz="1400" smtClean="0"/>
              <a:t>………………………………..</a:t>
            </a:r>
            <a:endParaRPr lang="nl-NL" sz="1400"/>
          </a:p>
        </p:txBody>
      </p:sp>
      <p:sp>
        <p:nvSpPr>
          <p:cNvPr id="13" name="Tekstvak 12"/>
          <p:cNvSpPr txBox="1"/>
          <p:nvPr/>
        </p:nvSpPr>
        <p:spPr>
          <a:xfrm>
            <a:off x="5384955" y="26359"/>
            <a:ext cx="3581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namen: …………………………………………</a:t>
            </a:r>
            <a:endParaRPr lang="nl-NL" b="1"/>
          </a:p>
        </p:txBody>
      </p:sp>
    </p:spTree>
    <p:extLst>
      <p:ext uri="{BB962C8B-B14F-4D97-AF65-F5344CB8AC3E}">
        <p14:creationId xmlns:p14="http://schemas.microsoft.com/office/powerpoint/2010/main" val="331221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smtClean="0"/>
              <a:t>Allerlei kwadratische vergelijkingen</a:t>
            </a:r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785233" y="2719369"/>
                <a:ext cx="10388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=30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33" y="2719369"/>
                <a:ext cx="103881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/>
              <p:cNvSpPr txBox="1"/>
              <p:nvPr/>
            </p:nvSpPr>
            <p:spPr>
              <a:xfrm>
                <a:off x="4010147" y="3643195"/>
                <a:ext cx="12776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nl-NL" smtClean="0"/>
                  <a:t> 81 = 0</a:t>
                </a:r>
                <a:endParaRPr lang="nl-NL"/>
              </a:p>
            </p:txBody>
          </p:sp>
        </mc:Choice>
        <mc:Fallback xmlns=""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147" y="3643195"/>
                <a:ext cx="1277657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r="-334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5868144" y="2516518"/>
                <a:ext cx="2170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smtClean="0"/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nl-NL" smtClean="0"/>
                  <a:t> 15 = </a:t>
                </a:r>
                <a:r>
                  <a:rPr lang="en-US" b="0" smtClean="0"/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+10</m:t>
                    </m:r>
                  </m:oMath>
                </a14:m>
                <a:endParaRPr lang="nl-NL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516518"/>
                <a:ext cx="2170274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528" t="-833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/>
          <p:cNvSpPr txBox="1"/>
          <p:nvPr/>
        </p:nvSpPr>
        <p:spPr>
          <a:xfrm>
            <a:off x="525290" y="908720"/>
            <a:ext cx="85112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Je ziet hier elf kwadratische vergelijkingen door elkaar.  Je kunt ze allemaal oplossen.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smtClean="0"/>
              <a:t>Bedenk bij elke vergelijking welk van de drie aanpakken er het beste bij past.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smtClean="0"/>
              <a:t>Los dan de vergelijkingen op. Je mag ze nog naar een ander lijstje verplaatsen als ze toch beter bij een andere aanpak passen!</a:t>
            </a:r>
            <a:endParaRPr lang="nl-NL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848426" y="5657505"/>
                <a:ext cx="15731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−81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26" y="5657505"/>
                <a:ext cx="157318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1151903" y="3728188"/>
                <a:ext cx="1874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=−80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903" y="3728188"/>
                <a:ext cx="187455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2987824" y="2853810"/>
                <a:ext cx="1169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853810"/>
                <a:ext cx="116923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3750148" y="5471399"/>
                <a:ext cx="1565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148" y="5471399"/>
                <a:ext cx="1565365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4881551" y="4667758"/>
                <a:ext cx="2227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=13−5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551" y="4667758"/>
                <a:ext cx="222798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6015402" y="3584153"/>
                <a:ext cx="2227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=13−4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402" y="3584153"/>
                <a:ext cx="2227982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899592" y="4667758"/>
                <a:ext cx="184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+8=0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667758"/>
                <a:ext cx="184890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6588224" y="5459222"/>
                <a:ext cx="184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+3=0</m:t>
                      </m:r>
                    </m:oMath>
                  </m:oMathPara>
                </a14:m>
                <a:endParaRPr lang="nl-NL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5459222"/>
                <a:ext cx="184890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09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3203848" y="750849"/>
            <a:ext cx="0" cy="5688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6411396" y="750849"/>
            <a:ext cx="0" cy="5688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323528" y="620688"/>
                <a:ext cx="1716880" cy="741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smtClean="0"/>
                  <a:t>Omschrijving: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/>
                        </a:rPr>
                        <m:t>𝑥</m:t>
                      </m:r>
                      <m:r>
                        <a:rPr lang="nl-NL" sz="1400" i="1" baseline="30000">
                          <a:latin typeface="Cambria Math"/>
                        </a:rPr>
                        <m:t>2</m:t>
                      </m:r>
                      <m:r>
                        <a:rPr lang="nl-NL" sz="1400" i="1">
                          <a:latin typeface="Cambria Math"/>
                        </a:rPr>
                        <m:t> = </m:t>
                      </m:r>
                      <m:r>
                        <a:rPr lang="nl-NL" sz="14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nl-NL" sz="1400" smtClean="0"/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r>
                  <a:rPr lang="nl-NL" sz="1400" smtClean="0"/>
                  <a:t>   v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endParaRPr lang="nl-NL" sz="1400"/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20688"/>
                <a:ext cx="1716880" cy="741037"/>
              </a:xfrm>
              <a:prstGeom prst="rect">
                <a:avLst/>
              </a:prstGeom>
              <a:blipFill rotWithShape="1">
                <a:blip r:embed="rId2"/>
                <a:stretch>
                  <a:fillRect l="-709" t="-826" b="-826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kstvak 5"/>
          <p:cNvSpPr txBox="1"/>
          <p:nvPr/>
        </p:nvSpPr>
        <p:spPr>
          <a:xfrm>
            <a:off x="3707904" y="620688"/>
            <a:ext cx="1540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Omschrijving:</a:t>
            </a:r>
          </a:p>
          <a:p>
            <a:r>
              <a:rPr lang="en-US" sz="1400"/>
              <a:t>s</a:t>
            </a:r>
            <a:r>
              <a:rPr lang="en-US" sz="1400" smtClean="0"/>
              <a:t>om-product-regel</a:t>
            </a:r>
            <a:endParaRPr lang="nl-NL" sz="1400"/>
          </a:p>
        </p:txBody>
      </p:sp>
      <p:sp>
        <p:nvSpPr>
          <p:cNvPr id="7" name="Tekstvak 6"/>
          <p:cNvSpPr txBox="1"/>
          <p:nvPr/>
        </p:nvSpPr>
        <p:spPr>
          <a:xfrm>
            <a:off x="6555412" y="620688"/>
            <a:ext cx="1184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Omschrijving:</a:t>
            </a:r>
          </a:p>
          <a:p>
            <a:r>
              <a:rPr lang="en-US" sz="1400"/>
              <a:t>a</a:t>
            </a:r>
            <a:r>
              <a:rPr lang="en-US" sz="1400" smtClean="0"/>
              <a:t>bc-formule</a:t>
            </a:r>
            <a:endParaRPr lang="nl-NL" sz="1400"/>
          </a:p>
        </p:txBody>
      </p:sp>
      <p:sp>
        <p:nvSpPr>
          <p:cNvPr id="13" name="Tekstvak 12"/>
          <p:cNvSpPr txBox="1"/>
          <p:nvPr/>
        </p:nvSpPr>
        <p:spPr>
          <a:xfrm>
            <a:off x="5384955" y="26359"/>
            <a:ext cx="3581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namen: …………………………………………</a:t>
            </a:r>
            <a:endParaRPr lang="nl-NL" b="1"/>
          </a:p>
        </p:txBody>
      </p:sp>
    </p:spTree>
    <p:extLst>
      <p:ext uri="{BB962C8B-B14F-4D97-AF65-F5344CB8AC3E}">
        <p14:creationId xmlns:p14="http://schemas.microsoft.com/office/powerpoint/2010/main" val="92240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3203848" y="750849"/>
            <a:ext cx="0" cy="5688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6411396" y="750849"/>
            <a:ext cx="0" cy="5688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323528" y="620688"/>
                <a:ext cx="1742144" cy="7425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/>
                  <a:t>Omschrijving: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1" i="1" smtClean="0">
                          <a:latin typeface="Cambria Math"/>
                        </a:rPr>
                        <m:t>𝒙</m:t>
                      </m:r>
                      <m:r>
                        <a:rPr lang="nl-NL" sz="1400" b="1" i="1" baseline="30000">
                          <a:latin typeface="Cambria Math"/>
                        </a:rPr>
                        <m:t>𝟐</m:t>
                      </m:r>
                      <m:r>
                        <a:rPr lang="nl-NL" sz="1400" b="1" i="1">
                          <a:latin typeface="Cambria Math"/>
                        </a:rPr>
                        <m:t> = </m:t>
                      </m:r>
                      <m:r>
                        <a:rPr lang="nl-NL" sz="1400" b="1" i="1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nl-NL" sz="1400" b="1" smtClean="0"/>
              </a:p>
              <a:p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/>
                      </a:rPr>
                      <m:t>𝒙</m:t>
                    </m:r>
                    <m:r>
                      <a:rPr lang="en-US" sz="1400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1" i="1" smtClean="0">
                            <a:latin typeface="Cambria Math"/>
                          </a:rPr>
                          <m:t>𝒂</m:t>
                        </m:r>
                      </m:e>
                    </m:rad>
                  </m:oMath>
                </a14:m>
                <a:r>
                  <a:rPr lang="nl-NL" sz="1400" b="1" smtClean="0"/>
                  <a:t>   v 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/>
                      </a:rPr>
                      <m:t>𝒙</m:t>
                    </m:r>
                    <m:r>
                      <a:rPr lang="en-US" sz="1400" b="1" i="1" smtClean="0"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US" sz="1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1" i="1" smtClean="0">
                            <a:latin typeface="Cambria Math"/>
                          </a:rPr>
                          <m:t>𝒂</m:t>
                        </m:r>
                      </m:e>
                    </m:rad>
                  </m:oMath>
                </a14:m>
                <a:endParaRPr lang="nl-NL" sz="1400" b="1"/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20688"/>
                <a:ext cx="1742144" cy="742576"/>
              </a:xfrm>
              <a:prstGeom prst="rect">
                <a:avLst/>
              </a:prstGeom>
              <a:blipFill rotWithShape="1">
                <a:blip r:embed="rId2"/>
                <a:stretch>
                  <a:fillRect l="-699" t="-820" b="-73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kstvak 5"/>
          <p:cNvSpPr txBox="1"/>
          <p:nvPr/>
        </p:nvSpPr>
        <p:spPr>
          <a:xfrm>
            <a:off x="3707904" y="620688"/>
            <a:ext cx="156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/>
              <a:t>Omschrijving:</a:t>
            </a:r>
          </a:p>
          <a:p>
            <a:r>
              <a:rPr lang="en-US" sz="1400" b="1"/>
              <a:t>s</a:t>
            </a:r>
            <a:r>
              <a:rPr lang="en-US" sz="1400" b="1" smtClean="0"/>
              <a:t>om-product-regel</a:t>
            </a:r>
            <a:endParaRPr lang="nl-NL" sz="1400" b="1"/>
          </a:p>
        </p:txBody>
      </p:sp>
      <p:sp>
        <p:nvSpPr>
          <p:cNvPr id="7" name="Tekstvak 6"/>
          <p:cNvSpPr txBox="1"/>
          <p:nvPr/>
        </p:nvSpPr>
        <p:spPr>
          <a:xfrm>
            <a:off x="6555412" y="620688"/>
            <a:ext cx="1212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/>
              <a:t>Omschrijving:</a:t>
            </a:r>
          </a:p>
          <a:p>
            <a:r>
              <a:rPr lang="en-US" sz="1400" b="1"/>
              <a:t>a</a:t>
            </a:r>
            <a:r>
              <a:rPr lang="en-US" sz="1400" b="1" smtClean="0"/>
              <a:t>bc-formule</a:t>
            </a:r>
            <a:endParaRPr lang="nl-NL" sz="1400" b="1"/>
          </a:p>
        </p:txBody>
      </p:sp>
      <p:sp>
        <p:nvSpPr>
          <p:cNvPr id="13" name="Tekstvak 12"/>
          <p:cNvSpPr txBox="1"/>
          <p:nvPr/>
        </p:nvSpPr>
        <p:spPr>
          <a:xfrm>
            <a:off x="5384955" y="26359"/>
            <a:ext cx="3581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namen: …………………………………………</a:t>
            </a:r>
            <a:endParaRPr lang="nl-NL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352639" y="1556792"/>
                <a:ext cx="1713033" cy="14306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smtClean="0">
                    <a:latin typeface="Cambria Math"/>
                  </a:rPr>
                  <a:t>voorbeeld: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latin typeface="Cambria Math"/>
                      </a:rPr>
                      <m:t>−</m:t>
                    </m:r>
                  </m:oMath>
                </a14:m>
                <a:r>
                  <a:rPr lang="nl-NL" sz="1400"/>
                  <a:t> </a:t>
                </a:r>
                <a:r>
                  <a:rPr lang="nl-NL" sz="1400" smtClean="0"/>
                  <a:t>60 </a:t>
                </a:r>
                <a:r>
                  <a:rPr lang="nl-NL" sz="1400"/>
                  <a:t>= </a:t>
                </a:r>
                <a:r>
                  <a:rPr lang="nl-NL" sz="1400" smtClean="0"/>
                  <a:t>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1400" i="1">
                          <a:latin typeface="Cambria Math"/>
                        </a:rPr>
                        <m:t>𝑥</m:t>
                      </m:r>
                      <m:r>
                        <a:rPr lang="nl-NL" sz="1400" i="1" baseline="30000">
                          <a:latin typeface="Cambria Math"/>
                        </a:rPr>
                        <m:t>2</m:t>
                      </m:r>
                      <m:r>
                        <a:rPr lang="nl-NL" sz="1400" i="1">
                          <a:latin typeface="Cambria Math"/>
                        </a:rPr>
                        <m:t> =</m:t>
                      </m:r>
                      <m:r>
                        <a:rPr lang="en-US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US" sz="1400" b="0" i="1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𝑥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/>
                          </a:rPr>
                          <m:t>60</m:t>
                        </m:r>
                      </m:e>
                    </m:rad>
                    <m:r>
                      <a:rPr lang="en-US" sz="1400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7,75</m:t>
                    </m:r>
                  </m:oMath>
                </a14:m>
                <a:r>
                  <a:rPr lang="nl-NL" sz="1400"/>
                  <a:t>   v  </a:t>
                </a:r>
                <a:endParaRPr lang="en-US" sz="1400" i="1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60</m:t>
                          </m:r>
                        </m:e>
                      </m:rad>
                      <m:r>
                        <a:rPr lang="en-US" sz="1400" i="1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7,75</m:t>
                      </m:r>
                    </m:oMath>
                  </m:oMathPara>
                </a14:m>
                <a:endParaRPr lang="nl-NL" sz="1400"/>
              </a:p>
              <a:p>
                <a:endParaRPr lang="nl-NL" sz="1400"/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39" y="1556792"/>
                <a:ext cx="1713033" cy="1430648"/>
              </a:xfrm>
              <a:prstGeom prst="rect">
                <a:avLst/>
              </a:prstGeom>
              <a:blipFill rotWithShape="1">
                <a:blip r:embed="rId3"/>
                <a:stretch>
                  <a:fillRect l="-1068" t="-8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3570163" y="1397838"/>
                <a:ext cx="1814792" cy="1169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0" smtClean="0"/>
                  <a:t>voorbeeld: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14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 +24=0</m:t>
                      </m:r>
                    </m:oMath>
                  </m:oMathPara>
                </a14:m>
                <a:endParaRPr lang="en-US" sz="140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 +12=0</m:t>
                      </m:r>
                    </m:oMath>
                  </m:oMathPara>
                </a14:m>
                <a:endParaRPr lang="nl-NL" sz="140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400" b="0" smtClean="0"/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</a:rPr>
                      <m:t>=3 </m:t>
                    </m:r>
                  </m:oMath>
                </a14:m>
                <a:r>
                  <a:rPr lang="nl-NL" sz="1400" smtClean="0"/>
                  <a:t>v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𝑥</m:t>
                    </m:r>
                    <m:r>
                      <a:rPr lang="en-US" sz="1400" i="1">
                        <a:latin typeface="Cambria Math"/>
                      </a:rPr>
                      <m:t>=4</m:t>
                    </m:r>
                  </m:oMath>
                </a14:m>
                <a:endParaRPr lang="nl-NL" sz="140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163" y="1397838"/>
                <a:ext cx="1814792" cy="1169551"/>
              </a:xfrm>
              <a:prstGeom prst="rect">
                <a:avLst/>
              </a:prstGeom>
              <a:blipFill rotWithShape="1">
                <a:blip r:embed="rId4"/>
                <a:stretch>
                  <a:fillRect l="-1010" t="-521" b="-41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6572955" y="1397838"/>
                <a:ext cx="1814792" cy="1748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0" smtClean="0"/>
                  <a:t>voorbeeld: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19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 +24=0</m:t>
                      </m:r>
                    </m:oMath>
                  </m:oMathPara>
                </a14:m>
                <a:endParaRPr lang="en-US" sz="140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−9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 +12=0</m:t>
                      </m:r>
                    </m:oMath>
                  </m:oMathPara>
                </a14:m>
                <a:endParaRPr lang="nl-NL" sz="140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𝐷</m:t>
                      </m:r>
                      <m:r>
                        <a:rPr lang="en-US" sz="1400" b="0" i="1" smtClean="0">
                          <a:latin typeface="Cambria Math"/>
                        </a:rPr>
                        <m:t>=81−48=33</m:t>
                      </m:r>
                    </m:oMath>
                  </m:oMathPara>
                </a14:m>
                <a:endParaRPr lang="en-US" sz="1400" b="0" i="1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9+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33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≈7,37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nl-NL" sz="1400" smtClean="0"/>
              </a:p>
              <a:p>
                <a:r>
                  <a:rPr lang="nl-NL" sz="1400" smtClean="0"/>
                  <a:t>v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𝑥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/>
                          </a:rPr>
                          <m:t>9</m:t>
                        </m:r>
                        <m:r>
                          <a:rPr lang="en-US" sz="1400" b="0" i="1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/>
                              </a:rPr>
                              <m:t>33</m:t>
                            </m:r>
                          </m:e>
                        </m:rad>
                      </m:num>
                      <m:den>
                        <m:r>
                          <a:rPr lang="en-US" sz="1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400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1,63</m:t>
                    </m:r>
                  </m:oMath>
                </a14:m>
                <a:endParaRPr lang="nl-NL" sz="140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955" y="1397838"/>
                <a:ext cx="1814792" cy="1748556"/>
              </a:xfrm>
              <a:prstGeom prst="rect">
                <a:avLst/>
              </a:prstGeom>
              <a:blipFill rotWithShape="1">
                <a:blip r:embed="rId5"/>
                <a:stretch>
                  <a:fillRect l="-671" t="-34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7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kwadratische vergelijkingen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smtClean="0">
                <a:solidFill>
                  <a:srgbClr val="7030A0"/>
                </a:solidFill>
              </a:rPr>
              <a:t>variatie werkvorm:</a:t>
            </a:r>
          </a:p>
          <a:p>
            <a:r>
              <a:rPr lang="en-US" b="1" smtClean="0">
                <a:solidFill>
                  <a:srgbClr val="7030A0"/>
                </a:solidFill>
              </a:rPr>
              <a:t>klas in twee teams (links en rechts)</a:t>
            </a:r>
            <a:endParaRPr lang="nl-NL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32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3419872" y="2708920"/>
                <a:ext cx="212192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nl-NL" sz="3200" smtClean="0"/>
                  <a:t> 81 = 0</a:t>
                </a:r>
                <a:endParaRPr lang="nl-NL" sz="3200"/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708920"/>
                <a:ext cx="2121928" cy="584775"/>
              </a:xfrm>
              <a:prstGeom prst="rect">
                <a:avLst/>
              </a:prstGeom>
              <a:blipFill rotWithShape="1">
                <a:blip r:embed="rId2"/>
                <a:stretch>
                  <a:fillRect t="-12500" r="-6609" b="-343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hoek 2"/>
              <p:cNvSpPr/>
              <p:nvPr/>
            </p:nvSpPr>
            <p:spPr>
              <a:xfrm>
                <a:off x="179512" y="476672"/>
                <a:ext cx="3456384" cy="144016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latin typeface="Cambria Math"/>
                        </a:rPr>
                        <m:t>𝑥</m:t>
                      </m:r>
                      <m:r>
                        <a:rPr lang="nl-NL" sz="2800" i="1" baseline="30000">
                          <a:latin typeface="Cambria Math"/>
                        </a:rPr>
                        <m:t>2</m:t>
                      </m:r>
                      <m:r>
                        <a:rPr lang="nl-NL" sz="2800" i="1">
                          <a:latin typeface="Cambria Math"/>
                        </a:rPr>
                        <m:t> = </m:t>
                      </m:r>
                      <m:r>
                        <a:rPr lang="nl-NL" sz="28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nl-NL" sz="2800"/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r>
                  <a:rPr lang="nl-NL" sz="2800"/>
                  <a:t>   v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endParaRPr lang="nl-NL" sz="2800"/>
              </a:p>
            </p:txBody>
          </p:sp>
        </mc:Choice>
        <mc:Fallback>
          <p:sp>
            <p:nvSpPr>
              <p:cNvPr id="3" name="Rechthoe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76672"/>
                <a:ext cx="3456384" cy="14401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hoek 3"/>
              <p:cNvSpPr/>
              <p:nvPr/>
            </p:nvSpPr>
            <p:spPr>
              <a:xfrm>
                <a:off x="5292080" y="485284"/>
                <a:ext cx="3456384" cy="144016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𝑎𝑏𝑐</m:t>
                      </m:r>
                      <m:r>
                        <a:rPr lang="en-US" sz="2800" b="0" i="1" smtClean="0">
                          <a:latin typeface="Cambria Math"/>
                        </a:rPr>
                        <m:t>−</m:t>
                      </m:r>
                      <m:r>
                        <a:rPr lang="en-US" sz="2800" b="0" i="1" smtClean="0">
                          <a:latin typeface="Cambria Math"/>
                        </a:rPr>
                        <m:t>𝑓𝑜𝑟𝑚𝑢𝑙𝑒</m:t>
                      </m:r>
                    </m:oMath>
                  </m:oMathPara>
                </a14:m>
                <a:endParaRPr lang="nl-NL" sz="2800"/>
              </a:p>
            </p:txBody>
          </p:sp>
        </mc:Choice>
        <mc:Fallback>
          <p:sp>
            <p:nvSpPr>
              <p:cNvPr id="4" name="Rechthoe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85284"/>
                <a:ext cx="3456384" cy="14401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1123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3275856" y="2946495"/>
                <a:ext cx="262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(2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nl-NL" sz="3200"/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946495"/>
                <a:ext cx="2629694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hoek 2"/>
              <p:cNvSpPr/>
              <p:nvPr/>
            </p:nvSpPr>
            <p:spPr>
              <a:xfrm>
                <a:off x="5292080" y="511838"/>
                <a:ext cx="3456384" cy="144016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latin typeface="Cambria Math"/>
                        </a:rPr>
                        <m:t>𝑥</m:t>
                      </m:r>
                      <m:r>
                        <a:rPr lang="nl-NL" sz="2800" i="1" baseline="30000">
                          <a:latin typeface="Cambria Math"/>
                        </a:rPr>
                        <m:t>2</m:t>
                      </m:r>
                      <m:r>
                        <a:rPr lang="nl-NL" sz="2800" i="1">
                          <a:latin typeface="Cambria Math"/>
                        </a:rPr>
                        <m:t> = </m:t>
                      </m:r>
                      <m:r>
                        <a:rPr lang="nl-NL" sz="28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nl-NL" sz="2800"/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r>
                  <a:rPr lang="nl-NL" sz="2800"/>
                  <a:t>   v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endParaRPr lang="nl-NL" sz="2800"/>
              </a:p>
            </p:txBody>
          </p:sp>
        </mc:Choice>
        <mc:Fallback>
          <p:sp>
            <p:nvSpPr>
              <p:cNvPr id="3" name="Rechthoe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11838"/>
                <a:ext cx="3456384" cy="14401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hoek 3"/>
              <p:cNvSpPr/>
              <p:nvPr/>
            </p:nvSpPr>
            <p:spPr>
              <a:xfrm>
                <a:off x="467544" y="511838"/>
                <a:ext cx="3456384" cy="144016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𝑎𝑏𝑐</m:t>
                      </m:r>
                      <m:r>
                        <a:rPr lang="en-US" sz="2800" b="0" i="1" smtClean="0">
                          <a:latin typeface="Cambria Math"/>
                        </a:rPr>
                        <m:t>−</m:t>
                      </m:r>
                      <m:r>
                        <a:rPr lang="en-US" sz="2800" b="0" i="1" smtClean="0">
                          <a:latin typeface="Cambria Math"/>
                        </a:rPr>
                        <m:t>𝑓𝑜𝑟𝑚𝑢𝑙𝑒</m:t>
                      </m:r>
                    </m:oMath>
                  </m:oMathPara>
                </a14:m>
                <a:endParaRPr lang="nl-NL" sz="2800"/>
              </a:p>
            </p:txBody>
          </p:sp>
        </mc:Choice>
        <mc:Fallback>
          <p:sp>
            <p:nvSpPr>
              <p:cNvPr id="4" name="Rechthoe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11838"/>
                <a:ext cx="3456384" cy="14401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5076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2843808" y="2948954"/>
                <a:ext cx="390549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/>
                        </a:rPr>
                        <m:t>−</m:t>
                      </m:r>
                      <m:r>
                        <a:rPr lang="en-US" sz="3200" i="1">
                          <a:latin typeface="Cambria Math"/>
                        </a:rPr>
                        <m:t>14</m:t>
                      </m:r>
                      <m:r>
                        <a:rPr lang="en-US" sz="3200" i="1">
                          <a:latin typeface="Cambria Math"/>
                        </a:rPr>
                        <m:t>𝑥</m:t>
                      </m:r>
                      <m:r>
                        <a:rPr lang="en-US" sz="3200" i="1">
                          <a:latin typeface="Cambria Math"/>
                        </a:rPr>
                        <m:t> +24=0</m:t>
                      </m:r>
                    </m:oMath>
                  </m:oMathPara>
                </a14:m>
                <a:endParaRPr lang="en-US" sz="3200"/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948954"/>
                <a:ext cx="3905493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hoek 2"/>
              <p:cNvSpPr/>
              <p:nvPr/>
            </p:nvSpPr>
            <p:spPr>
              <a:xfrm>
                <a:off x="323528" y="527219"/>
                <a:ext cx="4104456" cy="144016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𝑠𝑜𝑚</m:t>
                      </m:r>
                      <m:r>
                        <a:rPr lang="en-US" sz="2800" b="0" i="1" smtClean="0">
                          <a:latin typeface="Cambria Math"/>
                        </a:rPr>
                        <m:t>−</m:t>
                      </m:r>
                      <m:r>
                        <a:rPr lang="en-US" sz="2800" b="0" i="1" smtClean="0">
                          <a:latin typeface="Cambria Math"/>
                        </a:rPr>
                        <m:t>𝑝𝑟𝑜𝑑𝑢𝑐𝑡</m:t>
                      </m:r>
                      <m:r>
                        <a:rPr lang="en-US" sz="2800" b="0" i="1" smtClean="0">
                          <a:latin typeface="Cambria Math"/>
                        </a:rPr>
                        <m:t>−</m:t>
                      </m:r>
                      <m:r>
                        <a:rPr lang="en-US" sz="2800" b="0" i="1" smtClean="0">
                          <a:latin typeface="Cambria Math"/>
                        </a:rPr>
                        <m:t>𝑟𝑒𝑔𝑒𝑙</m:t>
                      </m:r>
                    </m:oMath>
                  </m:oMathPara>
                </a14:m>
                <a:endParaRPr lang="nl-NL" sz="2800"/>
              </a:p>
            </p:txBody>
          </p:sp>
        </mc:Choice>
        <mc:Fallback>
          <p:sp>
            <p:nvSpPr>
              <p:cNvPr id="3" name="Rechthoe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27219"/>
                <a:ext cx="4104456" cy="14401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hoek 3"/>
              <p:cNvSpPr/>
              <p:nvPr/>
            </p:nvSpPr>
            <p:spPr>
              <a:xfrm>
                <a:off x="5292080" y="527219"/>
                <a:ext cx="3456384" cy="144016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𝑎𝑏𝑐</m:t>
                      </m:r>
                      <m:r>
                        <a:rPr lang="en-US" sz="2800" b="0" i="1" smtClean="0">
                          <a:latin typeface="Cambria Math"/>
                        </a:rPr>
                        <m:t>−</m:t>
                      </m:r>
                      <m:r>
                        <a:rPr lang="en-US" sz="2800" b="0" i="1" smtClean="0">
                          <a:latin typeface="Cambria Math"/>
                        </a:rPr>
                        <m:t>𝑓𝑜𝑟𝑚𝑢𝑙𝑒</m:t>
                      </m:r>
                    </m:oMath>
                  </m:oMathPara>
                </a14:m>
                <a:endParaRPr lang="nl-NL" sz="2800"/>
              </a:p>
            </p:txBody>
          </p:sp>
        </mc:Choice>
        <mc:Fallback>
          <p:sp>
            <p:nvSpPr>
              <p:cNvPr id="4" name="Rechthoe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27219"/>
                <a:ext cx="3456384" cy="14401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41234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662</Words>
  <Application>Microsoft Office PowerPoint</Application>
  <PresentationFormat>Diavoorstelling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Allerlei kwadratische vergelijkingen</vt:lpstr>
      <vt:lpstr>PowerPoint-presentatie</vt:lpstr>
      <vt:lpstr>Allerlei kwadratische vergelijkingen</vt:lpstr>
      <vt:lpstr>PowerPoint-presentatie</vt:lpstr>
      <vt:lpstr>PowerPoint-presentatie</vt:lpstr>
      <vt:lpstr>kwadratische vergelijkingen</vt:lpstr>
      <vt:lpstr>PowerPoint-presentatie</vt:lpstr>
      <vt:lpstr>PowerPoint-presentatie</vt:lpstr>
      <vt:lpstr>PowerPoint-presentatie</vt:lpstr>
    </vt:vector>
  </TitlesOfParts>
  <Company>Stichting Meridiaan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Allerlei vergelijkingen</dc:title>
  <dc:creator>user</dc:creator>
  <cp:lastModifiedBy>user</cp:lastModifiedBy>
  <cp:revision>10</cp:revision>
  <cp:lastPrinted>2015-01-04T13:23:57Z</cp:lastPrinted>
  <dcterms:created xsi:type="dcterms:W3CDTF">2015-01-04T12:46:32Z</dcterms:created>
  <dcterms:modified xsi:type="dcterms:W3CDTF">2015-07-05T18:19:11Z</dcterms:modified>
</cp:coreProperties>
</file>