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8" r:id="rId8"/>
    <p:sldId id="289" r:id="rId9"/>
    <p:sldId id="290" r:id="rId10"/>
    <p:sldId id="291" r:id="rId11"/>
    <p:sldId id="292" r:id="rId12"/>
    <p:sldId id="263" r:id="rId13"/>
    <p:sldId id="264" r:id="rId14"/>
    <p:sldId id="265" r:id="rId15"/>
    <p:sldId id="267" r:id="rId16"/>
    <p:sldId id="268" r:id="rId17"/>
    <p:sldId id="272" r:id="rId18"/>
    <p:sldId id="273" r:id="rId19"/>
    <p:sldId id="270" r:id="rId20"/>
    <p:sldId id="280" r:id="rId21"/>
    <p:sldId id="281" r:id="rId22"/>
    <p:sldId id="284" r:id="rId23"/>
    <p:sldId id="285" r:id="rId24"/>
    <p:sldId id="286" r:id="rId25"/>
    <p:sldId id="287" r:id="rId26"/>
    <p:sldId id="293" r:id="rId27"/>
    <p:sldId id="294" r:id="rId28"/>
    <p:sldId id="295" r:id="rId29"/>
    <p:sldId id="296" r:id="rId30"/>
    <p:sldId id="297" r:id="rId31"/>
    <p:sldId id="298" r:id="rId32"/>
    <p:sldId id="299" r:id="rId3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CAB9935E-1CC0-470A-916C-453E37A47B44}" type="datetimeFigureOut">
              <a:rPr lang="nl-NL" smtClean="0"/>
              <a:t>31-1-2014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2991479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AB9935E-1CC0-470A-916C-453E37A47B44}" type="datetimeFigureOut">
              <a:rPr lang="nl-NL" smtClean="0"/>
              <a:t>31-1-2014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1250176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AB9935E-1CC0-470A-916C-453E37A47B44}" type="datetimeFigureOut">
              <a:rPr lang="nl-NL" smtClean="0"/>
              <a:t>31-1-2014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3452482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AB9935E-1CC0-470A-916C-453E37A47B44}" type="datetimeFigureOut">
              <a:rPr lang="nl-NL" smtClean="0"/>
              <a:t>31-1-2014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3242264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CAB9935E-1CC0-470A-916C-453E37A47B44}" type="datetimeFigureOut">
              <a:rPr lang="nl-NL" smtClean="0"/>
              <a:t>31-1-2014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2800321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AB9935E-1CC0-470A-916C-453E37A47B44}" type="datetimeFigureOut">
              <a:rPr lang="nl-NL" smtClean="0"/>
              <a:t>31-1-2014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2532058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AB9935E-1CC0-470A-916C-453E37A47B44}" type="datetimeFigureOut">
              <a:rPr lang="nl-NL" smtClean="0"/>
              <a:t>31-1-2014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153302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CAB9935E-1CC0-470A-916C-453E37A47B44}" type="datetimeFigureOut">
              <a:rPr lang="nl-NL" smtClean="0"/>
              <a:t>31-1-2014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4228853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AB9935E-1CC0-470A-916C-453E37A47B44}" type="datetimeFigureOut">
              <a:rPr lang="nl-NL" smtClean="0"/>
              <a:t>31-1-2014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2941041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AB9935E-1CC0-470A-916C-453E37A47B44}" type="datetimeFigureOut">
              <a:rPr lang="nl-NL" smtClean="0"/>
              <a:t>31-1-2014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2165186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AB9935E-1CC0-470A-916C-453E37A47B44}" type="datetimeFigureOut">
              <a:rPr lang="nl-NL" smtClean="0"/>
              <a:t>31-1-2014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129830F-A801-4038-A21E-C4507BA9EB3D}" type="slidenum">
              <a:rPr lang="nl-NL" smtClean="0"/>
              <a:t>‹nr.›</a:t>
            </a:fld>
            <a:endParaRPr lang="nl-NL"/>
          </a:p>
        </p:txBody>
      </p:sp>
    </p:spTree>
    <p:extLst>
      <p:ext uri="{BB962C8B-B14F-4D97-AF65-F5344CB8AC3E}">
        <p14:creationId xmlns:p14="http://schemas.microsoft.com/office/powerpoint/2010/main" val="1354694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B9935E-1CC0-470A-916C-453E37A47B44}" type="datetimeFigureOut">
              <a:rPr lang="nl-NL" smtClean="0"/>
              <a:t>31-1-2014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9830F-A801-4038-A21E-C4507BA9EB3D}" type="slidenum">
              <a:rPr lang="nl-NL" smtClean="0"/>
              <a:t>‹nr.›</a:t>
            </a:fld>
            <a:endParaRPr lang="nl-NL"/>
          </a:p>
        </p:txBody>
      </p:sp>
    </p:spTree>
    <p:extLst>
      <p:ext uri="{BB962C8B-B14F-4D97-AF65-F5344CB8AC3E}">
        <p14:creationId xmlns:p14="http://schemas.microsoft.com/office/powerpoint/2010/main" val="653114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38200" y="304800"/>
            <a:ext cx="7772400" cy="1470025"/>
          </a:xfrm>
        </p:spPr>
        <p:txBody>
          <a:bodyPr/>
          <a:lstStyle/>
          <a:p>
            <a:r>
              <a:rPr lang="nl-NL" dirty="0" smtClean="0">
                <a:solidFill>
                  <a:srgbClr val="FF0000"/>
                </a:solidFill>
              </a:rPr>
              <a:t>Verwarrende Wiskunde</a:t>
            </a:r>
            <a:endParaRPr lang="nl-NL" dirty="0">
              <a:solidFill>
                <a:srgbClr val="FF0000"/>
              </a:solidFill>
            </a:endParaRPr>
          </a:p>
        </p:txBody>
      </p:sp>
      <p:sp>
        <p:nvSpPr>
          <p:cNvPr id="3" name="Ondertitel 2"/>
          <p:cNvSpPr>
            <a:spLocks noGrp="1"/>
          </p:cNvSpPr>
          <p:nvPr>
            <p:ph type="subTitle" idx="1"/>
          </p:nvPr>
        </p:nvSpPr>
        <p:spPr>
          <a:xfrm>
            <a:off x="1394174" y="5105400"/>
            <a:ext cx="6400800" cy="1676400"/>
          </a:xfrm>
        </p:spPr>
        <p:txBody>
          <a:bodyPr/>
          <a:lstStyle/>
          <a:p>
            <a:r>
              <a:rPr lang="nl-NL" dirty="0" smtClean="0">
                <a:solidFill>
                  <a:srgbClr val="0070C0"/>
                </a:solidFill>
              </a:rPr>
              <a:t>Vincent van der </a:t>
            </a:r>
            <a:r>
              <a:rPr lang="nl-NL" dirty="0" smtClean="0">
                <a:solidFill>
                  <a:srgbClr val="0070C0"/>
                </a:solidFill>
              </a:rPr>
              <a:t>Noort</a:t>
            </a:r>
          </a:p>
          <a:p>
            <a:r>
              <a:rPr lang="nl-NL" sz="1800" dirty="0" smtClean="0">
                <a:solidFill>
                  <a:srgbClr val="0070C0"/>
                </a:solidFill>
              </a:rPr>
              <a:t>vnoort@gmail.com</a:t>
            </a:r>
            <a:endParaRPr lang="nl-NL" sz="1800" dirty="0" smtClean="0">
              <a:solidFill>
                <a:srgbClr val="0070C0"/>
              </a:solidFill>
            </a:endParaRPr>
          </a:p>
          <a:p>
            <a:r>
              <a:rPr lang="nl-NL" dirty="0" smtClean="0">
                <a:solidFill>
                  <a:srgbClr val="0070C0"/>
                </a:solidFill>
              </a:rPr>
              <a:t>NWD 2014</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0" y="1676400"/>
            <a:ext cx="2788349" cy="3200400"/>
          </a:xfrm>
          <a:prstGeom prst="rect">
            <a:avLst/>
          </a:prstGeom>
        </p:spPr>
      </p:pic>
      <p:sp>
        <p:nvSpPr>
          <p:cNvPr id="5" name="Tekstvak 4"/>
          <p:cNvSpPr txBox="1"/>
          <p:nvPr/>
        </p:nvSpPr>
        <p:spPr>
          <a:xfrm>
            <a:off x="6553200" y="4262482"/>
            <a:ext cx="2209800" cy="600164"/>
          </a:xfrm>
          <a:prstGeom prst="rect">
            <a:avLst/>
          </a:prstGeom>
          <a:noFill/>
        </p:spPr>
        <p:txBody>
          <a:bodyPr wrap="square" rtlCol="0">
            <a:spAutoFit/>
          </a:bodyPr>
          <a:lstStyle/>
          <a:p>
            <a:r>
              <a:rPr lang="nl-NL" sz="1100" dirty="0" smtClean="0"/>
              <a:t>Plaatje:</a:t>
            </a:r>
          </a:p>
          <a:p>
            <a:r>
              <a:rPr lang="nl-NL" sz="1100" dirty="0" smtClean="0"/>
              <a:t>Legowaterval door Andrew Lipton en Daniel </a:t>
            </a:r>
            <a:r>
              <a:rPr lang="nl-NL" sz="1100" dirty="0" err="1" smtClean="0"/>
              <a:t>Shu</a:t>
            </a:r>
            <a:r>
              <a:rPr lang="nl-NL" sz="1100" dirty="0" smtClean="0"/>
              <a:t>, naar MC Escher</a:t>
            </a:r>
            <a:endParaRPr lang="nl-NL" sz="1100" dirty="0"/>
          </a:p>
        </p:txBody>
      </p:sp>
    </p:spTree>
    <p:extLst>
      <p:ext uri="{BB962C8B-B14F-4D97-AF65-F5344CB8AC3E}">
        <p14:creationId xmlns:p14="http://schemas.microsoft.com/office/powerpoint/2010/main" val="2531672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Mieren op een liniaal</a:t>
            </a:r>
            <a:endParaRPr lang="nl-NL" dirty="0"/>
          </a:p>
        </p:txBody>
      </p:sp>
      <p:sp>
        <p:nvSpPr>
          <p:cNvPr id="3" name="Tijdelijke aanduiding voor inhoud 2"/>
          <p:cNvSpPr>
            <a:spLocks noGrp="1"/>
          </p:cNvSpPr>
          <p:nvPr>
            <p:ph idx="1"/>
          </p:nvPr>
        </p:nvSpPr>
        <p:spPr/>
        <p:txBody>
          <a:bodyPr/>
          <a:lstStyle/>
          <a:p>
            <a:r>
              <a:rPr lang="nl-NL" dirty="0" smtClean="0"/>
              <a:t>Op een liniaal van 30 cm zitten honderd puntvormige mieren.</a:t>
            </a:r>
          </a:p>
          <a:p>
            <a:r>
              <a:rPr lang="nl-NL" dirty="0" smtClean="0"/>
              <a:t>Aan een kant van de liniaal is een muur aan de andere kant niet</a:t>
            </a:r>
          </a:p>
          <a:p>
            <a:r>
              <a:rPr lang="nl-NL" dirty="0" smtClean="0"/>
              <a:t>De mieren lopen 1 cm per seconde. Als ze tegen elkaar of de muur botsen draaien ze om</a:t>
            </a:r>
          </a:p>
          <a:p>
            <a:r>
              <a:rPr lang="nl-NL" dirty="0" smtClean="0"/>
              <a:t>Hoe lang duurt het maximaal tot de liniaal leeg is? </a:t>
            </a:r>
            <a:endParaRPr lang="nl-NL" dirty="0"/>
          </a:p>
        </p:txBody>
      </p:sp>
    </p:spTree>
    <p:extLst>
      <p:ext uri="{BB962C8B-B14F-4D97-AF65-F5344CB8AC3E}">
        <p14:creationId xmlns:p14="http://schemas.microsoft.com/office/powerpoint/2010/main" val="731213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Stoelen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10 mensen hebben een vaste plek aan een tafel en komen een voor een binnen.</a:t>
            </a:r>
          </a:p>
          <a:p>
            <a:r>
              <a:rPr lang="nl-NL" dirty="0" smtClean="0"/>
              <a:t>Persoon 1 kiest random, met gelijke kans, een van de tien stoelen</a:t>
            </a:r>
          </a:p>
          <a:p>
            <a:r>
              <a:rPr lang="nl-NL" dirty="0" smtClean="0"/>
              <a:t>Latere personen gaan netjes op hun eigen plek zitten, tenzij die bezet is, dan kiezen ze random een van de andere stoelen.</a:t>
            </a:r>
          </a:p>
          <a:p>
            <a:r>
              <a:rPr lang="nl-NL" dirty="0" smtClean="0"/>
              <a:t>Wat is de kans dat persoon 10 op zijn eigen plek terechtkomt?</a:t>
            </a:r>
          </a:p>
        </p:txBody>
      </p:sp>
    </p:spTree>
    <p:extLst>
      <p:ext uri="{BB962C8B-B14F-4D97-AF65-F5344CB8AC3E}">
        <p14:creationId xmlns:p14="http://schemas.microsoft.com/office/powerpoint/2010/main" val="299643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1">
                    <a:lumMod val="75000"/>
                  </a:schemeClr>
                </a:solidFill>
              </a:rPr>
              <a:t>Overschatting van jezelf</a:t>
            </a:r>
            <a:endParaRPr lang="nl-NL" dirty="0">
              <a:solidFill>
                <a:schemeClr val="accent1">
                  <a:lumMod val="75000"/>
                </a:schemeClr>
              </a:solidFill>
            </a:endParaRPr>
          </a:p>
        </p:txBody>
      </p:sp>
      <p:sp>
        <p:nvSpPr>
          <p:cNvPr id="3" name="Tijdelijke aanduiding voor inhoud 2"/>
          <p:cNvSpPr>
            <a:spLocks noGrp="1"/>
          </p:cNvSpPr>
          <p:nvPr>
            <p:ph idx="1"/>
          </p:nvPr>
        </p:nvSpPr>
        <p:spPr/>
        <p:txBody>
          <a:bodyPr/>
          <a:lstStyle/>
          <a:p>
            <a:r>
              <a:rPr lang="nl-NL" dirty="0" smtClean="0"/>
              <a:t>Vind met je tafel een manier om in </a:t>
            </a:r>
            <a:r>
              <a:rPr lang="nl-NL" dirty="0" smtClean="0">
                <a:solidFill>
                  <a:srgbClr val="FF0000"/>
                </a:solidFill>
              </a:rPr>
              <a:t>zo min mogelijk keer breken</a:t>
            </a:r>
            <a:r>
              <a:rPr lang="nl-NL" dirty="0" smtClean="0"/>
              <a:t> de chocoladereep in allemaal losse brokjes te breken.</a:t>
            </a:r>
          </a:p>
          <a:p>
            <a:r>
              <a:rPr lang="nl-NL" sz="2400" dirty="0" smtClean="0"/>
              <a:t>(Nemen aan dat chocola te dik is om te vouwen/stapelen)</a:t>
            </a:r>
          </a:p>
          <a:p>
            <a:r>
              <a:rPr lang="nl-NL" dirty="0" smtClean="0"/>
              <a:t>Winnaar krijgt een chocoladereep</a:t>
            </a:r>
            <a:endParaRPr lang="nl-NL" dirty="0"/>
          </a:p>
        </p:txBody>
      </p:sp>
    </p:spTree>
    <p:extLst>
      <p:ext uri="{BB962C8B-B14F-4D97-AF65-F5344CB8AC3E}">
        <p14:creationId xmlns:p14="http://schemas.microsoft.com/office/powerpoint/2010/main" val="1942225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0000"/>
                </a:solidFill>
              </a:rPr>
              <a:t>Grensgeval</a:t>
            </a:r>
            <a:endParaRPr lang="nl-NL" dirty="0">
              <a:solidFill>
                <a:srgbClr val="FF0000"/>
              </a:solidFill>
            </a:endParaRPr>
          </a:p>
        </p:txBody>
      </p:sp>
      <p:sp>
        <p:nvSpPr>
          <p:cNvPr id="3" name="Tijdelijke aanduiding voor inhoud 2"/>
          <p:cNvSpPr>
            <a:spLocks noGrp="1"/>
          </p:cNvSpPr>
          <p:nvPr>
            <p:ph idx="1"/>
          </p:nvPr>
        </p:nvSpPr>
        <p:spPr/>
        <p:txBody>
          <a:bodyPr>
            <a:normAutofit/>
          </a:bodyPr>
          <a:lstStyle/>
          <a:p>
            <a:r>
              <a:rPr lang="nl-NL" dirty="0"/>
              <a:t>Een auto rijdt van A naar B en weer terug. </a:t>
            </a:r>
            <a:endParaRPr lang="nl-NL" dirty="0" smtClean="0"/>
          </a:p>
          <a:p>
            <a:r>
              <a:rPr lang="nl-NL" dirty="0" smtClean="0"/>
              <a:t>De </a:t>
            </a:r>
            <a:r>
              <a:rPr lang="nl-NL" dirty="0"/>
              <a:t>auto rijdt met </a:t>
            </a:r>
            <a:r>
              <a:rPr lang="nl-NL" dirty="0">
                <a:solidFill>
                  <a:srgbClr val="00B050"/>
                </a:solidFill>
              </a:rPr>
              <a:t>72</a:t>
            </a:r>
            <a:r>
              <a:rPr lang="nl-NL" dirty="0"/>
              <a:t> km per uur </a:t>
            </a:r>
            <a:r>
              <a:rPr lang="nl-NL" dirty="0">
                <a:solidFill>
                  <a:srgbClr val="00B050"/>
                </a:solidFill>
              </a:rPr>
              <a:t>bergaf</a:t>
            </a:r>
            <a:r>
              <a:rPr lang="nl-NL" dirty="0"/>
              <a:t>, </a:t>
            </a:r>
            <a:r>
              <a:rPr lang="nl-NL" dirty="0">
                <a:solidFill>
                  <a:srgbClr val="FFC000"/>
                </a:solidFill>
              </a:rPr>
              <a:t>63</a:t>
            </a:r>
            <a:r>
              <a:rPr lang="nl-NL" dirty="0"/>
              <a:t> km per uur  op </a:t>
            </a:r>
            <a:r>
              <a:rPr lang="nl-NL" dirty="0">
                <a:solidFill>
                  <a:srgbClr val="FFC000"/>
                </a:solidFill>
              </a:rPr>
              <a:t>vlakke stukken</a:t>
            </a:r>
            <a:r>
              <a:rPr lang="nl-NL" dirty="0"/>
              <a:t> en  </a:t>
            </a:r>
            <a:r>
              <a:rPr lang="nl-NL" dirty="0">
                <a:solidFill>
                  <a:srgbClr val="FF0000"/>
                </a:solidFill>
              </a:rPr>
              <a:t>56</a:t>
            </a:r>
            <a:r>
              <a:rPr lang="nl-NL" dirty="0"/>
              <a:t> km per uur </a:t>
            </a:r>
            <a:r>
              <a:rPr lang="nl-NL" dirty="0">
                <a:solidFill>
                  <a:srgbClr val="FF0000"/>
                </a:solidFill>
              </a:rPr>
              <a:t>bergop</a:t>
            </a:r>
            <a:r>
              <a:rPr lang="nl-NL" dirty="0"/>
              <a:t>. </a:t>
            </a:r>
            <a:endParaRPr lang="nl-NL" dirty="0" smtClean="0"/>
          </a:p>
          <a:p>
            <a:r>
              <a:rPr lang="nl-NL" dirty="0" smtClean="0"/>
              <a:t>Van </a:t>
            </a:r>
            <a:r>
              <a:rPr lang="nl-NL" dirty="0"/>
              <a:t>A naar B kost </a:t>
            </a:r>
            <a:r>
              <a:rPr lang="nl-NL" dirty="0">
                <a:solidFill>
                  <a:schemeClr val="accent1">
                    <a:lumMod val="75000"/>
                  </a:schemeClr>
                </a:solidFill>
              </a:rPr>
              <a:t>4 uur</a:t>
            </a:r>
            <a:r>
              <a:rPr lang="nl-NL" dirty="0"/>
              <a:t> en terug (over dezelfde weg) kost </a:t>
            </a:r>
            <a:r>
              <a:rPr lang="nl-NL" dirty="0">
                <a:solidFill>
                  <a:schemeClr val="accent1">
                    <a:lumMod val="75000"/>
                  </a:schemeClr>
                </a:solidFill>
              </a:rPr>
              <a:t>4 uur en 40 minuten</a:t>
            </a:r>
            <a:r>
              <a:rPr lang="nl-NL" dirty="0"/>
              <a:t>. </a:t>
            </a:r>
          </a:p>
          <a:p>
            <a:r>
              <a:rPr lang="nl-NL" dirty="0" smtClean="0"/>
              <a:t>Hoe ver </a:t>
            </a:r>
            <a:r>
              <a:rPr lang="nl-NL" dirty="0"/>
              <a:t>liggen A en B uit elkaar? </a:t>
            </a:r>
          </a:p>
          <a:p>
            <a:r>
              <a:rPr lang="nl-NL" sz="1300" dirty="0"/>
              <a:t>(Bron: Vierkant voor Wiskunde zomerkamp 2010</a:t>
            </a:r>
            <a:r>
              <a:rPr lang="nl-NL" sz="1300" dirty="0" smtClean="0"/>
              <a:t>)</a:t>
            </a:r>
            <a:endParaRPr lang="nl-NL" sz="1300" dirty="0"/>
          </a:p>
        </p:txBody>
      </p:sp>
    </p:spTree>
    <p:extLst>
      <p:ext uri="{BB962C8B-B14F-4D97-AF65-F5344CB8AC3E}">
        <p14:creationId xmlns:p14="http://schemas.microsoft.com/office/powerpoint/2010/main" val="1150874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solidFill>
                  <a:srgbClr val="FF0000"/>
                </a:solidFill>
              </a:rPr>
              <a:t>Kansrekening: koningin der verwarringswiskunde</a:t>
            </a:r>
            <a:endParaRPr lang="nl-NL" dirty="0">
              <a:solidFill>
                <a:srgbClr val="FF0000"/>
              </a:solidFill>
            </a:endParaRPr>
          </a:p>
        </p:txBody>
      </p:sp>
      <p:sp>
        <p:nvSpPr>
          <p:cNvPr id="3" name="Tijdelijke aanduiding voor inhoud 2"/>
          <p:cNvSpPr>
            <a:spLocks noGrp="1"/>
          </p:cNvSpPr>
          <p:nvPr>
            <p:ph idx="1"/>
          </p:nvPr>
        </p:nvSpPr>
        <p:spPr/>
        <p:txBody>
          <a:bodyPr>
            <a:normAutofit/>
          </a:bodyPr>
          <a:lstStyle/>
          <a:p>
            <a:r>
              <a:rPr lang="nl-NL" dirty="0" smtClean="0"/>
              <a:t>Twee dingen komen mooi samen:</a:t>
            </a:r>
          </a:p>
          <a:p>
            <a:pPr lvl="1"/>
            <a:r>
              <a:rPr lang="nl-NL" dirty="0" smtClean="0"/>
              <a:t>Resultaten zijn soms raar</a:t>
            </a:r>
          </a:p>
          <a:p>
            <a:pPr lvl="1"/>
            <a:r>
              <a:rPr lang="nl-NL" dirty="0" smtClean="0"/>
              <a:t>Menselijke intuïtie is zeer zwak</a:t>
            </a:r>
          </a:p>
          <a:p>
            <a:pPr lvl="2"/>
            <a:r>
              <a:rPr lang="nl-NL" dirty="0" smtClean="0"/>
              <a:t>Hoe groot is een kans?</a:t>
            </a:r>
          </a:p>
          <a:p>
            <a:pPr lvl="2"/>
            <a:r>
              <a:rPr lang="nl-NL" dirty="0" smtClean="0"/>
              <a:t>Waarop rekenen we eigenlijk de kans uit?</a:t>
            </a:r>
          </a:p>
          <a:p>
            <a:pPr marL="0" indent="0">
              <a:buNone/>
            </a:pPr>
            <a:endParaRPr lang="nl-NL" dirty="0" smtClean="0"/>
          </a:p>
        </p:txBody>
      </p:sp>
    </p:spTree>
    <p:extLst>
      <p:ext uri="{BB962C8B-B14F-4D97-AF65-F5344CB8AC3E}">
        <p14:creationId xmlns:p14="http://schemas.microsoft.com/office/powerpoint/2010/main" val="371496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i="1" dirty="0" smtClean="0"/>
              <a:t>3 Deuren </a:t>
            </a:r>
            <a:r>
              <a:rPr lang="nl-NL" i="1" dirty="0" err="1" smtClean="0"/>
              <a:t>revisited</a:t>
            </a:r>
            <a:endParaRPr lang="nl-NL" i="1" dirty="0"/>
          </a:p>
        </p:txBody>
      </p:sp>
      <p:sp>
        <p:nvSpPr>
          <p:cNvPr id="3" name="Tijdelijke aanduiding voor inhoud 2"/>
          <p:cNvSpPr>
            <a:spLocks noGrp="1"/>
          </p:cNvSpPr>
          <p:nvPr>
            <p:ph idx="1"/>
          </p:nvPr>
        </p:nvSpPr>
        <p:spPr/>
        <p:txBody>
          <a:bodyPr>
            <a:normAutofit lnSpcReduction="10000"/>
          </a:bodyPr>
          <a:lstStyle/>
          <a:p>
            <a:r>
              <a:rPr lang="nl-NL" dirty="0" smtClean="0"/>
              <a:t>John de Mol kijkt naar de nieuwste quiz van zijn productiemaatschappij.</a:t>
            </a:r>
          </a:p>
          <a:p>
            <a:r>
              <a:rPr lang="nl-NL" dirty="0" smtClean="0"/>
              <a:t>In de finale blijkt de kandidaat een auto te krijgen als hij uit drie deuren de juiste kiest</a:t>
            </a:r>
          </a:p>
          <a:p>
            <a:r>
              <a:rPr lang="nl-NL" dirty="0" smtClean="0"/>
              <a:t>Mooi denkt John, dus 2/3 kans dat ik die auto </a:t>
            </a:r>
            <a:r>
              <a:rPr lang="nl-NL" dirty="0" err="1" smtClean="0"/>
              <a:t>níet</a:t>
            </a:r>
            <a:r>
              <a:rPr lang="nl-NL" dirty="0" smtClean="0"/>
              <a:t> kwijtraak.</a:t>
            </a:r>
            <a:endParaRPr lang="nl-NL" sz="2000" dirty="0" smtClean="0"/>
          </a:p>
          <a:p>
            <a:r>
              <a:rPr lang="nl-NL" dirty="0" smtClean="0"/>
              <a:t>Maar dan opeens doet die oelewapper van een quizmaster een deur zonder auto open en laat hij de kandidaat nog een keer kiezen!?!?</a:t>
            </a:r>
            <a:endParaRPr lang="nl-NL" dirty="0"/>
          </a:p>
        </p:txBody>
      </p:sp>
    </p:spTree>
    <p:extLst>
      <p:ext uri="{BB962C8B-B14F-4D97-AF65-F5344CB8AC3E}">
        <p14:creationId xmlns:p14="http://schemas.microsoft.com/office/powerpoint/2010/main" val="2845112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volgende dag…</a:t>
            </a:r>
            <a:endParaRPr lang="nl-NL" dirty="0"/>
          </a:p>
        </p:txBody>
      </p:sp>
      <p:sp>
        <p:nvSpPr>
          <p:cNvPr id="3" name="Tijdelijke aanduiding voor inhoud 2"/>
          <p:cNvSpPr>
            <a:spLocks noGrp="1"/>
          </p:cNvSpPr>
          <p:nvPr>
            <p:ph idx="1"/>
          </p:nvPr>
        </p:nvSpPr>
        <p:spPr>
          <a:xfrm>
            <a:off x="381000" y="1527375"/>
            <a:ext cx="4800600" cy="4949625"/>
          </a:xfrm>
        </p:spPr>
        <p:txBody>
          <a:bodyPr>
            <a:normAutofit fontScale="77500" lnSpcReduction="20000"/>
          </a:bodyPr>
          <a:lstStyle/>
          <a:p>
            <a:r>
              <a:rPr lang="nl-NL" dirty="0" smtClean="0"/>
              <a:t>John komt terug op station Delft, na een afspraak aldaar. (Plaatje)</a:t>
            </a:r>
          </a:p>
          <a:p>
            <a:r>
              <a:rPr lang="nl-NL" dirty="0" smtClean="0"/>
              <a:t>Geen zin om op het gele bord te kijken, kiest gewoon een van de twee trappen.</a:t>
            </a:r>
          </a:p>
          <a:p>
            <a:r>
              <a:rPr lang="nl-NL" dirty="0" smtClean="0"/>
              <a:t>Hij denkt: ik kies perron 2/3 dan heb ik 2/3 kans dat mijn trein daar komt</a:t>
            </a:r>
          </a:p>
          <a:p>
            <a:r>
              <a:rPr lang="nl-NL" dirty="0" smtClean="0"/>
              <a:t>Maar dan herinnert hij zich opeens dat hij op een van die twee is uitgestapt en ‘zijn’ trein daar dus niet kan komen.</a:t>
            </a:r>
          </a:p>
          <a:p>
            <a:r>
              <a:rPr lang="nl-NL" dirty="0" smtClean="0">
                <a:solidFill>
                  <a:srgbClr val="FF0000"/>
                </a:solidFill>
              </a:rPr>
              <a:t>Vraag: is dit equivalent met het Driedeurenprobleem?</a:t>
            </a:r>
            <a:endParaRPr lang="nl-NL" dirty="0">
              <a:solidFill>
                <a:srgbClr val="FF0000"/>
              </a:solidFill>
            </a:endParaRPr>
          </a:p>
        </p:txBody>
      </p:sp>
      <p:cxnSp>
        <p:nvCxnSpPr>
          <p:cNvPr id="5" name="Rechte verbindingslijn 4"/>
          <p:cNvCxnSpPr/>
          <p:nvPr/>
        </p:nvCxnSpPr>
        <p:spPr>
          <a:xfrm>
            <a:off x="5943600" y="1828800"/>
            <a:ext cx="0" cy="388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7010400" y="1828800"/>
            <a:ext cx="0" cy="388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8382000" y="1828800"/>
            <a:ext cx="0" cy="388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5562600" y="1828800"/>
            <a:ext cx="0" cy="388620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5715000" y="1828800"/>
            <a:ext cx="0" cy="388620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315200" y="1828800"/>
            <a:ext cx="0" cy="388620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7162800" y="1828800"/>
            <a:ext cx="0" cy="388620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Rechte verbindingslijn 15"/>
          <p:cNvCxnSpPr/>
          <p:nvPr/>
        </p:nvCxnSpPr>
        <p:spPr>
          <a:xfrm>
            <a:off x="8229600" y="1828800"/>
            <a:ext cx="0" cy="388620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Rechte verbindingslijn 16"/>
          <p:cNvCxnSpPr/>
          <p:nvPr/>
        </p:nvCxnSpPr>
        <p:spPr>
          <a:xfrm>
            <a:off x="8077200" y="1828800"/>
            <a:ext cx="0" cy="388620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8" name="Rechthoek 17"/>
          <p:cNvSpPr/>
          <p:nvPr/>
        </p:nvSpPr>
        <p:spPr>
          <a:xfrm>
            <a:off x="5334000" y="5715000"/>
            <a:ext cx="38100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6" name="Tekstvak 25"/>
          <p:cNvSpPr txBox="1"/>
          <p:nvPr/>
        </p:nvSpPr>
        <p:spPr>
          <a:xfrm>
            <a:off x="6470027" y="5797034"/>
            <a:ext cx="1080745" cy="369332"/>
          </a:xfrm>
          <a:prstGeom prst="rect">
            <a:avLst/>
          </a:prstGeom>
          <a:noFill/>
        </p:spPr>
        <p:txBody>
          <a:bodyPr wrap="none" rtlCol="0">
            <a:spAutoFit/>
          </a:bodyPr>
          <a:lstStyle/>
          <a:p>
            <a:r>
              <a:rPr lang="nl-NL" dirty="0" smtClean="0"/>
              <a:t>Loopbrug</a:t>
            </a:r>
            <a:endParaRPr lang="nl-NL" dirty="0"/>
          </a:p>
        </p:txBody>
      </p:sp>
      <p:sp>
        <p:nvSpPr>
          <p:cNvPr id="27" name="Tekstvak 26"/>
          <p:cNvSpPr txBox="1"/>
          <p:nvPr/>
        </p:nvSpPr>
        <p:spPr>
          <a:xfrm>
            <a:off x="5943600" y="3657600"/>
            <a:ext cx="1024768" cy="830997"/>
          </a:xfrm>
          <a:prstGeom prst="rect">
            <a:avLst/>
          </a:prstGeom>
          <a:noFill/>
        </p:spPr>
        <p:txBody>
          <a:bodyPr wrap="none" rtlCol="0">
            <a:spAutoFit/>
          </a:bodyPr>
          <a:lstStyle/>
          <a:p>
            <a:pPr algn="ctr"/>
            <a:r>
              <a:rPr lang="nl-NL" sz="2400" dirty="0" smtClean="0">
                <a:solidFill>
                  <a:schemeClr val="accent1">
                    <a:lumMod val="75000"/>
                  </a:schemeClr>
                </a:solidFill>
              </a:rPr>
              <a:t>Perron</a:t>
            </a:r>
          </a:p>
          <a:p>
            <a:pPr algn="ctr"/>
            <a:r>
              <a:rPr lang="nl-NL" sz="2400" dirty="0" smtClean="0">
                <a:solidFill>
                  <a:schemeClr val="accent1">
                    <a:lumMod val="75000"/>
                  </a:schemeClr>
                </a:solidFill>
              </a:rPr>
              <a:t>2/3</a:t>
            </a:r>
            <a:endParaRPr lang="nl-NL" sz="2400" dirty="0">
              <a:solidFill>
                <a:schemeClr val="accent1">
                  <a:lumMod val="75000"/>
                </a:schemeClr>
              </a:solidFill>
            </a:endParaRPr>
          </a:p>
        </p:txBody>
      </p:sp>
      <p:cxnSp>
        <p:nvCxnSpPr>
          <p:cNvPr id="28" name="Rechte verbindingslijn 27"/>
          <p:cNvCxnSpPr/>
          <p:nvPr/>
        </p:nvCxnSpPr>
        <p:spPr>
          <a:xfrm>
            <a:off x="5715000" y="1981200"/>
            <a:ext cx="0" cy="373380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9" name="Rechthoek 28"/>
          <p:cNvSpPr/>
          <p:nvPr/>
        </p:nvSpPr>
        <p:spPr>
          <a:xfrm>
            <a:off x="8243455" y="3790357"/>
            <a:ext cx="1108832" cy="738664"/>
          </a:xfrm>
          <a:prstGeom prst="rect">
            <a:avLst/>
          </a:prstGeom>
        </p:spPr>
        <p:txBody>
          <a:bodyPr wrap="square">
            <a:spAutoFit/>
          </a:bodyPr>
          <a:lstStyle/>
          <a:p>
            <a:pPr algn="ctr"/>
            <a:r>
              <a:rPr lang="nl-NL" dirty="0">
                <a:solidFill>
                  <a:schemeClr val="accent1">
                    <a:lumMod val="75000"/>
                  </a:schemeClr>
                </a:solidFill>
              </a:rPr>
              <a:t>Perron</a:t>
            </a:r>
          </a:p>
          <a:p>
            <a:pPr algn="ctr"/>
            <a:r>
              <a:rPr lang="nl-NL" sz="2400" dirty="0">
                <a:solidFill>
                  <a:schemeClr val="accent1">
                    <a:lumMod val="75000"/>
                  </a:schemeClr>
                </a:solidFill>
              </a:rPr>
              <a:t>1</a:t>
            </a:r>
          </a:p>
        </p:txBody>
      </p:sp>
      <p:sp>
        <p:nvSpPr>
          <p:cNvPr id="31" name="Tekstvak 30"/>
          <p:cNvSpPr txBox="1"/>
          <p:nvPr/>
        </p:nvSpPr>
        <p:spPr>
          <a:xfrm>
            <a:off x="6185301" y="5345668"/>
            <a:ext cx="569451" cy="369332"/>
          </a:xfrm>
          <a:prstGeom prst="rect">
            <a:avLst/>
          </a:prstGeom>
          <a:noFill/>
        </p:spPr>
        <p:txBody>
          <a:bodyPr wrap="none" rtlCol="0">
            <a:spAutoFit/>
          </a:bodyPr>
          <a:lstStyle/>
          <a:p>
            <a:r>
              <a:rPr lang="nl-NL" dirty="0" smtClean="0"/>
              <a:t>trap</a:t>
            </a:r>
            <a:endParaRPr lang="nl-NL" dirty="0"/>
          </a:p>
        </p:txBody>
      </p:sp>
      <p:sp>
        <p:nvSpPr>
          <p:cNvPr id="32" name="Rechthoek 31"/>
          <p:cNvSpPr/>
          <p:nvPr/>
        </p:nvSpPr>
        <p:spPr>
          <a:xfrm>
            <a:off x="8513145" y="5345668"/>
            <a:ext cx="569451" cy="369332"/>
          </a:xfrm>
          <a:prstGeom prst="rect">
            <a:avLst/>
          </a:prstGeom>
        </p:spPr>
        <p:txBody>
          <a:bodyPr wrap="none">
            <a:spAutoFit/>
          </a:bodyPr>
          <a:lstStyle/>
          <a:p>
            <a:r>
              <a:rPr lang="nl-NL" dirty="0"/>
              <a:t>trap</a:t>
            </a:r>
          </a:p>
        </p:txBody>
      </p:sp>
    </p:spTree>
    <p:extLst>
      <p:ext uri="{BB962C8B-B14F-4D97-AF65-F5344CB8AC3E}">
        <p14:creationId xmlns:p14="http://schemas.microsoft.com/office/powerpoint/2010/main" val="35291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0000"/>
                </a:solidFill>
              </a:rPr>
              <a:t>Twee enveloppen</a:t>
            </a:r>
            <a:endParaRPr lang="nl-NL" dirty="0">
              <a:solidFill>
                <a:srgbClr val="FF0000"/>
              </a:solidFill>
            </a:endParaRPr>
          </a:p>
        </p:txBody>
      </p:sp>
      <p:sp>
        <p:nvSpPr>
          <p:cNvPr id="3" name="Tijdelijke aanduiding voor inhoud 2"/>
          <p:cNvSpPr>
            <a:spLocks noGrp="1"/>
          </p:cNvSpPr>
          <p:nvPr>
            <p:ph idx="1"/>
          </p:nvPr>
        </p:nvSpPr>
        <p:spPr/>
        <p:txBody>
          <a:bodyPr/>
          <a:lstStyle/>
          <a:p>
            <a:r>
              <a:rPr lang="nl-NL" dirty="0" smtClean="0"/>
              <a:t>Iemand stopt (volgens een toevalsproces) een bedrag in een enveloppe en het dubbele bedrag in een andere enveloppe.</a:t>
            </a:r>
          </a:p>
          <a:p>
            <a:r>
              <a:rPr lang="nl-NL" dirty="0" smtClean="0"/>
              <a:t>Je kiest een enveloppe, ziet honderd euro en krijgt de keus: wil je die houden of wisselen?</a:t>
            </a:r>
            <a:endParaRPr lang="nl-NL" dirty="0"/>
          </a:p>
        </p:txBody>
      </p:sp>
    </p:spTree>
    <p:extLst>
      <p:ext uri="{BB962C8B-B14F-4D97-AF65-F5344CB8AC3E}">
        <p14:creationId xmlns:p14="http://schemas.microsoft.com/office/powerpoint/2010/main" val="2451458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Redeneringen enveloppen</a:t>
            </a:r>
            <a:endParaRPr lang="nl-NL" dirty="0"/>
          </a:p>
        </p:txBody>
      </p:sp>
      <p:sp>
        <p:nvSpPr>
          <p:cNvPr id="3" name="Tijdelijke aanduiding voor inhoud 2"/>
          <p:cNvSpPr>
            <a:spLocks noGrp="1"/>
          </p:cNvSpPr>
          <p:nvPr>
            <p:ph idx="1"/>
          </p:nvPr>
        </p:nvSpPr>
        <p:spPr/>
        <p:txBody>
          <a:bodyPr/>
          <a:lstStyle/>
          <a:p>
            <a:r>
              <a:rPr lang="nl-NL" dirty="0" smtClean="0">
                <a:solidFill>
                  <a:srgbClr val="FF0000"/>
                </a:solidFill>
              </a:rPr>
              <a:t>Ja wisselen:</a:t>
            </a:r>
            <a:r>
              <a:rPr lang="nl-NL" dirty="0" smtClean="0"/>
              <a:t> met gelijke kans heb je de hoge of lage envelop gekozen, in de andere zit dus 50 of 200 euro. Bij wisselen heb je met gelijke kans dus 50 euro verlies of 100 euro winst.</a:t>
            </a:r>
          </a:p>
          <a:p>
            <a:r>
              <a:rPr lang="nl-NL" dirty="0" smtClean="0">
                <a:solidFill>
                  <a:srgbClr val="00B050"/>
                </a:solidFill>
              </a:rPr>
              <a:t>Ja maar….: </a:t>
            </a:r>
            <a:r>
              <a:rPr lang="nl-NL" dirty="0" smtClean="0"/>
              <a:t>als je sowieso gaat wisselen, waarom heb je dan niet meteen de andere enveloppe genomen?</a:t>
            </a:r>
            <a:endParaRPr lang="nl-NL" dirty="0">
              <a:solidFill>
                <a:srgbClr val="00B050"/>
              </a:solidFill>
            </a:endParaRPr>
          </a:p>
        </p:txBody>
      </p:sp>
    </p:spTree>
    <p:extLst>
      <p:ext uri="{BB962C8B-B14F-4D97-AF65-F5344CB8AC3E}">
        <p14:creationId xmlns:p14="http://schemas.microsoft.com/office/powerpoint/2010/main" val="301008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smtClean="0">
                <a:solidFill>
                  <a:schemeClr val="accent1">
                    <a:lumMod val="75000"/>
                  </a:schemeClr>
                </a:solidFill>
              </a:rPr>
              <a:t>Fancyere</a:t>
            </a:r>
            <a:r>
              <a:rPr lang="nl-NL" dirty="0" smtClean="0">
                <a:solidFill>
                  <a:schemeClr val="accent1">
                    <a:lumMod val="75000"/>
                  </a:schemeClr>
                </a:solidFill>
              </a:rPr>
              <a:t> versie</a:t>
            </a:r>
            <a:endParaRPr lang="nl-NL" dirty="0">
              <a:solidFill>
                <a:schemeClr val="accent1">
                  <a:lumMod val="75000"/>
                </a:schemeClr>
              </a:solidFill>
            </a:endParaRPr>
          </a:p>
        </p:txBody>
      </p:sp>
      <p:sp>
        <p:nvSpPr>
          <p:cNvPr id="3" name="Tijdelijke aanduiding voor inhoud 2"/>
          <p:cNvSpPr>
            <a:spLocks noGrp="1"/>
          </p:cNvSpPr>
          <p:nvPr>
            <p:ph idx="1"/>
          </p:nvPr>
        </p:nvSpPr>
        <p:spPr/>
        <p:txBody>
          <a:bodyPr>
            <a:normAutofit/>
          </a:bodyPr>
          <a:lstStyle/>
          <a:p>
            <a:r>
              <a:rPr lang="nl-NL" dirty="0" smtClean="0"/>
              <a:t>Je hebt honderd euro. Je zet een deel daarvan naar keuze in </a:t>
            </a:r>
            <a:r>
              <a:rPr lang="nl-NL" dirty="0" err="1" smtClean="0"/>
              <a:t>in</a:t>
            </a:r>
            <a:r>
              <a:rPr lang="nl-NL" dirty="0" smtClean="0"/>
              <a:t> de volgende weddenschap:</a:t>
            </a:r>
          </a:p>
          <a:p>
            <a:r>
              <a:rPr lang="nl-NL" dirty="0" smtClean="0"/>
              <a:t>Iemand gooit een munt, bij kop ben je je inzet kwijt, bij munt wordt je inzet verdrievoudigd.</a:t>
            </a:r>
          </a:p>
          <a:p>
            <a:r>
              <a:rPr lang="nl-NL" sz="1800" dirty="0" smtClean="0"/>
              <a:t>(dus als je 50 van je 100 euro inzet heb je daarna met gelijke kans 50 of 200 euro)</a:t>
            </a:r>
          </a:p>
          <a:p>
            <a:r>
              <a:rPr lang="nl-NL" dirty="0" smtClean="0"/>
              <a:t>Je mag dit zo vaak achter elkaar spelen als je wilt, hoeveel van je geld moet je iedere keer inzetten?</a:t>
            </a:r>
            <a:endParaRPr lang="nl-NL" dirty="0"/>
          </a:p>
        </p:txBody>
      </p:sp>
    </p:spTree>
    <p:extLst>
      <p:ext uri="{BB962C8B-B14F-4D97-AF65-F5344CB8AC3E}">
        <p14:creationId xmlns:p14="http://schemas.microsoft.com/office/powerpoint/2010/main" val="3183491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Verschillende bronnen van verwarring</a:t>
            </a:r>
            <a:br>
              <a:rPr lang="nl-NL" dirty="0" smtClean="0"/>
            </a:br>
            <a:r>
              <a:rPr lang="nl-NL" sz="1200" dirty="0" smtClean="0"/>
              <a:t>(</a:t>
            </a:r>
            <a:r>
              <a:rPr lang="nl-NL" sz="1200" dirty="0" err="1" smtClean="0"/>
              <a:t>Work</a:t>
            </a:r>
            <a:r>
              <a:rPr lang="nl-NL" sz="1200" dirty="0" smtClean="0"/>
              <a:t> in </a:t>
            </a:r>
            <a:r>
              <a:rPr lang="nl-NL" sz="1200" dirty="0" err="1" smtClean="0"/>
              <a:t>progress</a:t>
            </a:r>
            <a:r>
              <a:rPr lang="nl-NL" sz="1200" dirty="0" smtClean="0"/>
              <a:t>)</a:t>
            </a:r>
            <a:endParaRPr lang="nl-NL" dirty="0"/>
          </a:p>
        </p:txBody>
      </p:sp>
      <p:sp>
        <p:nvSpPr>
          <p:cNvPr id="3" name="Tijdelijke aanduiding voor inhoud 2"/>
          <p:cNvSpPr>
            <a:spLocks noGrp="1"/>
          </p:cNvSpPr>
          <p:nvPr>
            <p:ph idx="1"/>
          </p:nvPr>
        </p:nvSpPr>
        <p:spPr/>
        <p:txBody>
          <a:bodyPr/>
          <a:lstStyle/>
          <a:p>
            <a:r>
              <a:rPr lang="nl-NL" dirty="0">
                <a:solidFill>
                  <a:srgbClr val="00B050"/>
                </a:solidFill>
              </a:rPr>
              <a:t>Letterlijke </a:t>
            </a:r>
            <a:r>
              <a:rPr lang="nl-NL" dirty="0" smtClean="0">
                <a:solidFill>
                  <a:srgbClr val="00B050"/>
                </a:solidFill>
              </a:rPr>
              <a:t>verwarring</a:t>
            </a:r>
            <a:endParaRPr lang="nl-NL" dirty="0" smtClean="0">
              <a:solidFill>
                <a:srgbClr val="FF0000"/>
              </a:solidFill>
            </a:endParaRPr>
          </a:p>
          <a:p>
            <a:r>
              <a:rPr lang="nl-NL" dirty="0" smtClean="0"/>
              <a:t>Extreem </a:t>
            </a:r>
            <a:r>
              <a:rPr lang="nl-NL" dirty="0" smtClean="0"/>
              <a:t>slechte notatie </a:t>
            </a:r>
            <a:r>
              <a:rPr lang="nl-NL" sz="1400" dirty="0" smtClean="0"/>
              <a:t>(Voor de volledigheid</a:t>
            </a:r>
            <a:r>
              <a:rPr lang="nl-NL" sz="1400" dirty="0" smtClean="0"/>
              <a:t>)</a:t>
            </a:r>
          </a:p>
          <a:p>
            <a:r>
              <a:rPr lang="nl-NL" dirty="0">
                <a:solidFill>
                  <a:srgbClr val="FF0000"/>
                </a:solidFill>
              </a:rPr>
              <a:t>Is het wel wiskunde?</a:t>
            </a:r>
            <a:r>
              <a:rPr lang="nl-NL" sz="1400" dirty="0">
                <a:solidFill>
                  <a:srgbClr val="FF0000"/>
                </a:solidFill>
              </a:rPr>
              <a:t> </a:t>
            </a:r>
            <a:r>
              <a:rPr lang="nl-NL" sz="1400" dirty="0"/>
              <a:t>Of is het biologie/natuurkunde/psychologie/iets anders?</a:t>
            </a:r>
          </a:p>
          <a:p>
            <a:endParaRPr lang="nl-NL" sz="1400" dirty="0" smtClean="0"/>
          </a:p>
          <a:p>
            <a:r>
              <a:rPr lang="nl-NL" dirty="0" smtClean="0">
                <a:solidFill>
                  <a:srgbClr val="0070C0"/>
                </a:solidFill>
              </a:rPr>
              <a:t>De werkelijkheid is (of lijkt) anders dan wat je gevoel zegt</a:t>
            </a:r>
            <a:r>
              <a:rPr lang="nl-NL" dirty="0">
                <a:solidFill>
                  <a:srgbClr val="0070C0"/>
                </a:solidFill>
              </a:rPr>
              <a:t> </a:t>
            </a:r>
            <a:r>
              <a:rPr lang="nl-NL" sz="1600" dirty="0" smtClean="0"/>
              <a:t>(hier gaat het om)</a:t>
            </a:r>
          </a:p>
        </p:txBody>
      </p:sp>
    </p:spTree>
    <p:extLst>
      <p:ext uri="{BB962C8B-B14F-4D97-AF65-F5344CB8AC3E}">
        <p14:creationId xmlns:p14="http://schemas.microsoft.com/office/powerpoint/2010/main" val="99936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solidFill>
                  <a:srgbClr val="FF0000"/>
                </a:solidFill>
              </a:rPr>
              <a:t>Maar het kan nog erger: de wiskunde achter menselijk gedag</a:t>
            </a:r>
            <a:endParaRPr lang="nl-NL" dirty="0">
              <a:solidFill>
                <a:srgbClr val="FF0000"/>
              </a:solidFill>
            </a:endParaRPr>
          </a:p>
        </p:txBody>
      </p:sp>
      <p:sp>
        <p:nvSpPr>
          <p:cNvPr id="3" name="Tijdelijke aanduiding voor inhoud 2"/>
          <p:cNvSpPr>
            <a:spLocks noGrp="1"/>
          </p:cNvSpPr>
          <p:nvPr>
            <p:ph idx="1"/>
          </p:nvPr>
        </p:nvSpPr>
        <p:spPr/>
        <p:txBody>
          <a:bodyPr/>
          <a:lstStyle/>
          <a:p>
            <a:r>
              <a:rPr lang="nl-NL" dirty="0" smtClean="0">
                <a:solidFill>
                  <a:srgbClr val="002060"/>
                </a:solidFill>
              </a:rPr>
              <a:t>Gok-2/3-spel</a:t>
            </a:r>
          </a:p>
          <a:p>
            <a:r>
              <a:rPr lang="nl-NL" dirty="0" smtClean="0"/>
              <a:t>Iedereen schrijft een getal (hoeft niet geheel) tussen 0 en 100 op een briefje (0 en 100 mogen ook)</a:t>
            </a:r>
          </a:p>
          <a:p>
            <a:r>
              <a:rPr lang="nl-NL" dirty="0" smtClean="0"/>
              <a:t>Briefjes worden ingenomen</a:t>
            </a:r>
          </a:p>
          <a:p>
            <a:r>
              <a:rPr lang="nl-NL" dirty="0" smtClean="0"/>
              <a:t>Wie het dichtst bij 2/3 van het gemiddelde van alle opgeschreven getallen zit wint</a:t>
            </a:r>
          </a:p>
          <a:p>
            <a:endParaRPr lang="nl-NL" dirty="0"/>
          </a:p>
        </p:txBody>
      </p:sp>
    </p:spTree>
    <p:extLst>
      <p:ext uri="{BB962C8B-B14F-4D97-AF65-F5344CB8AC3E}">
        <p14:creationId xmlns:p14="http://schemas.microsoft.com/office/powerpoint/2010/main" val="171153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Theorie</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Het heeft geen zin een getal tussen 66 2/3 en 100 op te schrijven want die kunnen nooit 2/3 van het gemiddelde zijn.</a:t>
            </a:r>
          </a:p>
          <a:p>
            <a:r>
              <a:rPr lang="nl-NL" dirty="0" smtClean="0"/>
              <a:t>Dus schrijft niemand zo’n getal op</a:t>
            </a:r>
          </a:p>
          <a:p>
            <a:r>
              <a:rPr lang="nl-NL" dirty="0" smtClean="0"/>
              <a:t>Dus heeft het ook geen zin een getal tussen 44 4/9 en 66 2/3 op te schrijven</a:t>
            </a:r>
          </a:p>
          <a:p>
            <a:r>
              <a:rPr lang="nl-NL" dirty="0" err="1" smtClean="0"/>
              <a:t>Etc</a:t>
            </a:r>
            <a:endParaRPr lang="nl-NL" dirty="0" smtClean="0"/>
          </a:p>
          <a:p>
            <a:r>
              <a:rPr lang="nl-NL" dirty="0" smtClean="0"/>
              <a:t>Enige logische uitkomst: iedereen schrijft 0 op en wint!</a:t>
            </a:r>
            <a:endParaRPr lang="nl-NL" dirty="0"/>
          </a:p>
        </p:txBody>
      </p:sp>
    </p:spTree>
    <p:extLst>
      <p:ext uri="{BB962C8B-B14F-4D97-AF65-F5344CB8AC3E}">
        <p14:creationId xmlns:p14="http://schemas.microsoft.com/office/powerpoint/2010/main" val="2895121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Gratis-geld-spel</a:t>
            </a:r>
            <a:endParaRPr lang="nl-NL" dirty="0">
              <a:solidFill>
                <a:srgbClr val="002060"/>
              </a:solidFill>
            </a:endParaRPr>
          </a:p>
        </p:txBody>
      </p:sp>
      <p:sp>
        <p:nvSpPr>
          <p:cNvPr id="3" name="Tijdelijke aanduiding voor inhoud 2"/>
          <p:cNvSpPr>
            <a:spLocks noGrp="1"/>
          </p:cNvSpPr>
          <p:nvPr>
            <p:ph idx="1"/>
          </p:nvPr>
        </p:nvSpPr>
        <p:spPr/>
        <p:txBody>
          <a:bodyPr>
            <a:normAutofit lnSpcReduction="10000"/>
          </a:bodyPr>
          <a:lstStyle/>
          <a:p>
            <a:r>
              <a:rPr lang="nl-NL" dirty="0" smtClean="0"/>
              <a:t>Iemand heeft een miljoen euro en wil een gedeelte daarvan verdelen over de mensen in deze zaal</a:t>
            </a:r>
          </a:p>
          <a:p>
            <a:r>
              <a:rPr lang="nl-NL" dirty="0" smtClean="0"/>
              <a:t>Spelregel: schrijf op een briefje hoeveel ‘delen’ van de prijs u wilt ontvangen</a:t>
            </a:r>
          </a:p>
          <a:p>
            <a:r>
              <a:rPr lang="nl-NL" dirty="0" smtClean="0"/>
              <a:t>Het totaal van de opgeschreven cijfers noemen we N. Als u 2 heeft opgeschreven krijgt u 2/</a:t>
            </a:r>
            <a:r>
              <a:rPr lang="nl-NL" dirty="0" err="1" smtClean="0"/>
              <a:t>N’de</a:t>
            </a:r>
            <a:r>
              <a:rPr lang="nl-NL" dirty="0" smtClean="0"/>
              <a:t> deel van de prijs</a:t>
            </a:r>
          </a:p>
          <a:p>
            <a:r>
              <a:rPr lang="nl-NL" dirty="0" smtClean="0"/>
              <a:t>De prijs die verdeeld wordt is 1.000.000/N</a:t>
            </a:r>
            <a:endParaRPr lang="nl-NL" dirty="0"/>
          </a:p>
        </p:txBody>
      </p:sp>
    </p:spTree>
    <p:extLst>
      <p:ext uri="{BB962C8B-B14F-4D97-AF65-F5344CB8AC3E}">
        <p14:creationId xmlns:p14="http://schemas.microsoft.com/office/powerpoint/2010/main" val="399615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Theorie</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Als er een beste strategie is volgt iedereen die.</a:t>
            </a:r>
          </a:p>
          <a:p>
            <a:r>
              <a:rPr lang="nl-NL" dirty="0" smtClean="0"/>
              <a:t>Stel 600 mensen in deze zaal</a:t>
            </a:r>
          </a:p>
          <a:p>
            <a:r>
              <a:rPr lang="nl-NL" dirty="0" smtClean="0"/>
              <a:t>Dan hooguit 1.000.000/600 te verdienen</a:t>
            </a:r>
          </a:p>
          <a:p>
            <a:r>
              <a:rPr lang="nl-NL" dirty="0" smtClean="0"/>
              <a:t> Mogelijke strategie: gooi een dobbelsteen met 600 zijden en dien met kans 1/600 briefje in met daarop “1” en met kans 599/600</a:t>
            </a:r>
            <a:r>
              <a:rPr lang="nl-NL" baseline="30000" dirty="0" smtClean="0"/>
              <a:t>ste</a:t>
            </a:r>
            <a:r>
              <a:rPr lang="nl-NL" dirty="0" smtClean="0"/>
              <a:t> geen briefje.</a:t>
            </a:r>
          </a:p>
          <a:p>
            <a:r>
              <a:rPr lang="nl-NL" dirty="0" smtClean="0"/>
              <a:t>Als iedereen dat doet wint “gemiddeld” 1 persoon het hele bedrag</a:t>
            </a:r>
          </a:p>
          <a:p>
            <a:r>
              <a:rPr lang="nl-NL" dirty="0" smtClean="0"/>
              <a:t>Kans dat jij dat bent is 1/600</a:t>
            </a:r>
            <a:r>
              <a:rPr lang="nl-NL" baseline="30000" dirty="0" smtClean="0"/>
              <a:t>ste</a:t>
            </a:r>
            <a:r>
              <a:rPr lang="nl-NL" dirty="0" smtClean="0"/>
              <a:t>,</a:t>
            </a:r>
          </a:p>
          <a:p>
            <a:r>
              <a:rPr lang="nl-NL" dirty="0" smtClean="0"/>
              <a:t>Verwachte winst dus 1.000.000/600: het hoogst haalbare.</a:t>
            </a:r>
            <a:endParaRPr lang="nl-NL" dirty="0"/>
          </a:p>
        </p:txBody>
      </p:sp>
    </p:spTree>
    <p:extLst>
      <p:ext uri="{BB962C8B-B14F-4D97-AF65-F5344CB8AC3E}">
        <p14:creationId xmlns:p14="http://schemas.microsoft.com/office/powerpoint/2010/main" val="767199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Praktijk</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Echt uitgeprobeerd, niet met mensen in een zaal maar met lezers van een tijdschrift</a:t>
            </a:r>
          </a:p>
          <a:p>
            <a:r>
              <a:rPr lang="nl-NL" dirty="0" smtClean="0"/>
              <a:t>Mensen mochten getal schrijven op een briefkaart</a:t>
            </a:r>
          </a:p>
          <a:p>
            <a:r>
              <a:rPr lang="nl-NL" dirty="0" smtClean="0"/>
              <a:t>Iedereen putte zich uit in manieren om zo groot mogelijke getallen op de briefkaart te krijgen</a:t>
            </a:r>
          </a:p>
          <a:p>
            <a:r>
              <a:rPr lang="nl-NL" dirty="0" smtClean="0"/>
              <a:t>Bedrag dat per persoon moest worden uitgekeerd (zelfs aan inzender met grootste getal op briefkaart) was minder dan een halve cent, dus afgerond op niets.</a:t>
            </a:r>
          </a:p>
        </p:txBody>
      </p:sp>
    </p:spTree>
    <p:extLst>
      <p:ext uri="{BB962C8B-B14F-4D97-AF65-F5344CB8AC3E}">
        <p14:creationId xmlns:p14="http://schemas.microsoft.com/office/powerpoint/2010/main" val="18987621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Conclusie</a:t>
            </a:r>
            <a:endParaRPr lang="nl-NL" dirty="0"/>
          </a:p>
        </p:txBody>
      </p:sp>
      <p:sp>
        <p:nvSpPr>
          <p:cNvPr id="3" name="Tijdelijke aanduiding voor inhoud 2"/>
          <p:cNvSpPr>
            <a:spLocks noGrp="1"/>
          </p:cNvSpPr>
          <p:nvPr>
            <p:ph idx="1"/>
          </p:nvPr>
        </p:nvSpPr>
        <p:spPr/>
        <p:txBody>
          <a:bodyPr/>
          <a:lstStyle/>
          <a:p>
            <a:r>
              <a:rPr lang="nl-NL" dirty="0" smtClean="0"/>
              <a:t>Verwarring houdt je bij de </a:t>
            </a:r>
            <a:r>
              <a:rPr lang="nl-NL" dirty="0" smtClean="0"/>
              <a:t>les</a:t>
            </a:r>
          </a:p>
          <a:p>
            <a:endParaRPr lang="nl-NL" dirty="0"/>
          </a:p>
          <a:p>
            <a:endParaRPr lang="nl-NL" dirty="0" smtClean="0"/>
          </a:p>
          <a:p>
            <a:endParaRPr lang="nl-NL" dirty="0"/>
          </a:p>
          <a:p>
            <a:r>
              <a:rPr lang="nl-NL" dirty="0" smtClean="0"/>
              <a:t>Op de volgende slides antwoorden/hints (alleen in deze online editie)</a:t>
            </a:r>
          </a:p>
          <a:p>
            <a:r>
              <a:rPr lang="nl-NL" dirty="0" smtClean="0"/>
              <a:t>Op de laatste drie slides twee bonusvragen zonder antwoorden.</a:t>
            </a:r>
            <a:endParaRPr lang="nl-NL" dirty="0"/>
          </a:p>
        </p:txBody>
      </p:sp>
    </p:spTree>
    <p:extLst>
      <p:ext uri="{BB962C8B-B14F-4D97-AF65-F5344CB8AC3E}">
        <p14:creationId xmlns:p14="http://schemas.microsoft.com/office/powerpoint/2010/main" val="250813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Een paar antwoorden/hints</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smtClean="0"/>
              <a:t>Duikbootprobleem: </a:t>
            </a:r>
          </a:p>
          <a:p>
            <a:pPr lvl="1"/>
            <a:r>
              <a:rPr lang="nl-NL" dirty="0" smtClean="0"/>
              <a:t>de duikboot vaart volgens een patroon x = at + b met x zijn plaats op tijdstip t.</a:t>
            </a:r>
          </a:p>
          <a:p>
            <a:pPr lvl="1"/>
            <a:r>
              <a:rPr lang="nl-NL" dirty="0"/>
              <a:t> </a:t>
            </a:r>
            <a:r>
              <a:rPr lang="nl-NL" dirty="0" smtClean="0"/>
              <a:t>a en b zijn gehele getallen, alle denkbare duikboten zijn dus te representeren als een paar (a, b) van gehele getallen, te tekenen als hoekpunten op een ruitjesvel</a:t>
            </a:r>
          </a:p>
          <a:p>
            <a:pPr lvl="1"/>
            <a:r>
              <a:rPr lang="nl-NL" dirty="0" smtClean="0"/>
              <a:t>Vind een manier om die allemaal te nummeren met natuurlijke getallen (0, 1, 2, 3, …)</a:t>
            </a:r>
          </a:p>
          <a:p>
            <a:pPr lvl="1"/>
            <a:r>
              <a:rPr lang="nl-NL" dirty="0" smtClean="0"/>
              <a:t>Bombardeer de potentiele duikboot die vaart volgens de parameters (a, b) die je met 0 genummerd hebt op tijdstip 0, de boot waarvan je de bewegingsparameters met 1 genummerd hebt op tijdstip 1 </a:t>
            </a:r>
            <a:r>
              <a:rPr lang="nl-NL" dirty="0" err="1" smtClean="0"/>
              <a:t>etc</a:t>
            </a:r>
            <a:endParaRPr lang="nl-NL" dirty="0" smtClean="0"/>
          </a:p>
          <a:p>
            <a:pPr lvl="1"/>
            <a:r>
              <a:rPr lang="nl-NL" dirty="0" smtClean="0"/>
              <a:t>Voorbeeld: stel op tijdstip 8 wil je de duikboot met beweging x = -t + 1 bombarderen, dan gooi je op tijdstip 8 dus een bom op -8 + 1 = -7.</a:t>
            </a:r>
            <a:endParaRPr lang="nl-NL" dirty="0"/>
          </a:p>
        </p:txBody>
      </p:sp>
    </p:spTree>
    <p:extLst>
      <p:ext uri="{BB962C8B-B14F-4D97-AF65-F5344CB8AC3E}">
        <p14:creationId xmlns:p14="http://schemas.microsoft.com/office/powerpoint/2010/main" val="13457170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Paar antwoorden/hint vervolg</a:t>
            </a:r>
            <a:endParaRPr lang="nl-NL" dirty="0"/>
          </a:p>
        </p:txBody>
      </p:sp>
      <p:sp>
        <p:nvSpPr>
          <p:cNvPr id="3" name="Tijdelijke aanduiding voor inhoud 2"/>
          <p:cNvSpPr>
            <a:spLocks noGrp="1"/>
          </p:cNvSpPr>
          <p:nvPr>
            <p:ph idx="1"/>
          </p:nvPr>
        </p:nvSpPr>
        <p:spPr/>
        <p:txBody>
          <a:bodyPr>
            <a:normAutofit/>
          </a:bodyPr>
          <a:lstStyle/>
          <a:p>
            <a:r>
              <a:rPr lang="nl-NL" dirty="0" smtClean="0"/>
              <a:t>Mieren:</a:t>
            </a:r>
          </a:p>
          <a:p>
            <a:pPr lvl="1"/>
            <a:r>
              <a:rPr lang="nl-NL" dirty="0" smtClean="0"/>
              <a:t>De mieren zien er identiek uit en draaien instantaan om als ze tegen elkaar aanbotsen</a:t>
            </a:r>
          </a:p>
          <a:p>
            <a:pPr lvl="1"/>
            <a:r>
              <a:rPr lang="nl-NL" dirty="0" smtClean="0"/>
              <a:t>Voor de buitenstaander dus niet te onderscheiden van een situatie waarin de mieren door elkaar heen lopen zonder iets van elkaar te voelen</a:t>
            </a:r>
          </a:p>
          <a:p>
            <a:r>
              <a:rPr lang="nl-NL" dirty="0" smtClean="0"/>
              <a:t>Stoelen:</a:t>
            </a:r>
          </a:p>
          <a:p>
            <a:pPr lvl="1"/>
            <a:r>
              <a:rPr lang="nl-NL" dirty="0" smtClean="0"/>
              <a:t>Raadsel wordt pas fascinerend als je het antwoord hoort, dus bij dezen: ½. (Maar waarom?)</a:t>
            </a:r>
            <a:endParaRPr lang="nl-NL" dirty="0"/>
          </a:p>
        </p:txBody>
      </p:sp>
    </p:spTree>
    <p:extLst>
      <p:ext uri="{BB962C8B-B14F-4D97-AF65-F5344CB8AC3E}">
        <p14:creationId xmlns:p14="http://schemas.microsoft.com/office/powerpoint/2010/main" val="31620382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Antwoorden/hints vervolg</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smtClean="0"/>
              <a:t>Neus: het is geen biologie het is wiskunde. Er is wiskundig gezien ook een logische reden waarom ongeveer de helft van de mensen het wel kan en de helft niet (als echter in de praktijk blijkt dat het niet de helft is heeft links-/rechtshandigheid er misschien iets mee te maken (en dus toch biologie))</a:t>
            </a:r>
          </a:p>
          <a:p>
            <a:r>
              <a:rPr lang="nl-NL" dirty="0" smtClean="0"/>
              <a:t>Touwen: als je in plaats van een touw te gebruiken je armen aan elkaar zou smelten was het onmogelijk (dat is makkelijk te zien) dus je moet gebruik maken van het verschil tussen die situatie en de situatie met de touwen</a:t>
            </a:r>
          </a:p>
          <a:p>
            <a:r>
              <a:rPr lang="nl-NL" dirty="0" smtClean="0"/>
              <a:t>Fancy variant op enveloppen: stel je speelt 2N keer achter elkaar voor N </a:t>
            </a:r>
            <a:r>
              <a:rPr lang="nl-NL" dirty="0" err="1" smtClean="0"/>
              <a:t>heeeeeeeeeeeel</a:t>
            </a:r>
            <a:r>
              <a:rPr lang="nl-NL" dirty="0" smtClean="0"/>
              <a:t> groot. Dan mag je er voor het gemak van uitgaan dat je in totaal N keer kop en N keer munt gooit . Wat is dan de beste strategie? En maakt de volgorde van de koppen en munten uit? Aan de andere kant: wat is er mis met redeneren vanuit verwachtingswaarde?</a:t>
            </a:r>
            <a:endParaRPr lang="nl-NL" dirty="0"/>
          </a:p>
        </p:txBody>
      </p:sp>
    </p:spTree>
    <p:extLst>
      <p:ext uri="{BB962C8B-B14F-4D97-AF65-F5344CB8AC3E}">
        <p14:creationId xmlns:p14="http://schemas.microsoft.com/office/powerpoint/2010/main" val="233709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Enveloppen</a:t>
            </a:r>
            <a:endParaRPr lang="nl-NL" dirty="0"/>
          </a:p>
        </p:txBody>
      </p:sp>
      <p:sp>
        <p:nvSpPr>
          <p:cNvPr id="3" name="Tijdelijke aanduiding voor inhoud 2"/>
          <p:cNvSpPr>
            <a:spLocks noGrp="1"/>
          </p:cNvSpPr>
          <p:nvPr>
            <p:ph idx="1"/>
          </p:nvPr>
        </p:nvSpPr>
        <p:spPr>
          <a:xfrm>
            <a:off x="457200" y="1447800"/>
            <a:ext cx="8229600" cy="4876800"/>
          </a:xfrm>
        </p:spPr>
        <p:txBody>
          <a:bodyPr>
            <a:normAutofit fontScale="85000" lnSpcReduction="20000"/>
          </a:bodyPr>
          <a:lstStyle/>
          <a:p>
            <a:r>
              <a:rPr lang="nl-NL" dirty="0" smtClean="0"/>
              <a:t>Deel van het probleem met de redenering om te wisselen dan wel met de ontkrachting ervan zit er in dat ze ervan uitgaan dat je geen enkele informatie haalt uit wat je in de enveloppe ziet en dus alleen met gelijke kans de grootste of kleinste gekozen hebt.</a:t>
            </a:r>
          </a:p>
          <a:p>
            <a:r>
              <a:rPr lang="nl-NL" dirty="0" smtClean="0"/>
              <a:t>Zodra je ook maar iets weet over hoe het bedrag in de kleinste enveloppe tot stand komt gaat dit niet meer op.</a:t>
            </a:r>
          </a:p>
          <a:p>
            <a:r>
              <a:rPr lang="nl-NL" dirty="0" smtClean="0"/>
              <a:t>Als je inderdaad niks weet, is een deel van de vraag in hoeverre je je eigen onwetendheid kan modelleren als een toevalsproces of dat je de hele vraag als onzin van de hand moet wijzen. Dit is een zeer delicate kwestie waar ik mijn handen liever niet aan brandt. </a:t>
            </a:r>
            <a:r>
              <a:rPr lang="nl-NL" sz="2100" dirty="0" smtClean="0"/>
              <a:t>(Maar zie ook de volgende slides)</a:t>
            </a:r>
            <a:endParaRPr lang="nl-NL" sz="2100" dirty="0"/>
          </a:p>
        </p:txBody>
      </p:sp>
    </p:spTree>
    <p:extLst>
      <p:ext uri="{BB962C8B-B14F-4D97-AF65-F5344CB8AC3E}">
        <p14:creationId xmlns:p14="http://schemas.microsoft.com/office/powerpoint/2010/main" val="2286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Verwarring door slechte notatie</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err="1" smtClean="0"/>
              <a:t>Oaaoaao</a:t>
            </a:r>
            <a:r>
              <a:rPr lang="nl-NL" dirty="0" smtClean="0"/>
              <a:t> en </a:t>
            </a:r>
            <a:r>
              <a:rPr lang="nl-NL" dirty="0" err="1" smtClean="0"/>
              <a:t>Oaaoooa</a:t>
            </a:r>
            <a:r>
              <a:rPr lang="nl-NL" dirty="0" smtClean="0"/>
              <a:t> gaan naar de markt.</a:t>
            </a:r>
          </a:p>
          <a:p>
            <a:r>
              <a:rPr lang="nl-NL" dirty="0" smtClean="0"/>
              <a:t> </a:t>
            </a:r>
            <a:r>
              <a:rPr lang="nl-NL" dirty="0" err="1" smtClean="0"/>
              <a:t>Oaaoaao</a:t>
            </a:r>
            <a:r>
              <a:rPr lang="nl-NL" dirty="0" smtClean="0"/>
              <a:t> koopt drie </a:t>
            </a:r>
            <a:r>
              <a:rPr lang="nl-NL" dirty="0" err="1"/>
              <a:t>o</a:t>
            </a:r>
            <a:r>
              <a:rPr lang="nl-NL" dirty="0" err="1" smtClean="0"/>
              <a:t>aaoaoa</a:t>
            </a:r>
            <a:r>
              <a:rPr lang="nl-NL" dirty="0" smtClean="0"/>
              <a:t> en twee </a:t>
            </a:r>
            <a:r>
              <a:rPr lang="nl-NL" dirty="0" err="1"/>
              <a:t>o</a:t>
            </a:r>
            <a:r>
              <a:rPr lang="nl-NL" dirty="0" err="1" smtClean="0"/>
              <a:t>aooaoa</a:t>
            </a:r>
            <a:r>
              <a:rPr lang="nl-NL" dirty="0" smtClean="0"/>
              <a:t> voor 12 </a:t>
            </a:r>
            <a:r>
              <a:rPr lang="nl-NL" dirty="0" err="1" smtClean="0"/>
              <a:t>Oaoaooa</a:t>
            </a:r>
            <a:r>
              <a:rPr lang="nl-NL" dirty="0" smtClean="0"/>
              <a:t> en 75 </a:t>
            </a:r>
            <a:r>
              <a:rPr lang="nl-NL" dirty="0" err="1"/>
              <a:t>a</a:t>
            </a:r>
            <a:r>
              <a:rPr lang="nl-NL" dirty="0" err="1" smtClean="0"/>
              <a:t>ooaoao</a:t>
            </a:r>
            <a:endParaRPr lang="nl-NL" dirty="0" smtClean="0"/>
          </a:p>
          <a:p>
            <a:r>
              <a:rPr lang="nl-NL" dirty="0" err="1" smtClean="0"/>
              <a:t>Oaaoooa</a:t>
            </a:r>
            <a:r>
              <a:rPr lang="nl-NL" dirty="0" smtClean="0"/>
              <a:t> betaalt slechts 10 </a:t>
            </a:r>
            <a:r>
              <a:rPr lang="nl-NL" dirty="0" err="1" smtClean="0"/>
              <a:t>Oaoaooa</a:t>
            </a:r>
            <a:r>
              <a:rPr lang="nl-NL" dirty="0" smtClean="0"/>
              <a:t> en 75 </a:t>
            </a:r>
            <a:r>
              <a:rPr lang="nl-NL" dirty="0" err="1"/>
              <a:t>a</a:t>
            </a:r>
            <a:r>
              <a:rPr lang="nl-NL" dirty="0" err="1" smtClean="0"/>
              <a:t>ooaoao</a:t>
            </a:r>
            <a:r>
              <a:rPr lang="nl-NL" dirty="0" smtClean="0"/>
              <a:t> en krijgt daarvoor maar liefst vier </a:t>
            </a:r>
            <a:r>
              <a:rPr lang="nl-NL" dirty="0" err="1"/>
              <a:t>o</a:t>
            </a:r>
            <a:r>
              <a:rPr lang="nl-NL" dirty="0" err="1" smtClean="0"/>
              <a:t>aooaoa</a:t>
            </a:r>
            <a:r>
              <a:rPr lang="nl-NL" dirty="0" smtClean="0"/>
              <a:t> en een </a:t>
            </a:r>
            <a:r>
              <a:rPr lang="nl-NL" dirty="0" err="1"/>
              <a:t>o</a:t>
            </a:r>
            <a:r>
              <a:rPr lang="nl-NL" dirty="0" err="1" smtClean="0"/>
              <a:t>aaoaoa</a:t>
            </a:r>
            <a:r>
              <a:rPr lang="nl-NL" dirty="0" smtClean="0"/>
              <a:t>.</a:t>
            </a:r>
          </a:p>
          <a:p>
            <a:r>
              <a:rPr lang="nl-NL" dirty="0" smtClean="0"/>
              <a:t>Uiteraard gaan er 100 </a:t>
            </a:r>
            <a:r>
              <a:rPr lang="nl-NL" dirty="0" err="1"/>
              <a:t>a</a:t>
            </a:r>
            <a:r>
              <a:rPr lang="nl-NL" dirty="0" err="1" smtClean="0"/>
              <a:t>ooaoao</a:t>
            </a:r>
            <a:r>
              <a:rPr lang="nl-NL" dirty="0" smtClean="0"/>
              <a:t> in een </a:t>
            </a:r>
            <a:r>
              <a:rPr lang="nl-NL" dirty="0" err="1"/>
              <a:t>O</a:t>
            </a:r>
            <a:r>
              <a:rPr lang="nl-NL" dirty="0" err="1" smtClean="0"/>
              <a:t>aoaooa</a:t>
            </a:r>
            <a:endParaRPr lang="nl-NL" dirty="0" smtClean="0"/>
          </a:p>
          <a:p>
            <a:r>
              <a:rPr lang="nl-NL" dirty="0" smtClean="0"/>
              <a:t>Wat kost een </a:t>
            </a:r>
            <a:r>
              <a:rPr lang="nl-NL" dirty="0" err="1"/>
              <a:t>o</a:t>
            </a:r>
            <a:r>
              <a:rPr lang="nl-NL" dirty="0" err="1" smtClean="0"/>
              <a:t>aaoaoa</a:t>
            </a:r>
            <a:r>
              <a:rPr lang="nl-NL" dirty="0" smtClean="0"/>
              <a:t> en wat kost een </a:t>
            </a:r>
            <a:r>
              <a:rPr lang="nl-NL" dirty="0" err="1"/>
              <a:t>o</a:t>
            </a:r>
            <a:r>
              <a:rPr lang="nl-NL" dirty="0" err="1" smtClean="0"/>
              <a:t>aooaoa</a:t>
            </a:r>
            <a:r>
              <a:rPr lang="nl-NL" dirty="0" smtClean="0"/>
              <a:t>?</a:t>
            </a:r>
          </a:p>
          <a:p>
            <a:r>
              <a:rPr lang="nl-NL" dirty="0" smtClean="0">
                <a:solidFill>
                  <a:srgbClr val="FF0000"/>
                </a:solidFill>
              </a:rPr>
              <a:t>Hier gaan we het verder niet over hebben.</a:t>
            </a:r>
            <a:endParaRPr lang="nl-NL" dirty="0">
              <a:solidFill>
                <a:srgbClr val="FF0000"/>
              </a:solidFill>
            </a:endParaRPr>
          </a:p>
        </p:txBody>
      </p:sp>
    </p:spTree>
    <p:extLst>
      <p:ext uri="{BB962C8B-B14F-4D97-AF65-F5344CB8AC3E}">
        <p14:creationId xmlns:p14="http://schemas.microsoft.com/office/powerpoint/2010/main" val="1534216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Enveloppen vervolg: </a:t>
            </a:r>
            <a:br>
              <a:rPr lang="nl-NL" dirty="0" smtClean="0"/>
            </a:br>
            <a:r>
              <a:rPr lang="nl-NL" dirty="0" smtClean="0"/>
              <a:t>twee bonusvragen</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smtClean="0">
                <a:solidFill>
                  <a:srgbClr val="FF0000"/>
                </a:solidFill>
              </a:rPr>
              <a:t>Hier is een strategie waarin je niks weet en tóch informatie haalt uit wat je in de enveloppe ziet </a:t>
            </a:r>
            <a:r>
              <a:rPr lang="nl-NL" sz="2300" dirty="0" smtClean="0">
                <a:solidFill>
                  <a:srgbClr val="FF0000"/>
                </a:solidFill>
              </a:rPr>
              <a:t>(bron: Misha </a:t>
            </a:r>
            <a:r>
              <a:rPr lang="nl-NL" sz="2300" dirty="0" err="1" smtClean="0">
                <a:solidFill>
                  <a:srgbClr val="FF0000"/>
                </a:solidFill>
              </a:rPr>
              <a:t>Nuijens</a:t>
            </a:r>
            <a:r>
              <a:rPr lang="nl-NL" sz="2300" dirty="0" smtClean="0">
                <a:solidFill>
                  <a:srgbClr val="FF0000"/>
                </a:solidFill>
              </a:rPr>
              <a:t>, 2000)</a:t>
            </a:r>
            <a:r>
              <a:rPr lang="nl-NL" dirty="0" smtClean="0">
                <a:solidFill>
                  <a:srgbClr val="FF0000"/>
                </a:solidFill>
              </a:rPr>
              <a:t>:</a:t>
            </a:r>
          </a:p>
          <a:p>
            <a:pPr lvl="1"/>
            <a:r>
              <a:rPr lang="nl-NL" dirty="0" smtClean="0"/>
              <a:t>Neem van te voren een getal x in je hoofd.</a:t>
            </a:r>
          </a:p>
          <a:p>
            <a:pPr lvl="1"/>
            <a:r>
              <a:rPr lang="nl-NL" dirty="0" smtClean="0"/>
              <a:t>Als het bedrag wat je ziet lager is dan x wissel je, als het hoger is wissel je niet</a:t>
            </a:r>
          </a:p>
          <a:p>
            <a:r>
              <a:rPr lang="nl-NL" dirty="0" smtClean="0"/>
              <a:t>Als beide enveloppen bedragen &lt; x bevatten heb je met gelijke kans de grote of de kleine envelop en is je kans op de grootste ½.</a:t>
            </a:r>
          </a:p>
          <a:p>
            <a:r>
              <a:rPr lang="nl-NL" dirty="0" smtClean="0"/>
              <a:t>Als </a:t>
            </a:r>
            <a:r>
              <a:rPr lang="nl-NL" dirty="0"/>
              <a:t>beide enveloppen bedragen </a:t>
            </a:r>
            <a:r>
              <a:rPr lang="nl-NL" dirty="0" smtClean="0"/>
              <a:t>&gt; </a:t>
            </a:r>
            <a:r>
              <a:rPr lang="nl-NL" dirty="0"/>
              <a:t>x bevatten heb je met gelijke kans de grote of de kleine envelop en is je kans op de grootste </a:t>
            </a:r>
            <a:r>
              <a:rPr lang="nl-NL" dirty="0" smtClean="0"/>
              <a:t>½.</a:t>
            </a:r>
          </a:p>
          <a:p>
            <a:r>
              <a:rPr lang="nl-NL" dirty="0" smtClean="0"/>
              <a:t>Als het kleine bedrag kleiner dan x is maar het grote bedrag groter dan x (er is een onbekende maar niet-negatieve kans hierop) dan heb je zeker de grootste enveloppe.</a:t>
            </a:r>
          </a:p>
          <a:p>
            <a:r>
              <a:rPr lang="nl-NL" dirty="0" smtClean="0"/>
              <a:t>Zo weet je dus, met een volstrekt zelfverzonnen, nergens iets mee te maken hebbend getal x je kans op de grote enveloppe te vergroten. </a:t>
            </a:r>
            <a:r>
              <a:rPr lang="nl-NL" dirty="0" smtClean="0">
                <a:solidFill>
                  <a:srgbClr val="FF0000"/>
                </a:solidFill>
              </a:rPr>
              <a:t>Kan dat wel??</a:t>
            </a:r>
            <a:endParaRPr lang="nl-NL" dirty="0">
              <a:solidFill>
                <a:srgbClr val="FF0000"/>
              </a:solidFill>
            </a:endParaRPr>
          </a:p>
          <a:p>
            <a:endParaRPr lang="nl-NL" dirty="0"/>
          </a:p>
        </p:txBody>
      </p:sp>
    </p:spTree>
    <p:extLst>
      <p:ext uri="{BB962C8B-B14F-4D97-AF65-F5344CB8AC3E}">
        <p14:creationId xmlns:p14="http://schemas.microsoft.com/office/powerpoint/2010/main" val="35538641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Twee bonusvragen, vraag 2</a:t>
            </a:r>
            <a:br>
              <a:rPr lang="nl-NL" dirty="0" smtClean="0"/>
            </a:br>
            <a:r>
              <a:rPr lang="nl-NL" sz="1200" dirty="0" smtClean="0"/>
              <a:t>(</a:t>
            </a:r>
            <a:r>
              <a:rPr lang="nl-NL" sz="1200" dirty="0" err="1" smtClean="0"/>
              <a:t>Ittay</a:t>
            </a:r>
            <a:r>
              <a:rPr lang="nl-NL" sz="1200" dirty="0" smtClean="0"/>
              <a:t> </a:t>
            </a:r>
            <a:r>
              <a:rPr lang="nl-NL" sz="1200" dirty="0" err="1" smtClean="0"/>
              <a:t>Weiz</a:t>
            </a:r>
            <a:r>
              <a:rPr lang="nl-NL" sz="1200" dirty="0" smtClean="0"/>
              <a:t>, </a:t>
            </a:r>
            <a:r>
              <a:rPr lang="nl-NL" sz="1200" dirty="0" err="1" smtClean="0"/>
              <a:t>Camilia</a:t>
            </a:r>
            <a:r>
              <a:rPr lang="nl-NL" sz="1200" dirty="0" smtClean="0"/>
              <a:t> </a:t>
            </a:r>
            <a:r>
              <a:rPr lang="nl-NL" sz="1200" dirty="0" err="1" smtClean="0"/>
              <a:t>Arias</a:t>
            </a:r>
            <a:r>
              <a:rPr lang="nl-NL" sz="1200" dirty="0" smtClean="0"/>
              <a:t> </a:t>
            </a:r>
            <a:r>
              <a:rPr lang="nl-NL" sz="1200" dirty="0" err="1" smtClean="0"/>
              <a:t>Abad</a:t>
            </a:r>
            <a:r>
              <a:rPr lang="nl-NL" sz="1200" dirty="0" smtClean="0"/>
              <a:t> en Vincent </a:t>
            </a:r>
            <a:r>
              <a:rPr lang="nl-NL" sz="1200" dirty="0" err="1" smtClean="0"/>
              <a:t>vd</a:t>
            </a:r>
            <a:r>
              <a:rPr lang="nl-NL" sz="1200" dirty="0" smtClean="0"/>
              <a:t> Noort 2007 – ontstaan uit een  mislukte poging een andere variant te begrijpen)</a:t>
            </a:r>
            <a:endParaRPr lang="nl-NL" dirty="0"/>
          </a:p>
        </p:txBody>
      </p:sp>
      <p:sp>
        <p:nvSpPr>
          <p:cNvPr id="3" name="Tijdelijke aanduiding voor inhoud 2"/>
          <p:cNvSpPr>
            <a:spLocks noGrp="1"/>
          </p:cNvSpPr>
          <p:nvPr>
            <p:ph idx="1"/>
          </p:nvPr>
        </p:nvSpPr>
        <p:spPr/>
        <p:txBody>
          <a:bodyPr>
            <a:normAutofit fontScale="85000" lnSpcReduction="10000"/>
          </a:bodyPr>
          <a:lstStyle/>
          <a:p>
            <a:r>
              <a:rPr lang="nl-NL" dirty="0" smtClean="0"/>
              <a:t>Speler A gooit met een munt en telt hoe vaak hij moet gooien om kop te gooien, dit getal noemt hij k. Hij stopt in een enveloppe 3</a:t>
            </a:r>
            <a:r>
              <a:rPr lang="nl-NL" baseline="30000" dirty="0" smtClean="0"/>
              <a:t>k </a:t>
            </a:r>
            <a:r>
              <a:rPr lang="nl-NL" dirty="0" smtClean="0"/>
              <a:t>en in een ander enveloppe 3</a:t>
            </a:r>
            <a:r>
              <a:rPr lang="nl-NL" baseline="30000" dirty="0" smtClean="0"/>
              <a:t>k+1</a:t>
            </a:r>
            <a:r>
              <a:rPr lang="nl-NL" dirty="0" smtClean="0"/>
              <a:t> euro. Hij schuift beide enveloppen naar speler B onder een deur door. </a:t>
            </a:r>
          </a:p>
          <a:p>
            <a:r>
              <a:rPr lang="nl-NL" dirty="0" smtClean="0"/>
              <a:t>Speler B maakt er een open, bekijkt de inhoud, verdubbelt het bedrag, plakt hem dicht en schuift hem terug naar speler A. Zelf houdt hij de dichte enveloppe.</a:t>
            </a:r>
          </a:p>
          <a:p>
            <a:r>
              <a:rPr lang="nl-NL" dirty="0" smtClean="0"/>
              <a:t>Voordat A en B de enveloppe die ze mogen houden kunnen openmaken gaat de deurbel en bereken beide hun verwachting. (ZOZ)</a:t>
            </a:r>
            <a:endParaRPr lang="nl-NL" dirty="0"/>
          </a:p>
          <a:p>
            <a:endParaRPr lang="nl-NL" baseline="30000" dirty="0"/>
          </a:p>
        </p:txBody>
      </p:sp>
    </p:spTree>
    <p:extLst>
      <p:ext uri="{BB962C8B-B14F-4D97-AF65-F5344CB8AC3E}">
        <p14:creationId xmlns:p14="http://schemas.microsoft.com/office/powerpoint/2010/main" val="14435324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Bonusvraag 2, vervolg</a:t>
            </a:r>
            <a:endParaRPr lang="nl-NL" dirty="0"/>
          </a:p>
        </p:txBody>
      </p:sp>
      <mc:AlternateContent xmlns:mc="http://schemas.openxmlformats.org/markup-compatibility/2006">
        <mc:Choice xmlns:a14="http://schemas.microsoft.com/office/drawing/2010/main" Requires="a14">
          <p:sp>
            <p:nvSpPr>
              <p:cNvPr id="3" name="Tijdelijke aanduiding voor inhoud 2"/>
              <p:cNvSpPr>
                <a:spLocks noGrp="1"/>
              </p:cNvSpPr>
              <p:nvPr>
                <p:ph idx="1"/>
              </p:nvPr>
            </p:nvSpPr>
            <p:spPr/>
            <p:txBody>
              <a:bodyPr>
                <a:normAutofit fontScale="77500" lnSpcReduction="20000"/>
              </a:bodyPr>
              <a:lstStyle/>
              <a:p>
                <a:r>
                  <a:rPr lang="nl-NL" dirty="0" smtClean="0"/>
                  <a:t>Speler A redeneert: ik heb </a:t>
                </a:r>
                <a14:m>
                  <m:oMath xmlns:m="http://schemas.openxmlformats.org/officeDocument/2006/math">
                    <m:sSup>
                      <m:sSupPr>
                        <m:ctrlPr>
                          <a:rPr lang="nl-NL" i="1" dirty="0" smtClean="0">
                            <a:latin typeface="Cambria Math"/>
                          </a:rPr>
                        </m:ctrlPr>
                      </m:sSupPr>
                      <m:e>
                        <m:r>
                          <a:rPr lang="nl-NL" i="1" dirty="0" smtClean="0">
                            <a:latin typeface="Cambria Math"/>
                          </a:rPr>
                          <m:t>3</m:t>
                        </m:r>
                      </m:e>
                      <m:sup>
                        <m:r>
                          <a:rPr lang="nl-NL" i="1" dirty="0" smtClean="0">
                            <a:latin typeface="Cambria Math"/>
                          </a:rPr>
                          <m:t>𝑘</m:t>
                        </m:r>
                      </m:sup>
                    </m:sSup>
                    <m:r>
                      <a:rPr lang="nl-NL" i="1" dirty="0" smtClean="0">
                        <a:latin typeface="Cambria Math"/>
                      </a:rPr>
                      <m:t> + </m:t>
                    </m:r>
                    <m:sSup>
                      <m:sSupPr>
                        <m:ctrlPr>
                          <a:rPr lang="nl-NL" i="1" dirty="0" smtClean="0">
                            <a:latin typeface="Cambria Math"/>
                          </a:rPr>
                        </m:ctrlPr>
                      </m:sSupPr>
                      <m:e>
                        <m:r>
                          <a:rPr lang="nl-NL" i="1" dirty="0" smtClean="0">
                            <a:latin typeface="Cambria Math"/>
                          </a:rPr>
                          <m:t>3</m:t>
                        </m:r>
                      </m:e>
                      <m:sup>
                        <m:r>
                          <a:rPr lang="nl-NL" i="1" dirty="0" smtClean="0">
                            <a:latin typeface="Cambria Math"/>
                          </a:rPr>
                          <m:t>𝑘</m:t>
                        </m:r>
                        <m:r>
                          <a:rPr lang="nl-NL" i="1" dirty="0" smtClean="0">
                            <a:latin typeface="Cambria Math"/>
                          </a:rPr>
                          <m:t>+1</m:t>
                        </m:r>
                      </m:sup>
                    </m:sSup>
                  </m:oMath>
                </a14:m>
                <a:r>
                  <a:rPr lang="nl-NL" dirty="0" smtClean="0"/>
                  <a:t> betaalt en krijg met gelijke kans </a:t>
                </a:r>
                <a14:m>
                  <m:oMath xmlns:m="http://schemas.openxmlformats.org/officeDocument/2006/math">
                    <m:r>
                      <a:rPr lang="nl-NL" i="1" dirty="0" smtClean="0">
                        <a:latin typeface="Cambria Math"/>
                      </a:rPr>
                      <m:t>2∗</m:t>
                    </m:r>
                    <m:sSup>
                      <m:sSupPr>
                        <m:ctrlPr>
                          <a:rPr lang="nl-NL" i="1" dirty="0" smtClean="0">
                            <a:latin typeface="Cambria Math"/>
                          </a:rPr>
                        </m:ctrlPr>
                      </m:sSupPr>
                      <m:e>
                        <m:r>
                          <a:rPr lang="nl-NL" i="1" dirty="0" smtClean="0">
                            <a:latin typeface="Cambria Math"/>
                          </a:rPr>
                          <m:t>3</m:t>
                        </m:r>
                      </m:e>
                      <m:sup>
                        <m:r>
                          <a:rPr lang="nl-NL" i="1" dirty="0" smtClean="0">
                            <a:latin typeface="Cambria Math"/>
                          </a:rPr>
                          <m:t>𝑘</m:t>
                        </m:r>
                      </m:sup>
                    </m:sSup>
                  </m:oMath>
                </a14:m>
                <a:r>
                  <a:rPr lang="nl-NL" dirty="0" smtClean="0"/>
                  <a:t> of </a:t>
                </a:r>
                <a14:m>
                  <m:oMath xmlns:m="http://schemas.openxmlformats.org/officeDocument/2006/math">
                    <m:r>
                      <a:rPr lang="nl-NL" i="1" dirty="0" smtClean="0">
                        <a:latin typeface="Cambria Math"/>
                      </a:rPr>
                      <m:t>2∗</m:t>
                    </m:r>
                    <m:sSup>
                      <m:sSupPr>
                        <m:ctrlPr>
                          <a:rPr lang="nl-NL" i="1" dirty="0" smtClean="0">
                            <a:latin typeface="Cambria Math"/>
                          </a:rPr>
                        </m:ctrlPr>
                      </m:sSupPr>
                      <m:e>
                        <m:r>
                          <a:rPr lang="nl-NL" i="1" dirty="0" smtClean="0">
                            <a:latin typeface="Cambria Math"/>
                          </a:rPr>
                          <m:t>3</m:t>
                        </m:r>
                      </m:e>
                      <m:sup>
                        <m:r>
                          <a:rPr lang="nl-NL" i="1" dirty="0" smtClean="0">
                            <a:latin typeface="Cambria Math"/>
                          </a:rPr>
                          <m:t>𝑘</m:t>
                        </m:r>
                        <m:r>
                          <a:rPr lang="nl-NL" i="1" dirty="0" smtClean="0">
                            <a:latin typeface="Cambria Math"/>
                          </a:rPr>
                          <m:t>+1</m:t>
                        </m:r>
                      </m:sup>
                    </m:sSup>
                  </m:oMath>
                </a14:m>
                <a:r>
                  <a:rPr lang="nl-NL" dirty="0" smtClean="0"/>
                  <a:t> terug. Verwachte wint/verlies is dus </a:t>
                </a:r>
                <a:r>
                  <a:rPr lang="nl-NL" dirty="0" smtClean="0">
                    <a:solidFill>
                      <a:srgbClr val="00B050"/>
                    </a:solidFill>
                  </a:rPr>
                  <a:t>0</a:t>
                </a:r>
                <a:r>
                  <a:rPr lang="nl-NL" dirty="0" smtClean="0"/>
                  <a:t>.</a:t>
                </a:r>
              </a:p>
              <a:p>
                <a:r>
                  <a:rPr lang="nl-NL" dirty="0" smtClean="0"/>
                  <a:t>Speler B redeneert: ik heb </a:t>
                </a:r>
                <a14:m>
                  <m:oMath xmlns:m="http://schemas.openxmlformats.org/officeDocument/2006/math">
                    <m:sSup>
                      <m:sSupPr>
                        <m:ctrlPr>
                          <a:rPr lang="nl-NL" i="1" dirty="0" smtClean="0">
                            <a:latin typeface="Cambria Math"/>
                          </a:rPr>
                        </m:ctrlPr>
                      </m:sSupPr>
                      <m:e>
                        <m:r>
                          <a:rPr lang="nl-NL" i="1" dirty="0" smtClean="0">
                            <a:latin typeface="Cambria Math"/>
                          </a:rPr>
                          <m:t>3</m:t>
                        </m:r>
                      </m:e>
                      <m:sup>
                        <m:r>
                          <a:rPr lang="nl-NL" i="1" dirty="0" smtClean="0">
                            <a:latin typeface="Cambria Math"/>
                          </a:rPr>
                          <m:t>𝑙</m:t>
                        </m:r>
                      </m:sup>
                    </m:sSup>
                  </m:oMath>
                </a14:m>
                <a:r>
                  <a:rPr lang="nl-NL" dirty="0" smtClean="0"/>
                  <a:t> euro gezien (en betaald). Met kans 1/3 heeft speler A dus </a:t>
                </a:r>
                <a14:m>
                  <m:oMath xmlns:m="http://schemas.openxmlformats.org/officeDocument/2006/math">
                    <m:r>
                      <a:rPr lang="nl-NL" i="1" dirty="0" smtClean="0">
                        <a:latin typeface="Cambria Math"/>
                      </a:rPr>
                      <m:t>𝑙</m:t>
                    </m:r>
                  </m:oMath>
                </a14:m>
                <a:r>
                  <a:rPr lang="nl-NL" dirty="0" smtClean="0"/>
                  <a:t> keer met de dobbelsteen gegooid (en heb ik dus </a:t>
                </a:r>
                <a14:m>
                  <m:oMath xmlns:m="http://schemas.openxmlformats.org/officeDocument/2006/math">
                    <m:sSup>
                      <m:sSupPr>
                        <m:ctrlPr>
                          <a:rPr lang="nl-NL" i="1" dirty="0" smtClean="0">
                            <a:latin typeface="Cambria Math"/>
                          </a:rPr>
                        </m:ctrlPr>
                      </m:sSupPr>
                      <m:e>
                        <m:r>
                          <a:rPr lang="nl-NL" i="1" dirty="0" smtClean="0">
                            <a:latin typeface="Cambria Math"/>
                          </a:rPr>
                          <m:t>3</m:t>
                        </m:r>
                      </m:e>
                      <m:sup>
                        <m:r>
                          <a:rPr lang="nl-NL" i="1" dirty="0" smtClean="0">
                            <a:latin typeface="Cambria Math"/>
                          </a:rPr>
                          <m:t>𝑙</m:t>
                        </m:r>
                        <m:r>
                          <a:rPr lang="nl-NL" i="1" dirty="0" smtClean="0">
                            <a:latin typeface="Cambria Math"/>
                          </a:rPr>
                          <m:t>+1</m:t>
                        </m:r>
                      </m:sup>
                    </m:sSup>
                    <m:r>
                      <a:rPr lang="nl-NL" i="1" dirty="0" smtClean="0">
                        <a:latin typeface="Cambria Math"/>
                      </a:rPr>
                      <m:t> </m:t>
                    </m:r>
                  </m:oMath>
                </a14:m>
                <a:r>
                  <a:rPr lang="nl-NL" dirty="0" smtClean="0"/>
                  <a:t>euro in mijn enveloppe) en met kans 2/3 heeft hij </a:t>
                </a:r>
                <a14:m>
                  <m:oMath xmlns:m="http://schemas.openxmlformats.org/officeDocument/2006/math">
                    <m:r>
                      <a:rPr lang="nl-NL" i="1" dirty="0" smtClean="0">
                        <a:latin typeface="Cambria Math"/>
                      </a:rPr>
                      <m:t>(</m:t>
                    </m:r>
                    <m:r>
                      <a:rPr lang="nl-NL" i="1" dirty="0" smtClean="0">
                        <a:latin typeface="Cambria Math"/>
                      </a:rPr>
                      <m:t>𝑙</m:t>
                    </m:r>
                    <m:r>
                      <a:rPr lang="nl-NL" i="1" dirty="0" smtClean="0">
                        <a:latin typeface="Cambria Math"/>
                      </a:rPr>
                      <m:t> − 1) </m:t>
                    </m:r>
                  </m:oMath>
                </a14:m>
                <a:r>
                  <a:rPr lang="nl-NL" dirty="0" smtClean="0"/>
                  <a:t>keer gegooid en heb ik dus </a:t>
                </a:r>
                <a14:m>
                  <m:oMath xmlns:m="http://schemas.openxmlformats.org/officeDocument/2006/math">
                    <m:sSup>
                      <m:sSupPr>
                        <m:ctrlPr>
                          <a:rPr lang="nl-NL" i="1" dirty="0" smtClean="0">
                            <a:latin typeface="Cambria Math"/>
                          </a:rPr>
                        </m:ctrlPr>
                      </m:sSupPr>
                      <m:e>
                        <m:r>
                          <a:rPr lang="nl-NL" i="1" dirty="0" smtClean="0">
                            <a:latin typeface="Cambria Math"/>
                          </a:rPr>
                          <m:t>3</m:t>
                        </m:r>
                      </m:e>
                      <m:sup>
                        <m:r>
                          <a:rPr lang="nl-NL" i="1" dirty="0" smtClean="0">
                            <a:latin typeface="Cambria Math"/>
                          </a:rPr>
                          <m:t>𝑙</m:t>
                        </m:r>
                        <m:r>
                          <a:rPr lang="nl-NL" i="1" dirty="0" smtClean="0">
                            <a:latin typeface="Cambria Math"/>
                          </a:rPr>
                          <m:t>−1</m:t>
                        </m:r>
                      </m:sup>
                    </m:sSup>
                    <m:r>
                      <a:rPr lang="nl-NL" i="1" dirty="0" smtClean="0">
                        <a:latin typeface="Cambria Math"/>
                      </a:rPr>
                      <m:t> </m:t>
                    </m:r>
                  </m:oMath>
                </a14:m>
                <a:r>
                  <a:rPr lang="nl-NL" dirty="0" smtClean="0"/>
                  <a:t>euro in mijn enveloppe. </a:t>
                </a:r>
              </a:p>
              <a:p>
                <a:r>
                  <a:rPr lang="nl-NL" dirty="0" smtClean="0"/>
                  <a:t>Ik verwacht dus </a:t>
                </a:r>
                <a14:m>
                  <m:oMath xmlns:m="http://schemas.openxmlformats.org/officeDocument/2006/math">
                    <m:r>
                      <a:rPr lang="nl-NL" i="1" dirty="0" smtClean="0">
                        <a:latin typeface="Cambria Math"/>
                      </a:rPr>
                      <m:t>2∗ </m:t>
                    </m:r>
                    <m:sSup>
                      <m:sSupPr>
                        <m:ctrlPr>
                          <a:rPr lang="nl-NL" i="1" dirty="0" smtClean="0">
                            <a:latin typeface="Cambria Math"/>
                          </a:rPr>
                        </m:ctrlPr>
                      </m:sSupPr>
                      <m:e>
                        <m:r>
                          <a:rPr lang="nl-NL" i="1" dirty="0" smtClean="0">
                            <a:latin typeface="Cambria Math"/>
                          </a:rPr>
                          <m:t>3</m:t>
                        </m:r>
                      </m:e>
                      <m:sup>
                        <m:r>
                          <a:rPr lang="nl-NL" i="1" dirty="0" smtClean="0">
                            <a:latin typeface="Cambria Math"/>
                          </a:rPr>
                          <m:t>𝑙</m:t>
                        </m:r>
                        <m:r>
                          <a:rPr lang="nl-NL" i="1" dirty="0" smtClean="0">
                            <a:latin typeface="Cambria Math"/>
                          </a:rPr>
                          <m:t>−2</m:t>
                        </m:r>
                      </m:sup>
                    </m:sSup>
                    <m:r>
                      <a:rPr lang="nl-NL" i="1" dirty="0" smtClean="0">
                        <a:latin typeface="Cambria Math"/>
                      </a:rPr>
                      <m:t> + </m:t>
                    </m:r>
                    <m:sSup>
                      <m:sSupPr>
                        <m:ctrlPr>
                          <a:rPr lang="nl-NL" i="1" dirty="0" smtClean="0">
                            <a:latin typeface="Cambria Math"/>
                          </a:rPr>
                        </m:ctrlPr>
                      </m:sSupPr>
                      <m:e>
                        <m:r>
                          <a:rPr lang="nl-NL" i="1" dirty="0" smtClean="0">
                            <a:latin typeface="Cambria Math"/>
                          </a:rPr>
                          <m:t>3</m:t>
                        </m:r>
                      </m:e>
                      <m:sup>
                        <m:r>
                          <a:rPr lang="nl-NL" i="1" dirty="0" smtClean="0">
                            <a:latin typeface="Cambria Math"/>
                          </a:rPr>
                          <m:t>𝑙</m:t>
                        </m:r>
                      </m:sup>
                    </m:sSup>
                  </m:oMath>
                </a14:m>
                <a:r>
                  <a:rPr lang="nl-NL" dirty="0" smtClean="0"/>
                  <a:t> te krijgen terwijl ik </a:t>
                </a:r>
                <a14:m>
                  <m:oMath xmlns:m="http://schemas.openxmlformats.org/officeDocument/2006/math">
                    <m:sSup>
                      <m:sSupPr>
                        <m:ctrlPr>
                          <a:rPr lang="nl-NL" i="1" dirty="0" smtClean="0">
                            <a:latin typeface="Cambria Math"/>
                          </a:rPr>
                        </m:ctrlPr>
                      </m:sSupPr>
                      <m:e>
                        <m:r>
                          <a:rPr lang="nl-NL" i="1" dirty="0" smtClean="0">
                            <a:latin typeface="Cambria Math"/>
                          </a:rPr>
                          <m:t>3</m:t>
                        </m:r>
                      </m:e>
                      <m:sup>
                        <m:r>
                          <a:rPr lang="nl-NL" i="1" dirty="0" smtClean="0">
                            <a:latin typeface="Cambria Math"/>
                          </a:rPr>
                          <m:t>𝑙</m:t>
                        </m:r>
                      </m:sup>
                    </m:sSup>
                  </m:oMath>
                </a14:m>
                <a:r>
                  <a:rPr lang="nl-NL" dirty="0" smtClean="0"/>
                  <a:t> betaald heb: verwachte winst </a:t>
                </a:r>
                <a14:m>
                  <m:oMath xmlns:m="http://schemas.openxmlformats.org/officeDocument/2006/math">
                    <m:r>
                      <a:rPr lang="nl-NL" i="1" dirty="0" smtClean="0">
                        <a:solidFill>
                          <a:srgbClr val="00B050"/>
                        </a:solidFill>
                        <a:latin typeface="Cambria Math"/>
                      </a:rPr>
                      <m:t>2∗</m:t>
                    </m:r>
                    <m:sSup>
                      <m:sSupPr>
                        <m:ctrlPr>
                          <a:rPr lang="nl-NL" i="1" dirty="0" smtClean="0">
                            <a:solidFill>
                              <a:srgbClr val="00B050"/>
                            </a:solidFill>
                            <a:latin typeface="Cambria Math"/>
                          </a:rPr>
                        </m:ctrlPr>
                      </m:sSupPr>
                      <m:e>
                        <m:r>
                          <a:rPr lang="nl-NL" i="1" dirty="0" smtClean="0">
                            <a:solidFill>
                              <a:srgbClr val="00B050"/>
                            </a:solidFill>
                            <a:latin typeface="Cambria Math"/>
                          </a:rPr>
                          <m:t>3</m:t>
                        </m:r>
                      </m:e>
                      <m:sup>
                        <m:r>
                          <a:rPr lang="nl-NL" i="1" dirty="0" smtClean="0">
                            <a:solidFill>
                              <a:srgbClr val="00B050"/>
                            </a:solidFill>
                            <a:latin typeface="Cambria Math"/>
                          </a:rPr>
                          <m:t>𝑙</m:t>
                        </m:r>
                        <m:r>
                          <a:rPr lang="nl-NL" i="1" dirty="0" smtClean="0">
                            <a:solidFill>
                              <a:srgbClr val="00B050"/>
                            </a:solidFill>
                            <a:latin typeface="Cambria Math"/>
                          </a:rPr>
                          <m:t>−2</m:t>
                        </m:r>
                      </m:sup>
                    </m:sSup>
                  </m:oMath>
                </a14:m>
                <a:r>
                  <a:rPr lang="nl-NL" dirty="0" smtClean="0"/>
                  <a:t>.</a:t>
                </a:r>
              </a:p>
              <a:p>
                <a:r>
                  <a:rPr lang="nl-NL" dirty="0" smtClean="0">
                    <a:solidFill>
                      <a:srgbClr val="00B050"/>
                    </a:solidFill>
                  </a:rPr>
                  <a:t>Beide spelers spelen dit spel heel vaak,  B wordt steeds rijker terwijl A even rijk blijft, aan het einde delen ze de winst. </a:t>
                </a:r>
                <a:r>
                  <a:rPr lang="nl-NL" dirty="0" smtClean="0">
                    <a:solidFill>
                      <a:srgbClr val="FF0000"/>
                    </a:solidFill>
                  </a:rPr>
                  <a:t>Waar zit de fout?</a:t>
                </a:r>
              </a:p>
            </p:txBody>
          </p:sp>
        </mc:Choice>
        <mc:Fallback>
          <p:sp>
            <p:nvSpPr>
              <p:cNvPr id="3" name="Tijdelijke aanduiding voor inhoud 2"/>
              <p:cNvSpPr>
                <a:spLocks noGrp="1" noRot="1" noChangeAspect="1" noMove="1" noResize="1" noEditPoints="1" noAdjustHandles="1" noChangeArrowheads="1" noChangeShapeType="1" noTextEdit="1"/>
              </p:cNvSpPr>
              <p:nvPr>
                <p:ph idx="1"/>
              </p:nvPr>
            </p:nvSpPr>
            <p:spPr>
              <a:blipFill rotWithShape="1">
                <a:blip r:embed="rId2"/>
                <a:stretch>
                  <a:fillRect l="-1037" t="-2426" r="-1704"/>
                </a:stretch>
              </a:blipFill>
            </p:spPr>
            <p:txBody>
              <a:bodyPr/>
              <a:lstStyle/>
              <a:p>
                <a:r>
                  <a:rPr lang="nl-NL">
                    <a:noFill/>
                  </a:rPr>
                  <a:t> </a:t>
                </a:r>
              </a:p>
            </p:txBody>
          </p:sp>
        </mc:Fallback>
      </mc:AlternateContent>
    </p:spTree>
    <p:extLst>
      <p:ext uri="{BB962C8B-B14F-4D97-AF65-F5344CB8AC3E}">
        <p14:creationId xmlns:p14="http://schemas.microsoft.com/office/powerpoint/2010/main" val="1027603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B050"/>
                </a:solidFill>
              </a:rPr>
              <a:t>Verdere verwarring</a:t>
            </a:r>
            <a:endParaRPr lang="nl-NL" dirty="0">
              <a:solidFill>
                <a:srgbClr val="00B050"/>
              </a:solidFill>
            </a:endParaRPr>
          </a:p>
        </p:txBody>
      </p:sp>
      <p:sp>
        <p:nvSpPr>
          <p:cNvPr id="3" name="Tijdelijke aanduiding voor inhoud 2"/>
          <p:cNvSpPr>
            <a:spLocks noGrp="1"/>
          </p:cNvSpPr>
          <p:nvPr>
            <p:ph idx="1"/>
          </p:nvPr>
        </p:nvSpPr>
        <p:spPr/>
        <p:txBody>
          <a:bodyPr>
            <a:normAutofit/>
          </a:bodyPr>
          <a:lstStyle/>
          <a:p>
            <a:r>
              <a:rPr lang="nl-NL" dirty="0" smtClean="0"/>
              <a:t>Werkelijkheid is of lijkt anders dan wat je gevoel voorspelt omdat:</a:t>
            </a:r>
          </a:p>
          <a:p>
            <a:pPr lvl="1"/>
            <a:r>
              <a:rPr lang="nl-NL" dirty="0" smtClean="0">
                <a:solidFill>
                  <a:srgbClr val="00B050"/>
                </a:solidFill>
              </a:rPr>
              <a:t>De werkelijkheid soms raar is</a:t>
            </a:r>
            <a:endParaRPr lang="nl-NL" dirty="0" smtClean="0"/>
          </a:p>
          <a:p>
            <a:pPr lvl="1"/>
            <a:r>
              <a:rPr lang="nl-NL" dirty="0">
                <a:solidFill>
                  <a:srgbClr val="FFC000"/>
                </a:solidFill>
              </a:rPr>
              <a:t>Iemand je voor de gek houdt</a:t>
            </a:r>
          </a:p>
          <a:p>
            <a:pPr lvl="1"/>
            <a:r>
              <a:rPr lang="nl-NL" dirty="0">
                <a:solidFill>
                  <a:schemeClr val="tx2"/>
                </a:solidFill>
              </a:rPr>
              <a:t>Je het probleem overschat</a:t>
            </a:r>
          </a:p>
          <a:p>
            <a:pPr lvl="1"/>
            <a:r>
              <a:rPr lang="nl-NL" dirty="0">
                <a:solidFill>
                  <a:schemeClr val="tx2"/>
                </a:solidFill>
              </a:rPr>
              <a:t>Je jezelf overschat</a:t>
            </a:r>
          </a:p>
          <a:p>
            <a:pPr lvl="1"/>
            <a:r>
              <a:rPr lang="nl-NL" dirty="0">
                <a:solidFill>
                  <a:srgbClr val="FF0000"/>
                </a:solidFill>
              </a:rPr>
              <a:t>Je maken hebt met kansrekening</a:t>
            </a:r>
          </a:p>
          <a:p>
            <a:pPr lvl="1"/>
            <a:r>
              <a:rPr lang="nl-NL" dirty="0">
                <a:solidFill>
                  <a:srgbClr val="C00000"/>
                </a:solidFill>
              </a:rPr>
              <a:t>Je te maken hebt met menselijk </a:t>
            </a:r>
            <a:r>
              <a:rPr lang="nl-NL" dirty="0" smtClean="0">
                <a:solidFill>
                  <a:srgbClr val="C00000"/>
                </a:solidFill>
              </a:rPr>
              <a:t>gedrag</a:t>
            </a:r>
            <a:endParaRPr lang="nl-NL" dirty="0">
              <a:solidFill>
                <a:srgbClr val="C00000"/>
              </a:solidFill>
            </a:endParaRPr>
          </a:p>
        </p:txBody>
      </p:sp>
    </p:spTree>
    <p:extLst>
      <p:ext uri="{BB962C8B-B14F-4D97-AF65-F5344CB8AC3E}">
        <p14:creationId xmlns:p14="http://schemas.microsoft.com/office/powerpoint/2010/main" val="234502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Iemand houd je voor de gek</a:t>
            </a:r>
            <a:br>
              <a:rPr lang="nl-NL" dirty="0" smtClean="0"/>
            </a:br>
            <a:r>
              <a:rPr lang="nl-NL" dirty="0" smtClean="0"/>
              <a:t>(Gevoel klopt, ‘werkelijkheid’ niet)</a:t>
            </a:r>
            <a:endParaRPr lang="nl-NL" dirty="0"/>
          </a:p>
        </p:txBody>
      </p:sp>
      <mc:AlternateContent xmlns:mc="http://schemas.openxmlformats.org/markup-compatibility/2006" xmlns:a14="http://schemas.microsoft.com/office/drawing/2010/main">
        <mc:Choice Requires="a14">
          <p:sp>
            <p:nvSpPr>
              <p:cNvPr id="3" name="Tijdelijke aanduiding voor inhoud 2"/>
              <p:cNvSpPr>
                <a:spLocks noGrp="1"/>
              </p:cNvSpPr>
              <p:nvPr>
                <p:ph idx="1"/>
              </p:nvPr>
            </p:nvSpPr>
            <p:spPr/>
            <p:txBody>
              <a:bodyPr>
                <a:normAutofit fontScale="85000" lnSpcReduction="20000"/>
              </a:bodyPr>
              <a:lstStyle/>
              <a:p>
                <a:r>
                  <a:rPr lang="nl-NL" dirty="0" smtClean="0">
                    <a:solidFill>
                      <a:schemeClr val="accent1"/>
                    </a:solidFill>
                  </a:rPr>
                  <a:t>Beroemd voorbeeld:</a:t>
                </a:r>
              </a:p>
              <a:p>
                <a:r>
                  <a:rPr lang="nl-NL" dirty="0" smtClean="0">
                    <a:solidFill>
                      <a:srgbClr val="00B050"/>
                    </a:solidFill>
                  </a:rPr>
                  <a:t>Je gevoel zegt: </a:t>
                </a:r>
                <a:r>
                  <a:rPr lang="nl-NL" dirty="0" smtClean="0"/>
                  <a:t>2 is niet gelijk aan 1</a:t>
                </a:r>
              </a:p>
              <a:p>
                <a:r>
                  <a:rPr lang="nl-NL" dirty="0" smtClean="0">
                    <a:solidFill>
                      <a:srgbClr val="FF0000"/>
                    </a:solidFill>
                  </a:rPr>
                  <a:t>Het onderstaande bewijs zegt </a:t>
                </a:r>
                <a:r>
                  <a:rPr lang="nl-NL" dirty="0" smtClean="0"/>
                  <a:t>van wel</a:t>
                </a:r>
              </a:p>
              <a:p>
                <a:pPr lvl="1">
                  <a:buFont typeface="Wingdings" panose="05000000000000000000" pitchFamily="2" charset="2"/>
                  <a:buChar char="ü"/>
                </a:pPr>
                <a:r>
                  <a:rPr lang="nl-NL" dirty="0" smtClean="0"/>
                  <a:t>Stel </a:t>
                </a:r>
                <a14:m>
                  <m:oMath xmlns:m="http://schemas.openxmlformats.org/officeDocument/2006/math">
                    <m:r>
                      <a:rPr lang="nl-NL" i="1" dirty="0" smtClean="0">
                        <a:latin typeface="Cambria Math"/>
                      </a:rPr>
                      <m:t>𝑎</m:t>
                    </m:r>
                    <m:r>
                      <a:rPr lang="nl-NL" i="1" dirty="0" smtClean="0">
                        <a:latin typeface="Cambria Math"/>
                      </a:rPr>
                      <m:t> =</m:t>
                    </m:r>
                    <m:r>
                      <a:rPr lang="nl-NL" b="0" i="1" dirty="0" smtClean="0">
                        <a:latin typeface="Cambria Math"/>
                      </a:rPr>
                      <m:t>𝑏</m:t>
                    </m:r>
                  </m:oMath>
                </a14:m>
                <a:r>
                  <a:rPr lang="nl-NL" dirty="0" smtClean="0"/>
                  <a:t> dan:</a:t>
                </a:r>
              </a:p>
              <a:p>
                <a:pPr lvl="1">
                  <a:buFont typeface="Wingdings" panose="05000000000000000000" pitchFamily="2" charset="2"/>
                  <a:buChar char="ü"/>
                </a:pPr>
                <a:r>
                  <a:rPr lang="nl-NL" dirty="0" smtClean="0"/>
                  <a:t> </a:t>
                </a:r>
                <a14:m>
                  <m:oMath xmlns:m="http://schemas.openxmlformats.org/officeDocument/2006/math">
                    <m:sSup>
                      <m:sSupPr>
                        <m:ctrlPr>
                          <a:rPr lang="nl-NL" b="0" i="1" smtClean="0">
                            <a:latin typeface="Cambria Math"/>
                          </a:rPr>
                        </m:ctrlPr>
                      </m:sSupPr>
                      <m:e>
                        <m:r>
                          <a:rPr lang="nl-NL" b="0" i="1" smtClean="0">
                            <a:latin typeface="Cambria Math"/>
                          </a:rPr>
                          <m:t>𝑎</m:t>
                        </m:r>
                      </m:e>
                      <m:sup>
                        <m:r>
                          <a:rPr lang="nl-NL" b="0" i="1" smtClean="0">
                            <a:latin typeface="Cambria Math"/>
                          </a:rPr>
                          <m:t>2</m:t>
                        </m:r>
                      </m:sup>
                    </m:sSup>
                    <m:r>
                      <a:rPr lang="nl-NL" b="0" i="1" smtClean="0">
                        <a:latin typeface="Cambria Math"/>
                      </a:rPr>
                      <m:t>=</m:t>
                    </m:r>
                    <m:r>
                      <a:rPr lang="nl-NL" b="0" i="1" smtClean="0">
                        <a:latin typeface="Cambria Math"/>
                      </a:rPr>
                      <m:t>𝑎𝑏</m:t>
                    </m:r>
                  </m:oMath>
                </a14:m>
                <a:r>
                  <a:rPr lang="nl-NL" dirty="0" smtClean="0"/>
                  <a:t> 	</a:t>
                </a:r>
              </a:p>
              <a:p>
                <a:pPr lvl="1">
                  <a:buFont typeface="Wingdings" panose="05000000000000000000" pitchFamily="2" charset="2"/>
                  <a:buChar char="ü"/>
                </a:pPr>
                <a14:m>
                  <m:oMath xmlns:m="http://schemas.openxmlformats.org/officeDocument/2006/math">
                    <m:sSup>
                      <m:sSupPr>
                        <m:ctrlPr>
                          <a:rPr lang="nl-NL" b="0" i="1" smtClean="0">
                            <a:latin typeface="Cambria Math"/>
                          </a:rPr>
                        </m:ctrlPr>
                      </m:sSupPr>
                      <m:e>
                        <m:r>
                          <a:rPr lang="nl-NL" b="0" i="1" smtClean="0">
                            <a:latin typeface="Cambria Math"/>
                          </a:rPr>
                          <m:t>𝑎</m:t>
                        </m:r>
                      </m:e>
                      <m:sup>
                        <m:r>
                          <a:rPr lang="nl-NL" b="0" i="1" smtClean="0">
                            <a:latin typeface="Cambria Math"/>
                          </a:rPr>
                          <m:t>2</m:t>
                        </m:r>
                      </m:sup>
                    </m:sSup>
                    <m:r>
                      <a:rPr lang="nl-NL" b="0" i="1" smtClean="0">
                        <a:latin typeface="Cambria Math"/>
                      </a:rPr>
                      <m:t>−</m:t>
                    </m:r>
                    <m:sSup>
                      <m:sSupPr>
                        <m:ctrlPr>
                          <a:rPr lang="nl-NL" b="0" i="1" smtClean="0">
                            <a:latin typeface="Cambria Math"/>
                          </a:rPr>
                        </m:ctrlPr>
                      </m:sSupPr>
                      <m:e>
                        <m:r>
                          <a:rPr lang="nl-NL" b="0" i="1" smtClean="0">
                            <a:latin typeface="Cambria Math"/>
                          </a:rPr>
                          <m:t>𝑏</m:t>
                        </m:r>
                      </m:e>
                      <m:sup>
                        <m:r>
                          <a:rPr lang="nl-NL" b="0" i="1" smtClean="0">
                            <a:latin typeface="Cambria Math"/>
                          </a:rPr>
                          <m:t>2</m:t>
                        </m:r>
                      </m:sup>
                    </m:sSup>
                    <m:r>
                      <a:rPr lang="nl-NL" b="0" i="1" smtClean="0">
                        <a:latin typeface="Cambria Math"/>
                      </a:rPr>
                      <m:t>=</m:t>
                    </m:r>
                    <m:r>
                      <a:rPr lang="nl-NL" b="0" i="1" smtClean="0">
                        <a:latin typeface="Cambria Math"/>
                      </a:rPr>
                      <m:t>𝑎𝑏</m:t>
                    </m:r>
                    <m:r>
                      <a:rPr lang="nl-NL" b="0" i="1" smtClean="0">
                        <a:latin typeface="Cambria Math"/>
                      </a:rPr>
                      <m:t> −</m:t>
                    </m:r>
                    <m:sSup>
                      <m:sSupPr>
                        <m:ctrlPr>
                          <a:rPr lang="nl-NL" b="0" i="1" smtClean="0">
                            <a:latin typeface="Cambria Math"/>
                          </a:rPr>
                        </m:ctrlPr>
                      </m:sSupPr>
                      <m:e>
                        <m:r>
                          <a:rPr lang="nl-NL" b="0" i="1" smtClean="0">
                            <a:latin typeface="Cambria Math"/>
                          </a:rPr>
                          <m:t>𝑏</m:t>
                        </m:r>
                      </m:e>
                      <m:sup>
                        <m:r>
                          <a:rPr lang="nl-NL" b="0" i="1" smtClean="0">
                            <a:latin typeface="Cambria Math"/>
                          </a:rPr>
                          <m:t>2</m:t>
                        </m:r>
                      </m:sup>
                    </m:sSup>
                  </m:oMath>
                </a14:m>
                <a:endParaRPr lang="nl-NL" dirty="0" smtClean="0"/>
              </a:p>
              <a:p>
                <a:pPr lvl="1">
                  <a:buFont typeface="Wingdings" panose="05000000000000000000" pitchFamily="2" charset="2"/>
                  <a:buChar char="ü"/>
                </a:pPr>
                <a14:m>
                  <m:oMath xmlns:m="http://schemas.openxmlformats.org/officeDocument/2006/math">
                    <m:d>
                      <m:dPr>
                        <m:ctrlPr>
                          <a:rPr lang="nl-NL" b="0" i="1" smtClean="0">
                            <a:latin typeface="Cambria Math"/>
                          </a:rPr>
                        </m:ctrlPr>
                      </m:dPr>
                      <m:e>
                        <m:r>
                          <a:rPr lang="nl-NL" b="0" i="1" smtClean="0">
                            <a:latin typeface="Cambria Math"/>
                          </a:rPr>
                          <m:t>𝑎</m:t>
                        </m:r>
                        <m:r>
                          <a:rPr lang="nl-NL" b="0" i="1" smtClean="0">
                            <a:latin typeface="Cambria Math"/>
                          </a:rPr>
                          <m:t> −</m:t>
                        </m:r>
                        <m:r>
                          <a:rPr lang="nl-NL" b="0" i="1" smtClean="0">
                            <a:latin typeface="Cambria Math"/>
                          </a:rPr>
                          <m:t>𝑏</m:t>
                        </m:r>
                      </m:e>
                    </m:d>
                    <m:d>
                      <m:dPr>
                        <m:ctrlPr>
                          <a:rPr lang="nl-NL" b="0" i="1" smtClean="0">
                            <a:latin typeface="Cambria Math"/>
                          </a:rPr>
                        </m:ctrlPr>
                      </m:dPr>
                      <m:e>
                        <m:r>
                          <a:rPr lang="nl-NL" b="0" i="1" smtClean="0">
                            <a:latin typeface="Cambria Math"/>
                          </a:rPr>
                          <m:t>𝑎</m:t>
                        </m:r>
                        <m:r>
                          <a:rPr lang="nl-NL" b="0" i="1" smtClean="0">
                            <a:latin typeface="Cambria Math"/>
                          </a:rPr>
                          <m:t>+</m:t>
                        </m:r>
                        <m:r>
                          <a:rPr lang="nl-NL" b="0" i="1" smtClean="0">
                            <a:latin typeface="Cambria Math"/>
                          </a:rPr>
                          <m:t>𝑏</m:t>
                        </m:r>
                      </m:e>
                    </m:d>
                    <m:r>
                      <a:rPr lang="nl-NL" b="0" i="1" smtClean="0">
                        <a:latin typeface="Cambria Math"/>
                      </a:rPr>
                      <m:t>=</m:t>
                    </m:r>
                    <m:d>
                      <m:dPr>
                        <m:ctrlPr>
                          <a:rPr lang="nl-NL" b="0" i="1" smtClean="0">
                            <a:latin typeface="Cambria Math"/>
                          </a:rPr>
                        </m:ctrlPr>
                      </m:dPr>
                      <m:e>
                        <m:r>
                          <a:rPr lang="nl-NL" b="0" i="1" smtClean="0">
                            <a:latin typeface="Cambria Math"/>
                          </a:rPr>
                          <m:t>𝑎</m:t>
                        </m:r>
                        <m:r>
                          <a:rPr lang="nl-NL" b="0" i="1" smtClean="0">
                            <a:latin typeface="Cambria Math"/>
                          </a:rPr>
                          <m:t> −</m:t>
                        </m:r>
                        <m:r>
                          <a:rPr lang="nl-NL" b="0" i="1" smtClean="0">
                            <a:latin typeface="Cambria Math"/>
                          </a:rPr>
                          <m:t>𝑏</m:t>
                        </m:r>
                      </m:e>
                    </m:d>
                    <m:r>
                      <a:rPr lang="nl-NL" b="0" i="1" smtClean="0">
                        <a:latin typeface="Cambria Math"/>
                      </a:rPr>
                      <m:t>𝑏</m:t>
                    </m:r>
                  </m:oMath>
                </a14:m>
                <a:endParaRPr lang="nl-NL" b="0" dirty="0" smtClean="0"/>
              </a:p>
              <a:p>
                <a:pPr lvl="1">
                  <a:buFont typeface="Wingdings" panose="05000000000000000000" pitchFamily="2" charset="2"/>
                  <a:buChar char="ü"/>
                </a:pPr>
                <a14:m>
                  <m:oMath xmlns:m="http://schemas.openxmlformats.org/officeDocument/2006/math">
                    <m:d>
                      <m:dPr>
                        <m:ctrlPr>
                          <a:rPr lang="nl-NL" b="0" i="1" smtClean="0">
                            <a:latin typeface="Cambria Math"/>
                          </a:rPr>
                        </m:ctrlPr>
                      </m:dPr>
                      <m:e>
                        <m:r>
                          <a:rPr lang="nl-NL" b="0" i="1" smtClean="0">
                            <a:latin typeface="Cambria Math"/>
                          </a:rPr>
                          <m:t>𝑎</m:t>
                        </m:r>
                        <m:r>
                          <a:rPr lang="nl-NL" b="0" i="1" smtClean="0">
                            <a:latin typeface="Cambria Math"/>
                          </a:rPr>
                          <m:t>+</m:t>
                        </m:r>
                        <m:r>
                          <a:rPr lang="nl-NL" b="0" i="1" smtClean="0">
                            <a:latin typeface="Cambria Math"/>
                          </a:rPr>
                          <m:t>𝑏</m:t>
                        </m:r>
                      </m:e>
                    </m:d>
                    <m:r>
                      <a:rPr lang="nl-NL" b="0" i="1" smtClean="0">
                        <a:latin typeface="Cambria Math"/>
                      </a:rPr>
                      <m:t>=</m:t>
                    </m:r>
                    <m:r>
                      <a:rPr lang="nl-NL" b="0" i="1" smtClean="0">
                        <a:latin typeface="Cambria Math"/>
                      </a:rPr>
                      <m:t>𝑏</m:t>
                    </m:r>
                  </m:oMath>
                </a14:m>
                <a:endParaRPr lang="nl-NL" b="0" dirty="0" smtClean="0"/>
              </a:p>
              <a:p>
                <a:pPr lvl="1">
                  <a:buFont typeface="Wingdings" panose="05000000000000000000" pitchFamily="2" charset="2"/>
                  <a:buChar char="ü"/>
                </a:pPr>
                <a14:m>
                  <m:oMath xmlns:m="http://schemas.openxmlformats.org/officeDocument/2006/math">
                    <m:r>
                      <a:rPr lang="nl-NL" i="1" dirty="0" smtClean="0">
                        <a:latin typeface="Cambria Math"/>
                      </a:rPr>
                      <m:t>2</m:t>
                    </m:r>
                    <m:r>
                      <a:rPr lang="nl-NL" i="1" dirty="0" smtClean="0">
                        <a:latin typeface="Cambria Math"/>
                      </a:rPr>
                      <m:t>𝑏</m:t>
                    </m:r>
                    <m:r>
                      <a:rPr lang="nl-NL" i="1" dirty="0" smtClean="0">
                        <a:latin typeface="Cambria Math"/>
                      </a:rPr>
                      <m:t> = </m:t>
                    </m:r>
                    <m:r>
                      <a:rPr lang="nl-NL" i="1" dirty="0" smtClean="0">
                        <a:latin typeface="Cambria Math"/>
                      </a:rPr>
                      <m:t>𝑏</m:t>
                    </m:r>
                  </m:oMath>
                </a14:m>
                <a:r>
                  <a:rPr lang="nl-NL" dirty="0" smtClean="0"/>
                  <a:t>		(want  a = b)</a:t>
                </a:r>
              </a:p>
              <a:p>
                <a:pPr lvl="1">
                  <a:buFont typeface="Wingdings" panose="05000000000000000000" pitchFamily="2" charset="2"/>
                  <a:buChar char="ü"/>
                </a:pPr>
                <a14:m>
                  <m:oMath xmlns:m="http://schemas.openxmlformats.org/officeDocument/2006/math">
                    <m:r>
                      <a:rPr lang="nl-NL" i="1" dirty="0" smtClean="0">
                        <a:latin typeface="Cambria Math"/>
                      </a:rPr>
                      <m:t>2 = 1</m:t>
                    </m:r>
                  </m:oMath>
                </a14:m>
                <a:r>
                  <a:rPr lang="nl-NL" dirty="0" smtClean="0"/>
                  <a:t>	</a:t>
                </a:r>
              </a:p>
              <a:p>
                <a:pPr lvl="1">
                  <a:buFont typeface="Wingdings" panose="05000000000000000000" pitchFamily="2" charset="2"/>
                  <a:buChar char="ü"/>
                </a:pPr>
                <a:r>
                  <a:rPr lang="nl-NL" dirty="0" smtClean="0"/>
                  <a:t>QED</a:t>
                </a:r>
                <a:endParaRPr lang="nl-NL" dirty="0"/>
              </a:p>
            </p:txBody>
          </p:sp>
        </mc:Choice>
        <mc:Fallback xmlns="">
          <p:sp>
            <p:nvSpPr>
              <p:cNvPr id="3" name="Tijdelijke aanduiding voor inhoud 2"/>
              <p:cNvSpPr>
                <a:spLocks noGrp="1" noRot="1" noChangeAspect="1" noMove="1" noResize="1" noEditPoints="1" noAdjustHandles="1" noChangeArrowheads="1" noChangeShapeType="1" noTextEdit="1"/>
              </p:cNvSpPr>
              <p:nvPr>
                <p:ph idx="1"/>
              </p:nvPr>
            </p:nvSpPr>
            <p:spPr>
              <a:blipFill rotWithShape="1">
                <a:blip r:embed="rId2"/>
                <a:stretch>
                  <a:fillRect l="-1185" t="-2695"/>
                </a:stretch>
              </a:blipFill>
            </p:spPr>
            <p:txBody>
              <a:bodyPr/>
              <a:lstStyle/>
              <a:p>
                <a:r>
                  <a:rPr lang="nl-NL">
                    <a:noFill/>
                  </a:rPr>
                  <a:t> </a:t>
                </a:r>
              </a:p>
            </p:txBody>
          </p:sp>
        </mc:Fallback>
      </mc:AlternateContent>
    </p:spTree>
    <p:extLst>
      <p:ext uri="{BB962C8B-B14F-4D97-AF65-F5344CB8AC3E}">
        <p14:creationId xmlns:p14="http://schemas.microsoft.com/office/powerpoint/2010/main" val="3871277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70C0"/>
                </a:solidFill>
              </a:rPr>
              <a:t>Overschatting van het probleem</a:t>
            </a:r>
            <a:endParaRPr lang="nl-NL" dirty="0">
              <a:solidFill>
                <a:srgbClr val="0070C0"/>
              </a:solidFill>
            </a:endParaRPr>
          </a:p>
        </p:txBody>
      </p:sp>
      <p:sp>
        <p:nvSpPr>
          <p:cNvPr id="3" name="Tijdelijke aanduiding voor inhoud 2"/>
          <p:cNvSpPr>
            <a:spLocks noGrp="1"/>
          </p:cNvSpPr>
          <p:nvPr>
            <p:ph idx="1"/>
          </p:nvPr>
        </p:nvSpPr>
        <p:spPr/>
        <p:txBody>
          <a:bodyPr>
            <a:normAutofit/>
          </a:bodyPr>
          <a:lstStyle/>
          <a:p>
            <a:r>
              <a:rPr lang="nl-NL" dirty="0" smtClean="0"/>
              <a:t>Je denkt: dit is onmogelijk/moeilijk/lelijk</a:t>
            </a:r>
          </a:p>
          <a:p>
            <a:r>
              <a:rPr lang="nl-NL" dirty="0" smtClean="0"/>
              <a:t>Iemand vertelt je dat het antwoord juist wel bestaat/makkelijk is/mooi is</a:t>
            </a:r>
            <a:r>
              <a:rPr lang="nl-NL" dirty="0"/>
              <a:t> </a:t>
            </a:r>
            <a:r>
              <a:rPr lang="nl-NL" dirty="0" smtClean="0"/>
              <a:t>(maar niet hoe hij eraan komt)</a:t>
            </a:r>
          </a:p>
          <a:p>
            <a:r>
              <a:rPr lang="nl-NL" dirty="0" smtClean="0"/>
              <a:t>Dan wordt het pas echt leuk</a:t>
            </a:r>
          </a:p>
          <a:p>
            <a:r>
              <a:rPr lang="nl-NL" dirty="0" smtClean="0"/>
              <a:t>Kunt je afvragen of dit onder verwarrende wiskunde valt</a:t>
            </a:r>
          </a:p>
          <a:p>
            <a:r>
              <a:rPr lang="nl-NL" dirty="0" smtClean="0"/>
              <a:t>Toch vier voorbeelden</a:t>
            </a:r>
          </a:p>
        </p:txBody>
      </p:sp>
    </p:spTree>
    <p:extLst>
      <p:ext uri="{BB962C8B-B14F-4D97-AF65-F5344CB8AC3E}">
        <p14:creationId xmlns:p14="http://schemas.microsoft.com/office/powerpoint/2010/main" val="147379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tx1"/>
          </a:solidFill>
        </p:spPr>
        <p:txBody>
          <a:bodyPr/>
          <a:lstStyle/>
          <a:p>
            <a:r>
              <a:rPr lang="nl-NL" dirty="0" smtClean="0">
                <a:solidFill>
                  <a:srgbClr val="FF0000"/>
                </a:solidFill>
              </a:rPr>
              <a:t>Beroemdste (?) voorbeeld</a:t>
            </a:r>
            <a:endParaRPr lang="nl-NL" dirty="0">
              <a:solidFill>
                <a:srgbClr val="FF0000"/>
              </a:solidFill>
            </a:endParaRPr>
          </a:p>
        </p:txBody>
      </p:sp>
      <p:sp>
        <p:nvSpPr>
          <p:cNvPr id="3" name="Tijdelijke aanduiding voor inhoud 2"/>
          <p:cNvSpPr>
            <a:spLocks noGrp="1"/>
          </p:cNvSpPr>
          <p:nvPr>
            <p:ph idx="1"/>
          </p:nvPr>
        </p:nvSpPr>
        <p:spPr>
          <a:solidFill>
            <a:schemeClr val="tx1"/>
          </a:solidFill>
        </p:spPr>
        <p:txBody>
          <a:bodyPr/>
          <a:lstStyle/>
          <a:p>
            <a:r>
              <a:rPr lang="nl-NL" dirty="0" smtClean="0">
                <a:solidFill>
                  <a:srgbClr val="FF0000"/>
                </a:solidFill>
              </a:rPr>
              <a:t>Het is donker in je kamer</a:t>
            </a:r>
          </a:p>
          <a:p>
            <a:r>
              <a:rPr lang="nl-NL" dirty="0" smtClean="0">
                <a:solidFill>
                  <a:srgbClr val="FF0000"/>
                </a:solidFill>
              </a:rPr>
              <a:t>Je hebt een bak met 50 rode en 50 zwarte sokken</a:t>
            </a:r>
          </a:p>
          <a:p>
            <a:r>
              <a:rPr lang="nl-NL" dirty="0" smtClean="0">
                <a:solidFill>
                  <a:srgbClr val="FF0000"/>
                </a:solidFill>
              </a:rPr>
              <a:t>Hoeveel sokken moet je pakken om zeker te weten dat je er minstens één passend paar bij hebt?</a:t>
            </a:r>
            <a:endParaRPr lang="nl-NL" dirty="0">
              <a:solidFill>
                <a:srgbClr val="FF0000"/>
              </a:solidFill>
            </a:endParaRPr>
          </a:p>
        </p:txBody>
      </p:sp>
    </p:spTree>
    <p:extLst>
      <p:ext uri="{BB962C8B-B14F-4D97-AF65-F5344CB8AC3E}">
        <p14:creationId xmlns:p14="http://schemas.microsoft.com/office/powerpoint/2010/main" val="795141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0000"/>
                </a:solidFill>
              </a:rPr>
              <a:t>Duikbootprobleem</a:t>
            </a:r>
            <a:endParaRPr lang="nl-NL" dirty="0">
              <a:solidFill>
                <a:srgbClr val="FF0000"/>
              </a:solidFill>
            </a:endParaRPr>
          </a:p>
        </p:txBody>
      </p:sp>
      <p:sp>
        <p:nvSpPr>
          <p:cNvPr id="3" name="Tijdelijke aanduiding voor inhoud 2"/>
          <p:cNvSpPr>
            <a:spLocks noGrp="1"/>
          </p:cNvSpPr>
          <p:nvPr>
            <p:ph idx="1"/>
          </p:nvPr>
        </p:nvSpPr>
        <p:spPr>
          <a:xfrm>
            <a:off x="457200" y="1600200"/>
            <a:ext cx="6477000" cy="4525963"/>
          </a:xfrm>
        </p:spPr>
        <p:txBody>
          <a:bodyPr>
            <a:normAutofit fontScale="92500" lnSpcReduction="10000"/>
          </a:bodyPr>
          <a:lstStyle/>
          <a:p>
            <a:r>
              <a:rPr lang="nl-NL" dirty="0" smtClean="0"/>
              <a:t>Een duikboot vaart onder de getallenlijn. Je weet niet met welke snelheid behalve dat het een geheel getal per seconde is en niet in welke richting</a:t>
            </a:r>
          </a:p>
          <a:p>
            <a:r>
              <a:rPr lang="nl-NL" dirty="0" smtClean="0"/>
              <a:t>Je weet ook niet waar hij is, behalve dat hij nu bij een geheel getal is.</a:t>
            </a:r>
          </a:p>
          <a:p>
            <a:r>
              <a:rPr lang="nl-NL" dirty="0" smtClean="0"/>
              <a:t>Iedere seconde mag je een bom op een getal gooien</a:t>
            </a:r>
          </a:p>
          <a:p>
            <a:r>
              <a:rPr lang="nl-NL" dirty="0" smtClean="0"/>
              <a:t>Kun je zeker weten dat je hem raakt?</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7600" y="3962400"/>
            <a:ext cx="1079500" cy="2860964"/>
          </a:xfrm>
          <a:prstGeom prst="rect">
            <a:avLst/>
          </a:prstGeom>
        </p:spPr>
      </p:pic>
    </p:spTree>
    <p:extLst>
      <p:ext uri="{BB962C8B-B14F-4D97-AF65-F5344CB8AC3E}">
        <p14:creationId xmlns:p14="http://schemas.microsoft.com/office/powerpoint/2010/main" val="4034313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Begin van een oplossing</a:t>
            </a:r>
            <a:endParaRPr lang="nl-NL" dirty="0"/>
          </a:p>
        </p:txBody>
      </p:sp>
      <p:sp>
        <p:nvSpPr>
          <p:cNvPr id="3" name="Tijdelijke aanduiding voor inhoud 2"/>
          <p:cNvSpPr>
            <a:spLocks noGrp="1"/>
          </p:cNvSpPr>
          <p:nvPr>
            <p:ph idx="1"/>
          </p:nvPr>
        </p:nvSpPr>
        <p:spPr/>
        <p:txBody>
          <a:bodyPr/>
          <a:lstStyle/>
          <a:p>
            <a:r>
              <a:rPr lang="nl-NL" dirty="0" smtClean="0"/>
              <a:t>0, 1, 1, -3, -1, 10, 7, 2, -7,-18, -11, -2, 11, 39, 29, 17, 3, -17, -35, -57, -41, -23, -3, 21, 47, 100, 79, 56, 31, 4, -27, -60, -95, -132, -103, -68, -39, -4, 35, 76, 119, …   </a:t>
            </a:r>
            <a:endParaRPr lang="nl-NL" dirty="0"/>
          </a:p>
        </p:txBody>
      </p:sp>
    </p:spTree>
    <p:extLst>
      <p:ext uri="{BB962C8B-B14F-4D97-AF65-F5344CB8AC3E}">
        <p14:creationId xmlns:p14="http://schemas.microsoft.com/office/powerpoint/2010/main" val="2735235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14175</TotalTime>
  <Words>2486</Words>
  <Application>Microsoft Office PowerPoint</Application>
  <PresentationFormat>Diavoorstelling (4:3)</PresentationFormat>
  <Paragraphs>185</Paragraphs>
  <Slides>32</Slides>
  <Notes>0</Notes>
  <HiddenSlides>0</HiddenSlides>
  <MMClips>0</MMClips>
  <ScaleCrop>false</ScaleCrop>
  <HeadingPairs>
    <vt:vector size="4" baseType="variant">
      <vt:variant>
        <vt:lpstr>Thema</vt:lpstr>
      </vt:variant>
      <vt:variant>
        <vt:i4>1</vt:i4>
      </vt:variant>
      <vt:variant>
        <vt:lpstr>Diatitels</vt:lpstr>
      </vt:variant>
      <vt:variant>
        <vt:i4>32</vt:i4>
      </vt:variant>
    </vt:vector>
  </HeadingPairs>
  <TitlesOfParts>
    <vt:vector size="33" baseType="lpstr">
      <vt:lpstr>Kantoorthema</vt:lpstr>
      <vt:lpstr>Verwarrende Wiskunde</vt:lpstr>
      <vt:lpstr>Verschillende bronnen van verwarring (Work in progress)</vt:lpstr>
      <vt:lpstr>Verwarring door slechte notatie</vt:lpstr>
      <vt:lpstr>Verdere verwarring</vt:lpstr>
      <vt:lpstr>Iemand houd je voor de gek (Gevoel klopt, ‘werkelijkheid’ niet)</vt:lpstr>
      <vt:lpstr>Overschatting van het probleem</vt:lpstr>
      <vt:lpstr>Beroemdste (?) voorbeeld</vt:lpstr>
      <vt:lpstr>Duikbootprobleem</vt:lpstr>
      <vt:lpstr>Begin van een oplossing</vt:lpstr>
      <vt:lpstr>Mieren op een liniaal</vt:lpstr>
      <vt:lpstr>Stoelen</vt:lpstr>
      <vt:lpstr>Overschatting van jezelf</vt:lpstr>
      <vt:lpstr>Grensgeval</vt:lpstr>
      <vt:lpstr>Kansrekening: koningin der verwarringswiskunde</vt:lpstr>
      <vt:lpstr>3 Deuren revisited</vt:lpstr>
      <vt:lpstr>…de volgende dag…</vt:lpstr>
      <vt:lpstr>Twee enveloppen</vt:lpstr>
      <vt:lpstr>Redeneringen enveloppen</vt:lpstr>
      <vt:lpstr>Fancyere versie</vt:lpstr>
      <vt:lpstr>Maar het kan nog erger: de wiskunde achter menselijk gedag</vt:lpstr>
      <vt:lpstr>Theorie</vt:lpstr>
      <vt:lpstr>Gratis-geld-spel</vt:lpstr>
      <vt:lpstr>Theorie</vt:lpstr>
      <vt:lpstr>Praktijk</vt:lpstr>
      <vt:lpstr>Conclusie</vt:lpstr>
      <vt:lpstr>Een paar antwoorden/hints</vt:lpstr>
      <vt:lpstr>Paar antwoorden/hint vervolg</vt:lpstr>
      <vt:lpstr>Antwoorden/hints vervolg</vt:lpstr>
      <vt:lpstr>Enveloppen</vt:lpstr>
      <vt:lpstr>Enveloppen vervolg:  twee bonusvragen</vt:lpstr>
      <vt:lpstr>Twee bonusvragen, vraag 2 (Ittay Weiz, Camilia Arias Abad en Vincent vd Noort 2007 – ontstaan uit een  mislukte poging een andere variant te begrijpen)</vt:lpstr>
      <vt:lpstr>Bonusvraag 2, vervolg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Verwarrende Wiskunde</dc:title>
  <dc:creator>Vincent</dc:creator>
  <cp:lastModifiedBy>Vincent</cp:lastModifiedBy>
  <cp:revision>34</cp:revision>
  <dcterms:created xsi:type="dcterms:W3CDTF">2014-01-21T20:24:58Z</dcterms:created>
  <dcterms:modified xsi:type="dcterms:W3CDTF">2014-02-01T14:18:06Z</dcterms:modified>
</cp:coreProperties>
</file>