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notesMasterIdLst>
    <p:notesMasterId r:id="rId13"/>
  </p:notesMasterIdLst>
  <p:handoutMasterIdLst>
    <p:handoutMasterId r:id="rId14"/>
  </p:handoutMasterIdLst>
  <p:sldIdLst>
    <p:sldId id="268" r:id="rId2"/>
    <p:sldId id="264" r:id="rId3"/>
    <p:sldId id="256" r:id="rId4"/>
    <p:sldId id="257" r:id="rId5"/>
    <p:sldId id="269" r:id="rId6"/>
    <p:sldId id="270" r:id="rId7"/>
    <p:sldId id="258" r:id="rId8"/>
    <p:sldId id="259" r:id="rId9"/>
    <p:sldId id="261" r:id="rId10"/>
    <p:sldId id="260" r:id="rId11"/>
    <p:sldId id="265" r:id="rId12"/>
  </p:sldIdLst>
  <p:sldSz cx="9144000" cy="6858000" type="screen4x3"/>
  <p:notesSz cx="6794500" cy="99314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0033CC"/>
    <a:srgbClr val="0066CC"/>
    <a:srgbClr val="FF33CC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450" y="6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79A37-5B8E-4FC0-BE3F-5C2AFBA777E7}" type="datetimeFigureOut">
              <a:rPr lang="nl-BE" smtClean="0"/>
              <a:t>11/02/2014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2FA527-9C8E-45EB-96E5-F11342285C3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8013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79FD26-561F-4F9C-8962-0E348593B66E}" type="datetimeFigureOut">
              <a:rPr lang="nl-BE" smtClean="0"/>
              <a:pPr/>
              <a:t>11/02/2014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800B5A-32C3-40AA-B70A-54981FB889AD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71591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800B5A-32C3-40AA-B70A-54981FB889AD}" type="slidenum">
              <a:rPr lang="nl-BE" smtClean="0"/>
              <a:pPr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7173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F539-3146-416F-AA8D-69C356B0159E}" type="datetimeFigureOut">
              <a:rPr lang="nl-BE" smtClean="0"/>
              <a:pPr/>
              <a:t>11/02/2014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1059-B16F-4FEF-B000-26750CD2FBED}" type="slidenum">
              <a:rPr lang="nl-BE" smtClean="0"/>
              <a:pPr/>
              <a:t>‹#›</a:t>
            </a:fld>
            <a:endParaRPr lang="nl-BE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F539-3146-416F-AA8D-69C356B0159E}" type="datetimeFigureOut">
              <a:rPr lang="nl-BE" smtClean="0"/>
              <a:pPr/>
              <a:t>11/02/2014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1059-B16F-4FEF-B000-26750CD2FBE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F539-3146-416F-AA8D-69C356B0159E}" type="datetimeFigureOut">
              <a:rPr lang="nl-BE" smtClean="0"/>
              <a:pPr/>
              <a:t>11/02/2014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1059-B16F-4FEF-B000-26750CD2FBE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F539-3146-416F-AA8D-69C356B0159E}" type="datetimeFigureOut">
              <a:rPr lang="nl-BE" smtClean="0"/>
              <a:pPr/>
              <a:t>11/02/2014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1059-B16F-4FEF-B000-26750CD2FBE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F539-3146-416F-AA8D-69C356B0159E}" type="datetimeFigureOut">
              <a:rPr lang="nl-BE" smtClean="0"/>
              <a:pPr/>
              <a:t>11/02/2014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1059-B16F-4FEF-B000-26750CD2FBED}" type="slidenum">
              <a:rPr lang="nl-BE" smtClean="0"/>
              <a:pPr/>
              <a:t>‹#›</a:t>
            </a:fld>
            <a:endParaRPr lang="nl-BE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F539-3146-416F-AA8D-69C356B0159E}" type="datetimeFigureOut">
              <a:rPr lang="nl-BE" smtClean="0"/>
              <a:pPr/>
              <a:t>11/02/2014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1059-B16F-4FEF-B000-26750CD2FBE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F539-3146-416F-AA8D-69C356B0159E}" type="datetimeFigureOut">
              <a:rPr lang="nl-BE" smtClean="0"/>
              <a:pPr/>
              <a:t>11/02/2014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1059-B16F-4FEF-B000-26750CD2FBED}" type="slidenum">
              <a:rPr lang="nl-BE" smtClean="0"/>
              <a:pPr/>
              <a:t>‹#›</a:t>
            </a:fld>
            <a:endParaRPr lang="nl-BE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F539-3146-416F-AA8D-69C356B0159E}" type="datetimeFigureOut">
              <a:rPr lang="nl-BE" smtClean="0"/>
              <a:pPr/>
              <a:t>11/02/2014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1059-B16F-4FEF-B000-26750CD2FBE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F539-3146-416F-AA8D-69C356B0159E}" type="datetimeFigureOut">
              <a:rPr lang="nl-BE" smtClean="0"/>
              <a:pPr/>
              <a:t>11/02/2014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1059-B16F-4FEF-B000-26750CD2FBE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F539-3146-416F-AA8D-69C356B0159E}" type="datetimeFigureOut">
              <a:rPr lang="nl-BE" smtClean="0"/>
              <a:pPr/>
              <a:t>11/02/2014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1059-B16F-4FEF-B000-26750CD2FBED}" type="slidenum">
              <a:rPr lang="nl-BE" smtClean="0"/>
              <a:pPr/>
              <a:t>‹#›</a:t>
            </a:fld>
            <a:endParaRPr lang="nl-BE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F539-3146-416F-AA8D-69C356B0159E}" type="datetimeFigureOut">
              <a:rPr lang="nl-BE" smtClean="0"/>
              <a:pPr/>
              <a:t>11/02/2014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1059-B16F-4FEF-B000-26750CD2FBE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87D9F539-3146-416F-AA8D-69C356B0159E}" type="datetimeFigureOut">
              <a:rPr lang="nl-BE" smtClean="0"/>
              <a:pPr/>
              <a:t>11/02/2014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23631059-B16F-4FEF-B000-26750CD2FBED}" type="slidenum">
              <a:rPr lang="nl-BE" smtClean="0"/>
              <a:pPr/>
              <a:t>‹#›</a:t>
            </a:fld>
            <a:endParaRPr lang="nl-BE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5" Type="http://schemas.openxmlformats.org/officeDocument/2006/relationships/image" Target="../media/image3.jpeg"/><Relationship Id="rId4" Type="http://schemas.openxmlformats.org/officeDocument/2006/relationships/hyperlink" Target="http://upload.wikimedia.org/wikipedia/commons/0/0c/Silvester_II.JP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755576" y="-27384"/>
            <a:ext cx="7543800" cy="2807568"/>
          </a:xfrm>
        </p:spPr>
        <p:txBody>
          <a:bodyPr/>
          <a:lstStyle/>
          <a:p>
            <a:pPr algn="ctr"/>
            <a:r>
              <a:rPr lang="nl-BE" sz="7000" dirty="0" smtClean="0"/>
              <a:t>De geschiedenis van de deling</a:t>
            </a:r>
            <a:endParaRPr lang="nl-BE" sz="7000" dirty="0"/>
          </a:p>
        </p:txBody>
      </p:sp>
      <p:sp>
        <p:nvSpPr>
          <p:cNvPr id="6" name="Titel 3"/>
          <p:cNvSpPr txBox="1">
            <a:spLocks/>
          </p:cNvSpPr>
          <p:nvPr/>
        </p:nvSpPr>
        <p:spPr>
          <a:xfrm>
            <a:off x="755576" y="3140968"/>
            <a:ext cx="7543800" cy="22322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80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nl-BE" sz="4000" dirty="0" smtClean="0"/>
              <a:t>Nationale Wiskunde Dagen 2014</a:t>
            </a:r>
          </a:p>
          <a:p>
            <a:pPr algn="ctr"/>
            <a:endParaRPr lang="nl-BE" sz="2000" dirty="0" smtClean="0"/>
          </a:p>
          <a:p>
            <a:pPr algn="ctr"/>
            <a:r>
              <a:rPr lang="nl-BE" sz="3000" dirty="0" smtClean="0"/>
              <a:t>Natascha </a:t>
            </a:r>
            <a:r>
              <a:rPr lang="nl-BE" sz="3000" dirty="0" err="1" smtClean="0"/>
              <a:t>Ralki</a:t>
            </a:r>
            <a:r>
              <a:rPr lang="nl-BE" sz="3000" dirty="0" smtClean="0"/>
              <a:t> &amp; Sien Gielen</a:t>
            </a:r>
            <a:endParaRPr lang="nl-BE" sz="3000" dirty="0"/>
          </a:p>
        </p:txBody>
      </p:sp>
    </p:spTree>
    <p:extLst>
      <p:ext uri="{BB962C8B-B14F-4D97-AF65-F5344CB8AC3E}">
        <p14:creationId xmlns:p14="http://schemas.microsoft.com/office/powerpoint/2010/main" val="136385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315200" cy="1154097"/>
          </a:xfrm>
        </p:spPr>
        <p:txBody>
          <a:bodyPr>
            <a:normAutofit fontScale="90000"/>
          </a:bodyPr>
          <a:lstStyle/>
          <a:p>
            <a:pPr algn="ctr"/>
            <a:r>
              <a:rPr lang="nl-BE" dirty="0" smtClean="0">
                <a:solidFill>
                  <a:srgbClr val="C00000"/>
                </a:solidFill>
              </a:rPr>
              <a:t>Doorschuiven: eerste keer</a:t>
            </a:r>
            <a:endParaRPr lang="nl-BE" dirty="0">
              <a:solidFill>
                <a:srgbClr val="C0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331640" y="2204864"/>
            <a:ext cx="3312368" cy="273630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nl-BE" sz="5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</a:t>
            </a:r>
            <a:r>
              <a:rPr lang="nl-BE" sz="5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 2</a:t>
            </a:r>
          </a:p>
          <a:p>
            <a:pPr marL="0" indent="0">
              <a:buNone/>
            </a:pPr>
            <a:r>
              <a:rPr lang="nl-BE" sz="5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2  3</a:t>
            </a:r>
          </a:p>
          <a:p>
            <a:pPr marL="0" indent="0">
              <a:buNone/>
            </a:pPr>
            <a:r>
              <a:rPr lang="nl-BE" sz="5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3  1</a:t>
            </a:r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5353744" y="2132856"/>
            <a:ext cx="2458616" cy="2736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BE" sz="5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4  5</a:t>
            </a:r>
          </a:p>
          <a:p>
            <a:pPr marL="0" indent="0">
              <a:buNone/>
            </a:pPr>
            <a:r>
              <a:rPr lang="nl-BE" sz="5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5  6</a:t>
            </a:r>
          </a:p>
          <a:p>
            <a:pPr marL="0" indent="0">
              <a:buNone/>
            </a:pPr>
            <a:r>
              <a:rPr lang="nl-BE" sz="5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6  4</a:t>
            </a:r>
            <a:endParaRPr lang="nl-BE" sz="5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93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315200" cy="1154097"/>
          </a:xfrm>
        </p:spPr>
        <p:txBody>
          <a:bodyPr>
            <a:normAutofit fontScale="90000"/>
          </a:bodyPr>
          <a:lstStyle/>
          <a:p>
            <a:pPr algn="ctr"/>
            <a:r>
              <a:rPr lang="nl-BE" dirty="0" smtClean="0">
                <a:solidFill>
                  <a:srgbClr val="C00000"/>
                </a:solidFill>
              </a:rPr>
              <a:t>Doorschuiven: tweede keer</a:t>
            </a:r>
            <a:endParaRPr lang="nl-BE" dirty="0">
              <a:solidFill>
                <a:srgbClr val="C0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331640" y="2204864"/>
            <a:ext cx="3312368" cy="273630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nl-BE" sz="5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</a:t>
            </a:r>
            <a:r>
              <a:rPr lang="nl-BE" sz="5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 3</a:t>
            </a:r>
          </a:p>
          <a:p>
            <a:pPr marL="0" indent="0">
              <a:buNone/>
            </a:pPr>
            <a:r>
              <a:rPr lang="nl-BE" sz="5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2  1</a:t>
            </a:r>
          </a:p>
          <a:p>
            <a:pPr marL="0" indent="0">
              <a:buNone/>
            </a:pPr>
            <a:r>
              <a:rPr lang="nl-BE" sz="5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3  </a:t>
            </a:r>
            <a:r>
              <a:rPr lang="nl-BE" sz="5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2</a:t>
            </a:r>
            <a:endParaRPr lang="nl-BE" sz="50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Wingdings" panose="05000000000000000000" pitchFamily="2" charset="2"/>
            </a:endParaRPr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5353744" y="2132856"/>
            <a:ext cx="2458616" cy="2736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BE" sz="5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4  6</a:t>
            </a:r>
          </a:p>
          <a:p>
            <a:pPr marL="0" indent="0">
              <a:buNone/>
            </a:pPr>
            <a:r>
              <a:rPr lang="nl-BE" sz="5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5  </a:t>
            </a:r>
            <a:r>
              <a:rPr lang="nl-BE" sz="5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4</a:t>
            </a:r>
            <a:endParaRPr lang="nl-BE" sz="5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BE" sz="5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6  5</a:t>
            </a:r>
            <a:endParaRPr lang="nl-BE" sz="5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67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3"/>
          <p:cNvSpPr/>
          <p:nvPr/>
        </p:nvSpPr>
        <p:spPr>
          <a:xfrm>
            <a:off x="4464487" y="3068960"/>
            <a:ext cx="4500001" cy="791786"/>
          </a:xfrm>
          <a:prstGeom prst="chevron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nl-BE" sz="1700" b="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1400    1600    1800    2000</a:t>
            </a:r>
            <a:endParaRPr lang="nl-BE" sz="17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2" name="Rectangle 4"/>
          <p:cNvSpPr/>
          <p:nvPr/>
        </p:nvSpPr>
        <p:spPr>
          <a:xfrm>
            <a:off x="179511" y="3068960"/>
            <a:ext cx="1800000" cy="791786"/>
          </a:xfrm>
          <a:prstGeom prst="chevron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nl-BE" sz="1700" b="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2000</a:t>
            </a:r>
          </a:p>
          <a:p>
            <a:pPr algn="ctr">
              <a:spcAft>
                <a:spcPts val="0"/>
              </a:spcAft>
            </a:pPr>
            <a:r>
              <a:rPr lang="nl-BE" sz="1700" b="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v. Chr.</a:t>
            </a:r>
            <a:endParaRPr lang="nl-BE" sz="17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4" name="Rectangle 8"/>
          <p:cNvSpPr/>
          <p:nvPr/>
        </p:nvSpPr>
        <p:spPr>
          <a:xfrm>
            <a:off x="1872000" y="3068960"/>
            <a:ext cx="2700001" cy="791786"/>
          </a:xfrm>
          <a:prstGeom prst="chevron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nl-BE" sz="1700" b="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825         980</a:t>
            </a:r>
            <a:endParaRPr lang="nl-BE" sz="17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8" name="Toelichting met PIJL-OMLAAG 27"/>
          <p:cNvSpPr/>
          <p:nvPr/>
        </p:nvSpPr>
        <p:spPr>
          <a:xfrm>
            <a:off x="179512" y="1232936"/>
            <a:ext cx="1656000" cy="1620000"/>
          </a:xfrm>
          <a:prstGeom prst="downArrowCallout">
            <a:avLst>
              <a:gd name="adj1" fmla="val 19246"/>
              <a:gd name="adj2" fmla="val 18650"/>
              <a:gd name="adj3" fmla="val 20767"/>
              <a:gd name="adj4" fmla="val 64977"/>
            </a:avLst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Egyptische deling</a:t>
            </a:r>
            <a:endParaRPr lang="nl-BE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1" name="Toelichting met PIJL-OMHOOG 30"/>
          <p:cNvSpPr/>
          <p:nvPr/>
        </p:nvSpPr>
        <p:spPr>
          <a:xfrm>
            <a:off x="1979712" y="4041248"/>
            <a:ext cx="1404000" cy="1620000"/>
          </a:xfrm>
          <a:prstGeom prst="upArrowCallout">
            <a:avLst>
              <a:gd name="adj1" fmla="val 19925"/>
              <a:gd name="adj2" fmla="val 20771"/>
              <a:gd name="adj3" fmla="val 25000"/>
              <a:gd name="adj4" fmla="val 64977"/>
            </a:avLst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galei-methode</a:t>
            </a:r>
            <a:endParaRPr lang="nl-BE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2" name="Toelichting met PIJL-OMLAAG 31"/>
          <p:cNvSpPr/>
          <p:nvPr/>
        </p:nvSpPr>
        <p:spPr>
          <a:xfrm>
            <a:off x="3095976" y="1232936"/>
            <a:ext cx="1260000" cy="1620000"/>
          </a:xfrm>
          <a:prstGeom prst="downArrowCallou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b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Gerbert</a:t>
            </a:r>
            <a:endParaRPr lang="nl-BE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5" name="Toelichting met PIJL-OMHOOG 34"/>
          <p:cNvSpPr/>
          <p:nvPr/>
        </p:nvSpPr>
        <p:spPr>
          <a:xfrm>
            <a:off x="4499992" y="4041248"/>
            <a:ext cx="1368000" cy="1620000"/>
          </a:xfrm>
          <a:prstGeom prst="upArrowCallout">
            <a:avLst>
              <a:gd name="adj1" fmla="val 21527"/>
              <a:gd name="adj2" fmla="val 22395"/>
              <a:gd name="adj3" fmla="val 25000"/>
              <a:gd name="adj4" fmla="val 64977"/>
            </a:avLst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</a:t>
            </a:r>
            <a:r>
              <a:rPr lang="nl-BE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</a:t>
            </a:r>
            <a:r>
              <a:rPr lang="nl-BE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orte deling</a:t>
            </a:r>
            <a:endParaRPr lang="nl-BE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6" name="Toelichting met PIJL-OMHOOG 35"/>
          <p:cNvSpPr/>
          <p:nvPr/>
        </p:nvSpPr>
        <p:spPr>
          <a:xfrm>
            <a:off x="6552376" y="4041248"/>
            <a:ext cx="1404000" cy="1620000"/>
          </a:xfrm>
          <a:prstGeom prst="upArrowCallout">
            <a:avLst>
              <a:gd name="adj1" fmla="val 21617"/>
              <a:gd name="adj2" fmla="val 20771"/>
              <a:gd name="adj3" fmla="val 25000"/>
              <a:gd name="adj4" fmla="val 64977"/>
            </a:avLst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lange deling</a:t>
            </a:r>
            <a:endParaRPr lang="nl-BE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7" name="Toelichting met PIJL-OMLAAG 36"/>
          <p:cNvSpPr/>
          <p:nvPr/>
        </p:nvSpPr>
        <p:spPr>
          <a:xfrm>
            <a:off x="5148064" y="1268760"/>
            <a:ext cx="1656000" cy="1620000"/>
          </a:xfrm>
          <a:prstGeom prst="downArrowCallout">
            <a:avLst>
              <a:gd name="adj1" fmla="val 17545"/>
              <a:gd name="adj2" fmla="val 19675"/>
              <a:gd name="adj3" fmla="val 20741"/>
              <a:gd name="adj4" fmla="val 64977"/>
            </a:avLst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Ontbinden in factoren</a:t>
            </a:r>
            <a:endParaRPr lang="nl-BE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8" name="Toelichting met PIJL-OMLAAG 37"/>
          <p:cNvSpPr/>
          <p:nvPr/>
        </p:nvSpPr>
        <p:spPr>
          <a:xfrm>
            <a:off x="7308480" y="1268760"/>
            <a:ext cx="1584000" cy="1620000"/>
          </a:xfrm>
          <a:prstGeom prst="downArrowCallout">
            <a:avLst>
              <a:gd name="adj1" fmla="val 20502"/>
              <a:gd name="adj2" fmla="val 19752"/>
              <a:gd name="adj3" fmla="val 20502"/>
              <a:gd name="adj4" fmla="val 64977"/>
            </a:avLst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</a:t>
            </a:r>
            <a:r>
              <a:rPr lang="nl-BE" b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staart-deling</a:t>
            </a:r>
            <a:endParaRPr lang="nl-BE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098" name="Picture 2" descr="http://www-groups.dcs.st-and.ac.uk/~history/BigPictures/Al-Khwarizmi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1" y="4149080"/>
            <a:ext cx="1539116" cy="1872208"/>
          </a:xfrm>
          <a:prstGeom prst="rect">
            <a:avLst/>
          </a:prstGeom>
          <a:noFill/>
        </p:spPr>
      </p:pic>
      <p:pic>
        <p:nvPicPr>
          <p:cNvPr id="4100" name="Picture 4" descr="File:Silvester II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32" y="404664"/>
            <a:ext cx="2538154" cy="2520280"/>
          </a:xfrm>
          <a:prstGeom prst="rect">
            <a:avLst/>
          </a:prstGeom>
          <a:noFill/>
        </p:spPr>
      </p:pic>
      <p:pic>
        <p:nvPicPr>
          <p:cNvPr id="4102" name="Picture 6" descr="http://www.math4all.nl/Wiskundegeschiedenis/Onderdelen/Images/RKEgypt2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51720" y="836712"/>
            <a:ext cx="4083250" cy="186308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07610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4" grpId="0" animBg="1"/>
      <p:bldP spid="28" grpId="0" animBg="1"/>
      <p:bldP spid="31" grpId="0" animBg="1"/>
      <p:bldP spid="32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71600" y="3069704"/>
            <a:ext cx="7543800" cy="2735560"/>
          </a:xfrm>
        </p:spPr>
        <p:txBody>
          <a:bodyPr>
            <a:normAutofit fontScale="90000"/>
          </a:bodyPr>
          <a:lstStyle/>
          <a:p>
            <a:pPr algn="ctr"/>
            <a:r>
              <a:rPr lang="nl-BE" dirty="0" smtClean="0"/>
              <a:t>Verklaring Egyptische deling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52574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147751" y="1196752"/>
            <a:ext cx="3960440" cy="1076994"/>
          </a:xfrm>
        </p:spPr>
        <p:txBody>
          <a:bodyPr>
            <a:normAutofit/>
          </a:bodyPr>
          <a:lstStyle/>
          <a:p>
            <a:r>
              <a:rPr lang="nl-BE" u="sng" dirty="0" smtClean="0"/>
              <a:t>19 = 8 x 2 + </a:t>
            </a:r>
            <a:r>
              <a:rPr lang="nl-BE" u="sng" dirty="0" smtClean="0">
                <a:solidFill>
                  <a:srgbClr val="7030A0"/>
                </a:solidFill>
              </a:rPr>
              <a:t>3</a:t>
            </a:r>
            <a:endParaRPr lang="nl-BE" dirty="0">
              <a:solidFill>
                <a:srgbClr val="7030A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26368" y="1232864"/>
            <a:ext cx="7283152" cy="22322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sz="30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    </a:t>
            </a:r>
            <a:r>
              <a:rPr lang="nl-BE" sz="30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3</a:t>
            </a:r>
            <a:r>
              <a:rPr lang="nl-BE" sz="3000" b="1" dirty="0" smtClean="0">
                <a:latin typeface="Calibri" panose="020F0502020204030204" pitchFamily="34" charset="0"/>
              </a:rPr>
              <a:t> </a:t>
            </a:r>
            <a:r>
              <a:rPr lang="nl-BE" sz="3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=</a:t>
            </a:r>
            <a:r>
              <a:rPr lang="nl-BE" sz="3000" b="1" dirty="0" smtClean="0">
                <a:latin typeface="Calibri" panose="020F0502020204030204" pitchFamily="34" charset="0"/>
              </a:rPr>
              <a:t> </a:t>
            </a:r>
            <a:r>
              <a:rPr lang="nl-BE" sz="30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2</a:t>
            </a:r>
            <a:r>
              <a:rPr lang="nl-BE" sz="3000" b="1" dirty="0" smtClean="0">
                <a:latin typeface="Calibri" panose="020F0502020204030204" pitchFamily="34" charset="0"/>
              </a:rPr>
              <a:t> </a:t>
            </a:r>
            <a:r>
              <a:rPr lang="nl-BE" sz="3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+</a:t>
            </a:r>
            <a:r>
              <a:rPr lang="nl-BE" sz="3000" b="1" dirty="0" smtClean="0">
                <a:latin typeface="Calibri" panose="020F0502020204030204" pitchFamily="34" charset="0"/>
              </a:rPr>
              <a:t> </a:t>
            </a:r>
            <a:r>
              <a:rPr lang="nl-BE" sz="30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1</a:t>
            </a:r>
          </a:p>
          <a:p>
            <a:pPr marL="0" indent="0">
              <a:buNone/>
            </a:pPr>
            <a:r>
              <a:rPr lang="nl-BE" sz="3000" b="1" dirty="0">
                <a:latin typeface="Calibri" panose="020F0502020204030204" pitchFamily="34" charset="0"/>
              </a:rPr>
              <a:t> </a:t>
            </a:r>
            <a:r>
              <a:rPr lang="nl-BE" sz="3000" b="1" dirty="0" smtClean="0">
                <a:latin typeface="Calibri" panose="020F0502020204030204" pitchFamily="34" charset="0"/>
              </a:rPr>
              <a:t>   </a:t>
            </a:r>
            <a:r>
              <a:rPr lang="nl-BE" sz="3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3 =</a:t>
            </a:r>
            <a:r>
              <a:rPr lang="nl-BE" sz="3000" b="1" dirty="0" smtClean="0">
                <a:latin typeface="Calibri" panose="020F0502020204030204" pitchFamily="34" charset="0"/>
              </a:rPr>
              <a:t> </a:t>
            </a:r>
            <a:r>
              <a:rPr lang="nl-BE" sz="30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8 : 2 : 2 </a:t>
            </a:r>
            <a:r>
              <a:rPr lang="nl-BE" sz="3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+</a:t>
            </a:r>
            <a:r>
              <a:rPr lang="nl-BE" sz="3000" b="1" dirty="0" smtClean="0">
                <a:latin typeface="Calibri" panose="020F0502020204030204" pitchFamily="34" charset="0"/>
              </a:rPr>
              <a:t> </a:t>
            </a:r>
            <a:r>
              <a:rPr lang="nl-BE" sz="30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8 : 2 : 2 : 2 </a:t>
            </a:r>
          </a:p>
          <a:p>
            <a:pPr marL="0" indent="0">
              <a:buNone/>
            </a:pPr>
            <a:endParaRPr lang="nl-BE" sz="10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nl-BE" sz="3000" dirty="0" smtClean="0"/>
              <a:t>      </a:t>
            </a:r>
            <a:r>
              <a:rPr lang="nl-BE" sz="100" dirty="0"/>
              <a:t> </a:t>
            </a:r>
            <a:r>
              <a:rPr lang="nl-BE" sz="100" dirty="0" smtClean="0"/>
              <a:t>    </a:t>
            </a:r>
            <a:endParaRPr lang="nl-BE" sz="30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4453322"/>
              </p:ext>
            </p:extLst>
          </p:nvPr>
        </p:nvGraphicFramePr>
        <p:xfrm>
          <a:off x="1979712" y="2552759"/>
          <a:ext cx="346707" cy="8885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7" name="Vergelijking" r:id="rId3" imgW="152280" imgH="393480" progId="Equation.3">
                  <p:embed/>
                </p:oleObj>
              </mc:Choice>
              <mc:Fallback>
                <p:oleObj name="Vergelijking" r:id="rId3" imgW="152280" imgH="393480" progId="Equation.3">
                  <p:embed/>
                  <p:pic>
                    <p:nvPicPr>
                      <p:cNvPr id="0" name="Picture 2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2552759"/>
                        <a:ext cx="346707" cy="8885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683568" y="4113076"/>
            <a:ext cx="4952216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BE" sz="3000" b="1" dirty="0" smtClean="0">
                <a:latin typeface="Calibri" panose="020F0502020204030204" pitchFamily="34" charset="0"/>
              </a:rPr>
              <a:t>19 = </a:t>
            </a:r>
            <a:r>
              <a:rPr lang="nl-BE" sz="30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8</a:t>
            </a:r>
            <a:r>
              <a:rPr lang="nl-BE" sz="3000" b="1" dirty="0" smtClean="0">
                <a:latin typeface="Calibri" panose="020F0502020204030204" pitchFamily="34" charset="0"/>
              </a:rPr>
              <a:t> x 2 +  </a:t>
            </a:r>
            <a:r>
              <a:rPr lang="nl-BE" sz="30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8</a:t>
            </a:r>
            <a:r>
              <a:rPr lang="nl-BE" sz="3000" b="1" dirty="0" smtClean="0">
                <a:latin typeface="Calibri" panose="020F0502020204030204" pitchFamily="34" charset="0"/>
              </a:rPr>
              <a:t> x       +  </a:t>
            </a:r>
            <a:r>
              <a:rPr lang="nl-BE" sz="30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8</a:t>
            </a:r>
            <a:r>
              <a:rPr lang="nl-BE" sz="3000" b="1" dirty="0" smtClean="0">
                <a:latin typeface="Calibri" panose="020F0502020204030204" pitchFamily="34" charset="0"/>
              </a:rPr>
              <a:t> x </a:t>
            </a:r>
            <a:endParaRPr lang="nl-BE" sz="3000" b="1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Ovaal 6"/>
          <p:cNvSpPr/>
          <p:nvPr/>
        </p:nvSpPr>
        <p:spPr>
          <a:xfrm>
            <a:off x="2627784" y="3933056"/>
            <a:ext cx="1044000" cy="97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" name="Ovaal 7"/>
          <p:cNvSpPr/>
          <p:nvPr/>
        </p:nvSpPr>
        <p:spPr>
          <a:xfrm>
            <a:off x="2807920" y="2529008"/>
            <a:ext cx="1044000" cy="972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0" name="Ovaal 9"/>
          <p:cNvSpPr/>
          <p:nvPr/>
        </p:nvSpPr>
        <p:spPr>
          <a:xfrm>
            <a:off x="1403648" y="2516863"/>
            <a:ext cx="1044000" cy="97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4" name="Ovaal 13"/>
          <p:cNvSpPr/>
          <p:nvPr/>
        </p:nvSpPr>
        <p:spPr>
          <a:xfrm>
            <a:off x="4044194" y="3897051"/>
            <a:ext cx="1044000" cy="972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Tijdelijke aanduiding voor inhoud 2"/>
          <p:cNvSpPr txBox="1">
            <a:spLocks/>
          </p:cNvSpPr>
          <p:nvPr/>
        </p:nvSpPr>
        <p:spPr>
          <a:xfrm>
            <a:off x="699904" y="5157192"/>
            <a:ext cx="4952216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BE" sz="3000" b="1" dirty="0" smtClean="0">
                <a:latin typeface="Calibri" panose="020F0502020204030204" pitchFamily="34" charset="0"/>
              </a:rPr>
              <a:t>19 = </a:t>
            </a:r>
            <a:r>
              <a:rPr lang="nl-BE" sz="30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8</a:t>
            </a:r>
            <a:r>
              <a:rPr lang="nl-BE" sz="3000" b="1" dirty="0" smtClean="0">
                <a:latin typeface="Calibri" panose="020F0502020204030204" pitchFamily="34" charset="0"/>
              </a:rPr>
              <a:t> x ( 2 x    +     )</a:t>
            </a:r>
            <a:endParaRPr lang="nl-BE" sz="3000" b="1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cxnSp>
        <p:nvCxnSpPr>
          <p:cNvPr id="19" name="Rechte verbindingslijn 18"/>
          <p:cNvCxnSpPr/>
          <p:nvPr/>
        </p:nvCxnSpPr>
        <p:spPr>
          <a:xfrm>
            <a:off x="767451" y="3645024"/>
            <a:ext cx="58326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el 1"/>
          <p:cNvSpPr txBox="1">
            <a:spLocks/>
          </p:cNvSpPr>
          <p:nvPr/>
        </p:nvSpPr>
        <p:spPr>
          <a:xfrm>
            <a:off x="6156176" y="260648"/>
            <a:ext cx="3960440" cy="107699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BE" u="sng" dirty="0" smtClean="0"/>
              <a:t>19 : 8</a:t>
            </a:r>
            <a:endParaRPr lang="nl-BE" dirty="0">
              <a:solidFill>
                <a:srgbClr val="7030A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6685253"/>
              </p:ext>
            </p:extLst>
          </p:nvPr>
        </p:nvGraphicFramePr>
        <p:xfrm>
          <a:off x="3360241" y="2570508"/>
          <a:ext cx="347663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8" name="Vergelijking" r:id="rId5" imgW="152280" imgH="393480" progId="Equation.3">
                  <p:embed/>
                </p:oleObj>
              </mc:Choice>
              <mc:Fallback>
                <p:oleObj name="Vergelijking" r:id="rId5" imgW="152280" imgH="393480" progId="Equation.3">
                  <p:embed/>
                  <p:pic>
                    <p:nvPicPr>
                      <p:cNvPr id="0" name="Picture 2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0241" y="2570508"/>
                        <a:ext cx="347663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3773103"/>
              </p:ext>
            </p:extLst>
          </p:nvPr>
        </p:nvGraphicFramePr>
        <p:xfrm>
          <a:off x="3216225" y="3944155"/>
          <a:ext cx="347663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9" name="Vergelijking" r:id="rId7" imgW="152334" imgH="393529" progId="Equation.3">
                  <p:embed/>
                </p:oleObj>
              </mc:Choice>
              <mc:Fallback>
                <p:oleObj name="Vergelijking" r:id="rId7" imgW="152334" imgH="393529" progId="Equation.3">
                  <p:embed/>
                  <p:pic>
                    <p:nvPicPr>
                      <p:cNvPr id="0" name="Picture 2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6225" y="3944155"/>
                        <a:ext cx="347663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2744392"/>
              </p:ext>
            </p:extLst>
          </p:nvPr>
        </p:nvGraphicFramePr>
        <p:xfrm>
          <a:off x="4596253" y="3944155"/>
          <a:ext cx="347662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0" name="Vergelijking" r:id="rId9" imgW="152334" imgH="393529" progId="Equation.3">
                  <p:embed/>
                </p:oleObj>
              </mc:Choice>
              <mc:Fallback>
                <p:oleObj name="Vergelijking" r:id="rId9" imgW="152334" imgH="393529" progId="Equation.3">
                  <p:embed/>
                  <p:pic>
                    <p:nvPicPr>
                      <p:cNvPr id="0" name="Picture 2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6253" y="3944155"/>
                        <a:ext cx="347662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4697985"/>
              </p:ext>
            </p:extLst>
          </p:nvPr>
        </p:nvGraphicFramePr>
        <p:xfrm>
          <a:off x="2759925" y="4980522"/>
          <a:ext cx="347663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" name="Vergelijking" r:id="rId11" imgW="152334" imgH="393529" progId="Equation.3">
                  <p:embed/>
                </p:oleObj>
              </mc:Choice>
              <mc:Fallback>
                <p:oleObj name="Vergelijking" r:id="rId11" imgW="152334" imgH="393529" progId="Equation.3">
                  <p:embed/>
                  <p:pic>
                    <p:nvPicPr>
                      <p:cNvPr id="0" name="Picture 2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9925" y="4980522"/>
                        <a:ext cx="347663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3701924"/>
              </p:ext>
            </p:extLst>
          </p:nvPr>
        </p:nvGraphicFramePr>
        <p:xfrm>
          <a:off x="3336113" y="4992396"/>
          <a:ext cx="347662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" name="Vergelijking" r:id="rId12" imgW="152334" imgH="393529" progId="Equation.3">
                  <p:embed/>
                </p:oleObj>
              </mc:Choice>
              <mc:Fallback>
                <p:oleObj name="Vergelijking" r:id="rId12" imgW="152334" imgH="393529" progId="Equation.3">
                  <p:embed/>
                  <p:pic>
                    <p:nvPicPr>
                      <p:cNvPr id="0" name="Picture 2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6113" y="4992396"/>
                        <a:ext cx="347662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ijdelijke aanduiding voor inhoud 2"/>
          <p:cNvSpPr txBox="1">
            <a:spLocks/>
          </p:cNvSpPr>
          <p:nvPr/>
        </p:nvSpPr>
        <p:spPr>
          <a:xfrm>
            <a:off x="97160" y="2232375"/>
            <a:ext cx="7283152" cy="155666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BE" sz="30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    </a:t>
            </a:r>
            <a:r>
              <a:rPr lang="nl-BE" sz="3000" dirty="0" smtClean="0"/>
              <a:t>      </a:t>
            </a:r>
            <a:r>
              <a:rPr lang="nl-BE" sz="100" dirty="0" smtClean="0"/>
              <a:t>     </a:t>
            </a:r>
            <a:r>
              <a:rPr lang="nl-BE" sz="3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=  8 x       +  8 x </a:t>
            </a:r>
          </a:p>
        </p:txBody>
      </p:sp>
    </p:spTree>
    <p:extLst>
      <p:ext uri="{BB962C8B-B14F-4D97-AF65-F5344CB8AC3E}">
        <p14:creationId xmlns:p14="http://schemas.microsoft.com/office/powerpoint/2010/main" val="4070725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 animBg="1"/>
      <p:bldP spid="8" grpId="0" animBg="1"/>
      <p:bldP spid="10" grpId="0" animBg="1"/>
      <p:bldP spid="14" grpId="0" animBg="1"/>
      <p:bldP spid="15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71600" y="3069704"/>
            <a:ext cx="7543800" cy="2735560"/>
          </a:xfrm>
        </p:spPr>
        <p:txBody>
          <a:bodyPr>
            <a:normAutofit/>
          </a:bodyPr>
          <a:lstStyle/>
          <a:p>
            <a:pPr algn="ctr"/>
            <a:r>
              <a:rPr lang="nl-BE" dirty="0" smtClean="0"/>
              <a:t>Verklaring Galeimethode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52574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251520" y="764704"/>
            <a:ext cx="8136904" cy="561662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nl-BE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8 685 	= </a:t>
            </a:r>
            <a:r>
              <a:rPr lang="nl-BE" sz="2600" b="1" dirty="0" smtClean="0">
                <a:latin typeface="Calibri" panose="020F0502020204030204" pitchFamily="34" charset="0"/>
              </a:rPr>
              <a:t>(5 </a:t>
            </a:r>
            <a:r>
              <a:rPr lang="nl-BE" sz="2600" b="1" dirty="0" smtClean="0">
                <a:latin typeface="Calibri" panose="020F0502020204030204" pitchFamily="34" charset="0"/>
                <a:sym typeface="Wingdings"/>
              </a:rPr>
              <a:t> 1 000)</a:t>
            </a:r>
            <a:r>
              <a:rPr lang="nl-BE" sz="2600" b="1" dirty="0" smtClean="0">
                <a:latin typeface="Calibri" panose="020F0502020204030204" pitchFamily="34" charset="0"/>
              </a:rPr>
              <a:t> </a:t>
            </a:r>
            <a:r>
              <a:rPr kumimoji="0" lang="nl-BE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+</a:t>
            </a:r>
            <a:r>
              <a:rPr kumimoji="0" lang="nl-BE" sz="26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3 685</a:t>
            </a:r>
          </a:p>
          <a:p>
            <a:pPr lvl="0">
              <a:spcBef>
                <a:spcPct val="20000"/>
              </a:spcBef>
              <a:buClr>
                <a:schemeClr val="accent1"/>
              </a:buClr>
            </a:pPr>
            <a:r>
              <a:rPr lang="nl-BE" sz="26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	= </a:t>
            </a:r>
            <a:r>
              <a:rPr lang="nl-BE" sz="26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(5 </a:t>
            </a:r>
            <a:r>
              <a:rPr lang="nl-BE" sz="2600" b="1" dirty="0" smtClean="0">
                <a:solidFill>
                  <a:srgbClr val="7030A0"/>
                </a:solidFill>
                <a:latin typeface="Calibri" panose="020F0502020204030204" pitchFamily="34" charset="0"/>
                <a:sym typeface="Wingdings"/>
              </a:rPr>
              <a:t> 1 000)</a:t>
            </a:r>
            <a:r>
              <a:rPr lang="nl-BE" sz="26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 + (5 </a:t>
            </a:r>
            <a:r>
              <a:rPr lang="nl-BE" sz="2600" b="1" dirty="0" smtClean="0">
                <a:solidFill>
                  <a:srgbClr val="7030A0"/>
                </a:solidFill>
                <a:latin typeface="Calibri" panose="020F0502020204030204" pitchFamily="34" charset="0"/>
                <a:sym typeface="Wingdings"/>
              </a:rPr>
              <a:t> 600)</a:t>
            </a:r>
            <a:r>
              <a:rPr lang="nl-BE" sz="26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 </a:t>
            </a:r>
            <a:r>
              <a:rPr lang="nl-BE" sz="26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+ 685</a:t>
            </a:r>
          </a:p>
          <a:p>
            <a:pPr lvl="0">
              <a:spcBef>
                <a:spcPct val="20000"/>
              </a:spcBef>
              <a:buClr>
                <a:schemeClr val="accent1"/>
              </a:buClr>
            </a:pPr>
            <a:r>
              <a:rPr lang="nl-BE" sz="26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	= </a:t>
            </a:r>
            <a:r>
              <a:rPr lang="nl-BE" sz="26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5 </a:t>
            </a:r>
            <a:r>
              <a:rPr lang="nl-BE" sz="2600" b="1" dirty="0" smtClean="0">
                <a:solidFill>
                  <a:srgbClr val="7030A0"/>
                </a:solidFill>
                <a:latin typeface="Calibri" panose="020F0502020204030204" pitchFamily="34" charset="0"/>
                <a:sym typeface="Wingdings"/>
              </a:rPr>
              <a:t> (1000 </a:t>
            </a:r>
            <a:r>
              <a:rPr lang="nl-BE" sz="26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+ </a:t>
            </a:r>
            <a:r>
              <a:rPr lang="nl-BE" sz="2600" b="1" dirty="0" smtClean="0">
                <a:solidFill>
                  <a:srgbClr val="7030A0"/>
                </a:solidFill>
                <a:latin typeface="Calibri" panose="020F0502020204030204" pitchFamily="34" charset="0"/>
                <a:sym typeface="Wingdings"/>
              </a:rPr>
              <a:t>600)</a:t>
            </a:r>
            <a:r>
              <a:rPr lang="nl-BE" sz="26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 </a:t>
            </a:r>
            <a:r>
              <a:rPr lang="nl-BE" sz="26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+ 685</a:t>
            </a:r>
          </a:p>
          <a:p>
            <a:pPr>
              <a:spcBef>
                <a:spcPct val="20000"/>
              </a:spcBef>
              <a:buClr>
                <a:schemeClr val="accent1"/>
              </a:buClr>
            </a:pPr>
            <a:r>
              <a:rPr lang="nl-BE" sz="26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	= </a:t>
            </a:r>
            <a:r>
              <a:rPr lang="nl-BE" sz="26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5 </a:t>
            </a:r>
            <a:r>
              <a:rPr lang="nl-BE" sz="2600" b="1" dirty="0" smtClean="0">
                <a:solidFill>
                  <a:srgbClr val="7030A0"/>
                </a:solidFill>
                <a:latin typeface="Calibri" panose="020F0502020204030204" pitchFamily="34" charset="0"/>
                <a:sym typeface="Wingdings"/>
              </a:rPr>
              <a:t> (1600)</a:t>
            </a:r>
            <a:r>
              <a:rPr lang="nl-BE" sz="26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 + 685</a:t>
            </a:r>
          </a:p>
          <a:p>
            <a:pPr lvl="0">
              <a:spcBef>
                <a:spcPct val="20000"/>
              </a:spcBef>
              <a:buClr>
                <a:schemeClr val="accent1"/>
              </a:buClr>
            </a:pPr>
            <a:r>
              <a:rPr lang="nl-BE" sz="26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	= </a:t>
            </a:r>
            <a:r>
              <a:rPr lang="nl-BE" sz="26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5 </a:t>
            </a:r>
            <a:r>
              <a:rPr lang="nl-BE" sz="2600" b="1" dirty="0" smtClean="0">
                <a:solidFill>
                  <a:srgbClr val="7030A0"/>
                </a:solidFill>
                <a:latin typeface="Calibri" panose="020F0502020204030204" pitchFamily="34" charset="0"/>
                <a:sym typeface="Wingdings"/>
              </a:rPr>
              <a:t> (1600)</a:t>
            </a:r>
            <a:r>
              <a:rPr lang="nl-BE" sz="26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 + </a:t>
            </a:r>
            <a:r>
              <a:rPr lang="nl-BE" sz="2600" b="1" dirty="0" smtClean="0">
                <a:latin typeface="Calibri" panose="020F0502020204030204" pitchFamily="34" charset="0"/>
              </a:rPr>
              <a:t>[(4 </a:t>
            </a:r>
            <a:r>
              <a:rPr lang="nl-BE" sz="2600" b="1" dirty="0" smtClean="0">
                <a:latin typeface="Calibri" panose="020F0502020204030204" pitchFamily="34" charset="0"/>
                <a:sym typeface="Wingdings"/>
              </a:rPr>
              <a:t> 100)</a:t>
            </a:r>
            <a:r>
              <a:rPr lang="nl-BE" sz="2600" b="1" dirty="0" smtClean="0">
                <a:latin typeface="Calibri" panose="020F0502020204030204" pitchFamily="34" charset="0"/>
              </a:rPr>
              <a:t> + 285]</a:t>
            </a:r>
          </a:p>
          <a:p>
            <a:pPr lvl="0">
              <a:spcBef>
                <a:spcPct val="20000"/>
              </a:spcBef>
              <a:buClr>
                <a:schemeClr val="accent1"/>
              </a:buClr>
            </a:pPr>
            <a:r>
              <a:rPr lang="nl-BE" sz="26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	= </a:t>
            </a:r>
            <a:r>
              <a:rPr lang="nl-BE" sz="26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5 </a:t>
            </a:r>
            <a:r>
              <a:rPr lang="nl-BE" sz="2600" b="1" dirty="0" smtClean="0">
                <a:solidFill>
                  <a:srgbClr val="7030A0"/>
                </a:solidFill>
                <a:latin typeface="Calibri" panose="020F0502020204030204" pitchFamily="34" charset="0"/>
                <a:sym typeface="Wingdings"/>
              </a:rPr>
              <a:t> (1600)</a:t>
            </a:r>
            <a:r>
              <a:rPr lang="nl-BE" sz="26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 + [</a:t>
            </a:r>
            <a:r>
              <a:rPr lang="nl-BE" sz="26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(4 </a:t>
            </a:r>
            <a:r>
              <a:rPr lang="nl-BE" sz="2600" b="1" dirty="0" smtClean="0">
                <a:solidFill>
                  <a:srgbClr val="00B050"/>
                </a:solidFill>
                <a:latin typeface="Calibri" panose="020F0502020204030204" pitchFamily="34" charset="0"/>
                <a:sym typeface="Wingdings"/>
              </a:rPr>
              <a:t> 100)</a:t>
            </a:r>
            <a:r>
              <a:rPr lang="nl-BE" sz="26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  <a:r>
              <a:rPr lang="nl-BE" sz="26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+ </a:t>
            </a:r>
            <a:r>
              <a:rPr lang="nl-BE" sz="26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(4 </a:t>
            </a:r>
            <a:r>
              <a:rPr lang="nl-BE" sz="2600" b="1" dirty="0" smtClean="0">
                <a:solidFill>
                  <a:srgbClr val="00B050"/>
                </a:solidFill>
                <a:latin typeface="Calibri" panose="020F0502020204030204" pitchFamily="34" charset="0"/>
                <a:sym typeface="Wingdings"/>
              </a:rPr>
              <a:t> 60) </a:t>
            </a:r>
            <a:r>
              <a:rPr lang="nl-BE" sz="2600" b="1" dirty="0" smtClean="0">
                <a:latin typeface="Calibri" panose="020F0502020204030204" pitchFamily="34" charset="0"/>
              </a:rPr>
              <a:t>+ 45</a:t>
            </a:r>
            <a:r>
              <a:rPr lang="nl-BE" sz="2600" b="1" dirty="0" smtClean="0">
                <a:latin typeface="Calibri" panose="020F0502020204030204" pitchFamily="34" charset="0"/>
                <a:sym typeface="Wingdings"/>
              </a:rPr>
              <a:t>]</a:t>
            </a:r>
            <a:r>
              <a:rPr lang="nl-BE" sz="2600" b="1" dirty="0" smtClean="0">
                <a:latin typeface="Calibri" panose="020F0502020204030204" pitchFamily="34" charset="0"/>
              </a:rPr>
              <a:t> </a:t>
            </a:r>
          </a:p>
          <a:p>
            <a:pPr>
              <a:spcBef>
                <a:spcPct val="20000"/>
              </a:spcBef>
              <a:buClr>
                <a:schemeClr val="accent1"/>
              </a:buClr>
            </a:pPr>
            <a:r>
              <a:rPr lang="nl-BE" sz="26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	= </a:t>
            </a:r>
            <a:r>
              <a:rPr lang="nl-BE" sz="26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5 </a:t>
            </a:r>
            <a:r>
              <a:rPr lang="nl-BE" sz="2600" b="1" dirty="0" smtClean="0">
                <a:solidFill>
                  <a:srgbClr val="7030A0"/>
                </a:solidFill>
                <a:latin typeface="Calibri" panose="020F0502020204030204" pitchFamily="34" charset="0"/>
                <a:sym typeface="Wingdings"/>
              </a:rPr>
              <a:t> (1600)</a:t>
            </a:r>
            <a:r>
              <a:rPr lang="nl-BE" sz="26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 + [</a:t>
            </a:r>
            <a:r>
              <a:rPr lang="nl-BE" sz="26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4 </a:t>
            </a:r>
            <a:r>
              <a:rPr lang="nl-BE" sz="2600" b="1" dirty="0" smtClean="0">
                <a:solidFill>
                  <a:srgbClr val="00B050"/>
                </a:solidFill>
                <a:latin typeface="Calibri" panose="020F0502020204030204" pitchFamily="34" charset="0"/>
                <a:sym typeface="Wingdings"/>
              </a:rPr>
              <a:t> (100 + 60) </a:t>
            </a:r>
            <a:r>
              <a:rPr lang="nl-BE" sz="2600" b="1" dirty="0" smtClean="0">
                <a:latin typeface="Calibri" panose="020F0502020204030204" pitchFamily="34" charset="0"/>
              </a:rPr>
              <a:t>+ 45</a:t>
            </a:r>
            <a:r>
              <a:rPr lang="nl-BE" sz="2600" b="1" dirty="0" smtClean="0">
                <a:latin typeface="Calibri" panose="020F0502020204030204" pitchFamily="34" charset="0"/>
                <a:sym typeface="Wingdings"/>
              </a:rPr>
              <a:t>]</a:t>
            </a:r>
            <a:r>
              <a:rPr lang="nl-BE" sz="2600" b="1" dirty="0" smtClean="0">
                <a:latin typeface="Calibri" panose="020F0502020204030204" pitchFamily="34" charset="0"/>
              </a:rPr>
              <a:t> </a:t>
            </a:r>
          </a:p>
          <a:p>
            <a:pPr lvl="0">
              <a:spcBef>
                <a:spcPct val="20000"/>
              </a:spcBef>
              <a:buClr>
                <a:schemeClr val="accent1"/>
              </a:buClr>
            </a:pPr>
            <a:r>
              <a:rPr lang="nl-BE" sz="26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	= </a:t>
            </a:r>
            <a:r>
              <a:rPr lang="nl-BE" sz="26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5 </a:t>
            </a:r>
            <a:r>
              <a:rPr lang="nl-BE" sz="2600" b="1" dirty="0" smtClean="0">
                <a:solidFill>
                  <a:srgbClr val="7030A0"/>
                </a:solidFill>
                <a:latin typeface="Calibri" panose="020F0502020204030204" pitchFamily="34" charset="0"/>
                <a:sym typeface="Wingdings"/>
              </a:rPr>
              <a:t> (1600)</a:t>
            </a:r>
            <a:r>
              <a:rPr lang="nl-BE" sz="26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 + </a:t>
            </a:r>
            <a:r>
              <a:rPr lang="nl-BE" sz="26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(4 </a:t>
            </a:r>
            <a:r>
              <a:rPr lang="nl-BE" sz="2600" b="1" dirty="0" smtClean="0">
                <a:solidFill>
                  <a:srgbClr val="00B050"/>
                </a:solidFill>
                <a:latin typeface="Calibri" panose="020F0502020204030204" pitchFamily="34" charset="0"/>
                <a:sym typeface="Wingdings"/>
              </a:rPr>
              <a:t> 160) </a:t>
            </a:r>
            <a:r>
              <a:rPr lang="nl-BE" sz="2600" b="1" dirty="0" smtClean="0">
                <a:latin typeface="Calibri" panose="020F0502020204030204" pitchFamily="34" charset="0"/>
              </a:rPr>
              <a:t>+ 45</a:t>
            </a:r>
          </a:p>
          <a:p>
            <a:pPr>
              <a:spcBef>
                <a:spcPct val="20000"/>
              </a:spcBef>
              <a:buClr>
                <a:schemeClr val="accent1"/>
              </a:buClr>
            </a:pPr>
            <a:r>
              <a:rPr lang="nl-BE" sz="26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	= </a:t>
            </a:r>
            <a:r>
              <a:rPr lang="nl-BE" sz="26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5 </a:t>
            </a:r>
            <a:r>
              <a:rPr lang="nl-BE" sz="2600" b="1" dirty="0" smtClean="0">
                <a:solidFill>
                  <a:srgbClr val="7030A0"/>
                </a:solidFill>
                <a:latin typeface="Calibri" panose="020F0502020204030204" pitchFamily="34" charset="0"/>
                <a:sym typeface="Wingdings"/>
              </a:rPr>
              <a:t> (1600)</a:t>
            </a:r>
            <a:r>
              <a:rPr lang="nl-BE" sz="26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 + </a:t>
            </a:r>
            <a:r>
              <a:rPr lang="nl-BE" sz="26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(4 </a:t>
            </a:r>
            <a:r>
              <a:rPr lang="nl-BE" sz="2600" b="1" dirty="0" smtClean="0">
                <a:solidFill>
                  <a:srgbClr val="00B050"/>
                </a:solidFill>
                <a:latin typeface="Calibri" panose="020F0502020204030204" pitchFamily="34" charset="0"/>
                <a:sym typeface="Wingdings"/>
              </a:rPr>
              <a:t> 160) </a:t>
            </a:r>
            <a:r>
              <a:rPr lang="nl-BE" sz="2600" b="1" dirty="0" smtClean="0">
                <a:latin typeface="Calibri" panose="020F0502020204030204" pitchFamily="34" charset="0"/>
              </a:rPr>
              <a:t>+ [(2</a:t>
            </a:r>
            <a:r>
              <a:rPr lang="nl-BE" sz="2600" b="1" dirty="0" smtClean="0">
                <a:solidFill>
                  <a:srgbClr val="00B050"/>
                </a:solidFill>
                <a:latin typeface="Calibri" panose="020F0502020204030204" pitchFamily="34" charset="0"/>
                <a:sym typeface="Wingdings"/>
              </a:rPr>
              <a:t> </a:t>
            </a:r>
            <a:r>
              <a:rPr lang="nl-BE" sz="2600" b="1" dirty="0" smtClean="0">
                <a:latin typeface="Calibri" panose="020F0502020204030204" pitchFamily="34" charset="0"/>
                <a:sym typeface="Wingdings"/>
              </a:rPr>
              <a:t> 10</a:t>
            </a:r>
            <a:r>
              <a:rPr lang="nl-BE" sz="2600" b="1" dirty="0" smtClean="0">
                <a:latin typeface="Calibri" panose="020F0502020204030204" pitchFamily="34" charset="0"/>
              </a:rPr>
              <a:t>) + 25]</a:t>
            </a:r>
          </a:p>
          <a:p>
            <a:pPr>
              <a:spcBef>
                <a:spcPct val="20000"/>
              </a:spcBef>
              <a:buClr>
                <a:schemeClr val="accent1"/>
              </a:buClr>
            </a:pPr>
            <a:r>
              <a:rPr lang="nl-BE" sz="26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	= </a:t>
            </a:r>
            <a:r>
              <a:rPr lang="nl-BE" sz="26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5 </a:t>
            </a:r>
            <a:r>
              <a:rPr lang="nl-BE" sz="2600" b="1" dirty="0" smtClean="0">
                <a:solidFill>
                  <a:srgbClr val="7030A0"/>
                </a:solidFill>
                <a:latin typeface="Calibri" panose="020F0502020204030204" pitchFamily="34" charset="0"/>
                <a:sym typeface="Wingdings"/>
              </a:rPr>
              <a:t> (1600)</a:t>
            </a:r>
            <a:r>
              <a:rPr lang="nl-BE" sz="26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 + </a:t>
            </a:r>
            <a:r>
              <a:rPr lang="nl-BE" sz="26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(4 </a:t>
            </a:r>
            <a:r>
              <a:rPr lang="nl-BE" sz="2600" b="1" dirty="0" smtClean="0">
                <a:solidFill>
                  <a:srgbClr val="00B050"/>
                </a:solidFill>
                <a:latin typeface="Calibri" panose="020F0502020204030204" pitchFamily="34" charset="0"/>
                <a:sym typeface="Wingdings"/>
              </a:rPr>
              <a:t> 160) </a:t>
            </a:r>
            <a:r>
              <a:rPr lang="nl-BE" sz="2600" b="1" dirty="0" smtClean="0">
                <a:latin typeface="Calibri" panose="020F0502020204030204" pitchFamily="34" charset="0"/>
              </a:rPr>
              <a:t>+ [</a:t>
            </a:r>
            <a:r>
              <a:rPr lang="nl-BE" sz="2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(2</a:t>
            </a:r>
            <a:r>
              <a:rPr lang="nl-BE" sz="2600" b="1" dirty="0" smtClean="0">
                <a:solidFill>
                  <a:srgbClr val="0070C0"/>
                </a:solidFill>
                <a:latin typeface="Calibri" panose="020F0502020204030204" pitchFamily="34" charset="0"/>
                <a:sym typeface="Wingdings"/>
              </a:rPr>
              <a:t>  10</a:t>
            </a:r>
            <a:r>
              <a:rPr lang="nl-BE" sz="2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) + (2</a:t>
            </a:r>
            <a:r>
              <a:rPr lang="nl-BE" sz="2600" b="1" dirty="0" smtClean="0">
                <a:solidFill>
                  <a:srgbClr val="0070C0"/>
                </a:solidFill>
                <a:latin typeface="Calibri" panose="020F0502020204030204" pitchFamily="34" charset="0"/>
                <a:sym typeface="Wingdings"/>
              </a:rPr>
              <a:t>  6</a:t>
            </a:r>
            <a:r>
              <a:rPr lang="nl-BE" sz="2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) </a:t>
            </a:r>
            <a:r>
              <a:rPr lang="nl-BE" sz="2600" b="1" dirty="0" smtClean="0">
                <a:latin typeface="Calibri" panose="020F0502020204030204" pitchFamily="34" charset="0"/>
              </a:rPr>
              <a:t>+ 13]</a:t>
            </a:r>
          </a:p>
          <a:p>
            <a:pPr>
              <a:spcBef>
                <a:spcPct val="20000"/>
              </a:spcBef>
              <a:buClr>
                <a:schemeClr val="accent1"/>
              </a:buClr>
            </a:pPr>
            <a:r>
              <a:rPr lang="nl-BE" sz="26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	= </a:t>
            </a:r>
            <a:r>
              <a:rPr lang="nl-BE" sz="26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5 </a:t>
            </a:r>
            <a:r>
              <a:rPr lang="nl-BE" sz="2600" b="1" dirty="0" smtClean="0">
                <a:solidFill>
                  <a:srgbClr val="7030A0"/>
                </a:solidFill>
                <a:latin typeface="Calibri" panose="020F0502020204030204" pitchFamily="34" charset="0"/>
                <a:sym typeface="Wingdings"/>
              </a:rPr>
              <a:t> (1600)</a:t>
            </a:r>
            <a:r>
              <a:rPr lang="nl-BE" sz="26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 + </a:t>
            </a:r>
            <a:r>
              <a:rPr lang="nl-BE" sz="26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(4 </a:t>
            </a:r>
            <a:r>
              <a:rPr lang="nl-BE" sz="2600" b="1" dirty="0" smtClean="0">
                <a:solidFill>
                  <a:srgbClr val="00B050"/>
                </a:solidFill>
                <a:latin typeface="Calibri" panose="020F0502020204030204" pitchFamily="34" charset="0"/>
                <a:sym typeface="Wingdings"/>
              </a:rPr>
              <a:t> 160) </a:t>
            </a:r>
            <a:r>
              <a:rPr lang="nl-BE" sz="2600" b="1" dirty="0" smtClean="0">
                <a:latin typeface="Calibri" panose="020F0502020204030204" pitchFamily="34" charset="0"/>
              </a:rPr>
              <a:t>+ [</a:t>
            </a:r>
            <a:r>
              <a:rPr lang="nl-BE" sz="2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2</a:t>
            </a:r>
            <a:r>
              <a:rPr lang="nl-BE" sz="2600" b="1" dirty="0" smtClean="0">
                <a:solidFill>
                  <a:srgbClr val="0070C0"/>
                </a:solidFill>
                <a:latin typeface="Calibri" panose="020F0502020204030204" pitchFamily="34" charset="0"/>
                <a:sym typeface="Wingdings"/>
              </a:rPr>
              <a:t>  (10</a:t>
            </a:r>
            <a:r>
              <a:rPr lang="nl-BE" sz="2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 +</a:t>
            </a:r>
            <a:r>
              <a:rPr lang="nl-BE" sz="2600" b="1" dirty="0" smtClean="0">
                <a:solidFill>
                  <a:srgbClr val="0070C0"/>
                </a:solidFill>
                <a:latin typeface="Calibri" panose="020F0502020204030204" pitchFamily="34" charset="0"/>
                <a:sym typeface="Wingdings"/>
              </a:rPr>
              <a:t> 6</a:t>
            </a:r>
            <a:r>
              <a:rPr lang="nl-BE" sz="2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) </a:t>
            </a:r>
            <a:r>
              <a:rPr lang="nl-BE" sz="2600" b="1" dirty="0" smtClean="0">
                <a:latin typeface="Calibri" panose="020F0502020204030204" pitchFamily="34" charset="0"/>
              </a:rPr>
              <a:t>+ 13]</a:t>
            </a:r>
          </a:p>
          <a:p>
            <a:pPr>
              <a:spcBef>
                <a:spcPct val="20000"/>
              </a:spcBef>
              <a:buClr>
                <a:schemeClr val="accent1"/>
              </a:buClr>
            </a:pPr>
            <a:r>
              <a:rPr lang="nl-BE" sz="26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	= </a:t>
            </a:r>
            <a:r>
              <a:rPr lang="nl-BE" sz="26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5 </a:t>
            </a:r>
            <a:r>
              <a:rPr lang="nl-BE" sz="2600" b="1" dirty="0" smtClean="0">
                <a:solidFill>
                  <a:srgbClr val="7030A0"/>
                </a:solidFill>
                <a:latin typeface="Calibri" panose="020F0502020204030204" pitchFamily="34" charset="0"/>
                <a:sym typeface="Wingdings"/>
              </a:rPr>
              <a:t> (1600)</a:t>
            </a:r>
            <a:r>
              <a:rPr lang="nl-BE" sz="26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 + </a:t>
            </a:r>
            <a:r>
              <a:rPr lang="nl-BE" sz="26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(4 </a:t>
            </a:r>
            <a:r>
              <a:rPr lang="nl-BE" sz="2600" b="1" dirty="0" smtClean="0">
                <a:solidFill>
                  <a:srgbClr val="00B050"/>
                </a:solidFill>
                <a:latin typeface="Calibri" panose="020F0502020204030204" pitchFamily="34" charset="0"/>
                <a:sym typeface="Wingdings"/>
              </a:rPr>
              <a:t> 160) </a:t>
            </a:r>
            <a:r>
              <a:rPr lang="nl-BE" sz="2600" b="1" dirty="0" smtClean="0">
                <a:latin typeface="Calibri" panose="020F0502020204030204" pitchFamily="34" charset="0"/>
              </a:rPr>
              <a:t>+ </a:t>
            </a:r>
            <a:r>
              <a:rPr lang="nl-BE" sz="2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(2</a:t>
            </a:r>
            <a:r>
              <a:rPr lang="nl-BE" sz="2600" b="1" dirty="0" smtClean="0">
                <a:solidFill>
                  <a:srgbClr val="0070C0"/>
                </a:solidFill>
                <a:latin typeface="Calibri" panose="020F0502020204030204" pitchFamily="34" charset="0"/>
                <a:sym typeface="Wingdings"/>
              </a:rPr>
              <a:t>  16</a:t>
            </a:r>
            <a:r>
              <a:rPr lang="nl-BE" sz="2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) </a:t>
            </a:r>
            <a:r>
              <a:rPr lang="nl-BE" sz="2600" b="1" dirty="0" smtClean="0">
                <a:latin typeface="Calibri" panose="020F0502020204030204" pitchFamily="34" charset="0"/>
              </a:rPr>
              <a:t>+ 13]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/>
            </a:pPr>
            <a:endParaRPr kumimoji="0" lang="nl-BE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 l="5793" t="7503" b="4962"/>
          <a:stretch>
            <a:fillRect/>
          </a:stretch>
        </p:blipFill>
        <p:spPr bwMode="auto">
          <a:xfrm>
            <a:off x="6516216" y="1268760"/>
            <a:ext cx="2195736" cy="252028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Titel 1"/>
          <p:cNvSpPr txBox="1">
            <a:spLocks/>
          </p:cNvSpPr>
          <p:nvPr/>
        </p:nvSpPr>
        <p:spPr>
          <a:xfrm>
            <a:off x="6228184" y="116632"/>
            <a:ext cx="3960440" cy="107699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BE" u="sng" dirty="0" smtClean="0"/>
              <a:t>8 685 : 16</a:t>
            </a:r>
            <a:endParaRPr lang="nl-BE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762000" y="2492896"/>
            <a:ext cx="7543800" cy="3455640"/>
          </a:xfrm>
        </p:spPr>
        <p:txBody>
          <a:bodyPr/>
          <a:lstStyle/>
          <a:p>
            <a:pPr algn="ctr"/>
            <a:r>
              <a:rPr lang="nl-BE" dirty="0" smtClean="0"/>
              <a:t>Verklaring </a:t>
            </a:r>
            <a:r>
              <a:rPr lang="nl-BE" dirty="0" err="1" smtClean="0"/>
              <a:t>Gerbert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47887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116632"/>
            <a:ext cx="7848872" cy="1591072"/>
          </a:xfrm>
        </p:spPr>
        <p:txBody>
          <a:bodyPr>
            <a:normAutofit/>
          </a:bodyPr>
          <a:lstStyle/>
          <a:p>
            <a:r>
              <a:rPr lang="nl-BE" sz="4000" u="sng" dirty="0" smtClean="0"/>
              <a:t>904 : 8</a:t>
            </a:r>
            <a:r>
              <a:rPr lang="nl-BE" sz="4000" dirty="0" smtClean="0"/>
              <a:t/>
            </a:r>
            <a:br>
              <a:rPr lang="nl-BE" sz="4000" dirty="0" smtClean="0"/>
            </a:br>
            <a:endParaRPr lang="nl-BE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2348880"/>
            <a:ext cx="8496944" cy="5933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sz="2600" b="1" dirty="0" smtClean="0">
                <a:latin typeface="Calibri" panose="020F0502020204030204" pitchFamily="34" charset="0"/>
              </a:rPr>
              <a:t>= (10 – 2) </a:t>
            </a:r>
            <a:r>
              <a:rPr lang="nl-BE" sz="2600" b="1" dirty="0" smtClean="0">
                <a:latin typeface="Calibri" panose="020F0502020204030204" pitchFamily="34" charset="0"/>
                <a:sym typeface="Wingdings"/>
              </a:rPr>
              <a:t></a:t>
            </a:r>
            <a:r>
              <a:rPr lang="nl-BE" sz="2600" b="1" dirty="0" smtClean="0">
                <a:latin typeface="Calibri" panose="020F0502020204030204" pitchFamily="34" charset="0"/>
              </a:rPr>
              <a:t> 90 + </a:t>
            </a:r>
            <a:r>
              <a:rPr lang="nl-BE" sz="26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180</a:t>
            </a:r>
            <a:r>
              <a:rPr lang="nl-BE" sz="2600" b="1" dirty="0" smtClean="0">
                <a:latin typeface="Calibri" panose="020F0502020204030204" pitchFamily="34" charset="0"/>
              </a:rPr>
              <a:t> + 4</a:t>
            </a:r>
          </a:p>
          <a:p>
            <a:pPr marL="0" indent="0">
              <a:buNone/>
            </a:pPr>
            <a:r>
              <a:rPr lang="nl-BE" sz="2600" b="1" dirty="0">
                <a:latin typeface="Calibri" panose="020F0502020204030204" pitchFamily="34" charset="0"/>
              </a:rPr>
              <a:t>= (10 – 2) </a:t>
            </a:r>
            <a:r>
              <a:rPr lang="nl-BE" sz="2600" b="1" dirty="0">
                <a:latin typeface="Calibri" panose="020F0502020204030204" pitchFamily="34" charset="0"/>
                <a:sym typeface="Wingdings"/>
              </a:rPr>
              <a:t></a:t>
            </a:r>
            <a:r>
              <a:rPr lang="nl-BE" sz="2600" b="1" dirty="0" smtClean="0">
                <a:latin typeface="Calibri" panose="020F0502020204030204" pitchFamily="34" charset="0"/>
              </a:rPr>
              <a:t> </a:t>
            </a:r>
            <a:r>
              <a:rPr lang="nl-BE" sz="2600" b="1" dirty="0">
                <a:latin typeface="Calibri" panose="020F0502020204030204" pitchFamily="34" charset="0"/>
              </a:rPr>
              <a:t>90 + </a:t>
            </a:r>
            <a:r>
              <a:rPr lang="nl-BE" sz="26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(10 – 2) </a:t>
            </a:r>
            <a:r>
              <a:rPr lang="nl-BE" sz="2600" b="1" dirty="0">
                <a:solidFill>
                  <a:srgbClr val="7030A0"/>
                </a:solidFill>
                <a:latin typeface="Calibri" panose="020F0502020204030204" pitchFamily="34" charset="0"/>
                <a:sym typeface="Wingdings"/>
              </a:rPr>
              <a:t></a:t>
            </a:r>
            <a:r>
              <a:rPr lang="nl-BE" sz="26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 18 + 2 </a:t>
            </a:r>
            <a:r>
              <a:rPr lang="nl-BE" sz="2600" b="1" dirty="0">
                <a:solidFill>
                  <a:srgbClr val="7030A0"/>
                </a:solidFill>
                <a:latin typeface="Calibri" panose="020F0502020204030204" pitchFamily="34" charset="0"/>
                <a:sym typeface="Wingdings"/>
              </a:rPr>
              <a:t></a:t>
            </a:r>
            <a:r>
              <a:rPr lang="nl-BE" sz="26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 18 </a:t>
            </a:r>
            <a:r>
              <a:rPr lang="nl-BE" sz="2600" b="1" dirty="0">
                <a:latin typeface="Calibri" panose="020F0502020204030204" pitchFamily="34" charset="0"/>
              </a:rPr>
              <a:t>+ 4</a:t>
            </a:r>
            <a:endParaRPr lang="nl-BE" sz="2600" b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nl-BE" sz="2600" b="1" dirty="0" smtClean="0">
                <a:latin typeface="Calibri" panose="020F0502020204030204" pitchFamily="34" charset="0"/>
              </a:rPr>
              <a:t>= </a:t>
            </a:r>
            <a:r>
              <a:rPr lang="nl-BE" sz="2600" b="1" dirty="0">
                <a:latin typeface="Calibri" panose="020F0502020204030204" pitchFamily="34" charset="0"/>
              </a:rPr>
              <a:t>(10 – 2) </a:t>
            </a:r>
            <a:r>
              <a:rPr lang="nl-BE" sz="2600" b="1" dirty="0">
                <a:latin typeface="Calibri" panose="020F0502020204030204" pitchFamily="34" charset="0"/>
                <a:sym typeface="Wingdings"/>
              </a:rPr>
              <a:t></a:t>
            </a:r>
            <a:r>
              <a:rPr lang="nl-BE" sz="2600" b="1" dirty="0">
                <a:latin typeface="Calibri" panose="020F0502020204030204" pitchFamily="34" charset="0"/>
              </a:rPr>
              <a:t> 90 + (10 – 2) </a:t>
            </a:r>
            <a:r>
              <a:rPr lang="nl-BE" sz="2600" b="1" dirty="0">
                <a:latin typeface="Calibri" panose="020F0502020204030204" pitchFamily="34" charset="0"/>
                <a:sym typeface="Wingdings"/>
              </a:rPr>
              <a:t></a:t>
            </a:r>
            <a:r>
              <a:rPr lang="nl-BE" sz="2600" b="1" dirty="0">
                <a:latin typeface="Calibri" panose="020F0502020204030204" pitchFamily="34" charset="0"/>
              </a:rPr>
              <a:t> 18 </a:t>
            </a:r>
            <a:r>
              <a:rPr lang="nl-BE" sz="2600" b="1" dirty="0" smtClean="0">
                <a:latin typeface="Calibri" panose="020F0502020204030204" pitchFamily="34" charset="0"/>
              </a:rPr>
              <a:t>+ </a:t>
            </a:r>
            <a:r>
              <a:rPr lang="nl-BE" sz="26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40</a:t>
            </a:r>
          </a:p>
          <a:p>
            <a:pPr marL="0" indent="0">
              <a:buNone/>
            </a:pPr>
            <a:r>
              <a:rPr lang="nl-BE" sz="2600" b="1" dirty="0" smtClean="0">
                <a:latin typeface="Calibri" panose="020F0502020204030204" pitchFamily="34" charset="0"/>
              </a:rPr>
              <a:t>= </a:t>
            </a:r>
            <a:r>
              <a:rPr lang="nl-BE" sz="2600" b="1" dirty="0">
                <a:latin typeface="Calibri" panose="020F0502020204030204" pitchFamily="34" charset="0"/>
              </a:rPr>
              <a:t>(10 – 2) </a:t>
            </a:r>
            <a:r>
              <a:rPr lang="nl-BE" sz="2600" b="1" dirty="0">
                <a:latin typeface="Calibri" panose="020F0502020204030204" pitchFamily="34" charset="0"/>
                <a:sym typeface="Wingdings"/>
              </a:rPr>
              <a:t></a:t>
            </a:r>
            <a:r>
              <a:rPr lang="nl-BE" sz="2600" b="1" dirty="0">
                <a:latin typeface="Calibri" panose="020F0502020204030204" pitchFamily="34" charset="0"/>
              </a:rPr>
              <a:t> 90 + (10 – 2) </a:t>
            </a:r>
            <a:r>
              <a:rPr lang="nl-BE" sz="2600" b="1" dirty="0">
                <a:latin typeface="Calibri" panose="020F0502020204030204" pitchFamily="34" charset="0"/>
                <a:sym typeface="Wingdings"/>
              </a:rPr>
              <a:t></a:t>
            </a:r>
            <a:r>
              <a:rPr lang="nl-BE" sz="2600" b="1" dirty="0">
                <a:latin typeface="Calibri" panose="020F0502020204030204" pitchFamily="34" charset="0"/>
              </a:rPr>
              <a:t> 18 + </a:t>
            </a:r>
            <a:r>
              <a:rPr lang="nl-BE" sz="26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(10 – 2) </a:t>
            </a:r>
            <a:r>
              <a:rPr lang="nl-BE" sz="2600" b="1" dirty="0" smtClean="0">
                <a:solidFill>
                  <a:srgbClr val="00B050"/>
                </a:solidFill>
                <a:latin typeface="Calibri" panose="020F0502020204030204" pitchFamily="34" charset="0"/>
                <a:sym typeface="Wingdings"/>
              </a:rPr>
              <a:t> </a:t>
            </a:r>
            <a:r>
              <a:rPr lang="nl-BE" sz="26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4 </a:t>
            </a:r>
            <a:r>
              <a:rPr lang="nl-BE" sz="2600" b="1" dirty="0">
                <a:solidFill>
                  <a:srgbClr val="00B050"/>
                </a:solidFill>
                <a:latin typeface="Calibri" panose="020F0502020204030204" pitchFamily="34" charset="0"/>
              </a:rPr>
              <a:t>+ </a:t>
            </a:r>
            <a:r>
              <a:rPr lang="nl-BE" sz="26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2 </a:t>
            </a:r>
            <a:r>
              <a:rPr lang="nl-BE" sz="2600" b="1" dirty="0" smtClean="0">
                <a:solidFill>
                  <a:srgbClr val="00B050"/>
                </a:solidFill>
                <a:latin typeface="Calibri" panose="020F0502020204030204" pitchFamily="34" charset="0"/>
                <a:sym typeface="Wingdings"/>
              </a:rPr>
              <a:t> 4</a:t>
            </a:r>
            <a:endParaRPr lang="nl-BE" sz="2600" b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nl-BE" sz="2600" b="1" dirty="0">
                <a:latin typeface="Calibri" panose="020F0502020204030204" pitchFamily="34" charset="0"/>
              </a:rPr>
              <a:t>= </a:t>
            </a:r>
            <a:r>
              <a:rPr lang="nl-BE" sz="2600" b="1" dirty="0">
                <a:solidFill>
                  <a:srgbClr val="0070C0"/>
                </a:solidFill>
                <a:latin typeface="Calibri" panose="020F0502020204030204" pitchFamily="34" charset="0"/>
              </a:rPr>
              <a:t>(10 – 2) </a:t>
            </a:r>
            <a:r>
              <a:rPr lang="nl-BE" sz="2600" b="1" dirty="0">
                <a:latin typeface="Calibri" panose="020F0502020204030204" pitchFamily="34" charset="0"/>
                <a:sym typeface="Wingdings"/>
              </a:rPr>
              <a:t></a:t>
            </a:r>
            <a:r>
              <a:rPr lang="nl-BE" sz="2600" b="1" dirty="0">
                <a:latin typeface="Calibri" panose="020F0502020204030204" pitchFamily="34" charset="0"/>
              </a:rPr>
              <a:t> 90 + </a:t>
            </a:r>
            <a:r>
              <a:rPr lang="nl-BE" sz="2600" b="1" dirty="0">
                <a:solidFill>
                  <a:srgbClr val="0070C0"/>
                </a:solidFill>
                <a:latin typeface="Calibri" panose="020F0502020204030204" pitchFamily="34" charset="0"/>
              </a:rPr>
              <a:t>(10 – 2) </a:t>
            </a:r>
            <a:r>
              <a:rPr lang="nl-BE" sz="2600" b="1" dirty="0">
                <a:latin typeface="Calibri" panose="020F0502020204030204" pitchFamily="34" charset="0"/>
                <a:sym typeface="Wingdings"/>
              </a:rPr>
              <a:t></a:t>
            </a:r>
            <a:r>
              <a:rPr lang="nl-BE" sz="2600" b="1" dirty="0">
                <a:latin typeface="Calibri" panose="020F0502020204030204" pitchFamily="34" charset="0"/>
              </a:rPr>
              <a:t> 18 + </a:t>
            </a:r>
            <a:r>
              <a:rPr lang="nl-BE" sz="2600" b="1" dirty="0">
                <a:solidFill>
                  <a:srgbClr val="0070C0"/>
                </a:solidFill>
                <a:latin typeface="Calibri" panose="020F0502020204030204" pitchFamily="34" charset="0"/>
              </a:rPr>
              <a:t>(10 – 2) </a:t>
            </a:r>
            <a:r>
              <a:rPr lang="nl-BE" sz="2600" b="1" dirty="0">
                <a:latin typeface="Calibri" panose="020F0502020204030204" pitchFamily="34" charset="0"/>
                <a:sym typeface="Wingdings"/>
              </a:rPr>
              <a:t> </a:t>
            </a:r>
            <a:r>
              <a:rPr lang="nl-BE" sz="2600" b="1" dirty="0">
                <a:latin typeface="Calibri" panose="020F0502020204030204" pitchFamily="34" charset="0"/>
              </a:rPr>
              <a:t>4 </a:t>
            </a:r>
            <a:r>
              <a:rPr lang="nl-BE" sz="2600" b="1" dirty="0" smtClean="0">
                <a:latin typeface="Calibri" panose="020F0502020204030204" pitchFamily="34" charset="0"/>
              </a:rPr>
              <a:t>+ 8</a:t>
            </a:r>
          </a:p>
          <a:p>
            <a:pPr marL="0" indent="0">
              <a:buNone/>
            </a:pPr>
            <a:r>
              <a:rPr lang="nl-BE" sz="2600" b="1" dirty="0">
                <a:latin typeface="Calibri" panose="020F0502020204030204" pitchFamily="34" charset="0"/>
              </a:rPr>
              <a:t>= </a:t>
            </a:r>
            <a:r>
              <a:rPr lang="nl-BE" sz="2600" b="1" dirty="0">
                <a:solidFill>
                  <a:srgbClr val="0070C0"/>
                </a:solidFill>
                <a:latin typeface="Calibri" panose="020F0502020204030204" pitchFamily="34" charset="0"/>
              </a:rPr>
              <a:t>(10 – 2) </a:t>
            </a:r>
            <a:r>
              <a:rPr lang="nl-BE" sz="2600" b="1" dirty="0">
                <a:latin typeface="Calibri" panose="020F0502020204030204" pitchFamily="34" charset="0"/>
                <a:sym typeface="Wingdings"/>
              </a:rPr>
              <a:t></a:t>
            </a:r>
            <a:r>
              <a:rPr lang="nl-BE" sz="2600" b="1" dirty="0">
                <a:latin typeface="Calibri" panose="020F0502020204030204" pitchFamily="34" charset="0"/>
              </a:rPr>
              <a:t> </a:t>
            </a:r>
            <a:r>
              <a:rPr lang="nl-BE" sz="2600" b="1" dirty="0" smtClean="0">
                <a:latin typeface="Calibri" panose="020F0502020204030204" pitchFamily="34" charset="0"/>
              </a:rPr>
              <a:t>(90 + 18 +</a:t>
            </a:r>
            <a:r>
              <a:rPr lang="nl-BE" sz="2600" b="1" dirty="0" smtClean="0">
                <a:latin typeface="Calibri" panose="020F0502020204030204" pitchFamily="34" charset="0"/>
                <a:sym typeface="Wingdings"/>
              </a:rPr>
              <a:t> </a:t>
            </a:r>
            <a:r>
              <a:rPr lang="nl-BE" sz="2600" b="1" dirty="0" smtClean="0">
                <a:latin typeface="Calibri" panose="020F0502020204030204" pitchFamily="34" charset="0"/>
              </a:rPr>
              <a:t>4) </a:t>
            </a:r>
            <a:r>
              <a:rPr lang="nl-BE" sz="2600" b="1" dirty="0">
                <a:latin typeface="Calibri" panose="020F0502020204030204" pitchFamily="34" charset="0"/>
              </a:rPr>
              <a:t>+ </a:t>
            </a:r>
            <a:r>
              <a:rPr lang="nl-BE" sz="2600" b="1" dirty="0" smtClean="0">
                <a:latin typeface="Calibri" panose="020F0502020204030204" pitchFamily="34" charset="0"/>
              </a:rPr>
              <a:t>8</a:t>
            </a:r>
          </a:p>
          <a:p>
            <a:pPr marL="0" indent="0">
              <a:buNone/>
            </a:pPr>
            <a:r>
              <a:rPr lang="nl-BE" sz="2600" b="1" dirty="0" smtClean="0">
                <a:latin typeface="Calibri" panose="020F0502020204030204" pitchFamily="34" charset="0"/>
              </a:rPr>
              <a:t>=</a:t>
            </a:r>
            <a:r>
              <a:rPr lang="nl-BE" sz="2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 8 </a:t>
            </a:r>
            <a:r>
              <a:rPr lang="nl-BE" sz="2600" b="1" dirty="0">
                <a:latin typeface="Calibri" panose="020F0502020204030204" pitchFamily="34" charset="0"/>
                <a:sym typeface="Wingdings"/>
              </a:rPr>
              <a:t></a:t>
            </a:r>
            <a:r>
              <a:rPr lang="nl-BE" sz="2600" b="1" dirty="0">
                <a:latin typeface="Calibri" panose="020F0502020204030204" pitchFamily="34" charset="0"/>
              </a:rPr>
              <a:t> (90 + 18 +</a:t>
            </a:r>
            <a:r>
              <a:rPr lang="nl-BE" sz="2600" b="1" dirty="0">
                <a:latin typeface="Calibri" panose="020F0502020204030204" pitchFamily="34" charset="0"/>
                <a:sym typeface="Wingdings"/>
              </a:rPr>
              <a:t> </a:t>
            </a:r>
            <a:r>
              <a:rPr lang="nl-BE" sz="2600" b="1" dirty="0" smtClean="0">
                <a:latin typeface="Calibri" panose="020F0502020204030204" pitchFamily="34" charset="0"/>
              </a:rPr>
              <a:t>4 + 1)</a:t>
            </a:r>
          </a:p>
          <a:p>
            <a:pPr marL="0" indent="0">
              <a:buNone/>
            </a:pPr>
            <a:r>
              <a:rPr lang="nl-BE" sz="2600" b="1" dirty="0" smtClean="0">
                <a:latin typeface="Calibri" panose="020F0502020204030204" pitchFamily="34" charset="0"/>
              </a:rPr>
              <a:t>= 8 </a:t>
            </a:r>
            <a:r>
              <a:rPr lang="nl-BE" sz="2600" b="1" dirty="0" smtClean="0">
                <a:latin typeface="Calibri" panose="020F0502020204030204" pitchFamily="34" charset="0"/>
                <a:sym typeface="Wingdings"/>
              </a:rPr>
              <a:t> 113</a:t>
            </a:r>
            <a:endParaRPr lang="nl-BE" sz="2600" b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l-BE" dirty="0">
              <a:solidFill>
                <a:srgbClr val="FF0000"/>
              </a:solidFill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1763688" y="1412776"/>
            <a:ext cx="7848872" cy="97038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BE" sz="4000" dirty="0" smtClean="0"/>
              <a:t>= </a:t>
            </a:r>
            <a:r>
              <a:rPr lang="nl-BE" sz="4000" dirty="0" smtClean="0">
                <a:solidFill>
                  <a:srgbClr val="FF0000"/>
                </a:solidFill>
              </a:rPr>
              <a:t>(10 – 2) </a:t>
            </a:r>
            <a:r>
              <a:rPr lang="nl-BE" sz="4000" dirty="0" smtClean="0"/>
              <a:t>x 90 + </a:t>
            </a:r>
            <a:r>
              <a:rPr lang="nl-BE" sz="4000" dirty="0" smtClean="0">
                <a:solidFill>
                  <a:srgbClr val="FF0000"/>
                </a:solidFill>
              </a:rPr>
              <a:t>2</a:t>
            </a:r>
            <a:r>
              <a:rPr lang="nl-BE" sz="4000" dirty="0" smtClean="0"/>
              <a:t> x 90 + 4</a:t>
            </a:r>
            <a:endParaRPr lang="nl-BE" sz="4000" dirty="0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899592" y="908720"/>
            <a:ext cx="7848872" cy="147290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BE" sz="4000" dirty="0" smtClean="0"/>
              <a:t>904 = 900 + 4 = </a:t>
            </a:r>
            <a:r>
              <a:rPr lang="nl-BE" sz="4000" dirty="0" smtClean="0">
                <a:solidFill>
                  <a:srgbClr val="FF0000"/>
                </a:solidFill>
              </a:rPr>
              <a:t>10</a:t>
            </a:r>
            <a:r>
              <a:rPr lang="nl-BE" sz="4000" dirty="0" smtClean="0"/>
              <a:t> x 90</a:t>
            </a:r>
            <a:br>
              <a:rPr lang="nl-BE" sz="4000" dirty="0" smtClean="0"/>
            </a:br>
            <a:endParaRPr lang="nl-BE" sz="4000" dirty="0"/>
          </a:p>
        </p:txBody>
      </p:sp>
    </p:spTree>
    <p:extLst>
      <p:ext uri="{BB962C8B-B14F-4D97-AF65-F5344CB8AC3E}">
        <p14:creationId xmlns:p14="http://schemas.microsoft.com/office/powerpoint/2010/main" val="132221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62000" y="3705200"/>
            <a:ext cx="7543800" cy="1524000"/>
          </a:xfrm>
        </p:spPr>
        <p:txBody>
          <a:bodyPr/>
          <a:lstStyle/>
          <a:p>
            <a:pPr algn="ctr"/>
            <a:r>
              <a:rPr lang="nl-BE" dirty="0" smtClean="0"/>
              <a:t>Doorschuiven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57143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0</TotalTime>
  <Words>326</Words>
  <Application>Microsoft Office PowerPoint</Application>
  <PresentationFormat>On-screen Show (4:3)</PresentationFormat>
  <Paragraphs>70</Paragraphs>
  <Slides>11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NewsPrint</vt:lpstr>
      <vt:lpstr>Vergelijking</vt:lpstr>
      <vt:lpstr>De geschiedenis van de deling</vt:lpstr>
      <vt:lpstr>PowerPoint Presentation</vt:lpstr>
      <vt:lpstr>Verklaring Egyptische deling</vt:lpstr>
      <vt:lpstr>19 = 8 x 2 + 3</vt:lpstr>
      <vt:lpstr>Verklaring Galeimethode</vt:lpstr>
      <vt:lpstr>PowerPoint Presentation</vt:lpstr>
      <vt:lpstr>Verklaring Gerbert</vt:lpstr>
      <vt:lpstr>904 : 8 </vt:lpstr>
      <vt:lpstr>Doorschuiven</vt:lpstr>
      <vt:lpstr>Doorschuiven: eerste keer</vt:lpstr>
      <vt:lpstr>Doorschuiven: tweede keer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Natascha</dc:creator>
  <cp:lastModifiedBy>Heiden-Bergsteijn, J.M. van der</cp:lastModifiedBy>
  <cp:revision>48</cp:revision>
  <cp:lastPrinted>2014-02-11T09:22:02Z</cp:lastPrinted>
  <dcterms:created xsi:type="dcterms:W3CDTF">2014-01-27T15:56:23Z</dcterms:created>
  <dcterms:modified xsi:type="dcterms:W3CDTF">2014-02-11T09:28:51Z</dcterms:modified>
</cp:coreProperties>
</file>