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6" r:id="rId1"/>
  </p:sldMasterIdLst>
  <p:notesMasterIdLst>
    <p:notesMasterId r:id="rId17"/>
  </p:notesMasterIdLst>
  <p:sldIdLst>
    <p:sldId id="257" r:id="rId2"/>
    <p:sldId id="256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1" r:id="rId11"/>
    <p:sldId id="266" r:id="rId12"/>
    <p:sldId id="267" r:id="rId13"/>
    <p:sldId id="269" r:id="rId14"/>
    <p:sldId id="268" r:id="rId15"/>
    <p:sldId id="270" r:id="rId16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8"/>
    <a:srgbClr val="E6E6E6"/>
    <a:srgbClr val="DAD9AB"/>
    <a:srgbClr val="E0D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49" d="100"/>
          <a:sy n="49" d="100"/>
        </p:scale>
        <p:origin x="-4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582BA-0AFF-204C-B87C-70F9AC8FC573}" type="datetimeFigureOut">
              <a:t>7-2-2014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62F78-B9EE-3046-BD91-8F08A629A849}" type="slidenum"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5140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Waarschijnlijk ook betasteunpunt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62F78-B9EE-3046-BD91-8F08A629A849}" type="slidenum"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7986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NU de vijfhoek</a:t>
            </a:r>
            <a:r>
              <a:rPr lang="nl-NL" baseline="0"/>
              <a:t> laten zien!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62F78-B9EE-3046-BD91-8F08A629A849}" type="slidenum"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2326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Laten we het daar eens uitgebreid over hebben..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62F78-B9EE-3046-BD91-8F08A629A849}" type="slidenum"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3617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Pythagoras:</a:t>
            </a:r>
            <a:r>
              <a:rPr lang="nl-NL" baseline="0"/>
              <a:t> Hippasos verzuipen..</a:t>
            </a:r>
          </a:p>
          <a:p>
            <a:r>
              <a:rPr lang="nl-NL" baseline="0"/>
              <a:t>bloederige module (Galois)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62F78-B9EE-3046-BD91-8F08A629A849}" type="slidenum"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244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Descartes: van meetkunde</a:t>
            </a:r>
            <a:r>
              <a:rPr lang="nl-NL" baseline="0"/>
              <a:t> naar algebra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62F78-B9EE-3046-BD91-8F08A629A849}" type="slidenum"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9400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Sorry Leon van den Broek, ik hoop dat je meekijkt..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62F78-B9EE-3046-BD91-8F08A629A849}" type="slidenum"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8849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Sorry Leon van den Broek.. hopelijk kijk je mee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62F78-B9EE-3046-BD91-8F08A629A849}" type="slidenum"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8849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WEL!!!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62F78-B9EE-3046-BD91-8F08A629A849}" type="slidenum"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83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NU de vijfhoek laten zien!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62F78-B9EE-3046-BD91-8F08A629A849}" type="slidenum"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4532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NU de vijfhoek</a:t>
            </a:r>
            <a:r>
              <a:rPr lang="nl-NL" baseline="0"/>
              <a:t> laten zien!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62F78-B9EE-3046-BD91-8F08A629A849}" type="slidenum"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2326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el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/>
              <a:t>Klik om de titelstijl van het model te bewerken</a:t>
            </a:r>
            <a:endParaRPr kumimoji="0" lang="en-US"/>
          </a:p>
        </p:txBody>
      </p:sp>
      <p:sp>
        <p:nvSpPr>
          <p:cNvPr id="28" name="Titel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nl-NL"/>
              <a:t>Titelstijl van model bewerken</a:t>
            </a:r>
            <a:endParaRPr kumimoji="0" lang="en-US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Tijdelijke aanduiding voor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068F7-A71E-E44F-9B9C-C398A3DEE384}" type="datetimeFigureOut">
              <a:t>7-2-2014</a:t>
            </a:fld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Titelstijl van model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/>
              <a:t>Klik om de tekststijl van het model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068F7-A71E-E44F-9B9C-C398A3DEE384}" type="datetimeFigureOut">
              <a:t>7-2-2014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ED11-B39C-E744-B1D7-E3888CB2B841}" type="slidenum"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nl-NL"/>
              <a:t>Titelstijl van model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tekststijl van het model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068F7-A71E-E44F-9B9C-C398A3DEE384}" type="datetimeFigureOut">
              <a:t>7-2-2014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ED11-B39C-E744-B1D7-E3888CB2B841}" type="slidenum"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tekststijl van het model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1068F7-A71E-E44F-9B9C-C398A3DEE384}" type="datetimeFigureOut">
              <a:t>7-2-2014</a:t>
            </a:fld>
            <a:endParaRPr lang="nl-NL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ADED11-B39C-E744-B1D7-E3888CB2B841}" type="slidenum">
              <a:t>‹#›</a:t>
            </a:fld>
            <a:endParaRPr lang="nl-NL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nl-NL"/>
              <a:t>Titelstijl van model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068F7-A71E-E44F-9B9C-C398A3DEE384}" type="datetimeFigureOut">
              <a:t>7-2-2014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ED11-B39C-E744-B1D7-E3888CB2B841}" type="slidenum">
              <a:t>‹#›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nl-NL"/>
              <a:t>Titelstijl van model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/>
              <a:t>Klik om de tekststijl van het model te bewerken</a:t>
            </a:r>
          </a:p>
        </p:txBody>
      </p:sp>
      <p:cxnSp>
        <p:nvCxnSpPr>
          <p:cNvPr id="7" name="Rechte verbindingslijn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068F7-A71E-E44F-9B9C-C398A3DEE384}" type="datetimeFigureOut">
              <a:t>7-2-2014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ED11-B39C-E744-B1D7-E3888CB2B841}" type="slidenum">
              <a:t>‹#›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Titelstijl van model bewerken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tekststijl van het model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tekststijl van het model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ED11-B39C-E744-B1D7-E3888CB2B841}" type="slidenum">
              <a:t>‹#›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068F7-A71E-E44F-9B9C-C398A3DEE384}" type="datetimeFigureOut">
              <a:t>7-2-2014</a:t>
            </a:fld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tekststijl van het model te bewerken</a:t>
            </a:r>
          </a:p>
        </p:txBody>
      </p:sp>
      <p:sp>
        <p:nvSpPr>
          <p:cNvPr id="32" name="Tijdelijke aanduiding voor inhoud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tekststijl van het model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34" name="Tijdelijke aanduiding voor inhoud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tekststijl van het model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nl-NL"/>
              <a:t>Titelstijl van model bewerken</a:t>
            </a:r>
            <a:endParaRPr kumimoji="0" lang="en-US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tekststijl van het model te bewerken</a:t>
            </a: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068F7-A71E-E44F-9B9C-C398A3DEE384}" type="datetimeFigureOut">
              <a:t>7-2-2014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ED11-B39C-E744-B1D7-E3888CB2B841}" type="slidenum">
              <a:t>‹#›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Titelstijl van model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068F7-A71E-E44F-9B9C-C398A3DEE384}" type="datetimeFigureOut">
              <a:t>7-2-2014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ED11-B39C-E744-B1D7-E3888CB2B841}" type="slidenum"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jdelijke aanduiding voor inhoud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tekststijl van het model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/>
              <a:t>Klik om de tekststijl van het model te bewerken</a:t>
            </a:r>
          </a:p>
        </p:txBody>
      </p:sp>
      <p:sp>
        <p:nvSpPr>
          <p:cNvPr id="31" name="Titel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nl-NL"/>
              <a:t>Titelstijl van model bewerken</a:t>
            </a:r>
            <a:endParaRPr kumimoji="0" lang="en-US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1068F7-A71E-E44F-9B9C-C398A3DEE384}" type="datetimeFigureOut">
              <a:t>7-2-2014</a:t>
            </a:fld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ADED11-B39C-E744-B1D7-E3888CB2B841}" type="slidenum">
              <a:t>‹#›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nl-NL"/>
              <a:t>Titelstijl van model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nl-NL"/>
              <a:t>Sleep de afbeelding naar de tijdelijke aanduiding of klik op het pictogram als u een afbeelding wilt toevoegen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/>
              <a:t>Klik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068F7-A71E-E44F-9B9C-C398A3DEE384}" type="datetimeFigureOut">
              <a:t>7-2-2014</a:t>
            </a:fld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ADED11-B39C-E744-B1D7-E3888CB2B841}" type="slidenum">
              <a:t>‹#›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tekststijl van het model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24" name="Tijdelijke aanduiding voor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D1068F7-A71E-E44F-9B9C-C398A3DEE384}" type="datetimeFigureOut">
              <a:t>7-2-2014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ADED11-B39C-E744-B1D7-E3888CB2B841}" type="slidenum">
              <a:t>‹#›</a:t>
            </a:fld>
            <a:endParaRPr lang="nl-NL"/>
          </a:p>
        </p:txBody>
      </p:sp>
      <p:sp>
        <p:nvSpPr>
          <p:cNvPr id="5" name="Tijdelijke aanduiding voor titel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nl-NL" smtClean="0"/>
              <a:t>Titelstijl van model bewerken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localhost/Users/luuk/Dropbox/D-module%20constructies%202010/docentmateriaal/lessen/les%203/locomotief2.gif" TargetMode="External"/><Relationship Id="rId1" Type="http://schemas.microsoft.com/office/2007/relationships/media" Target="file://localhost/Users/luuk/Dropbox/D-module%20constructies%202010/docentmateriaal/lessen/les%203/locomotief2.gif" TargetMode="External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amuel.com/inverse-graphing-calculator.php?phrase=Luuk+Hoevenaar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706" y="962025"/>
            <a:ext cx="7978588" cy="4572000"/>
          </a:xfrm>
        </p:spPr>
      </p:pic>
    </p:spTree>
    <p:extLst>
      <p:ext uri="{BB962C8B-B14F-4D97-AF65-F5344CB8AC3E}">
        <p14:creationId xmlns:p14="http://schemas.microsoft.com/office/powerpoint/2010/main" val="374191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TrisectionAngle_10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4777" y="4232519"/>
            <a:ext cx="1015642" cy="90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9"/>
          <p:cNvCxnSpPr/>
          <p:nvPr/>
        </p:nvCxnSpPr>
        <p:spPr>
          <a:xfrm>
            <a:off x="941394" y="2743909"/>
            <a:ext cx="66786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"/>
          <p:cNvCxnSpPr/>
          <p:nvPr/>
        </p:nvCxnSpPr>
        <p:spPr>
          <a:xfrm>
            <a:off x="778107" y="3967163"/>
            <a:ext cx="68418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3"/>
          <p:cNvCxnSpPr/>
          <p:nvPr/>
        </p:nvCxnSpPr>
        <p:spPr>
          <a:xfrm>
            <a:off x="778107" y="5302024"/>
            <a:ext cx="68418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6"/>
          <p:cNvCxnSpPr/>
          <p:nvPr/>
        </p:nvCxnSpPr>
        <p:spPr>
          <a:xfrm>
            <a:off x="2905586" y="1665438"/>
            <a:ext cx="0" cy="47064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7"/>
          <p:cNvCxnSpPr/>
          <p:nvPr/>
        </p:nvCxnSpPr>
        <p:spPr>
          <a:xfrm>
            <a:off x="4447500" y="1665438"/>
            <a:ext cx="0" cy="47064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8"/>
          <p:cNvCxnSpPr/>
          <p:nvPr/>
        </p:nvCxnSpPr>
        <p:spPr>
          <a:xfrm>
            <a:off x="6023662" y="1665438"/>
            <a:ext cx="0" cy="47064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671" y="1676324"/>
            <a:ext cx="938970" cy="7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1" descr="origami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5865" y="1743543"/>
            <a:ext cx="801381" cy="67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231" b="892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6159" y="1993446"/>
            <a:ext cx="1780263" cy="27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9"/>
          <p:cNvSpPr>
            <a:spLocks noChangeArrowheads="1"/>
          </p:cNvSpPr>
          <p:nvPr/>
        </p:nvSpPr>
        <p:spPr bwMode="auto">
          <a:xfrm>
            <a:off x="3445650" y="2743909"/>
            <a:ext cx="31913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Zapf Dingbats" charset="0"/>
                <a:cs typeface="Zapf Dingbats" charset="0"/>
              </a:rPr>
              <a:t>✗</a:t>
            </a:r>
            <a:endParaRPr lang="en-US" sz="6000">
              <a:solidFill>
                <a:srgbClr val="FF0000"/>
              </a:solidFill>
            </a:endParaRPr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3422291" y="4122216"/>
            <a:ext cx="31913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Zapf Dingbats" charset="0"/>
                <a:cs typeface="Zapf Dingbats" charset="0"/>
              </a:rPr>
              <a:t>✗</a:t>
            </a:r>
            <a:endParaRPr lang="en-US" sz="6000">
              <a:solidFill>
                <a:srgbClr val="FF0000"/>
              </a:solidFill>
            </a:endParaRPr>
          </a:p>
        </p:txBody>
      </p:sp>
      <p:sp>
        <p:nvSpPr>
          <p:cNvPr id="19" name="Rectangle 31"/>
          <p:cNvSpPr>
            <a:spLocks noChangeArrowheads="1"/>
          </p:cNvSpPr>
          <p:nvPr/>
        </p:nvSpPr>
        <p:spPr bwMode="auto">
          <a:xfrm>
            <a:off x="3458578" y="5400675"/>
            <a:ext cx="31913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Zapf Dingbats" charset="0"/>
                <a:cs typeface="Zapf Dingbats" charset="0"/>
              </a:rPr>
              <a:t>✗</a:t>
            </a:r>
            <a:endParaRPr lang="en-US" sz="6000">
              <a:solidFill>
                <a:srgbClr val="FF0000"/>
              </a:solidFill>
            </a:endParaRPr>
          </a:p>
        </p:txBody>
      </p:sp>
      <p:sp>
        <p:nvSpPr>
          <p:cNvPr id="20" name="Rectangle 32"/>
          <p:cNvSpPr>
            <a:spLocks noChangeArrowheads="1"/>
          </p:cNvSpPr>
          <p:nvPr/>
        </p:nvSpPr>
        <p:spPr bwMode="auto">
          <a:xfrm>
            <a:off x="4950053" y="4094164"/>
            <a:ext cx="40231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6000">
                <a:solidFill>
                  <a:srgbClr val="008000"/>
                </a:solidFill>
                <a:latin typeface="Zapf Dingbats" charset="0"/>
                <a:cs typeface="Zapf Dingbats" charset="0"/>
              </a:rPr>
              <a:t>✓</a:t>
            </a:r>
            <a:endParaRPr lang="en-US" sz="6000">
              <a:solidFill>
                <a:srgbClr val="008000"/>
              </a:solidFill>
            </a:endParaRPr>
          </a:p>
        </p:txBody>
      </p:sp>
      <p:sp>
        <p:nvSpPr>
          <p:cNvPr id="21" name="Rectangle 33"/>
          <p:cNvSpPr>
            <a:spLocks noChangeArrowheads="1"/>
          </p:cNvSpPr>
          <p:nvPr/>
        </p:nvSpPr>
        <p:spPr bwMode="auto">
          <a:xfrm>
            <a:off x="4950053" y="5400675"/>
            <a:ext cx="40231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6000">
                <a:solidFill>
                  <a:srgbClr val="008000"/>
                </a:solidFill>
                <a:latin typeface="Zapf Dingbats" charset="0"/>
                <a:cs typeface="Zapf Dingbats" charset="0"/>
              </a:rPr>
              <a:t>✓</a:t>
            </a:r>
            <a:endParaRPr lang="en-US" sz="6000">
              <a:solidFill>
                <a:srgbClr val="008000"/>
              </a:solidFill>
            </a:endParaRPr>
          </a:p>
        </p:txBody>
      </p:sp>
      <p:sp>
        <p:nvSpPr>
          <p:cNvPr id="22" name="Rectangle 34"/>
          <p:cNvSpPr>
            <a:spLocks noChangeArrowheads="1"/>
          </p:cNvSpPr>
          <p:nvPr/>
        </p:nvSpPr>
        <p:spPr bwMode="auto">
          <a:xfrm>
            <a:off x="6692226" y="2771323"/>
            <a:ext cx="40231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6000">
                <a:solidFill>
                  <a:srgbClr val="008000"/>
                </a:solidFill>
                <a:latin typeface="Zapf Dingbats" charset="0"/>
                <a:cs typeface="Zapf Dingbats" charset="0"/>
              </a:rPr>
              <a:t>✓</a:t>
            </a:r>
            <a:endParaRPr lang="en-US" sz="6000">
              <a:solidFill>
                <a:srgbClr val="008000"/>
              </a:solidFill>
            </a:endParaRPr>
          </a:p>
        </p:txBody>
      </p:sp>
      <p:sp>
        <p:nvSpPr>
          <p:cNvPr id="23" name="Rectangle 35"/>
          <p:cNvSpPr>
            <a:spLocks noChangeArrowheads="1"/>
          </p:cNvSpPr>
          <p:nvPr/>
        </p:nvSpPr>
        <p:spPr bwMode="auto">
          <a:xfrm>
            <a:off x="6674083" y="4057878"/>
            <a:ext cx="40231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6000">
                <a:solidFill>
                  <a:srgbClr val="008000"/>
                </a:solidFill>
                <a:latin typeface="Zapf Dingbats" charset="0"/>
                <a:cs typeface="Zapf Dingbats" charset="0"/>
              </a:rPr>
              <a:t>✓</a:t>
            </a:r>
            <a:endParaRPr lang="en-US" sz="6000">
              <a:solidFill>
                <a:srgbClr val="008000"/>
              </a:solidFill>
            </a:endParaRPr>
          </a:p>
        </p:txBody>
      </p:sp>
      <p:sp>
        <p:nvSpPr>
          <p:cNvPr id="24" name="Rectangle 36"/>
          <p:cNvSpPr>
            <a:spLocks noChangeArrowheads="1"/>
          </p:cNvSpPr>
          <p:nvPr/>
        </p:nvSpPr>
        <p:spPr bwMode="auto">
          <a:xfrm>
            <a:off x="6674083" y="5374368"/>
            <a:ext cx="40231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6000">
                <a:solidFill>
                  <a:srgbClr val="008000"/>
                </a:solidFill>
                <a:latin typeface="Zapf Dingbats" charset="0"/>
                <a:cs typeface="Zapf Dingbats" charset="0"/>
              </a:rPr>
              <a:t>✓</a:t>
            </a:r>
            <a:endParaRPr lang="en-US" sz="6000">
              <a:solidFill>
                <a:srgbClr val="008000"/>
              </a:solidFill>
            </a:endParaRPr>
          </a:p>
        </p:txBody>
      </p:sp>
      <p:grpSp>
        <p:nvGrpSpPr>
          <p:cNvPr id="32" name="Groeperen 31"/>
          <p:cNvGrpSpPr/>
          <p:nvPr/>
        </p:nvGrpSpPr>
        <p:grpSpPr>
          <a:xfrm>
            <a:off x="1310602" y="2925541"/>
            <a:ext cx="786676" cy="779324"/>
            <a:chOff x="476024" y="2381251"/>
            <a:chExt cx="786676" cy="779324"/>
          </a:xfrm>
        </p:grpSpPr>
        <p:pic>
          <p:nvPicPr>
            <p:cNvPr id="25" name="Picture 37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024" y="2381251"/>
              <a:ext cx="786676" cy="779324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50000"/>
              </a:schemeClr>
            </a:solidFill>
          </p:spPr>
        </p:pic>
        <p:sp>
          <p:nvSpPr>
            <p:cNvPr id="26" name="TextBox 38"/>
            <p:cNvSpPr txBox="1">
              <a:spLocks noChangeArrowheads="1"/>
            </p:cNvSpPr>
            <p:nvPr/>
          </p:nvSpPr>
          <p:spPr bwMode="auto">
            <a:xfrm>
              <a:off x="656318" y="2591480"/>
              <a:ext cx="556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/>
                <a:t>11</a:t>
              </a:r>
            </a:p>
          </p:txBody>
        </p:sp>
      </p:grp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4950052" y="2762479"/>
            <a:ext cx="31913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Zapf Dingbats" charset="0"/>
                <a:cs typeface="Zapf Dingbats" charset="0"/>
              </a:rPr>
              <a:t>✗</a:t>
            </a:r>
            <a:endParaRPr lang="en-US" sz="6000">
              <a:solidFill>
                <a:srgbClr val="FF0000"/>
              </a:solidFill>
            </a:endParaRPr>
          </a:p>
        </p:txBody>
      </p:sp>
      <p:pic>
        <p:nvPicPr>
          <p:cNvPr id="28" name="Afbeelding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27826" y="5491391"/>
            <a:ext cx="742111" cy="494740"/>
          </a:xfrm>
          <a:prstGeom prst="rect">
            <a:avLst/>
          </a:prstGeom>
        </p:spPr>
      </p:pic>
      <p:sp>
        <p:nvSpPr>
          <p:cNvPr id="42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Waar gaat deze werkgroep </a:t>
            </a:r>
            <a:r>
              <a:rPr lang="nl-NL" b="1"/>
              <a:t>wel </a:t>
            </a:r>
            <a:r>
              <a:rPr lang="nl-NL"/>
              <a:t>over?</a:t>
            </a:r>
          </a:p>
        </p:txBody>
      </p:sp>
    </p:spTree>
    <p:extLst>
      <p:ext uri="{BB962C8B-B14F-4D97-AF65-F5344CB8AC3E}">
        <p14:creationId xmlns:p14="http://schemas.microsoft.com/office/powerpoint/2010/main" val="197597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/>
              <a:t>Spelregels van Origami constructies</a:t>
            </a:r>
            <a:br>
              <a:rPr lang="nl-NL"/>
            </a:br>
            <a:r>
              <a:rPr lang="nl-NL"/>
              <a:t>(Huzita-Hatori-Justin 1989)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43" y="1841500"/>
            <a:ext cx="2422210" cy="12065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864" y="1837871"/>
            <a:ext cx="1575564" cy="121012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7739" y="1841500"/>
            <a:ext cx="1769094" cy="121012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5145" y="1837871"/>
            <a:ext cx="1326099" cy="121012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343" y="3697828"/>
            <a:ext cx="1870924" cy="163617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1477" y="3682120"/>
            <a:ext cx="2974138" cy="167002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2825" y="3682120"/>
            <a:ext cx="2373975" cy="1670021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1306286" y="1415141"/>
            <a:ext cx="7114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/>
              <a:t>O1					   O2				    O3			     O4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203964" y="3218539"/>
            <a:ext cx="7114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/>
              <a:t>O5						O6							 O7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89428" y="566057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Werkblad 1:	Origami en breuken</a:t>
            </a:r>
          </a:p>
          <a:p>
            <a:r>
              <a:rPr lang="nl-NL"/>
              <a:t>Werkblad 2:	Origami en driedeling v/e hoek (</a:t>
            </a:r>
            <a:r>
              <a:rPr lang="nl-NL" i="1"/>
              <a:t>O6</a:t>
            </a:r>
            <a:r>
              <a:rPr lang="nl-NL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4201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/>
              <a:t>Constructies met meccano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983574" y="4119334"/>
            <a:ext cx="7688716" cy="197167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200" b="1" dirty="0" smtClean="0">
                <a:ea typeface="+mn-ea"/>
                <a:cs typeface="+mn-cs"/>
              </a:rPr>
              <a:t>19e eeuw</a:t>
            </a:r>
            <a:r>
              <a:rPr lang="en-US" sz="2200" dirty="0" smtClean="0">
                <a:ea typeface="+mn-ea"/>
                <a:cs typeface="+mn-cs"/>
              </a:rPr>
              <a:t>: stangen en de stoommachine (Watt, </a:t>
            </a:r>
            <a:r>
              <a:rPr lang="en-US" sz="2200" dirty="0" err="1" smtClean="0">
                <a:ea typeface="+mn-ea"/>
                <a:cs typeface="+mn-cs"/>
              </a:rPr>
              <a:t>Peaucellier)</a:t>
            </a:r>
            <a:br>
              <a:rPr lang="en-US" sz="2200" dirty="0" err="1" smtClean="0">
                <a:ea typeface="+mn-ea"/>
                <a:cs typeface="+mn-cs"/>
              </a:rPr>
            </a:br>
            <a:endParaRPr lang="en-US" sz="2200" dirty="0" err="1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200" b="1" dirty="0" err="1" smtClean="0">
                <a:ea typeface="+mn-ea"/>
                <a:cs typeface="+mn-cs"/>
              </a:rPr>
              <a:t>1901</a:t>
            </a:r>
            <a:r>
              <a:rPr lang="en-US" sz="2200" dirty="0" err="1" smtClean="0">
                <a:ea typeface="+mn-ea"/>
                <a:cs typeface="+mn-cs"/>
              </a:rPr>
              <a:t> speelgoed Meccano</a:t>
            </a:r>
            <a:r>
              <a:rPr lang="en-US" sz="2200" dirty="0">
                <a:ea typeface="+mn-ea"/>
                <a:cs typeface="+mn-cs"/>
              </a:rPr>
              <a:t>:</a:t>
            </a:r>
            <a:r>
              <a:rPr lang="en-US" sz="2200" dirty="0" smtClean="0">
                <a:ea typeface="+mn-ea"/>
                <a:cs typeface="+mn-cs"/>
              </a:rPr>
              <a:t> Hornby (</a:t>
            </a:r>
            <a:r>
              <a:rPr lang="en-US" sz="2200" i="1" dirty="0" smtClean="0">
                <a:ea typeface="+mn-ea"/>
                <a:cs typeface="+mn-cs"/>
              </a:rPr>
              <a:t>Make and know)</a:t>
            </a:r>
            <a:br>
              <a:rPr lang="en-US" sz="2200" i="1" dirty="0" smtClean="0">
                <a:ea typeface="+mn-ea"/>
                <a:cs typeface="+mn-cs"/>
              </a:rPr>
            </a:br>
            <a:r>
              <a:rPr lang="en-US" sz="2200" i="1" dirty="0" smtClean="0">
                <a:ea typeface="+mn-ea"/>
                <a:cs typeface="+mn-cs"/>
              </a:rPr>
              <a:t>bestellen op www.metallus.de</a:t>
            </a:r>
            <a:br>
              <a:rPr lang="en-US" sz="2200" i="1" dirty="0" smtClean="0">
                <a:ea typeface="+mn-ea"/>
                <a:cs typeface="+mn-cs"/>
              </a:rPr>
            </a:br>
            <a:endParaRPr lang="en-US" sz="2200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200" b="1" dirty="0" smtClean="0">
                <a:ea typeface="+mn-ea"/>
                <a:cs typeface="+mn-cs"/>
              </a:rPr>
              <a:t>2006</a:t>
            </a:r>
            <a:r>
              <a:rPr lang="en-US" sz="2200" dirty="0" smtClean="0">
                <a:ea typeface="+mn-ea"/>
                <a:cs typeface="+mn-cs"/>
              </a:rPr>
              <a:t> Gerard ‘t </a:t>
            </a:r>
            <a:r>
              <a:rPr lang="en-US" sz="2200" dirty="0" err="1" smtClean="0">
                <a:ea typeface="+mn-ea"/>
                <a:cs typeface="+mn-cs"/>
              </a:rPr>
              <a:t>Hooft</a:t>
            </a:r>
            <a:r>
              <a:rPr lang="en-US" sz="2200" dirty="0" smtClean="0">
                <a:ea typeface="+mn-ea"/>
                <a:cs typeface="+mn-cs"/>
              </a:rPr>
              <a:t>: </a:t>
            </a:r>
            <a:r>
              <a:rPr lang="en-US" sz="2200" i="1" dirty="0" err="1" smtClean="0">
                <a:ea typeface="+mn-ea"/>
                <a:cs typeface="+mn-cs"/>
              </a:rPr>
              <a:t>Meccano</a:t>
            </a:r>
            <a:r>
              <a:rPr lang="en-US" sz="2200" i="1" dirty="0" smtClean="0">
                <a:ea typeface="+mn-ea"/>
                <a:cs typeface="+mn-cs"/>
              </a:rPr>
              <a:t> Math I, II &amp; III</a:t>
            </a:r>
          </a:p>
        </p:txBody>
      </p:sp>
      <p:pic>
        <p:nvPicPr>
          <p:cNvPr id="16" name="locomotief2.gif" descr="/Users/luuk/Dropbox/D-module constructies 2010/docentmateriaal/lessen/les 3/locomotief2.gif">
            <a:hlinkClick r:id="" action="ppaction://ole?verb=0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58839"/>
            <a:ext cx="5346020" cy="163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3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9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22" repeatCount="indefinite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  <p:bldLst>
      <p:bldP spid="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/>
              <a:t>Constructies met meccano</a:t>
            </a:r>
          </a:p>
        </p:txBody>
      </p:sp>
      <p:pic>
        <p:nvPicPr>
          <p:cNvPr id="9" name="meccano trisector Kempe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58571" y="2350800"/>
            <a:ext cx="4293507" cy="30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5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/>
              <a:t>Aan de slag!</a:t>
            </a:r>
          </a:p>
        </p:txBody>
      </p:sp>
      <p:sp>
        <p:nvSpPr>
          <p:cNvPr id="5" name="Tijdelijke aanduiding voor inhoud 4"/>
          <p:cNvSpPr txBox="1">
            <a:spLocks noGrp="1"/>
          </p:cNvSpPr>
          <p:nvPr>
            <p:ph idx="1"/>
          </p:nvPr>
        </p:nvSpPr>
        <p:spPr>
          <a:xfrm>
            <a:off x="457200" y="1886860"/>
            <a:ext cx="82296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l-NL" b="1"/>
              <a:t>Tweetallen Origami</a:t>
            </a:r>
          </a:p>
          <a:p>
            <a:r>
              <a:rPr lang="nl-NL"/>
              <a:t>Werkblad 1:	Origami en breuken</a:t>
            </a:r>
          </a:p>
          <a:p>
            <a:r>
              <a:rPr lang="nl-NL"/>
              <a:t>Werkblad 2:	Origami en driedeling v/e hoek</a:t>
            </a:r>
            <a:br>
              <a:rPr lang="nl-NL"/>
            </a:br>
            <a:endParaRPr lang="nl-NL"/>
          </a:p>
          <a:p>
            <a:pPr marL="0" indent="0">
              <a:buNone/>
            </a:pPr>
            <a:r>
              <a:rPr lang="nl-NL" b="1"/>
              <a:t>Viertallen Meccano</a:t>
            </a:r>
          </a:p>
          <a:p>
            <a:r>
              <a:rPr lang="nl-NL"/>
              <a:t>Werkblad 3:	Meccano en driedeling v/e hoek </a:t>
            </a:r>
          </a:p>
          <a:p>
            <a:r>
              <a:rPr lang="nl-NL"/>
              <a:t>Werkblad 4:	Meccano en een regelmatige vijfhoek</a:t>
            </a:r>
          </a:p>
        </p:txBody>
      </p:sp>
    </p:spTree>
    <p:extLst>
      <p:ext uri="{BB962C8B-B14F-4D97-AF65-F5344CB8AC3E}">
        <p14:creationId xmlns:p14="http://schemas.microsoft.com/office/powerpoint/2010/main" val="302212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/>
              <a:t>Constructies met meccano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71710" y="1670049"/>
            <a:ext cx="8215090" cy="457109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200" b="1" dirty="0" smtClean="0">
                <a:ea typeface="+mn-ea"/>
                <a:cs typeface="+mn-cs"/>
              </a:rPr>
              <a:t>Sterk vermoeden (open probleem):</a:t>
            </a:r>
            <a:br>
              <a:rPr lang="en-US" sz="2200" b="1" dirty="0" smtClean="0">
                <a:ea typeface="+mn-ea"/>
                <a:cs typeface="+mn-cs"/>
              </a:rPr>
            </a:br>
            <a:r>
              <a:rPr lang="en-US" sz="2200" b="1" dirty="0" smtClean="0">
                <a:ea typeface="+mn-ea"/>
                <a:cs typeface="+mn-cs"/>
              </a:rPr>
              <a:t/>
            </a:r>
            <a:br>
              <a:rPr lang="en-US" sz="2200" b="1" dirty="0" smtClean="0">
                <a:ea typeface="+mn-ea"/>
                <a:cs typeface="+mn-cs"/>
              </a:rPr>
            </a:br>
            <a:r>
              <a:rPr lang="en-US" sz="2200" dirty="0" smtClean="0">
                <a:ea typeface="+mn-ea"/>
                <a:cs typeface="+mn-cs"/>
              </a:rPr>
              <a:t>alle n</a:t>
            </a:r>
            <a:r>
              <a:rPr lang="en-US" sz="2200" baseline="30000" dirty="0" smtClean="0">
                <a:ea typeface="+mn-ea"/>
                <a:cs typeface="+mn-cs"/>
              </a:rPr>
              <a:t>e</a:t>
            </a:r>
            <a:r>
              <a:rPr lang="en-US" sz="2200" dirty="0" smtClean="0">
                <a:ea typeface="+mn-ea"/>
                <a:cs typeface="+mn-cs"/>
              </a:rPr>
              <a:t> machtswortels zijn construeerbaar</a:t>
            </a:r>
            <a:br>
              <a:rPr lang="en-US" sz="2200" dirty="0" smtClean="0">
                <a:ea typeface="+mn-ea"/>
                <a:cs typeface="+mn-cs"/>
              </a:rPr>
            </a:br>
            <a:r>
              <a:rPr lang="en-US" sz="2200" dirty="0" smtClean="0">
                <a:ea typeface="+mn-ea"/>
                <a:cs typeface="+mn-cs"/>
              </a:rPr>
              <a:t/>
            </a:r>
            <a:br>
              <a:rPr lang="en-US" sz="2200" dirty="0" smtClean="0">
                <a:ea typeface="+mn-ea"/>
                <a:cs typeface="+mn-cs"/>
              </a:rPr>
            </a:br>
            <a:r>
              <a:rPr lang="en-US" sz="2200" dirty="0" smtClean="0">
                <a:ea typeface="+mn-ea"/>
                <a:cs typeface="+mn-cs"/>
              </a:rPr>
              <a:t>alle algebraïsche getallen zijn construeerbaar</a:t>
            </a:r>
            <a:br>
              <a:rPr lang="en-US" sz="2200" dirty="0" smtClean="0">
                <a:ea typeface="+mn-ea"/>
                <a:cs typeface="+mn-cs"/>
              </a:rPr>
            </a:br>
            <a:r>
              <a:rPr lang="en-US" sz="2200" dirty="0" smtClean="0">
                <a:ea typeface="+mn-ea"/>
                <a:cs typeface="+mn-cs"/>
              </a:rPr>
              <a:t/>
            </a:r>
            <a:br>
              <a:rPr lang="en-US" sz="2200" dirty="0" smtClean="0">
                <a:ea typeface="+mn-ea"/>
                <a:cs typeface="+mn-cs"/>
              </a:rPr>
            </a:br>
            <a:r>
              <a:rPr lang="en-US" sz="2200" dirty="0" smtClean="0">
                <a:ea typeface="+mn-ea"/>
                <a:cs typeface="+mn-cs"/>
              </a:rPr>
              <a:t/>
            </a:r>
            <a:br>
              <a:rPr lang="en-US" sz="2200" dirty="0" smtClean="0">
                <a:ea typeface="+mn-ea"/>
                <a:cs typeface="+mn-cs"/>
              </a:rPr>
            </a:br>
            <a:r>
              <a:rPr lang="en-US" sz="2200" dirty="0" smtClean="0">
                <a:ea typeface="+mn-ea"/>
                <a:cs typeface="+mn-cs"/>
              </a:rPr>
              <a:t/>
            </a:r>
            <a:br>
              <a:rPr lang="en-US" sz="2200" dirty="0" smtClean="0">
                <a:ea typeface="+mn-ea"/>
                <a:cs typeface="+mn-cs"/>
              </a:rPr>
            </a:br>
            <a:endParaRPr lang="en-US" sz="2200" dirty="0" smtClean="0">
              <a:ea typeface="+mn-ea"/>
              <a:cs typeface="+mn-cs"/>
            </a:endParaRPr>
          </a:p>
        </p:txBody>
      </p:sp>
      <p:sp>
        <p:nvSpPr>
          <p:cNvPr id="2" name="Rechthoek 1">
            <a:hlinkClick r:id="rId3"/>
          </p:cNvPr>
          <p:cNvSpPr/>
          <p:nvPr/>
        </p:nvSpPr>
        <p:spPr>
          <a:xfrm>
            <a:off x="798285" y="3752166"/>
            <a:ext cx="82005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/>
              <a:t>http://www.xamuel.com/inverse-graphing-calculator.php?phrase=Luuk+Hoevenaars</a:t>
            </a:r>
          </a:p>
        </p:txBody>
      </p:sp>
    </p:spTree>
    <p:extLst>
      <p:ext uri="{BB962C8B-B14F-4D97-AF65-F5344CB8AC3E}">
        <p14:creationId xmlns:p14="http://schemas.microsoft.com/office/powerpoint/2010/main" val="316537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57200" y="3699803"/>
            <a:ext cx="8305800" cy="2378053"/>
          </a:xfrm>
        </p:spPr>
        <p:txBody>
          <a:bodyPr/>
          <a:lstStyle/>
          <a:p>
            <a:r>
              <a:rPr lang="nl-NL"/>
              <a:t>Luuk Hoevenaars, Hogeschool Utrecht</a:t>
            </a:r>
          </a:p>
          <a:p>
            <a:endParaRPr lang="nl-NL"/>
          </a:p>
          <a:p>
            <a:r>
              <a:rPr lang="nl-NL"/>
              <a:t>luuk.hoevenaars@hu.nl</a:t>
            </a:r>
          </a:p>
          <a:p>
            <a:endParaRPr lang="nl-NL"/>
          </a:p>
          <a:p>
            <a:r>
              <a:rPr lang="nl-NL"/>
              <a:t>NWD 2014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Constructies met passer en liniaal, origami en meccano</a:t>
            </a:r>
          </a:p>
        </p:txBody>
      </p:sp>
    </p:spTree>
    <p:extLst>
      <p:ext uri="{BB962C8B-B14F-4D97-AF65-F5344CB8AC3E}">
        <p14:creationId xmlns:p14="http://schemas.microsoft.com/office/powerpoint/2010/main" val="393749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199" y="2086430"/>
            <a:ext cx="8487229" cy="4299857"/>
          </a:xfrm>
        </p:spPr>
        <p:txBody>
          <a:bodyPr>
            <a:normAutofit/>
          </a:bodyPr>
          <a:lstStyle/>
          <a:p>
            <a:r>
              <a:rPr lang="nl-NL" sz="2400"/>
              <a:t>JCU	</a:t>
            </a:r>
            <a:r>
              <a:rPr lang="nl-NL" sz="2400" i="1"/>
              <a:t>Junior College Utrecht</a:t>
            </a:r>
            <a:br>
              <a:rPr lang="nl-NL" sz="2400" i="1"/>
            </a:br>
            <a:r>
              <a:rPr lang="nl-NL" sz="2400"/>
              <a:t>GQT	</a:t>
            </a:r>
            <a:r>
              <a:rPr lang="nl-NL" sz="2400" i="1"/>
              <a:t>Geometry and Quantum Theory cluster</a:t>
            </a:r>
            <a:br>
              <a:rPr lang="nl-NL" sz="2400" i="1"/>
            </a:br>
            <a:endParaRPr lang="nl-NL" sz="2400" i="1"/>
          </a:p>
          <a:p>
            <a:r>
              <a:rPr lang="nl-NL" sz="2400"/>
              <a:t>Onderdelen:</a:t>
            </a:r>
          </a:p>
          <a:p>
            <a:pPr lvl="1"/>
            <a:r>
              <a:rPr lang="nl-NL" sz="2200"/>
              <a:t>passer en liniaal (moduleboekje)</a:t>
            </a:r>
          </a:p>
          <a:p>
            <a:pPr lvl="1"/>
            <a:r>
              <a:rPr lang="nl-NL" sz="2200"/>
              <a:t>origami en meccano (werkbladen)</a:t>
            </a:r>
          </a:p>
          <a:p>
            <a:pPr lvl="1"/>
            <a:r>
              <a:rPr lang="nl-NL" sz="2200"/>
              <a:t>open eindopdrachten</a:t>
            </a:r>
            <a:br>
              <a:rPr lang="nl-NL" sz="2200"/>
            </a:br>
            <a:endParaRPr lang="nl-NL" sz="2200"/>
          </a:p>
          <a:p>
            <a:r>
              <a:rPr lang="nl-NL"/>
              <a:t>Materiaal: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/>
              <a:t>D-module</a:t>
            </a:r>
          </a:p>
        </p:txBody>
      </p:sp>
      <p:grpSp>
        <p:nvGrpSpPr>
          <p:cNvPr id="7" name="Groeperen 6"/>
          <p:cNvGrpSpPr/>
          <p:nvPr/>
        </p:nvGrpSpPr>
        <p:grpSpPr>
          <a:xfrm>
            <a:off x="5315857" y="4032735"/>
            <a:ext cx="2488093" cy="461665"/>
            <a:chOff x="5315857" y="4413738"/>
            <a:chExt cx="2488093" cy="461665"/>
          </a:xfrm>
        </p:grpSpPr>
        <p:cxnSp>
          <p:nvCxnSpPr>
            <p:cNvPr id="5" name="Rechte verbindingslijn met pijl 4"/>
            <p:cNvCxnSpPr/>
            <p:nvPr/>
          </p:nvCxnSpPr>
          <p:spPr>
            <a:xfrm flipH="1">
              <a:off x="5315857" y="4680857"/>
              <a:ext cx="1034143" cy="0"/>
            </a:xfrm>
            <a:prstGeom prst="straightConnector1">
              <a:avLst/>
            </a:prstGeom>
            <a:ln>
              <a:solidFill>
                <a:srgbClr val="E6E6E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kstvak 5"/>
            <p:cNvSpPr txBox="1"/>
            <p:nvPr/>
          </p:nvSpPr>
          <p:spPr>
            <a:xfrm>
              <a:off x="6567714" y="4413738"/>
              <a:ext cx="12362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/>
                <a:t>vandaag</a:t>
              </a:r>
            </a:p>
          </p:txBody>
        </p:sp>
      </p:grpSp>
      <p:sp>
        <p:nvSpPr>
          <p:cNvPr id="8" name="Rechthoek 7"/>
          <p:cNvSpPr/>
          <p:nvPr/>
        </p:nvSpPr>
        <p:spPr>
          <a:xfrm>
            <a:off x="2487386" y="5258358"/>
            <a:ext cx="6181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/>
              <a:t>https://www.dropbox.com/sh/l5qjnccup35jkdq/uh2fJWlyTD</a:t>
            </a:r>
            <a:br>
              <a:rPr lang="nl-NL"/>
            </a:br>
            <a:r>
              <a:rPr lang="nl-NL"/>
              <a:t/>
            </a:r>
            <a:br>
              <a:rPr lang="nl-NL"/>
            </a:br>
            <a:r>
              <a:rPr lang="de-DE"/>
              <a:t>http://www.betasteunpunt-utrecht.nl/index.php?pid=14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231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Waar gaat deze werkgroep </a:t>
            </a:r>
            <a:r>
              <a:rPr lang="nl-NL" b="1"/>
              <a:t>niet</a:t>
            </a:r>
            <a:r>
              <a:rPr lang="nl-NL"/>
              <a:t> over?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362857" y="674914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929" y="2197099"/>
            <a:ext cx="3020785" cy="310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93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Waar gaat deze werkgroep </a:t>
            </a:r>
            <a:r>
              <a:rPr lang="nl-NL" b="1"/>
              <a:t>niet</a:t>
            </a:r>
            <a:r>
              <a:rPr lang="nl-NL"/>
              <a:t> over?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362857" y="674914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  <p:grpSp>
        <p:nvGrpSpPr>
          <p:cNvPr id="8" name="Groeperen 7"/>
          <p:cNvGrpSpPr/>
          <p:nvPr/>
        </p:nvGrpSpPr>
        <p:grpSpPr>
          <a:xfrm>
            <a:off x="1755987" y="2569502"/>
            <a:ext cx="5410200" cy="3762349"/>
            <a:chOff x="1905000" y="2410168"/>
            <a:chExt cx="5410200" cy="3762349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5000" y="2410168"/>
              <a:ext cx="5410200" cy="3762349"/>
            </a:xfrm>
            <a:prstGeom prst="rect">
              <a:avLst/>
            </a:prstGeom>
          </p:spPr>
        </p:pic>
        <p:sp>
          <p:nvSpPr>
            <p:cNvPr id="10" name="TextBox 11"/>
            <p:cNvSpPr txBox="1"/>
            <p:nvPr/>
          </p:nvSpPr>
          <p:spPr>
            <a:xfrm>
              <a:off x="2218044" y="29718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1" name="TextBox 13"/>
            <p:cNvSpPr txBox="1"/>
            <p:nvPr/>
          </p:nvSpPr>
          <p:spPr>
            <a:xfrm>
              <a:off x="4106556" y="29718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12" name="TextBox 14"/>
            <p:cNvSpPr txBox="1"/>
            <p:nvPr/>
          </p:nvSpPr>
          <p:spPr>
            <a:xfrm>
              <a:off x="2218044" y="41910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13" name="TextBox 15"/>
            <p:cNvSpPr txBox="1"/>
            <p:nvPr/>
          </p:nvSpPr>
          <p:spPr>
            <a:xfrm>
              <a:off x="3437244" y="41910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Arial"/>
                  <a:cs typeface="Arial"/>
                </a:rPr>
                <a:t>4</a:t>
              </a:r>
            </a:p>
          </p:txBody>
        </p:sp>
        <p:sp>
          <p:nvSpPr>
            <p:cNvPr id="14" name="TextBox 16"/>
            <p:cNvSpPr txBox="1"/>
            <p:nvPr/>
          </p:nvSpPr>
          <p:spPr>
            <a:xfrm>
              <a:off x="4419600" y="41910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Arial"/>
                  <a:cs typeface="Arial"/>
                </a:rPr>
                <a:t>5</a:t>
              </a:r>
            </a:p>
          </p:txBody>
        </p:sp>
        <p:sp>
          <p:nvSpPr>
            <p:cNvPr id="15" name="TextBox 17"/>
            <p:cNvSpPr txBox="1"/>
            <p:nvPr/>
          </p:nvSpPr>
          <p:spPr>
            <a:xfrm>
              <a:off x="5558478" y="41910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Arial"/>
                  <a:cs typeface="Arial"/>
                </a:rPr>
                <a:t>6</a:t>
              </a:r>
            </a:p>
          </p:txBody>
        </p:sp>
      </p:grpSp>
      <p:sp>
        <p:nvSpPr>
          <p:cNvPr id="4" name="Tekstvak 3"/>
          <p:cNvSpPr txBox="1"/>
          <p:nvPr/>
        </p:nvSpPr>
        <p:spPr>
          <a:xfrm>
            <a:off x="1703347" y="1837452"/>
            <a:ext cx="5589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/>
              <a:t>Spelregels: nieuwe lijnen, cirkels en punten</a:t>
            </a:r>
          </a:p>
        </p:txBody>
      </p:sp>
    </p:spTree>
    <p:extLst>
      <p:ext uri="{BB962C8B-B14F-4D97-AF65-F5344CB8AC3E}">
        <p14:creationId xmlns:p14="http://schemas.microsoft.com/office/powerpoint/2010/main" val="145813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Waar gaat deze werkgroep </a:t>
            </a:r>
            <a:r>
              <a:rPr lang="nl-NL" b="1"/>
              <a:t>niet</a:t>
            </a:r>
            <a:r>
              <a:rPr lang="nl-NL"/>
              <a:t> over?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362857" y="674914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1348788" y="1873738"/>
            <a:ext cx="3489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/>
              <a:t>Wat kun je hier nou mee?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979704" y="2515382"/>
            <a:ext cx="444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Loodlijnen, bissectrices, evenwijdige lijnen, ...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1965646" y="3423140"/>
            <a:ext cx="2306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/>
              <a:t>Vragen, vragen...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979704" y="4174419"/>
            <a:ext cx="4815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Bissectrice:	bestaat er ook een trisectrice?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979704" y="4863068"/>
            <a:ext cx="3867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Oppervlakte v/e vierkant verdubbelen?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986960" y="5523468"/>
            <a:ext cx="316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Inhoud v/e kubus verdubbelen?</a:t>
            </a:r>
          </a:p>
        </p:txBody>
      </p:sp>
      <p:pic>
        <p:nvPicPr>
          <p:cNvPr id="20" name="Picture 6" descr="TrisectionAngle_10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050" y="3884805"/>
            <a:ext cx="1045738" cy="9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2051" y="4847819"/>
            <a:ext cx="499595" cy="384581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489" y="5577897"/>
            <a:ext cx="516157" cy="344104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6051" y="4871423"/>
            <a:ext cx="1099915" cy="110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35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Waar gaat deze werkgroep </a:t>
            </a:r>
            <a:r>
              <a:rPr lang="nl-NL" b="1"/>
              <a:t>niet</a:t>
            </a:r>
            <a:r>
              <a:rPr lang="nl-NL"/>
              <a:t> over?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362857" y="674914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1558206" y="1656023"/>
            <a:ext cx="6101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/>
              <a:t>Hoe kunnen geconstrueerde punten eruit zien?</a:t>
            </a:r>
          </a:p>
          <a:p>
            <a:pPr algn="ctr"/>
            <a:r>
              <a:rPr lang="nl-NL" sz="2400"/>
              <a:t>Alleen snijpunten van lijnen en cirkels!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900" y="3295649"/>
            <a:ext cx="3124200" cy="1308100"/>
          </a:xfrm>
          <a:prstGeom prst="rect">
            <a:avLst/>
          </a:prstGeom>
        </p:spPr>
      </p:pic>
      <p:sp>
        <p:nvSpPr>
          <p:cNvPr id="16" name="Tekstvak 15"/>
          <p:cNvSpPr txBox="1"/>
          <p:nvPr/>
        </p:nvSpPr>
        <p:spPr>
          <a:xfrm>
            <a:off x="1721490" y="5148158"/>
            <a:ext cx="66966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/>
              <a:t>Stelsels vergelijkingen oplossen: </a:t>
            </a:r>
          </a:p>
          <a:p>
            <a:r>
              <a:rPr lang="nl-NL" sz="2400"/>
              <a:t>coördinaten van snijpunten zijn breuken en wortels.</a:t>
            </a:r>
          </a:p>
        </p:txBody>
      </p:sp>
    </p:spTree>
    <p:extLst>
      <p:ext uri="{BB962C8B-B14F-4D97-AF65-F5344CB8AC3E}">
        <p14:creationId xmlns:p14="http://schemas.microsoft.com/office/powerpoint/2010/main" val="151194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Waar gaat deze werkgroep </a:t>
            </a:r>
            <a:r>
              <a:rPr lang="nl-NL" b="1"/>
              <a:t>niet</a:t>
            </a:r>
            <a:r>
              <a:rPr lang="nl-NL"/>
              <a:t> over?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362857" y="674914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527562" y="1837452"/>
            <a:ext cx="79396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/>
              <a:t>Met wortels alleen kun je nooit </a:t>
            </a:r>
            <a:r>
              <a:rPr lang="nl-NL" sz="2200" b="1"/>
              <a:t>derdemachts</a:t>
            </a:r>
            <a:r>
              <a:rPr lang="nl-NL" sz="2200"/>
              <a:t>wortels krijgen, toch?!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289" y="2735729"/>
            <a:ext cx="3102429" cy="69301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2000" y="3729781"/>
            <a:ext cx="3935236" cy="442517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679962" y="4511709"/>
            <a:ext cx="78823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/>
              <a:t>Het bewijs dat          niet construeerbaar is, is een beetje technisch..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8347" y="4511709"/>
            <a:ext cx="516157" cy="34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5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Waar gaat deze werkgroep </a:t>
            </a:r>
            <a:r>
              <a:rPr lang="nl-NL" b="1"/>
              <a:t>niet</a:t>
            </a:r>
            <a:r>
              <a:rPr lang="nl-NL"/>
              <a:t> over?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362857" y="674914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473133" y="1837452"/>
            <a:ext cx="7658867" cy="4493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/>
              <a:t>Geneste wortels: hoeveel wortels zijn hier genest?</a:t>
            </a:r>
          </a:p>
          <a:p>
            <a:endParaRPr lang="nl-NL" sz="2200"/>
          </a:p>
          <a:p>
            <a:endParaRPr lang="nl-NL" sz="2200"/>
          </a:p>
          <a:p>
            <a:endParaRPr lang="nl-NL" sz="2200"/>
          </a:p>
          <a:p>
            <a:endParaRPr lang="nl-NL" sz="2200"/>
          </a:p>
          <a:p>
            <a:r>
              <a:rPr lang="nl-NL" sz="2200"/>
              <a:t>De regelmatige 17-hoek is inderdaad construeerbaar..</a:t>
            </a:r>
          </a:p>
          <a:p>
            <a:endParaRPr lang="nl-NL" sz="2200"/>
          </a:p>
          <a:p>
            <a:r>
              <a:rPr lang="nl-NL" sz="2200"/>
              <a:t>Stel nu dat                                    met geneste wortels van diepte </a:t>
            </a:r>
            <a:r>
              <a:rPr lang="nl-NL" sz="2200" i="1"/>
              <a:t>n</a:t>
            </a:r>
            <a:endParaRPr lang="nl-NL" sz="2200"/>
          </a:p>
          <a:p>
            <a:endParaRPr lang="nl-NL" sz="2200"/>
          </a:p>
          <a:p>
            <a:r>
              <a:rPr lang="nl-NL" sz="2200"/>
              <a:t>en in </a:t>
            </a:r>
            <a:r>
              <a:rPr lang="nl-NL" sz="2200" i="1">
                <a:latin typeface="Times New Roman"/>
                <a:cs typeface="Times New Roman"/>
              </a:rPr>
              <a:t>a,b,c </a:t>
            </a:r>
            <a:r>
              <a:rPr lang="nl-NL" sz="2200"/>
              <a:t>minder nesting dan in </a:t>
            </a:r>
            <a:r>
              <a:rPr lang="nl-NL" sz="2200" i="1">
                <a:latin typeface="Times New Roman"/>
                <a:cs typeface="Times New Roman"/>
              </a:rPr>
              <a:t>√c </a:t>
            </a:r>
          </a:p>
          <a:p>
            <a:endParaRPr lang="nl-NL" sz="2200"/>
          </a:p>
          <a:p>
            <a:r>
              <a:rPr lang="nl-NL" sz="2200"/>
              <a:t>Neem links en rechts derde macht en los op voor</a:t>
            </a:r>
            <a:r>
              <a:rPr lang="nl-NL" sz="2200" i="1">
                <a:latin typeface="Times New Roman"/>
                <a:cs typeface="Times New Roman"/>
              </a:rPr>
              <a:t> √c</a:t>
            </a:r>
          </a:p>
          <a:p>
            <a:r>
              <a:rPr lang="nl-NL" sz="2200"/>
              <a:t>Nu blijken alleen geneste wortels van diepte </a:t>
            </a:r>
            <a:r>
              <a:rPr lang="nl-NL" sz="2200" i="1"/>
              <a:t>n-1 </a:t>
            </a:r>
            <a:r>
              <a:rPr lang="nl-NL" sz="2200"/>
              <a:t>voor te komen...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562" y="2545897"/>
            <a:ext cx="824547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427" y="4189746"/>
            <a:ext cx="1723572" cy="359903"/>
          </a:xfrm>
          <a:prstGeom prst="rect">
            <a:avLst/>
          </a:prstGeom>
        </p:spPr>
      </p:pic>
      <p:sp>
        <p:nvSpPr>
          <p:cNvPr id="7" name="Ovaal 6"/>
          <p:cNvSpPr/>
          <p:nvPr/>
        </p:nvSpPr>
        <p:spPr>
          <a:xfrm>
            <a:off x="547523" y="2545897"/>
            <a:ext cx="758763" cy="709613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Gekromde pijl omhoog 12"/>
          <p:cNvSpPr/>
          <p:nvPr/>
        </p:nvSpPr>
        <p:spPr>
          <a:xfrm rot="16200000">
            <a:off x="7471890" y="4852345"/>
            <a:ext cx="2066182" cy="745962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7628149" y="4162174"/>
            <a:ext cx="5782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 i="1">
                <a:solidFill>
                  <a:srgbClr val="FF0000"/>
                </a:solidFill>
              </a:rPr>
              <a:t>n-1</a:t>
            </a:r>
            <a:endParaRPr lang="nl-NL" sz="2200" b="1">
              <a:solidFill>
                <a:srgbClr val="FF0000"/>
              </a:solidFill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5567120" y="5855849"/>
            <a:ext cx="5782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 i="1">
                <a:solidFill>
                  <a:srgbClr val="FF0000"/>
                </a:solidFill>
              </a:rPr>
              <a:t>n-</a:t>
            </a:r>
            <a:r>
              <a:rPr lang="nl-NL" sz="2200" b="1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3443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build="p"/>
      <p:bldP spid="7" grpId="0" animBg="1"/>
      <p:bldP spid="13" grpId="0" animBg="1"/>
      <p:bldP spid="14" grpId="0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Papier.thmx</Template>
  <TotalTime>0</TotalTime>
  <Words>364</Words>
  <Application>Microsoft Office PowerPoint</Application>
  <PresentationFormat>On-screen Show (4:3)</PresentationFormat>
  <Paragraphs>107</Paragraphs>
  <Slides>15</Slides>
  <Notes>10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Papier</vt:lpstr>
      <vt:lpstr>PowerPoint Presentation</vt:lpstr>
      <vt:lpstr>Constructies met passer en liniaal, origami en meccano</vt:lpstr>
      <vt:lpstr>D-module</vt:lpstr>
      <vt:lpstr>Waar gaat deze werkgroep niet over?</vt:lpstr>
      <vt:lpstr>Waar gaat deze werkgroep niet over?</vt:lpstr>
      <vt:lpstr>Waar gaat deze werkgroep niet over?</vt:lpstr>
      <vt:lpstr>Waar gaat deze werkgroep niet over?</vt:lpstr>
      <vt:lpstr>Waar gaat deze werkgroep niet over?</vt:lpstr>
      <vt:lpstr>Waar gaat deze werkgroep niet over?</vt:lpstr>
      <vt:lpstr>Waar gaat deze werkgroep wel over?</vt:lpstr>
      <vt:lpstr>Spelregels van Origami constructies (Huzita-Hatori-Justin 1989)</vt:lpstr>
      <vt:lpstr>Constructies met meccano</vt:lpstr>
      <vt:lpstr>Constructies met meccano</vt:lpstr>
      <vt:lpstr>Aan de slag!</vt:lpstr>
      <vt:lpstr>Constructies met meccano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Luuk</dc:creator>
  <cp:lastModifiedBy>Heiden-Bergsteijn, J.M. van der</cp:lastModifiedBy>
  <cp:revision>30</cp:revision>
  <dcterms:created xsi:type="dcterms:W3CDTF">2014-01-29T15:11:34Z</dcterms:created>
  <dcterms:modified xsi:type="dcterms:W3CDTF">2014-02-07T09:46:26Z</dcterms:modified>
</cp:coreProperties>
</file>