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30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7" r:id="rId20"/>
    <p:sldId id="276" r:id="rId21"/>
    <p:sldId id="275" r:id="rId22"/>
    <p:sldId id="274" r:id="rId23"/>
    <p:sldId id="273" r:id="rId24"/>
    <p:sldId id="278" r:id="rId25"/>
    <p:sldId id="279" r:id="rId26"/>
    <p:sldId id="287" r:id="rId27"/>
    <p:sldId id="286" r:id="rId28"/>
    <p:sldId id="285" r:id="rId29"/>
    <p:sldId id="284" r:id="rId30"/>
    <p:sldId id="280" r:id="rId31"/>
    <p:sldId id="283" r:id="rId32"/>
    <p:sldId id="282" r:id="rId33"/>
    <p:sldId id="296" r:id="rId34"/>
    <p:sldId id="281" r:id="rId35"/>
    <p:sldId id="288" r:id="rId36"/>
    <p:sldId id="289" r:id="rId37"/>
    <p:sldId id="295" r:id="rId38"/>
    <p:sldId id="294" r:id="rId39"/>
    <p:sldId id="293" r:id="rId40"/>
    <p:sldId id="292" r:id="rId41"/>
    <p:sldId id="291" r:id="rId42"/>
    <p:sldId id="290" r:id="rId43"/>
    <p:sldId id="297" r:id="rId44"/>
    <p:sldId id="301" r:id="rId45"/>
    <p:sldId id="298" r:id="rId46"/>
    <p:sldId id="299" r:id="rId47"/>
  </p:sldIdLst>
  <p:sldSz cx="9144000" cy="6858000" type="screen4x3"/>
  <p:notesSz cx="6858000" cy="9144000"/>
  <p:custDataLst>
    <p:tags r:id="rId48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639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28" name="Tijdelijke aanduiding voor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936E-2051-4714-B1C8-4216A2E436A2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87D-1F8D-4C18-936F-1CFCA78116AD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smtClean="0"/>
              <a:t>Klik om de ondertitelstijl van het model te bewerken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936E-2051-4714-B1C8-4216A2E436A2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87D-1F8D-4C18-936F-1CFCA78116AD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936E-2051-4714-B1C8-4216A2E436A2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87D-1F8D-4C18-936F-1CFCA78116AD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936E-2051-4714-B1C8-4216A2E436A2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87D-1F8D-4C18-936F-1CFCA78116AD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936E-2051-4714-B1C8-4216A2E436A2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314C87D-1F8D-4C18-936F-1CFCA78116AD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936E-2051-4714-B1C8-4216A2E436A2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87D-1F8D-4C18-936F-1CFCA78116AD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936E-2051-4714-B1C8-4216A2E436A2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87D-1F8D-4C18-936F-1CFCA78116AD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936E-2051-4714-B1C8-4216A2E436A2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87D-1F8D-4C18-936F-1CFCA78116AD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936E-2051-4714-B1C8-4216A2E436A2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87D-1F8D-4C18-936F-1CFCA78116AD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936E-2051-4714-B1C8-4216A2E436A2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87D-1F8D-4C18-936F-1CFCA78116AD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nl-N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 op het pictogram als u een afbeelding wilt toevoegen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936E-2051-4714-B1C8-4216A2E436A2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87D-1F8D-4C18-936F-1CFCA78116AD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D5936E-2051-4714-B1C8-4216A2E436A2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314C87D-1F8D-4C18-936F-1CFCA78116AD}" type="slidenum">
              <a:rPr lang="nl-NL" smtClean="0"/>
              <a:t>‹nr.›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p.j.neuraij@tue.nl" TargetMode="External"/><Relationship Id="rId2" Type="http://schemas.openxmlformats.org/officeDocument/2006/relationships/hyperlink" Target="http://www.tue.nl/schaatsprojec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tx1"/>
                </a:solidFill>
              </a:rPr>
              <a:t>Wrijvingsexperimenten</a:t>
            </a:r>
            <a:r>
              <a:rPr lang="nl-NL" dirty="0" smtClean="0"/>
              <a:t> </a:t>
            </a:r>
            <a:r>
              <a:rPr lang="nl-NL" dirty="0" smtClean="0">
                <a:solidFill>
                  <a:schemeClr val="tx1"/>
                </a:solidFill>
              </a:rPr>
              <a:t>op de ijsbaan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745374"/>
          </a:xfrm>
        </p:spPr>
        <p:txBody>
          <a:bodyPr/>
          <a:lstStyle/>
          <a:p>
            <a:r>
              <a:rPr lang="nl-NL" dirty="0" smtClean="0"/>
              <a:t>Paul Neuraij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40271"/>
            <a:ext cx="2808312" cy="76295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164288" y="5740271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tx2">
                    <a:lumMod val="50000"/>
                  </a:schemeClr>
                </a:solidFill>
              </a:rPr>
              <a:t>TU</a:t>
            </a:r>
            <a:r>
              <a:rPr lang="nl-NL" sz="4000" b="1" dirty="0" smtClean="0">
                <a:solidFill>
                  <a:srgbClr val="EF6398"/>
                </a:solidFill>
              </a:rPr>
              <a:t>/</a:t>
            </a:r>
            <a:r>
              <a:rPr lang="nl-NL" sz="4000" b="1" dirty="0" smtClean="0">
                <a:solidFill>
                  <a:schemeClr val="tx2">
                    <a:lumMod val="50000"/>
                  </a:schemeClr>
                </a:solidFill>
              </a:rPr>
              <a:t>e</a:t>
            </a:r>
            <a:endParaRPr lang="nl-NL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3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1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i="1" dirty="0" err="1" smtClean="0"/>
              <a:t>F</a:t>
            </a:r>
            <a:r>
              <a:rPr lang="nl-NL" i="1" baseline="-25000" dirty="0" err="1" smtClean="0"/>
              <a:t>gem</a:t>
            </a:r>
            <a:r>
              <a:rPr lang="nl-NL" i="1" dirty="0" err="1" smtClean="0"/>
              <a:t>,v</a:t>
            </a:r>
            <a:r>
              <a:rPr lang="nl-NL" i="1" baseline="-25000" dirty="0" err="1" smtClean="0"/>
              <a:t>begin</a:t>
            </a:r>
            <a:r>
              <a:rPr lang="nl-NL" dirty="0" smtClean="0"/>
              <a:t>-diagram</a:t>
            </a:r>
          </a:p>
          <a:p>
            <a:endParaRPr lang="nl-NL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7128792" cy="335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4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1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i="1" dirty="0" err="1" smtClean="0"/>
              <a:t>F</a:t>
            </a:r>
            <a:r>
              <a:rPr lang="nl-NL" i="1" baseline="-25000" dirty="0" err="1" smtClean="0"/>
              <a:t>w</a:t>
            </a:r>
            <a:r>
              <a:rPr lang="nl-NL" i="1" dirty="0" smtClean="0"/>
              <a:t>, v</a:t>
            </a:r>
            <a:r>
              <a:rPr lang="nl-NL" i="1" baseline="30000" dirty="0" smtClean="0"/>
              <a:t>2</a:t>
            </a:r>
            <a:r>
              <a:rPr lang="nl-NL" i="1" baseline="-25000" dirty="0" smtClean="0"/>
              <a:t>begin </a:t>
            </a:r>
            <a:r>
              <a:rPr lang="nl-NL" dirty="0" smtClean="0"/>
              <a:t>-diagram</a:t>
            </a:r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348880"/>
            <a:ext cx="7128792" cy="325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85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1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i="1" dirty="0" err="1"/>
              <a:t>F</a:t>
            </a:r>
            <a:r>
              <a:rPr lang="nl-NL" i="1" baseline="-25000" dirty="0" err="1"/>
              <a:t>gem</a:t>
            </a:r>
            <a:r>
              <a:rPr lang="nl-NL" i="1" dirty="0" err="1"/>
              <a:t>,v</a:t>
            </a:r>
            <a:r>
              <a:rPr lang="nl-NL" i="1" baseline="-25000" dirty="0" err="1"/>
              <a:t>begin</a:t>
            </a:r>
            <a:r>
              <a:rPr lang="nl-NL" dirty="0"/>
              <a:t>-diagram</a:t>
            </a:r>
          </a:p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752365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0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1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i="1" dirty="0" err="1"/>
              <a:t>F</a:t>
            </a:r>
            <a:r>
              <a:rPr lang="nl-NL" i="1" baseline="-25000" dirty="0" err="1"/>
              <a:t>w</a:t>
            </a:r>
            <a:r>
              <a:rPr lang="nl-NL" i="1" dirty="0"/>
              <a:t>, v</a:t>
            </a:r>
            <a:r>
              <a:rPr lang="nl-NL" i="1" baseline="30000" dirty="0"/>
              <a:t>2</a:t>
            </a:r>
            <a:r>
              <a:rPr lang="nl-NL" i="1" baseline="-25000" dirty="0"/>
              <a:t>begin </a:t>
            </a:r>
            <a:r>
              <a:rPr lang="nl-NL" dirty="0"/>
              <a:t>-diagram</a:t>
            </a:r>
          </a:p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2348880"/>
            <a:ext cx="738662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3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</a:t>
            </a:r>
            <a:r>
              <a:rPr lang="nl-NL" dirty="0" smtClean="0">
                <a:solidFill>
                  <a:schemeClr val="tx1"/>
                </a:solidFill>
              </a:rPr>
              <a:t>2</a:t>
            </a:r>
            <a:endParaRPr lang="nl-NL" dirty="0"/>
          </a:p>
        </p:txBody>
      </p:sp>
      <p:pic>
        <p:nvPicPr>
          <p:cNvPr id="4" name="exp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1000" contrast="41000"/>
          </a:blip>
          <a:stretch>
            <a:fillRect/>
          </a:stretch>
        </p:blipFill>
        <p:spPr>
          <a:xfrm>
            <a:off x="1115616" y="1484784"/>
            <a:ext cx="7079064" cy="4104456"/>
          </a:xfrm>
        </p:spPr>
      </p:pic>
    </p:spTree>
    <p:extLst>
      <p:ext uri="{BB962C8B-B14F-4D97-AF65-F5344CB8AC3E}">
        <p14:creationId xmlns:p14="http://schemas.microsoft.com/office/powerpoint/2010/main" val="58805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</a:t>
            </a:r>
            <a:r>
              <a:rPr lang="nl-NL" dirty="0" smtClean="0">
                <a:solidFill>
                  <a:schemeClr val="tx1"/>
                </a:solidFill>
              </a:rPr>
              <a:t>2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i="1" dirty="0" err="1" smtClean="0"/>
              <a:t>F</a:t>
            </a:r>
            <a:r>
              <a:rPr lang="nl-NL" i="1" baseline="-25000" dirty="0" err="1" smtClean="0"/>
              <a:t>w</a:t>
            </a:r>
            <a:r>
              <a:rPr lang="nl-NL" i="1" dirty="0" smtClean="0"/>
              <a:t>, </a:t>
            </a:r>
            <a:r>
              <a:rPr lang="nl-NL" i="1" dirty="0" err="1" smtClean="0"/>
              <a:t>F</a:t>
            </a:r>
            <a:r>
              <a:rPr lang="nl-NL" i="1" baseline="-25000" dirty="0" err="1" smtClean="0"/>
              <a:t>n</a:t>
            </a:r>
            <a:r>
              <a:rPr lang="nl-NL" i="1" dirty="0" smtClean="0"/>
              <a:t> </a:t>
            </a:r>
            <a:r>
              <a:rPr lang="nl-NL" dirty="0" smtClean="0"/>
              <a:t>– diagram</a:t>
            </a:r>
          </a:p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670835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38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</a:t>
            </a:r>
            <a:r>
              <a:rPr lang="nl-NL" dirty="0" smtClean="0">
                <a:solidFill>
                  <a:schemeClr val="tx1"/>
                </a:solidFill>
              </a:rPr>
              <a:t>2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i="1" dirty="0" err="1"/>
              <a:t>F</a:t>
            </a:r>
            <a:r>
              <a:rPr lang="nl-NL" i="1" baseline="-25000" dirty="0" err="1"/>
              <a:t>w</a:t>
            </a:r>
            <a:r>
              <a:rPr lang="nl-NL" i="1" dirty="0"/>
              <a:t>, </a:t>
            </a:r>
            <a:r>
              <a:rPr lang="nl-NL" i="1" dirty="0" err="1"/>
              <a:t>F</a:t>
            </a:r>
            <a:r>
              <a:rPr lang="nl-NL" i="1" baseline="-25000" dirty="0" err="1"/>
              <a:t>n</a:t>
            </a:r>
            <a:r>
              <a:rPr lang="nl-NL" i="1" dirty="0"/>
              <a:t> </a:t>
            </a:r>
            <a:r>
              <a:rPr lang="nl-NL" dirty="0"/>
              <a:t>– diagram</a:t>
            </a:r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23" y="2132856"/>
            <a:ext cx="6768752" cy="406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65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</a:t>
            </a:r>
            <a:r>
              <a:rPr lang="nl-NL" dirty="0" smtClean="0">
                <a:solidFill>
                  <a:schemeClr val="tx1"/>
                </a:solidFill>
              </a:rPr>
              <a:t>2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Massa en frontale oppervlak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47866"/>
            <a:ext cx="5976664" cy="39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6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chemeClr val="tx1"/>
                </a:solidFill>
              </a:rPr>
              <a:t>Experiment </a:t>
            </a:r>
            <a:r>
              <a:rPr lang="nl-NL" dirty="0">
                <a:solidFill>
                  <a:schemeClr val="tx1"/>
                </a:solidFill>
              </a:rPr>
              <a:t>3</a:t>
            </a:r>
            <a:endParaRPr lang="nl-NL" dirty="0"/>
          </a:p>
        </p:txBody>
      </p:sp>
      <p:pic>
        <p:nvPicPr>
          <p:cNvPr id="4" name="exp3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600201"/>
            <a:ext cx="6984776" cy="3773016"/>
          </a:xfrm>
        </p:spPr>
      </p:pic>
    </p:spTree>
    <p:extLst>
      <p:ext uri="{BB962C8B-B14F-4D97-AF65-F5344CB8AC3E}">
        <p14:creationId xmlns:p14="http://schemas.microsoft.com/office/powerpoint/2010/main" val="217092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chemeClr val="tx1"/>
                </a:solidFill>
              </a:rPr>
              <a:t>Experiment </a:t>
            </a:r>
            <a:r>
              <a:rPr lang="nl-NL" dirty="0">
                <a:solidFill>
                  <a:schemeClr val="tx1"/>
                </a:solidFill>
              </a:rPr>
              <a:t>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" y="1988840"/>
            <a:ext cx="75342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0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tx1"/>
                </a:solidFill>
              </a:rPr>
              <a:t>Wrijvingsexperimenten op de ijsbaan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Waarom?</a:t>
            </a:r>
          </a:p>
          <a:p>
            <a:r>
              <a:rPr lang="nl-NL" dirty="0" smtClean="0"/>
              <a:t>Opzet</a:t>
            </a:r>
          </a:p>
          <a:p>
            <a:r>
              <a:rPr lang="nl-NL" dirty="0" smtClean="0"/>
              <a:t>Experimenten</a:t>
            </a:r>
          </a:p>
          <a:p>
            <a:r>
              <a:rPr lang="nl-NL" dirty="0" smtClean="0"/>
              <a:t>Resultaten</a:t>
            </a:r>
          </a:p>
          <a:p>
            <a:r>
              <a:rPr lang="nl-NL" dirty="0" smtClean="0"/>
              <a:t>Meerwaarde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2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chemeClr val="tx1"/>
                </a:solidFill>
              </a:rPr>
              <a:t>Experiment </a:t>
            </a:r>
            <a:r>
              <a:rPr lang="nl-NL" dirty="0">
                <a:solidFill>
                  <a:schemeClr val="tx1"/>
                </a:solidFill>
              </a:rPr>
              <a:t>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" y="2078495"/>
            <a:ext cx="75342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3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chemeClr val="tx1"/>
                </a:solidFill>
              </a:rPr>
              <a:t>Experiment </a:t>
            </a:r>
            <a:r>
              <a:rPr lang="nl-NL" dirty="0">
                <a:solidFill>
                  <a:schemeClr val="tx1"/>
                </a:solidFill>
              </a:rPr>
              <a:t>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2276872"/>
            <a:ext cx="75342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51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chemeClr val="tx1"/>
                </a:solidFill>
              </a:rPr>
              <a:t>Experiment </a:t>
            </a:r>
            <a:r>
              <a:rPr lang="nl-NL" dirty="0">
                <a:solidFill>
                  <a:schemeClr val="tx1"/>
                </a:solidFill>
              </a:rPr>
              <a:t>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6" y="2204864"/>
            <a:ext cx="75342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10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chemeClr val="tx1"/>
                </a:solidFill>
              </a:rPr>
              <a:t>Experiment </a:t>
            </a:r>
            <a:r>
              <a:rPr lang="nl-NL" dirty="0">
                <a:solidFill>
                  <a:schemeClr val="tx1"/>
                </a:solidFill>
              </a:rPr>
              <a:t>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94" y="2420888"/>
            <a:ext cx="75342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chemeClr val="tx1"/>
                </a:solidFill>
              </a:rPr>
              <a:t>Experiment </a:t>
            </a:r>
            <a:r>
              <a:rPr lang="nl-NL" dirty="0">
                <a:solidFill>
                  <a:schemeClr val="tx1"/>
                </a:solidFill>
              </a:rPr>
              <a:t>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" y="2420888"/>
            <a:ext cx="75342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0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chemeClr val="tx1"/>
                </a:solidFill>
              </a:rPr>
              <a:t>Experiment </a:t>
            </a:r>
            <a:r>
              <a:rPr lang="nl-NL" dirty="0">
                <a:solidFill>
                  <a:schemeClr val="tx1"/>
                </a:solidFill>
              </a:rPr>
              <a:t>3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10978"/>
            <a:ext cx="7073011" cy="4697747"/>
          </a:xfrm>
        </p:spPr>
      </p:pic>
    </p:spTree>
    <p:extLst>
      <p:ext uri="{BB962C8B-B14F-4D97-AF65-F5344CB8AC3E}">
        <p14:creationId xmlns:p14="http://schemas.microsoft.com/office/powerpoint/2010/main" val="3474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4</a:t>
            </a:r>
            <a:endParaRPr lang="nl-NL" dirty="0"/>
          </a:p>
        </p:txBody>
      </p:sp>
      <p:pic>
        <p:nvPicPr>
          <p:cNvPr id="4" name="DSC_013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628800"/>
            <a:ext cx="7632848" cy="4293477"/>
          </a:xfrm>
        </p:spPr>
      </p:pic>
    </p:spTree>
    <p:extLst>
      <p:ext uri="{BB962C8B-B14F-4D97-AF65-F5344CB8AC3E}">
        <p14:creationId xmlns:p14="http://schemas.microsoft.com/office/powerpoint/2010/main" val="23149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4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97" y="2420888"/>
            <a:ext cx="75342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01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4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" y="2348880"/>
            <a:ext cx="75342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44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4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2348880"/>
            <a:ext cx="75342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82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4032448" cy="226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tx1"/>
                </a:solidFill>
              </a:rPr>
              <a:t>Wrijvingsexperimenten op </a:t>
            </a:r>
            <a:r>
              <a:rPr lang="nl-NL" dirty="0" smtClean="0">
                <a:solidFill>
                  <a:schemeClr val="tx1"/>
                </a:solidFill>
              </a:rPr>
              <a:t>school</a:t>
            </a:r>
            <a:br>
              <a:rPr lang="nl-NL" dirty="0" smtClean="0">
                <a:solidFill>
                  <a:schemeClr val="tx1"/>
                </a:solidFill>
              </a:rPr>
            </a:br>
            <a:endParaRPr lang="nl-NL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039419" cy="268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6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4</a:t>
            </a:r>
            <a:endParaRPr lang="nl-NL" dirty="0"/>
          </a:p>
        </p:txBody>
      </p:sp>
      <p:pic>
        <p:nvPicPr>
          <p:cNvPr id="4" name="exp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556792"/>
            <a:ext cx="6560506" cy="4205063"/>
          </a:xfrm>
        </p:spPr>
      </p:pic>
    </p:spTree>
    <p:extLst>
      <p:ext uri="{BB962C8B-B14F-4D97-AF65-F5344CB8AC3E}">
        <p14:creationId xmlns:p14="http://schemas.microsoft.com/office/powerpoint/2010/main" val="17673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4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99" y="2302835"/>
            <a:ext cx="717232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2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4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51" y="2420888"/>
            <a:ext cx="75342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4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40" y="2492896"/>
            <a:ext cx="75342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4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28" y="2348880"/>
            <a:ext cx="75342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3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</a:t>
            </a:r>
            <a:r>
              <a:rPr lang="nl-NL" dirty="0" smtClean="0">
                <a:solidFill>
                  <a:schemeClr val="tx1"/>
                </a:solidFill>
              </a:rPr>
              <a:t>5</a:t>
            </a:r>
            <a:endParaRPr lang="nl-NL" dirty="0"/>
          </a:p>
        </p:txBody>
      </p:sp>
      <p:pic>
        <p:nvPicPr>
          <p:cNvPr id="4" name="exp5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600201"/>
            <a:ext cx="7344816" cy="4205064"/>
          </a:xfrm>
        </p:spPr>
      </p:pic>
    </p:spTree>
    <p:extLst>
      <p:ext uri="{BB962C8B-B14F-4D97-AF65-F5344CB8AC3E}">
        <p14:creationId xmlns:p14="http://schemas.microsoft.com/office/powerpoint/2010/main" val="3028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</a:t>
            </a:r>
            <a:r>
              <a:rPr lang="nl-NL" dirty="0" smtClean="0">
                <a:solidFill>
                  <a:schemeClr val="tx1"/>
                </a:solidFill>
              </a:rPr>
              <a:t>5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5767316" cy="262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2" b="31138"/>
          <a:stretch/>
        </p:blipFill>
        <p:spPr>
          <a:xfrm>
            <a:off x="1475656" y="1196752"/>
            <a:ext cx="5868144" cy="110894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9" b="9152"/>
          <a:stretch/>
        </p:blipFill>
        <p:spPr>
          <a:xfrm>
            <a:off x="2987824" y="5206471"/>
            <a:ext cx="2592288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0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</a:t>
            </a:r>
            <a:r>
              <a:rPr lang="nl-NL" dirty="0" smtClean="0">
                <a:solidFill>
                  <a:schemeClr val="tx1"/>
                </a:solidFill>
              </a:rPr>
              <a:t>5</a:t>
            </a:r>
            <a:endParaRPr lang="nl-NL" dirty="0"/>
          </a:p>
        </p:txBody>
      </p:sp>
      <p:pic>
        <p:nvPicPr>
          <p:cNvPr id="14" name="DSC_032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175" y="1600200"/>
            <a:ext cx="7107238" cy="4708525"/>
          </a:xfrm>
        </p:spPr>
      </p:pic>
    </p:spTree>
    <p:extLst>
      <p:ext uri="{BB962C8B-B14F-4D97-AF65-F5344CB8AC3E}">
        <p14:creationId xmlns:p14="http://schemas.microsoft.com/office/powerpoint/2010/main" val="225172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</a:t>
            </a:r>
            <a:r>
              <a:rPr lang="nl-NL" dirty="0" smtClean="0">
                <a:solidFill>
                  <a:schemeClr val="tx1"/>
                </a:solidFill>
              </a:rPr>
              <a:t>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Ieder beeldpunt</a:t>
            </a:r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25" y="2420888"/>
            <a:ext cx="75342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81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</a:t>
            </a:r>
            <a:r>
              <a:rPr lang="nl-NL" dirty="0" smtClean="0">
                <a:solidFill>
                  <a:schemeClr val="tx1"/>
                </a:solidFill>
              </a:rPr>
              <a:t>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Ieder beeldpunt</a:t>
            </a:r>
          </a:p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87" y="2492896"/>
            <a:ext cx="75342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04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tx1"/>
                </a:solidFill>
              </a:rPr>
              <a:t>Wrijvingsexperimenten op </a:t>
            </a:r>
            <a:r>
              <a:rPr lang="nl-NL" dirty="0" smtClean="0">
                <a:solidFill>
                  <a:schemeClr val="tx1"/>
                </a:solidFill>
              </a:rPr>
              <a:t>de ijsbaan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i="1" dirty="0" err="1" smtClean="0"/>
              <a:t>F</a:t>
            </a:r>
            <a:r>
              <a:rPr lang="nl-NL" i="1" baseline="-25000" dirty="0" err="1" smtClean="0"/>
              <a:t>glij</a:t>
            </a:r>
            <a:r>
              <a:rPr lang="nl-NL" i="1" dirty="0" smtClean="0"/>
              <a:t> = </a:t>
            </a:r>
            <a:r>
              <a:rPr lang="nl-NL" i="1" dirty="0" err="1" smtClean="0">
                <a:latin typeface="Symbol" pitchFamily="18" charset="2"/>
              </a:rPr>
              <a:t>m</a:t>
            </a:r>
            <a:r>
              <a:rPr lang="nl-NL" i="1" dirty="0" err="1" smtClean="0"/>
              <a:t>∙F</a:t>
            </a:r>
            <a:r>
              <a:rPr lang="nl-NL" i="1" baseline="-25000" dirty="0" err="1" smtClean="0"/>
              <a:t>n</a:t>
            </a:r>
            <a:endParaRPr lang="nl-NL" i="1" baseline="-25000" dirty="0" smtClean="0"/>
          </a:p>
          <a:p>
            <a:r>
              <a:rPr lang="nl-NL" i="1" dirty="0" err="1" smtClean="0"/>
              <a:t>F</a:t>
            </a:r>
            <a:r>
              <a:rPr lang="nl-NL" i="1" baseline="-25000" dirty="0" err="1" smtClean="0"/>
              <a:t>lucht</a:t>
            </a:r>
            <a:r>
              <a:rPr lang="nl-NL" i="1" dirty="0" smtClean="0"/>
              <a:t> = ½ ∙ </a:t>
            </a:r>
            <a:r>
              <a:rPr lang="nl-NL" i="1" dirty="0" err="1" smtClean="0"/>
              <a:t>c</a:t>
            </a:r>
            <a:r>
              <a:rPr lang="nl-NL" i="1" baseline="-25000" dirty="0" err="1" smtClean="0"/>
              <a:t>w</a:t>
            </a:r>
            <a:r>
              <a:rPr lang="nl-NL" i="1" dirty="0" smtClean="0"/>
              <a:t> ∙ </a:t>
            </a:r>
            <a:r>
              <a:rPr lang="nl-NL" i="1" dirty="0" smtClean="0">
                <a:latin typeface="Symbol" pitchFamily="18" charset="2"/>
              </a:rPr>
              <a:t>r</a:t>
            </a:r>
            <a:r>
              <a:rPr lang="nl-NL" i="1" dirty="0" smtClean="0"/>
              <a:t> ∙ A </a:t>
            </a:r>
            <a:r>
              <a:rPr lang="nl-NL" i="1" dirty="0"/>
              <a:t>∙ </a:t>
            </a:r>
            <a:r>
              <a:rPr lang="nl-NL" i="1" dirty="0" smtClean="0"/>
              <a:t>v</a:t>
            </a:r>
            <a:r>
              <a:rPr lang="nl-NL" i="1" baseline="30000" dirty="0" smtClean="0"/>
              <a:t>2</a:t>
            </a:r>
          </a:p>
          <a:p>
            <a:endParaRPr lang="nl-NL" i="1" dirty="0" smtClean="0"/>
          </a:p>
          <a:p>
            <a:r>
              <a:rPr lang="nl-NL" i="1" dirty="0" smtClean="0">
                <a:latin typeface="Symbol" pitchFamily="18" charset="2"/>
              </a:rPr>
              <a:t>S</a:t>
            </a:r>
            <a:r>
              <a:rPr lang="nl-NL" i="1" dirty="0" smtClean="0"/>
              <a:t>W = </a:t>
            </a:r>
            <a:r>
              <a:rPr lang="nl-NL" i="1" dirty="0" err="1" smtClean="0">
                <a:latin typeface="Symbol" pitchFamily="18" charset="2"/>
              </a:rPr>
              <a:t>D</a:t>
            </a:r>
            <a:r>
              <a:rPr lang="nl-NL" i="1" dirty="0" err="1" smtClean="0"/>
              <a:t>E</a:t>
            </a:r>
            <a:r>
              <a:rPr lang="nl-NL" i="1" baseline="-25000" dirty="0" err="1" smtClean="0"/>
              <a:t>k</a:t>
            </a:r>
            <a:endParaRPr lang="nl-NL" i="1" baseline="-25000" dirty="0" smtClean="0"/>
          </a:p>
          <a:p>
            <a:r>
              <a:rPr lang="nl-NL" i="1" dirty="0"/>
              <a:t>v</a:t>
            </a:r>
            <a:r>
              <a:rPr lang="nl-NL" i="1" dirty="0" smtClean="0"/>
              <a:t> = </a:t>
            </a:r>
            <a:r>
              <a:rPr lang="nl-NL" i="1" dirty="0" err="1" smtClean="0">
                <a:latin typeface="Symbol" pitchFamily="18" charset="2"/>
              </a:rPr>
              <a:t>D</a:t>
            </a:r>
            <a:r>
              <a:rPr lang="nl-NL" i="1" dirty="0" err="1" smtClean="0"/>
              <a:t>x</a:t>
            </a:r>
            <a:r>
              <a:rPr lang="nl-NL" i="1" dirty="0" smtClean="0"/>
              <a:t>/</a:t>
            </a:r>
            <a:r>
              <a:rPr lang="nl-NL" i="1" dirty="0" err="1" smtClean="0">
                <a:latin typeface="Symbol" pitchFamily="18" charset="2"/>
              </a:rPr>
              <a:t>D</a:t>
            </a:r>
            <a:r>
              <a:rPr lang="nl-NL" i="1" dirty="0" err="1" smtClean="0"/>
              <a:t>t</a:t>
            </a:r>
            <a:endParaRPr lang="nl-NL" i="1" dirty="0" smtClean="0"/>
          </a:p>
          <a:p>
            <a:r>
              <a:rPr lang="nl-NL" i="1" dirty="0"/>
              <a:t>a</a:t>
            </a:r>
            <a:r>
              <a:rPr lang="nl-NL" i="1" dirty="0" smtClean="0"/>
              <a:t> = </a:t>
            </a:r>
            <a:r>
              <a:rPr lang="nl-NL" i="1" dirty="0" err="1" smtClean="0">
                <a:latin typeface="Symbol" pitchFamily="18" charset="2"/>
              </a:rPr>
              <a:t>D</a:t>
            </a:r>
            <a:r>
              <a:rPr lang="nl-NL" i="1" dirty="0" err="1" smtClean="0"/>
              <a:t>v</a:t>
            </a:r>
            <a:r>
              <a:rPr lang="nl-NL" i="1" dirty="0" smtClean="0"/>
              <a:t>/</a:t>
            </a:r>
            <a:r>
              <a:rPr lang="nl-NL" i="1" dirty="0" err="1" smtClean="0">
                <a:latin typeface="Symbol" pitchFamily="18" charset="2"/>
              </a:rPr>
              <a:t>D</a:t>
            </a:r>
            <a:r>
              <a:rPr lang="nl-NL" i="1" dirty="0" err="1" smtClean="0"/>
              <a:t>t</a:t>
            </a:r>
            <a:endParaRPr lang="nl-NL" i="1" dirty="0" smtClean="0"/>
          </a:p>
          <a:p>
            <a:r>
              <a:rPr lang="nl-NL" i="1" dirty="0" smtClean="0"/>
              <a:t>F = m</a:t>
            </a:r>
            <a:r>
              <a:rPr lang="nl-NL" dirty="0"/>
              <a:t> </a:t>
            </a:r>
            <a:r>
              <a:rPr lang="nl-NL" dirty="0" smtClean="0"/>
              <a:t>∙</a:t>
            </a:r>
            <a:r>
              <a:rPr lang="nl-NL" i="1" dirty="0" smtClean="0"/>
              <a:t> a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85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</a:t>
            </a:r>
            <a:r>
              <a:rPr lang="nl-NL" dirty="0" smtClean="0">
                <a:solidFill>
                  <a:schemeClr val="tx1"/>
                </a:solidFill>
              </a:rPr>
              <a:t>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Ieder 3</a:t>
            </a:r>
            <a:r>
              <a:rPr lang="nl-NL" baseline="30000" dirty="0" smtClean="0"/>
              <a:t>e</a:t>
            </a:r>
            <a:r>
              <a:rPr lang="nl-NL" dirty="0" smtClean="0"/>
              <a:t> beeld</a:t>
            </a:r>
          </a:p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" y="2276872"/>
            <a:ext cx="75342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8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</a:t>
            </a:r>
            <a:r>
              <a:rPr lang="nl-NL" dirty="0" smtClean="0">
                <a:solidFill>
                  <a:schemeClr val="tx1"/>
                </a:solidFill>
              </a:rPr>
              <a:t>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Ieder 6</a:t>
            </a:r>
            <a:r>
              <a:rPr lang="nl-NL" baseline="30000" dirty="0" smtClean="0"/>
              <a:t>e</a:t>
            </a:r>
            <a:r>
              <a:rPr lang="nl-NL" dirty="0" smtClean="0"/>
              <a:t> beeld</a:t>
            </a:r>
          </a:p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" y="2492896"/>
            <a:ext cx="75342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8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Tot slot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25" y="1600200"/>
            <a:ext cx="7108949" cy="4708525"/>
          </a:xfrm>
        </p:spPr>
      </p:pic>
    </p:spTree>
    <p:extLst>
      <p:ext uri="{BB962C8B-B14F-4D97-AF65-F5344CB8AC3E}">
        <p14:creationId xmlns:p14="http://schemas.microsoft.com/office/powerpoint/2010/main" val="257909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En verder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33056"/>
            <a:ext cx="3073351" cy="2041256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2" y="2348880"/>
            <a:ext cx="3902995" cy="259228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44" y="1700808"/>
            <a:ext cx="309086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49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En verder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mtClean="0"/>
              <a:t>Reproduceerbaar</a:t>
            </a:r>
          </a:p>
          <a:p>
            <a:r>
              <a:rPr lang="nl-NL" smtClean="0"/>
              <a:t>Foutenanalyse</a:t>
            </a:r>
            <a:endParaRPr lang="nl-NL" dirty="0" smtClean="0"/>
          </a:p>
          <a:p>
            <a:r>
              <a:rPr lang="nl-NL" dirty="0" smtClean="0"/>
              <a:t>Modelleren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940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Nogmaals tot slot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Duidelijke context</a:t>
            </a:r>
          </a:p>
          <a:p>
            <a:r>
              <a:rPr lang="nl-NL" dirty="0" smtClean="0"/>
              <a:t>Zeer prettig</a:t>
            </a:r>
          </a:p>
          <a:p>
            <a:r>
              <a:rPr lang="nl-NL" dirty="0" smtClean="0"/>
              <a:t>Enthousiaste en kritische leerlingen</a:t>
            </a:r>
          </a:p>
          <a:p>
            <a:r>
              <a:rPr lang="nl-NL" dirty="0" smtClean="0"/>
              <a:t>Op iedere ijsbaan uitvoerbaar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35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Meer informatie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www.tue.nl/schaatsproject</a:t>
            </a:r>
            <a:endParaRPr lang="nl-NL" dirty="0" smtClean="0"/>
          </a:p>
          <a:p>
            <a:r>
              <a:rPr lang="nl-NL" dirty="0" smtClean="0">
                <a:hlinkClick r:id="rId3"/>
              </a:rPr>
              <a:t>p.j.neuraij@tue.nl</a:t>
            </a:r>
            <a:endParaRPr lang="nl-NL" dirty="0" smtClean="0"/>
          </a:p>
          <a:p>
            <a:r>
              <a:rPr lang="nl-NL" dirty="0"/>
              <a:t>n</a:t>
            </a:r>
            <a:r>
              <a:rPr lang="nl-NL" dirty="0" smtClean="0"/>
              <a:t>atuurkunde.nl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075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tx1"/>
                </a:solidFill>
              </a:rPr>
              <a:t>Wrijvingsexperimenten op de ijsbaan</a:t>
            </a:r>
            <a:endParaRPr lang="nl-NL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25" y="1600201"/>
            <a:ext cx="3522155" cy="2332856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84984"/>
            <a:ext cx="3672408" cy="243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2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tx1"/>
                </a:solidFill>
              </a:rPr>
              <a:t>Wrijvingsexperimenten op de ijsbaan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Deel 1: probleemstelling, hypothese, plan van aanpak</a:t>
            </a:r>
          </a:p>
          <a:p>
            <a:r>
              <a:rPr lang="nl-NL" dirty="0" smtClean="0"/>
              <a:t>Deel 2: metingen op de ijsbaan</a:t>
            </a:r>
          </a:p>
          <a:p>
            <a:r>
              <a:rPr lang="nl-NL" dirty="0" smtClean="0"/>
              <a:t>Deel 3: uitwerking en verslaggeving op school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35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tx1"/>
                </a:solidFill>
              </a:rPr>
              <a:t>Wrijvingsexperimenten op de ijsbaan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5 experimenten (waarvan 4 in roulatie-practicum en één met de hele groep)</a:t>
            </a:r>
          </a:p>
          <a:p>
            <a:r>
              <a:rPr lang="nl-NL" dirty="0" smtClean="0"/>
              <a:t>3 maal </a:t>
            </a:r>
            <a:r>
              <a:rPr lang="nl-NL" i="1" dirty="0" err="1" smtClean="0"/>
              <a:t>x,t</a:t>
            </a:r>
            <a:r>
              <a:rPr lang="nl-NL" dirty="0" smtClean="0"/>
              <a:t>-diagram</a:t>
            </a:r>
          </a:p>
          <a:p>
            <a:r>
              <a:rPr lang="nl-NL" dirty="0" smtClean="0"/>
              <a:t>1 maal </a:t>
            </a:r>
            <a:r>
              <a:rPr lang="nl-NL" dirty="0" err="1" smtClean="0"/>
              <a:t>F</a:t>
            </a:r>
            <a:r>
              <a:rPr lang="nl-NL" baseline="-25000" dirty="0" err="1" smtClean="0"/>
              <a:t>w,gem</a:t>
            </a:r>
            <a:endParaRPr lang="nl-NL" baseline="-25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10" y="3648996"/>
            <a:ext cx="57626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47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chemeClr val="tx1"/>
                </a:solidFill>
              </a:rPr>
              <a:t>Experiment 1</a:t>
            </a:r>
            <a:endParaRPr lang="nl-NL" dirty="0"/>
          </a:p>
        </p:txBody>
      </p:sp>
      <p:pic>
        <p:nvPicPr>
          <p:cNvPr id="4" name="exp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256" y="1600200"/>
            <a:ext cx="7610070" cy="4133056"/>
          </a:xfrm>
        </p:spPr>
      </p:pic>
    </p:spTree>
    <p:extLst>
      <p:ext uri="{BB962C8B-B14F-4D97-AF65-F5344CB8AC3E}">
        <p14:creationId xmlns:p14="http://schemas.microsoft.com/office/powerpoint/2010/main" val="26682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Experiment 1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Arbeid en kinetische energie</a:t>
            </a:r>
          </a:p>
          <a:p>
            <a:r>
              <a:rPr lang="nl-NL" dirty="0" smtClean="0"/>
              <a:t>Hoe meten we de afstand</a:t>
            </a:r>
          </a:p>
          <a:p>
            <a:r>
              <a:rPr lang="nl-NL" dirty="0" smtClean="0"/>
              <a:t>Rolmaat 25 m</a:t>
            </a:r>
          </a:p>
          <a:p>
            <a:r>
              <a:rPr lang="nl-NL" sz="3200" dirty="0" err="1" smtClean="0">
                <a:latin typeface="Symbol" pitchFamily="18" charset="2"/>
              </a:rPr>
              <a:t>D</a:t>
            </a:r>
            <a:r>
              <a:rPr lang="nl-NL" dirty="0" err="1" smtClean="0"/>
              <a:t>t</a:t>
            </a:r>
            <a:r>
              <a:rPr lang="nl-NL" dirty="0" smtClean="0"/>
              <a:t> meten kan ook</a:t>
            </a:r>
          </a:p>
          <a:p>
            <a:r>
              <a:rPr lang="nl-NL" dirty="0" smtClean="0"/>
              <a:t>Eenvoudigste met geheugenstopwatch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64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Wrijvingsexperimenten op de ijsbaan 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Wrijvingsexperimenten op de ijsbaan&amp;quot;&quot;/&gt;&lt;property id=&quot;20307&quot; value=&quot;257&quot;/&gt;&lt;/object&gt;&lt;object type=&quot;3&quot; unique_id=&quot;10025&quot;&gt;&lt;property id=&quot;20148&quot; value=&quot;5&quot;/&gt;&lt;property id=&quot;20300&quot; value=&quot;Slide 3 - &amp;quot;Wrijvingsexperimenten op school &amp;quot;&quot;/&gt;&lt;property id=&quot;20307&quot; value=&quot;258&quot;/&gt;&lt;/object&gt;&lt;object type=&quot;3&quot; unique_id=&quot;10026&quot;&gt;&lt;property id=&quot;20148&quot; value=&quot;5&quot;/&gt;&lt;property id=&quot;20300&quot; value=&quot;Slide 5 - &amp;quot;Wrijvingsexperimenten op de ijsbaan&amp;quot;&quot;/&gt;&lt;property id=&quot;20307&quot; value=&quot;259&quot;/&gt;&lt;/object&gt;&lt;object type=&quot;3&quot; unique_id=&quot;10027&quot;&gt;&lt;property id=&quot;20148&quot; value=&quot;5&quot;/&gt;&lt;property id=&quot;20300&quot; value=&quot;Slide 6 - &amp;quot;Wrijvingsexperimenten op de ijsbaan&amp;quot;&quot;/&gt;&lt;property id=&quot;20307&quot; value=&quot;260&quot;/&gt;&lt;/object&gt;&lt;object type=&quot;3&quot; unique_id=&quot;10078&quot;&gt;&lt;property id=&quot;20148&quot; value=&quot;5&quot;/&gt;&lt;property id=&quot;20300&quot; value=&quot;Slide 7 - &amp;quot;Wrijvingsexperimenten op de ijsbaan&amp;quot;&quot;/&gt;&lt;property id=&quot;20307&quot; value=&quot;261&quot;/&gt;&lt;/object&gt;&lt;object type=&quot;3&quot; unique_id=&quot;10079&quot;&gt;&lt;property id=&quot;20148&quot; value=&quot;5&quot;/&gt;&lt;property id=&quot;20300&quot; value=&quot;Slide 8 - &amp;quot;Experiment 1&amp;quot;&quot;/&gt;&lt;property id=&quot;20307&quot; value=&quot;262&quot;/&gt;&lt;/object&gt;&lt;object type=&quot;3&quot; unique_id=&quot;10080&quot;&gt;&lt;property id=&quot;20148&quot; value=&quot;5&quot;/&gt;&lt;property id=&quot;20300&quot; value=&quot;Slide 9 - &amp;quot;Experiment 1&amp;quot;&quot;/&gt;&lt;property id=&quot;20307&quot; value=&quot;263&quot;/&gt;&lt;/object&gt;&lt;object type=&quot;3&quot; unique_id=&quot;10081&quot;&gt;&lt;property id=&quot;20148&quot; value=&quot;5&quot;/&gt;&lt;property id=&quot;20300&quot; value=&quot;Slide 10 - &amp;quot;Experiment 1&amp;quot;&quot;/&gt;&lt;property id=&quot;20307&quot; value=&quot;264&quot;/&gt;&lt;/object&gt;&lt;object type=&quot;3&quot; unique_id=&quot;10193&quot;&gt;&lt;property id=&quot;20148&quot; value=&quot;5&quot;/&gt;&lt;property id=&quot;20300&quot; value=&quot;Slide 11 - &amp;quot;Experiment 1&amp;quot;&quot;/&gt;&lt;property id=&quot;20307&quot; value=&quot;265&quot;/&gt;&lt;/object&gt;&lt;object type=&quot;3&quot; unique_id=&quot;10194&quot;&gt;&lt;property id=&quot;20148&quot; value=&quot;5&quot;/&gt;&lt;property id=&quot;20300&quot; value=&quot;Slide 12 - &amp;quot;Experiment 1&amp;quot;&quot;/&gt;&lt;property id=&quot;20307&quot; value=&quot;266&quot;/&gt;&lt;/object&gt;&lt;object type=&quot;3&quot; unique_id=&quot;10195&quot;&gt;&lt;property id=&quot;20148&quot; value=&quot;5&quot;/&gt;&lt;property id=&quot;20300&quot; value=&quot;Slide 13 - &amp;quot;Experiment 1&amp;quot;&quot;/&gt;&lt;property id=&quot;20307&quot; value=&quot;267&quot;/&gt;&lt;/object&gt;&lt;object type=&quot;3&quot; unique_id=&quot;10196&quot;&gt;&lt;property id=&quot;20148&quot; value=&quot;5&quot;/&gt;&lt;property id=&quot;20300&quot; value=&quot;Slide 14 - &amp;quot;Experiment 2&amp;quot;&quot;/&gt;&lt;property id=&quot;20307&quot; value=&quot;268&quot;/&gt;&lt;/object&gt;&lt;object type=&quot;3&quot; unique_id=&quot;10197&quot;&gt;&lt;property id=&quot;20148&quot; value=&quot;5&quot;/&gt;&lt;property id=&quot;20300&quot; value=&quot;Slide 15 - &amp;quot;Experiment 2&amp;quot;&quot;/&gt;&lt;property id=&quot;20307&quot; value=&quot;269&quot;/&gt;&lt;/object&gt;&lt;object type=&quot;3&quot; unique_id=&quot;10198&quot;&gt;&lt;property id=&quot;20148&quot; value=&quot;5&quot;/&gt;&lt;property id=&quot;20300&quot; value=&quot;Slide 16 - &amp;quot;Experiment 2&amp;quot;&quot;/&gt;&lt;property id=&quot;20307&quot; value=&quot;270&quot;/&gt;&lt;/object&gt;&lt;object type=&quot;3&quot; unique_id=&quot;10199&quot;&gt;&lt;property id=&quot;20148&quot; value=&quot;5&quot;/&gt;&lt;property id=&quot;20300&quot; value=&quot;Slide 17 - &amp;quot;Experiment 2&amp;quot;&quot;/&gt;&lt;property id=&quot;20307&quot; value=&quot;271&quot;/&gt;&lt;/object&gt;&lt;object type=&quot;3&quot; unique_id=&quot;10200&quot;&gt;&lt;property id=&quot;20148&quot; value=&quot;5&quot;/&gt;&lt;property id=&quot;20300&quot; value=&quot;Slide 18 - &amp;quot;Experiment 3&amp;quot;&quot;/&gt;&lt;property id=&quot;20307&quot; value=&quot;272&quot;/&gt;&lt;/object&gt;&lt;object type=&quot;3&quot; unique_id=&quot;10563&quot;&gt;&lt;property id=&quot;20148&quot; value=&quot;5&quot;/&gt;&lt;property id=&quot;20300&quot; value=&quot;Slide 19 - &amp;quot;Experiment 3&amp;quot;&quot;/&gt;&lt;property id=&quot;20307&quot; value=&quot;277&quot;/&gt;&lt;/object&gt;&lt;object type=&quot;3&quot; unique_id=&quot;10564&quot;&gt;&lt;property id=&quot;20148&quot; value=&quot;5&quot;/&gt;&lt;property id=&quot;20300&quot; value=&quot;Slide 20 - &amp;quot;Experiment 3&amp;quot;&quot;/&gt;&lt;property id=&quot;20307&quot; value=&quot;276&quot;/&gt;&lt;/object&gt;&lt;object type=&quot;3&quot; unique_id=&quot;10565&quot;&gt;&lt;property id=&quot;20148&quot; value=&quot;5&quot;/&gt;&lt;property id=&quot;20300&quot; value=&quot;Slide 21 - &amp;quot;Experiment 3&amp;quot;&quot;/&gt;&lt;property id=&quot;20307&quot; value=&quot;275&quot;/&gt;&lt;/object&gt;&lt;object type=&quot;3&quot; unique_id=&quot;10566&quot;&gt;&lt;property id=&quot;20148&quot; value=&quot;5&quot;/&gt;&lt;property id=&quot;20300&quot; value=&quot;Slide 22 - &amp;quot;Experiment 3&amp;quot;&quot;/&gt;&lt;property id=&quot;20307&quot; value=&quot;274&quot;/&gt;&lt;/object&gt;&lt;object type=&quot;3&quot; unique_id=&quot;10567&quot;&gt;&lt;property id=&quot;20148&quot; value=&quot;5&quot;/&gt;&lt;property id=&quot;20300&quot; value=&quot;Slide 23 - &amp;quot;Experiment 3&amp;quot;&quot;/&gt;&lt;property id=&quot;20307&quot; value=&quot;273&quot;/&gt;&lt;/object&gt;&lt;object type=&quot;3&quot; unique_id=&quot;10568&quot;&gt;&lt;property id=&quot;20148&quot; value=&quot;5&quot;/&gt;&lt;property id=&quot;20300&quot; value=&quot;Slide 24 - &amp;quot;Experiment 3&amp;quot;&quot;/&gt;&lt;property id=&quot;20307&quot; value=&quot;278&quot;/&gt;&lt;/object&gt;&lt;object type=&quot;3&quot; unique_id=&quot;10569&quot;&gt;&lt;property id=&quot;20148&quot; value=&quot;5&quot;/&gt;&lt;property id=&quot;20300&quot; value=&quot;Slide 25 - &amp;quot;Experiment 3&amp;quot;&quot;/&gt;&lt;property id=&quot;20307&quot; value=&quot;279&quot;/&gt;&lt;/object&gt;&lt;object type=&quot;3&quot; unique_id=&quot;10570&quot;&gt;&lt;property id=&quot;20148&quot; value=&quot;5&quot;/&gt;&lt;property id=&quot;20300&quot; value=&quot;Slide 26 - &amp;quot;Experiment 4&amp;quot;&quot;/&gt;&lt;property id=&quot;20307&quot; value=&quot;287&quot;/&gt;&lt;/object&gt;&lt;object type=&quot;3&quot; unique_id=&quot;10571&quot;&gt;&lt;property id=&quot;20148&quot; value=&quot;5&quot;/&gt;&lt;property id=&quot;20300&quot; value=&quot;Slide 27 - &amp;quot;Experiment 4&amp;quot;&quot;/&gt;&lt;property id=&quot;20307&quot; value=&quot;286&quot;/&gt;&lt;/object&gt;&lt;object type=&quot;3&quot; unique_id=&quot;10572&quot;&gt;&lt;property id=&quot;20148&quot; value=&quot;5&quot;/&gt;&lt;property id=&quot;20300&quot; value=&quot;Slide 28 - &amp;quot;Experiment 4&amp;quot;&quot;/&gt;&lt;property id=&quot;20307&quot; value=&quot;285&quot;/&gt;&lt;/object&gt;&lt;object type=&quot;3&quot; unique_id=&quot;10573&quot;&gt;&lt;property id=&quot;20148&quot; value=&quot;5&quot;/&gt;&lt;property id=&quot;20300&quot; value=&quot;Slide 29 - &amp;quot;Experiment 4&amp;quot;&quot;/&gt;&lt;property id=&quot;20307&quot; value=&quot;284&quot;/&gt;&lt;/object&gt;&lt;object type=&quot;3&quot; unique_id=&quot;10574&quot;&gt;&lt;property id=&quot;20148&quot; value=&quot;5&quot;/&gt;&lt;property id=&quot;20300&quot; value=&quot;Slide 30 - &amp;quot;Experiment 4&amp;quot;&quot;/&gt;&lt;property id=&quot;20307&quot; value=&quot;280&quot;/&gt;&lt;/object&gt;&lt;object type=&quot;3&quot; unique_id=&quot;10575&quot;&gt;&lt;property id=&quot;20148&quot; value=&quot;5&quot;/&gt;&lt;property id=&quot;20300&quot; value=&quot;Slide 31 - &amp;quot;Experiment 4&amp;quot;&quot;/&gt;&lt;property id=&quot;20307&quot; value=&quot;283&quot;/&gt;&lt;/object&gt;&lt;object type=&quot;3&quot; unique_id=&quot;10576&quot;&gt;&lt;property id=&quot;20148&quot; value=&quot;5&quot;/&gt;&lt;property id=&quot;20300&quot; value=&quot;Slide 32 - &amp;quot;Experiment 4&amp;quot;&quot;/&gt;&lt;property id=&quot;20307&quot; value=&quot;282&quot;/&gt;&lt;/object&gt;&lt;object type=&quot;3&quot; unique_id=&quot;10577&quot;&gt;&lt;property id=&quot;20148&quot; value=&quot;5&quot;/&gt;&lt;property id=&quot;20300&quot; value=&quot;Slide 34 - &amp;quot;Experiment 4&amp;quot;&quot;/&gt;&lt;property id=&quot;20307&quot; value=&quot;281&quot;/&gt;&lt;/object&gt;&lt;object type=&quot;3&quot; unique_id=&quot;10578&quot;&gt;&lt;property id=&quot;20148&quot; value=&quot;5&quot;/&gt;&lt;property id=&quot;20300&quot; value=&quot;Slide 35 - &amp;quot;Experiment 5&amp;quot;&quot;/&gt;&lt;property id=&quot;20307&quot; value=&quot;288&quot;/&gt;&lt;/object&gt;&lt;object type=&quot;3&quot; unique_id=&quot;10579&quot;&gt;&lt;property id=&quot;20148&quot; value=&quot;5&quot;/&gt;&lt;property id=&quot;20300&quot; value=&quot;Slide 36 - &amp;quot;Experiment 5&amp;quot;&quot;/&gt;&lt;property id=&quot;20307&quot; value=&quot;289&quot;/&gt;&lt;/object&gt;&lt;object type=&quot;3&quot; unique_id=&quot;10941&quot;&gt;&lt;property id=&quot;20148&quot; value=&quot;5&quot;/&gt;&lt;property id=&quot;20300&quot; value=&quot;Slide 33 - &amp;quot;Experiment 4&amp;quot;&quot;/&gt;&lt;property id=&quot;20307&quot; value=&quot;296&quot;/&gt;&lt;/object&gt;&lt;object type=&quot;3&quot; unique_id=&quot;10942&quot;&gt;&lt;property id=&quot;20148&quot; value=&quot;5&quot;/&gt;&lt;property id=&quot;20300&quot; value=&quot;Slide 37 - &amp;quot;Experiment 5&amp;quot;&quot;/&gt;&lt;property id=&quot;20307&quot; value=&quot;295&quot;/&gt;&lt;/object&gt;&lt;object type=&quot;3&quot; unique_id=&quot;10943&quot;&gt;&lt;property id=&quot;20148&quot; value=&quot;5&quot;/&gt;&lt;property id=&quot;20300&quot; value=&quot;Slide 38 - &amp;quot;Experiment 5&amp;quot;&quot;/&gt;&lt;property id=&quot;20307&quot; value=&quot;294&quot;/&gt;&lt;/object&gt;&lt;object type=&quot;3&quot; unique_id=&quot;10944&quot;&gt;&lt;property id=&quot;20148&quot; value=&quot;5&quot;/&gt;&lt;property id=&quot;20300&quot; value=&quot;Slide 39 - &amp;quot;Experiment 5&amp;quot;&quot;/&gt;&lt;property id=&quot;20307&quot; value=&quot;293&quot;/&gt;&lt;/object&gt;&lt;object type=&quot;3&quot; unique_id=&quot;10945&quot;&gt;&lt;property id=&quot;20148&quot; value=&quot;5&quot;/&gt;&lt;property id=&quot;20300&quot; value=&quot;Slide 40 - &amp;quot;Experiment 5&amp;quot;&quot;/&gt;&lt;property id=&quot;20307&quot; value=&quot;292&quot;/&gt;&lt;/object&gt;&lt;object type=&quot;3&quot; unique_id=&quot;10946&quot;&gt;&lt;property id=&quot;20148&quot; value=&quot;5&quot;/&gt;&lt;property id=&quot;20300&quot; value=&quot;Slide 41 - &amp;quot;Experiment 5&amp;quot;&quot;/&gt;&lt;property id=&quot;20307&quot; value=&quot;291&quot;/&gt;&lt;/object&gt;&lt;object type=&quot;3&quot; unique_id=&quot;10947&quot;&gt;&lt;property id=&quot;20148&quot; value=&quot;5&quot;/&gt;&lt;property id=&quot;20300&quot; value=&quot;Slide 42 - &amp;quot;Tot slot&amp;quot;&quot;/&gt;&lt;property id=&quot;20307&quot; value=&quot;290&quot;/&gt;&lt;/object&gt;&lt;object type=&quot;3&quot; unique_id=&quot;11379&quot;&gt;&lt;property id=&quot;20148&quot; value=&quot;5&quot;/&gt;&lt;property id=&quot;20300&quot; value=&quot;Slide 43 - &amp;quot;En verder&amp;quot;&quot;/&gt;&lt;property id=&quot;20307&quot; value=&quot;297&quot;/&gt;&lt;/object&gt;&lt;object type=&quot;3&quot; unique_id=&quot;11380&quot;&gt;&lt;property id=&quot;20148&quot; value=&quot;5&quot;/&gt;&lt;property id=&quot;20300&quot; value=&quot;Slide 45 - &amp;quot;Nogmaals tot slot&amp;quot;&quot;/&gt;&lt;property id=&quot;20307&quot; value=&quot;298&quot;/&gt;&lt;/object&gt;&lt;object type=&quot;3&quot; unique_id=&quot;11381&quot;&gt;&lt;property id=&quot;20148&quot; value=&quot;5&quot;/&gt;&lt;property id=&quot;20300&quot; value=&quot;Slide 46 - &amp;quot;Meer informatie&amp;quot;&quot;/&gt;&lt;property id=&quot;20307&quot; value=&quot;299&quot;/&gt;&lt;/object&gt;&lt;object type=&quot;3&quot; unique_id=&quot;11521&quot;&gt;&lt;property id=&quot;20148&quot; value=&quot;5&quot;/&gt;&lt;property id=&quot;20300&quot; value=&quot;Slide 4 - &amp;quot;Wrijvingsexperimenten op de ijsbaan&amp;quot;&quot;/&gt;&lt;property id=&quot;20307&quot; value=&quot;300&quot;/&gt;&lt;/object&gt;&lt;object type=&quot;3&quot; unique_id=&quot;11710&quot;&gt;&lt;property id=&quot;20148&quot; value=&quot;5&quot;/&gt;&lt;property id=&quot;20300&quot; value=&quot;Slide 44 - &amp;quot;En verder&amp;quot;&quot;/&gt;&lt;property id=&quot;20307&quot; value=&quot;301&quot;/&gt;&lt;/object&gt;&lt;/object&gt;&lt;object type=&quot;8&quot; unique_id=&quot;10008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ppunt">
  <a:themeElements>
    <a:clrScheme name="Aangepast 1">
      <a:dk1>
        <a:srgbClr val="8DB6F3"/>
      </a:dk1>
      <a:lt1>
        <a:srgbClr val="000000"/>
      </a:lt1>
      <a:dk2>
        <a:srgbClr val="8DB6F3"/>
      </a:dk2>
      <a:lt2>
        <a:srgbClr val="8DB6F3"/>
      </a:lt2>
      <a:accent1>
        <a:srgbClr val="000000"/>
      </a:accent1>
      <a:accent2>
        <a:srgbClr val="8DB6F3"/>
      </a:accent2>
      <a:accent3>
        <a:srgbClr val="8DB6F3"/>
      </a:accent3>
      <a:accent4>
        <a:srgbClr val="000000"/>
      </a:accent4>
      <a:accent5>
        <a:srgbClr val="000000"/>
      </a:accent5>
      <a:accent6>
        <a:srgbClr val="8DB6F3"/>
      </a:accent6>
      <a:hlink>
        <a:srgbClr val="000000"/>
      </a:hlink>
      <a:folHlink>
        <a:srgbClr val="000000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oppunt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511</TotalTime>
  <Words>263</Words>
  <Application>Microsoft Office PowerPoint</Application>
  <PresentationFormat>Diavoorstelling (4:3)</PresentationFormat>
  <Paragraphs>93</Paragraphs>
  <Slides>46</Slides>
  <Notes>0</Notes>
  <HiddenSlides>0</HiddenSlides>
  <MMClips>7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47" baseType="lpstr">
      <vt:lpstr>Toppunt</vt:lpstr>
      <vt:lpstr>Wrijvingsexperimenten op de ijsbaan </vt:lpstr>
      <vt:lpstr>Wrijvingsexperimenten op de ijsbaan</vt:lpstr>
      <vt:lpstr>Wrijvingsexperimenten op school </vt:lpstr>
      <vt:lpstr>Wrijvingsexperimenten op de ijsbaan</vt:lpstr>
      <vt:lpstr>Wrijvingsexperimenten op de ijsbaan</vt:lpstr>
      <vt:lpstr>Wrijvingsexperimenten op de ijsbaan</vt:lpstr>
      <vt:lpstr>Wrijvingsexperimenten op de ijsbaan</vt:lpstr>
      <vt:lpstr>Experiment 1</vt:lpstr>
      <vt:lpstr>Experiment 1</vt:lpstr>
      <vt:lpstr>Experiment 1</vt:lpstr>
      <vt:lpstr>Experiment 1</vt:lpstr>
      <vt:lpstr>Experiment 1</vt:lpstr>
      <vt:lpstr>Experiment 1</vt:lpstr>
      <vt:lpstr>Experiment 2</vt:lpstr>
      <vt:lpstr>Experiment 2</vt:lpstr>
      <vt:lpstr>Experiment 2</vt:lpstr>
      <vt:lpstr>Experiment 2</vt:lpstr>
      <vt:lpstr>Experiment 3</vt:lpstr>
      <vt:lpstr>Experiment 3</vt:lpstr>
      <vt:lpstr>Experiment 3</vt:lpstr>
      <vt:lpstr>Experiment 3</vt:lpstr>
      <vt:lpstr>Experiment 3</vt:lpstr>
      <vt:lpstr>Experiment 3</vt:lpstr>
      <vt:lpstr>Experiment 3</vt:lpstr>
      <vt:lpstr>Experiment 3</vt:lpstr>
      <vt:lpstr>Experiment 4</vt:lpstr>
      <vt:lpstr>Experiment 4</vt:lpstr>
      <vt:lpstr>Experiment 4</vt:lpstr>
      <vt:lpstr>Experiment 4</vt:lpstr>
      <vt:lpstr>Experiment 4</vt:lpstr>
      <vt:lpstr>Experiment 4</vt:lpstr>
      <vt:lpstr>Experiment 4</vt:lpstr>
      <vt:lpstr>Experiment 4</vt:lpstr>
      <vt:lpstr>Experiment 4</vt:lpstr>
      <vt:lpstr>Experiment 5</vt:lpstr>
      <vt:lpstr>Experiment 5</vt:lpstr>
      <vt:lpstr>Experiment 5</vt:lpstr>
      <vt:lpstr>Experiment 5</vt:lpstr>
      <vt:lpstr>Experiment 5</vt:lpstr>
      <vt:lpstr>Experiment 5</vt:lpstr>
      <vt:lpstr>Experiment 5</vt:lpstr>
      <vt:lpstr>Tot slot</vt:lpstr>
      <vt:lpstr>En verder</vt:lpstr>
      <vt:lpstr>En verder</vt:lpstr>
      <vt:lpstr>Nogmaals tot slot</vt:lpstr>
      <vt:lpstr>Meer informatie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 iytrf i75dh</dc:title>
  <dc:creator>Paul3</dc:creator>
  <cp:lastModifiedBy>Paul3</cp:lastModifiedBy>
  <cp:revision>45</cp:revision>
  <dcterms:created xsi:type="dcterms:W3CDTF">2013-12-05T15:50:52Z</dcterms:created>
  <dcterms:modified xsi:type="dcterms:W3CDTF">2014-01-13T16:24:10Z</dcterms:modified>
</cp:coreProperties>
</file>