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524" r:id="rId3"/>
    <p:sldId id="525" r:id="rId4"/>
    <p:sldId id="526" r:id="rId5"/>
    <p:sldId id="527" r:id="rId6"/>
    <p:sldId id="528" r:id="rId7"/>
    <p:sldId id="529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33" r:id="rId18"/>
    <p:sldId id="547" r:id="rId19"/>
    <p:sldId id="562" r:id="rId20"/>
    <p:sldId id="563" r:id="rId21"/>
    <p:sldId id="564" r:id="rId22"/>
    <p:sldId id="565" r:id="rId23"/>
    <p:sldId id="566" r:id="rId24"/>
    <p:sldId id="568" r:id="rId25"/>
    <p:sldId id="573" r:id="rId26"/>
    <p:sldId id="575" r:id="rId27"/>
    <p:sldId id="576" r:id="rId28"/>
    <p:sldId id="582" r:id="rId29"/>
    <p:sldId id="577" r:id="rId30"/>
    <p:sldId id="581" r:id="rId31"/>
    <p:sldId id="583" r:id="rId32"/>
    <p:sldId id="584" r:id="rId33"/>
    <p:sldId id="585" r:id="rId34"/>
    <p:sldId id="586" r:id="rId35"/>
    <p:sldId id="534" r:id="rId36"/>
    <p:sldId id="561" r:id="rId37"/>
  </p:sldIdLst>
  <p:sldSz cx="9144000" cy="6858000" type="screen4x3"/>
  <p:notesSz cx="7099300" cy="102235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FF"/>
    <a:srgbClr val="660033"/>
    <a:srgbClr val="008000"/>
    <a:srgbClr val="00002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42" autoAdjust="0"/>
  </p:normalViewPr>
  <p:slideViewPr>
    <p:cSldViewPr>
      <p:cViewPr varScale="1">
        <p:scale>
          <a:sx n="79" d="100"/>
          <a:sy n="79" d="100"/>
        </p:scale>
        <p:origin x="-1488" y="-84"/>
      </p:cViewPr>
      <p:guideLst>
        <p:guide orient="horz" pos="2160"/>
        <p:guide pos="3334"/>
      </p:guideLst>
    </p:cSldViewPr>
  </p:slideViewPr>
  <p:outlineViewPr>
    <p:cViewPr>
      <p:scale>
        <a:sx n="33" d="100"/>
        <a:sy n="33" d="100"/>
      </p:scale>
      <p:origin x="0" y="27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21" y="-72"/>
      </p:cViewPr>
      <p:guideLst>
        <p:guide orient="horz" pos="3220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29491B80-48EE-4D33-B0A9-ACA8AA3D5837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03096625-6623-43CC-9090-9D7DE17CB73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96625-6623-43CC-9090-9D7DE17CB7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0" y="233645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04987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8037385" y="6309320"/>
            <a:ext cx="110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ED7F6E2-011F-4AE0-A32D-AEA881CE8909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‹nr.›</a:t>
            </a:fld>
            <a:r>
              <a:rPr lang="en-US" sz="1800" dirty="0" smtClean="0">
                <a:latin typeface="Arial" pitchFamily="34" charset="0"/>
                <a:cs typeface="Arial" pitchFamily="34" charset="0"/>
              </a:rPr>
              <a:t>/36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28800"/>
            <a:ext cx="3390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693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76" name="Picture 52" descr="E:\Borders\BackgroundPortrait\ABST_4.WMF"/>
          <p:cNvPicPr>
            <a:picLocks noChangeAspect="1" noChangeArrowheads="1"/>
          </p:cNvPicPr>
          <p:nvPr/>
        </p:nvPicPr>
        <p:blipFill>
          <a:blip r:embed="rId11" cstate="print"/>
          <a:srcRect l="8156" t="8643" r="23343" b="2089"/>
          <a:stretch>
            <a:fillRect/>
          </a:stretch>
        </p:blipFill>
        <p:spPr bwMode="auto">
          <a:xfrm>
            <a:off x="-152400" y="0"/>
            <a:ext cx="16002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19F353B-9E20-47CB-9705-32571340616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2E"/>
          </a:solidFill>
          <a:latin typeface="Eight Tr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rgbClr val="00002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00002E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2E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002E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655" y="413665"/>
            <a:ext cx="7677345" cy="1600200"/>
          </a:xfrm>
        </p:spPr>
        <p:txBody>
          <a:bodyPr/>
          <a:lstStyle/>
          <a:p>
            <a:r>
              <a:rPr lang="en-US" sz="3600" b="1" dirty="0" err="1" smtClean="0"/>
              <a:t>Relativiteitstheorie</a:t>
            </a:r>
            <a:r>
              <a:rPr lang="en-US" sz="3600" b="1" dirty="0" smtClean="0"/>
              <a:t> in de </a:t>
            </a:r>
            <a:r>
              <a:rPr lang="en-US" sz="3600" b="1" dirty="0" err="1" smtClean="0"/>
              <a:t>klas</a:t>
            </a:r>
            <a:endParaRPr lang="en-US" sz="48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052" y="5094185"/>
            <a:ext cx="7677345" cy="1448780"/>
          </a:xfrm>
        </p:spPr>
        <p:txBody>
          <a:bodyPr/>
          <a:lstStyle/>
          <a:p>
            <a:r>
              <a:rPr lang="en-US" sz="2800" dirty="0" smtClean="0"/>
              <a:t>Marcel </a:t>
            </a:r>
            <a:r>
              <a:rPr lang="en-US" sz="2800" dirty="0" err="1" smtClean="0"/>
              <a:t>Vonk</a:t>
            </a:r>
            <a:endParaRPr lang="en-US" sz="1000" dirty="0"/>
          </a:p>
          <a:p>
            <a:r>
              <a:rPr lang="en-US" sz="2400" dirty="0" smtClean="0"/>
              <a:t>WND-</a:t>
            </a:r>
            <a:r>
              <a:rPr lang="en-US" sz="2400" dirty="0" err="1" smtClean="0"/>
              <a:t>conferentie</a:t>
            </a:r>
            <a:r>
              <a:rPr lang="en-US" sz="2400" dirty="0" smtClean="0"/>
              <a:t>, </a:t>
            </a:r>
            <a:r>
              <a:rPr lang="en-US" sz="2400" dirty="0" err="1" smtClean="0"/>
              <a:t>Noordwijkerhout</a:t>
            </a:r>
            <a:endParaRPr lang="en-US" sz="2400" dirty="0" smtClean="0"/>
          </a:p>
          <a:p>
            <a:r>
              <a:rPr lang="en-US" sz="2400" dirty="0" smtClean="0"/>
              <a:t>13 </a:t>
            </a:r>
            <a:r>
              <a:rPr lang="en-US" sz="2400" dirty="0" err="1" smtClean="0"/>
              <a:t>december</a:t>
            </a:r>
            <a:r>
              <a:rPr lang="en-US" sz="2400" dirty="0" smtClean="0"/>
              <a:t> 2014</a:t>
            </a:r>
            <a:endParaRPr lang="en-US" sz="3200" dirty="0"/>
          </a:p>
        </p:txBody>
      </p:sp>
      <p:pic>
        <p:nvPicPr>
          <p:cNvPr id="6" name="Afbeelding 5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1830" y="225887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Afbeelding 5" descr="quantum.jpeg"/>
          <p:cNvPicPr>
            <a:picLocks noChangeAspect="1"/>
          </p:cNvPicPr>
          <p:nvPr/>
        </p:nvPicPr>
        <p:blipFill>
          <a:blip r:embed="rId3" cstate="print"/>
          <a:srcRect l="2400" r="2400"/>
          <a:stretch>
            <a:fillRect/>
          </a:stretch>
        </p:blipFill>
        <p:spPr>
          <a:xfrm>
            <a:off x="2411760" y="1964379"/>
            <a:ext cx="1859093" cy="1464621"/>
          </a:xfrm>
          <a:prstGeom prst="rect">
            <a:avLst/>
          </a:prstGeom>
        </p:spPr>
      </p:pic>
      <p:pic>
        <p:nvPicPr>
          <p:cNvPr id="7" name="Afbeelding 6" descr="quantu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6496" y="4464115"/>
            <a:ext cx="1809620" cy="146462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707015" y="2435079"/>
            <a:ext cx="3977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ħ = 1,05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-34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kg m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07015" y="4934815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 = 3,00 x 10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m/s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(1) </a:t>
            </a:r>
            <a:r>
              <a:rPr lang="en-US" sz="2800" dirty="0" err="1" smtClean="0"/>
              <a:t>Benadruk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de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, leg </a:t>
            </a:r>
            <a:r>
              <a:rPr lang="en-US" sz="2800" dirty="0" err="1" smtClean="0"/>
              <a:t>uit</a:t>
            </a:r>
            <a:r>
              <a:rPr lang="en-US" sz="2800" dirty="0" smtClean="0"/>
              <a:t> hoe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komt</a:t>
            </a:r>
            <a:r>
              <a:rPr lang="en-US" sz="2800" dirty="0" smtClean="0"/>
              <a:t>, en </a:t>
            </a:r>
            <a:r>
              <a:rPr lang="en-US" sz="2800" dirty="0" err="1" smtClean="0"/>
              <a:t>wek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r>
              <a:rPr lang="en-US" sz="2800" dirty="0" smtClean="0"/>
              <a:t> de </a:t>
            </a:r>
            <a:r>
              <a:rPr lang="en-US" sz="2800" dirty="0" err="1" smtClean="0"/>
              <a:t>indruk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uiteindelijk</a:t>
            </a:r>
            <a:r>
              <a:rPr lang="en-US" sz="2800" dirty="0" smtClean="0"/>
              <a:t> “</a:t>
            </a:r>
            <a:r>
              <a:rPr lang="en-US" sz="2800" dirty="0" err="1" smtClean="0"/>
              <a:t>logisch</a:t>
            </a:r>
            <a:r>
              <a:rPr lang="en-US" sz="2800" dirty="0" smtClean="0"/>
              <a:t>” </a:t>
            </a:r>
            <a:r>
              <a:rPr lang="en-US" sz="2800" dirty="0" err="1" smtClean="0"/>
              <a:t>wordt</a:t>
            </a:r>
            <a:r>
              <a:rPr lang="en-US" sz="2800" dirty="0" smtClean="0"/>
              <a:t>.</a:t>
            </a:r>
          </a:p>
        </p:txBody>
      </p:sp>
      <p:pic>
        <p:nvPicPr>
          <p:cNvPr id="6" name="Afbeelding 5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(2) </a:t>
            </a:r>
            <a:r>
              <a:rPr lang="en-US" sz="2800" dirty="0" err="1" smtClean="0"/>
              <a:t>Bespreek</a:t>
            </a:r>
            <a:r>
              <a:rPr lang="en-US" sz="2800" dirty="0" smtClean="0"/>
              <a:t> </a:t>
            </a:r>
            <a:r>
              <a:rPr lang="en-US" sz="2800" dirty="0" err="1" smtClean="0"/>
              <a:t>experimentele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die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bevestigen</a:t>
            </a:r>
            <a:r>
              <a:rPr lang="en-US" sz="2800" dirty="0" smtClean="0"/>
              <a:t>, of die tot de </a:t>
            </a:r>
            <a:r>
              <a:rPr lang="en-US" sz="2800" dirty="0" err="1" smtClean="0"/>
              <a:t>theorie</a:t>
            </a:r>
            <a:r>
              <a:rPr lang="en-US" sz="2800" dirty="0" smtClean="0"/>
              <a:t> </a:t>
            </a:r>
            <a:r>
              <a:rPr lang="en-US" sz="2800" dirty="0" err="1" smtClean="0"/>
              <a:t>geleid</a:t>
            </a:r>
            <a:r>
              <a:rPr lang="en-US" sz="2800" dirty="0" smtClean="0"/>
              <a:t> </a:t>
            </a:r>
            <a:r>
              <a:rPr lang="en-US" sz="2800" dirty="0" err="1" smtClean="0"/>
              <a:t>hebben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hafeleke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6655" y="4450533"/>
            <a:ext cx="3060340" cy="2407468"/>
          </a:xfrm>
          <a:prstGeom prst="rect">
            <a:avLst/>
          </a:prstGeom>
        </p:spPr>
      </p:pic>
      <p:pic>
        <p:nvPicPr>
          <p:cNvPr id="6" name="Afbeelding 5" descr="mu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2150" y="4441613"/>
            <a:ext cx="3221850" cy="241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Hoe “</a:t>
            </a:r>
            <a:r>
              <a:rPr lang="en-US" sz="2800" dirty="0" err="1" smtClean="0"/>
              <a:t>verkoop</a:t>
            </a:r>
            <a:r>
              <a:rPr lang="en-US" sz="2800" dirty="0" smtClean="0"/>
              <a:t>” je </a:t>
            </a:r>
            <a:r>
              <a:rPr lang="en-US" sz="2800" dirty="0" err="1" smtClean="0"/>
              <a:t>dit</a:t>
            </a:r>
            <a:r>
              <a:rPr lang="en-US" sz="2800" dirty="0" smtClean="0"/>
              <a:t> </a:t>
            </a:r>
            <a:r>
              <a:rPr lang="en-US" sz="2800" dirty="0" err="1" smtClean="0"/>
              <a:t>aan</a:t>
            </a:r>
            <a:r>
              <a:rPr lang="en-US" sz="2800" dirty="0" smtClean="0"/>
              <a:t>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800" dirty="0" smtClean="0"/>
              <a:t>(3) </a:t>
            </a:r>
            <a:r>
              <a:rPr lang="en-US" sz="2800" dirty="0" err="1" smtClean="0"/>
              <a:t>Gebruik</a:t>
            </a:r>
            <a:r>
              <a:rPr lang="en-US" sz="2800" dirty="0" smtClean="0"/>
              <a:t> </a:t>
            </a:r>
            <a:r>
              <a:rPr lang="en-US" sz="2800" dirty="0" err="1" smtClean="0"/>
              <a:t>audiovisuele</a:t>
            </a:r>
            <a:r>
              <a:rPr lang="en-US" sz="2800" dirty="0" smtClean="0"/>
              <a:t> </a:t>
            </a:r>
            <a:r>
              <a:rPr lang="en-US" sz="2800" dirty="0" err="1" smtClean="0"/>
              <a:t>middelen</a:t>
            </a:r>
            <a:r>
              <a:rPr lang="en-US" sz="2800" dirty="0" smtClean="0"/>
              <a:t> (</a:t>
            </a:r>
            <a:r>
              <a:rPr lang="en-US" sz="2800" dirty="0" err="1" smtClean="0"/>
              <a:t>filmpjes</a:t>
            </a:r>
            <a:r>
              <a:rPr lang="en-US" sz="2800" dirty="0" smtClean="0"/>
              <a:t>, </a:t>
            </a:r>
            <a:r>
              <a:rPr lang="en-US" sz="2800" dirty="0" err="1" smtClean="0"/>
              <a:t>simulaties</a:t>
            </a:r>
            <a:r>
              <a:rPr lang="en-US" sz="2800" dirty="0" smtClean="0"/>
              <a:t>, apps) </a:t>
            </a:r>
            <a:r>
              <a:rPr lang="en-US" sz="2800" dirty="0" err="1" smtClean="0"/>
              <a:t>om</a:t>
            </a:r>
            <a:r>
              <a:rPr lang="en-US" sz="2800" dirty="0" smtClean="0"/>
              <a:t> de </a:t>
            </a:r>
            <a:r>
              <a:rPr lang="en-US" sz="2800" dirty="0" err="1" smtClean="0"/>
              <a:t>leerlingen</a:t>
            </a:r>
            <a:r>
              <a:rPr lang="en-US" sz="2800" dirty="0" smtClean="0"/>
              <a:t> </a:t>
            </a:r>
            <a:r>
              <a:rPr lang="en-US" sz="2800" dirty="0" err="1" smtClean="0"/>
              <a:t>enige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.</a:t>
            </a:r>
          </a:p>
        </p:txBody>
      </p:sp>
      <p:pic>
        <p:nvPicPr>
          <p:cNvPr id="8" name="Afbeelding 7" descr="liftearth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795" y="4443984"/>
            <a:ext cx="1979761" cy="2450592"/>
          </a:xfrm>
          <a:prstGeom prst="rect">
            <a:avLst/>
          </a:prstGeom>
        </p:spPr>
      </p:pic>
      <p:pic>
        <p:nvPicPr>
          <p:cNvPr id="9" name="Afbeelding 8" descr="liftspacefa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2150" y="4441778"/>
            <a:ext cx="1935215" cy="241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2"/>
            <a:ext cx="32956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2"/>
            <a:ext cx="329564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pic>
        <p:nvPicPr>
          <p:cNvPr id="6" name="Tijdelijke aanduiding voor inhoud 5" descr="equivalencespace1fas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819" y="2049463"/>
            <a:ext cx="3295649" cy="4114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2.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ruimtekromming</a:t>
            </a:r>
            <a:r>
              <a:rPr lang="en-US" sz="4000" b="1" dirty="0" smtClean="0"/>
              <a:t> en </a:t>
            </a:r>
            <a:r>
              <a:rPr lang="en-US" sz="4000" b="1" dirty="0" err="1" smtClean="0"/>
              <a:t>gravitatielenzen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62880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Gravitatielenzen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In de </a:t>
            </a:r>
            <a:r>
              <a:rPr lang="en-US" sz="3200" dirty="0" err="1" smtClean="0"/>
              <a:t>relativiteitstheorie</a:t>
            </a:r>
            <a:r>
              <a:rPr lang="en-US" sz="3200" dirty="0" smtClean="0"/>
              <a:t> </a:t>
            </a:r>
            <a:r>
              <a:rPr lang="en-US" sz="3200" dirty="0" err="1" smtClean="0"/>
              <a:t>worden</a:t>
            </a:r>
            <a:r>
              <a:rPr lang="en-US" sz="3200" dirty="0" smtClean="0"/>
              <a:t> </a:t>
            </a:r>
            <a:r>
              <a:rPr lang="en-US" sz="3200" dirty="0" err="1" smtClean="0"/>
              <a:t>ruimte</a:t>
            </a:r>
            <a:r>
              <a:rPr lang="en-US" sz="3200" dirty="0" smtClean="0"/>
              <a:t> en </a:t>
            </a:r>
            <a:r>
              <a:rPr lang="en-US" sz="3200" dirty="0" err="1" smtClean="0"/>
              <a:t>tijd</a:t>
            </a:r>
            <a:r>
              <a:rPr lang="en-US" sz="3200" dirty="0" smtClean="0"/>
              <a:t> </a:t>
            </a:r>
            <a:r>
              <a:rPr lang="en-US" sz="3200" dirty="0" err="1" smtClean="0"/>
              <a:t>één</a:t>
            </a:r>
            <a:r>
              <a:rPr lang="en-US" sz="3200" dirty="0" smtClean="0"/>
              <a:t> (</a:t>
            </a:r>
            <a:r>
              <a:rPr lang="en-US" sz="3200" dirty="0" err="1" smtClean="0"/>
              <a:t>vierdimensionaal</a:t>
            </a:r>
            <a:r>
              <a:rPr lang="en-US" sz="3200" dirty="0" smtClean="0"/>
              <a:t>) </a:t>
            </a:r>
            <a:r>
              <a:rPr lang="en-US" sz="3200" dirty="0" err="1" smtClean="0"/>
              <a:t>geheel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Hoe </a:t>
            </a:r>
            <a:r>
              <a:rPr lang="en-US" sz="3200" dirty="0" err="1" smtClean="0"/>
              <a:t>laat</a:t>
            </a:r>
            <a:r>
              <a:rPr lang="en-US" sz="3200" dirty="0" smtClean="0"/>
              <a:t> je </a:t>
            </a:r>
            <a:r>
              <a:rPr lang="en-US" sz="3200" dirty="0" err="1" smtClean="0"/>
              <a:t>leerlingen</a:t>
            </a:r>
            <a:r>
              <a:rPr lang="en-US" sz="3200" dirty="0" smtClean="0"/>
              <a:t> </a:t>
            </a:r>
            <a:r>
              <a:rPr lang="en-US" sz="3200" dirty="0" err="1" smtClean="0"/>
              <a:t>wennen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begrip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pic>
        <p:nvPicPr>
          <p:cNvPr id="4" name="Afbeelding 3" descr="eins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319" y="2952749"/>
            <a:ext cx="2192829" cy="214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Gravitatielenzen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stukje</a:t>
            </a:r>
            <a:r>
              <a:rPr lang="en-US" sz="3200" dirty="0" smtClean="0"/>
              <a:t> </a:t>
            </a:r>
            <a:r>
              <a:rPr lang="en-US" sz="3200" dirty="0" err="1" smtClean="0"/>
              <a:t>theorie</a:t>
            </a:r>
            <a:r>
              <a:rPr lang="en-US" sz="3200" dirty="0" smtClean="0"/>
              <a:t> in </a:t>
            </a:r>
            <a:r>
              <a:rPr lang="en-US" sz="3200" dirty="0" err="1" smtClean="0"/>
              <a:t>sneltreinvaart</a:t>
            </a:r>
            <a:r>
              <a:rPr lang="en-US" sz="3200" dirty="0" smtClean="0"/>
              <a:t>…</a:t>
            </a:r>
            <a:endParaRPr lang="en-US" sz="3200" dirty="0" smtClean="0"/>
          </a:p>
        </p:txBody>
      </p:sp>
      <p:pic>
        <p:nvPicPr>
          <p:cNvPr id="5" name="Afbeelding 4" descr="die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672" y="2843935"/>
            <a:ext cx="4120105" cy="275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Vanaf</a:t>
            </a:r>
            <a:r>
              <a:rPr lang="en-US" sz="2800" dirty="0" smtClean="0"/>
              <a:t> 2016 in het VWO-</a:t>
            </a:r>
            <a:r>
              <a:rPr lang="en-US" sz="2800" dirty="0" err="1" smtClean="0"/>
              <a:t>eindexamen</a:t>
            </a:r>
            <a:r>
              <a:rPr lang="en-US" sz="2800" dirty="0" smtClean="0"/>
              <a:t>-</a:t>
            </a:r>
            <a:r>
              <a:rPr lang="en-US" sz="2800" dirty="0" err="1" smtClean="0"/>
              <a:t>programma</a:t>
            </a:r>
            <a:r>
              <a:rPr lang="en-US" sz="2800" dirty="0" smtClean="0"/>
              <a:t>:</a:t>
            </a:r>
          </a:p>
        </p:txBody>
      </p:sp>
      <p:pic>
        <p:nvPicPr>
          <p:cNvPr id="4" name="Afbeelding 3" descr="tijdsdilata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145" y="2843935"/>
            <a:ext cx="2647950" cy="2143125"/>
          </a:xfrm>
          <a:prstGeom prst="rect">
            <a:avLst/>
          </a:prstGeom>
        </p:spPr>
      </p:pic>
      <p:pic>
        <p:nvPicPr>
          <p:cNvPr id="5" name="Afbeelding 4" descr="quantum.jpeg"/>
          <p:cNvPicPr>
            <a:picLocks noChangeAspect="1"/>
          </p:cNvPicPr>
          <p:nvPr/>
        </p:nvPicPr>
        <p:blipFill>
          <a:blip r:embed="rId4" cstate="print"/>
          <a:srcRect l="2400" r="2400"/>
          <a:stretch>
            <a:fillRect/>
          </a:stretch>
        </p:blipFill>
        <p:spPr>
          <a:xfrm>
            <a:off x="2051720" y="2843935"/>
            <a:ext cx="2715988" cy="21396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638834" y="5319210"/>
            <a:ext cx="31245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keuze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07165" y="5317496"/>
            <a:ext cx="3405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verplicht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Gravitatielenzen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Einstein </a:t>
            </a:r>
            <a:r>
              <a:rPr lang="en-US" sz="3200" dirty="0" err="1" smtClean="0"/>
              <a:t>bouwde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theorie</a:t>
            </a:r>
            <a:r>
              <a:rPr lang="en-US" sz="3200" dirty="0" smtClean="0"/>
              <a:t> op twee </a:t>
            </a:r>
            <a:r>
              <a:rPr lang="en-US" sz="3200" dirty="0" err="1" smtClean="0"/>
              <a:t>grondbeginselen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(1) Het </a:t>
            </a:r>
            <a:r>
              <a:rPr lang="en-US" sz="3200" dirty="0" err="1" smtClean="0"/>
              <a:t>relativiteitsprincipe</a:t>
            </a:r>
            <a:endParaRPr lang="en-US" sz="3200" dirty="0" smtClean="0"/>
          </a:p>
        </p:txBody>
      </p:sp>
      <p:pic>
        <p:nvPicPr>
          <p:cNvPr id="6" name="Afbeelding 5" descr="railcat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916" y="3924055"/>
            <a:ext cx="3989618" cy="2649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Gravitatielenzen</a:t>
            </a:r>
            <a:endParaRPr lang="en-US" b="1" dirty="0"/>
          </a:p>
        </p:txBody>
      </p:sp>
      <p:pic>
        <p:nvPicPr>
          <p:cNvPr id="6" name="Afbeelding 5" descr="railcat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916" y="3924055"/>
            <a:ext cx="3989618" cy="2649106"/>
          </a:xfrm>
          <a:prstGeom prst="rect">
            <a:avLst/>
          </a:prstGeom>
        </p:spPr>
      </p:pic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2344917" y="1767007"/>
            <a:ext cx="5895615" cy="1661993"/>
          </a:xfrm>
          <a:prstGeom prst="rect">
            <a:avLst/>
          </a:prstGeom>
          <a:solidFill>
            <a:srgbClr val="FFC000"/>
          </a:solidFill>
          <a:ln w="63500">
            <a:solidFill>
              <a:srgbClr val="00002E"/>
            </a:solidFill>
          </a:ln>
          <a:effectLst/>
        </p:spPr>
        <p:txBody>
          <a:bodyPr wrap="square" lIns="274320" tIns="274320" rIns="274320" bIns="274320" rtlCol="0">
            <a:sp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Elke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natuurwet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is in elk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inertiaalstelsel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geldig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Gravitatielenzen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Einstein </a:t>
            </a:r>
            <a:r>
              <a:rPr lang="en-US" sz="3200" dirty="0" err="1" smtClean="0"/>
              <a:t>bouwde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theorie</a:t>
            </a:r>
            <a:r>
              <a:rPr lang="en-US" sz="3200" dirty="0" smtClean="0"/>
              <a:t> op twee </a:t>
            </a:r>
            <a:r>
              <a:rPr lang="en-US" sz="3200" dirty="0" err="1" smtClean="0"/>
              <a:t>grondbeginselen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(2) De </a:t>
            </a:r>
            <a:r>
              <a:rPr lang="en-US" sz="3200" dirty="0" err="1" smtClean="0"/>
              <a:t>lichtsnelheid</a:t>
            </a:r>
            <a:r>
              <a:rPr lang="en-US" sz="3200" dirty="0" smtClean="0"/>
              <a:t> is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elke</a:t>
            </a:r>
            <a:r>
              <a:rPr lang="en-US" sz="3200" dirty="0" smtClean="0"/>
              <a:t> </a:t>
            </a:r>
            <a:r>
              <a:rPr lang="en-US" sz="3200" dirty="0" err="1" smtClean="0"/>
              <a:t>waarnemer</a:t>
            </a:r>
            <a:r>
              <a:rPr lang="en-US" sz="3200" dirty="0" smtClean="0"/>
              <a:t> </a:t>
            </a:r>
            <a:r>
              <a:rPr lang="en-US" sz="3200" dirty="0" err="1" smtClean="0"/>
              <a:t>hetzelfde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  <p:pic>
        <p:nvPicPr>
          <p:cNvPr id="5" name="Afbeelding 4" descr="maxwe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1730" y="4374105"/>
            <a:ext cx="1763531" cy="2120500"/>
          </a:xfrm>
          <a:prstGeom prst="rect">
            <a:avLst/>
          </a:prstGeom>
        </p:spPr>
      </p:pic>
      <p:pic>
        <p:nvPicPr>
          <p:cNvPr id="7" name="Afbeelding 6" descr="michelsonmor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034" y="4509120"/>
            <a:ext cx="2115235" cy="193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Einsteins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idee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simpel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ruimte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elkaar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tot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één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geheel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de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ruimtetijd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Afbeelding 5" descr="ruimtetij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225" y="3429000"/>
            <a:ext cx="3174999" cy="3168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punt in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ruimtetijddiagram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geeft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gebeurtenis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weer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met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zowel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plaats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Afbeelding 5" descr="ruimtetij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964" y="1583795"/>
            <a:ext cx="2615521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wereldlijn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eenparig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bewegende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waarnemer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nu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bijvoorbeeld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6" name="Afbeelding 5" descr="ruimtetij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5225" y="3430235"/>
            <a:ext cx="3174999" cy="316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groene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kunnen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ook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x’=0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met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andere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woorden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de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tijdas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van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bewegende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waarnemer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Afbeelding 5" descr="ruimtetij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964" y="1584812"/>
            <a:ext cx="2615521" cy="260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Andere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tijdlijnen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waar-nemer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gebeurtenissen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dezelfde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plaats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verschillende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tijden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lopen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groene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Afbeelding 5" descr="ruimtetij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964" y="1584812"/>
            <a:ext cx="2615521" cy="260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err="1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Andere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tijdlijnen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waar-nemer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gebeurtenissen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dezelfde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plaats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verschillende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tijden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lopen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groene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Afbeelding 4" descr="ruimtetij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6075" y="1581912"/>
            <a:ext cx="2613299" cy="260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Einsteins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vraag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was nu: hoe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lopen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ruimtelijnen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van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groene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waar-nemer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zeggen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welke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gebeurtenissen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hem op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hetzelfde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tijdstip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op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verschillende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plaatsen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  <p:pic>
        <p:nvPicPr>
          <p:cNvPr id="5" name="Afbeelding 4" descr="einste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6609" y="5049180"/>
            <a:ext cx="1852232" cy="180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Leerlingen</a:t>
            </a:r>
            <a:r>
              <a:rPr lang="en-US" sz="2800" dirty="0" smtClean="0"/>
              <a:t> (en </a:t>
            </a:r>
            <a:r>
              <a:rPr lang="en-US" sz="2800" dirty="0" err="1" smtClean="0"/>
              <a:t>docenten</a:t>
            </a:r>
            <a:r>
              <a:rPr lang="en-US" sz="2800" dirty="0" smtClean="0"/>
              <a:t>) </a:t>
            </a:r>
            <a:r>
              <a:rPr lang="en-US" sz="2800" dirty="0" err="1" smtClean="0"/>
              <a:t>vinden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onderwerpen</a:t>
            </a:r>
            <a:r>
              <a:rPr lang="en-US" sz="2800" dirty="0" smtClean="0"/>
              <a:t> heel </a:t>
            </a:r>
            <a:r>
              <a:rPr lang="en-US" sz="2800" dirty="0" err="1" smtClean="0">
                <a:solidFill>
                  <a:schemeClr val="tx1"/>
                </a:solidFill>
              </a:rPr>
              <a:t>leuk</a:t>
            </a:r>
            <a:r>
              <a:rPr lang="en-US" sz="2800" dirty="0" smtClean="0"/>
              <a:t>, </a:t>
            </a:r>
            <a:r>
              <a:rPr lang="en-US" sz="2800" dirty="0" err="1" smtClean="0"/>
              <a:t>maar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roepen</a:t>
            </a:r>
            <a:r>
              <a:rPr lang="en-US" sz="2800" dirty="0" smtClean="0"/>
              <a:t> </a:t>
            </a:r>
            <a:r>
              <a:rPr lang="en-US" sz="2800" dirty="0" err="1" smtClean="0"/>
              <a:t>ook</a:t>
            </a:r>
            <a:r>
              <a:rPr lang="en-US" sz="2800" dirty="0" smtClean="0"/>
              <a:t> </a:t>
            </a:r>
            <a:r>
              <a:rPr lang="en-US" sz="2800" dirty="0" err="1" smtClean="0"/>
              <a:t>veel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verwarring</a:t>
            </a:r>
            <a:r>
              <a:rPr lang="en-US" sz="2800" dirty="0" smtClean="0"/>
              <a:t> op.</a:t>
            </a:r>
          </a:p>
        </p:txBody>
      </p:sp>
      <p:pic>
        <p:nvPicPr>
          <p:cNvPr id="8" name="Afbeelding 7" descr="confused_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6695" y="3429000"/>
            <a:ext cx="2485651" cy="265529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977045" y="3248980"/>
            <a:ext cx="3555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Quantummechanica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zijn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moeilijk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wel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recht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tegen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onze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fysische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intuïtie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Omdat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lichtsnelheid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voor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iedereen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hetzelfde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volgt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ruimtelijnen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/>
              <a:t>als</a:t>
            </a:r>
            <a:r>
              <a:rPr lang="en-US" sz="3200" dirty="0" smtClean="0"/>
              <a:t> </a:t>
            </a:r>
            <a:r>
              <a:rPr lang="en-US" sz="3200" dirty="0" err="1" smtClean="0"/>
              <a:t>volgt</a:t>
            </a:r>
            <a:r>
              <a:rPr lang="en-US" sz="3200" dirty="0" smtClean="0"/>
              <a:t> </a:t>
            </a:r>
            <a:r>
              <a:rPr lang="en-US" sz="3200" dirty="0" err="1" smtClean="0"/>
              <a:t>moeten</a:t>
            </a:r>
            <a:r>
              <a:rPr lang="en-US" sz="3200" dirty="0" smtClean="0"/>
              <a:t> </a:t>
            </a:r>
            <a:r>
              <a:rPr lang="en-US" sz="3200" dirty="0" err="1" smtClean="0"/>
              <a:t>lopen</a:t>
            </a:r>
            <a:r>
              <a:rPr lang="en-US" sz="3200" dirty="0" smtClean="0"/>
              <a:t>: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Afbeelding 8" descr="ruimtetij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362" y="3429000"/>
            <a:ext cx="3006725" cy="2998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Upshot: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ruimtetijd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wordt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één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geheel</a:t>
            </a:r>
            <a:r>
              <a:rPr lang="en-US" sz="3200" dirty="0" smtClean="0"/>
              <a:t>; </a:t>
            </a:r>
            <a:r>
              <a:rPr lang="en-US" sz="3200" dirty="0" err="1" smtClean="0"/>
              <a:t>elke</a:t>
            </a:r>
            <a:r>
              <a:rPr lang="en-US" sz="3200" dirty="0" smtClean="0"/>
              <a:t> </a:t>
            </a:r>
            <a:r>
              <a:rPr lang="en-US" sz="3200" dirty="0" err="1" smtClean="0"/>
              <a:t>waarnemer</a:t>
            </a:r>
            <a:r>
              <a:rPr lang="en-US" sz="3200" dirty="0" smtClean="0"/>
              <a:t> </a:t>
            </a:r>
            <a:r>
              <a:rPr lang="en-US" sz="3200" dirty="0" err="1" smtClean="0"/>
              <a:t>deelt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op </a:t>
            </a:r>
            <a:r>
              <a:rPr lang="en-US" sz="3200" dirty="0" err="1" smtClean="0"/>
              <a:t>zijn</a:t>
            </a:r>
            <a:r>
              <a:rPr lang="en-US" sz="3200" dirty="0" smtClean="0"/>
              <a:t> </a:t>
            </a:r>
            <a:r>
              <a:rPr lang="en-US" sz="3200" dirty="0" err="1" smtClean="0"/>
              <a:t>eigen</a:t>
            </a:r>
            <a:r>
              <a:rPr lang="en-US" sz="3200" dirty="0" smtClean="0"/>
              <a:t> </a:t>
            </a:r>
            <a:r>
              <a:rPr lang="en-US" sz="3200" dirty="0" err="1" smtClean="0"/>
              <a:t>manier</a:t>
            </a:r>
            <a:r>
              <a:rPr lang="en-US" sz="3200" dirty="0" smtClean="0"/>
              <a:t> in in </a:t>
            </a:r>
            <a:r>
              <a:rPr lang="en-US" sz="3200" dirty="0" err="1" smtClean="0"/>
              <a:t>ruimte</a:t>
            </a:r>
            <a:r>
              <a:rPr lang="en-US" sz="3200" dirty="0" smtClean="0"/>
              <a:t> en </a:t>
            </a:r>
            <a:r>
              <a:rPr lang="en-US" sz="3200" dirty="0" err="1" smtClean="0"/>
              <a:t>tijd</a:t>
            </a:r>
            <a:r>
              <a:rPr lang="en-US" sz="3200" dirty="0" smtClean="0"/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rightframes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3245" y="3429000"/>
            <a:ext cx="2658960" cy="265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leerling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moet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ruimtetijd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soort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vervormbaar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rubber”.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punt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wordt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veel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beter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zichtbaar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in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algemene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relativiteitstheorie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fbeelding 6" descr="curvedspa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5493" y="3879050"/>
            <a:ext cx="5854463" cy="3307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Zwaartekracht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kromming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van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ruimte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tijd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)!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/>
              <a:t>Het </a:t>
            </a:r>
            <a:r>
              <a:rPr lang="en-US" sz="3200" dirty="0" err="1" smtClean="0"/>
              <a:t>perfecte</a:t>
            </a:r>
            <a:r>
              <a:rPr lang="en-US" sz="3200" dirty="0" smtClean="0"/>
              <a:t> </a:t>
            </a:r>
            <a:r>
              <a:rPr lang="en-US" sz="3200" dirty="0" err="1" smtClean="0"/>
              <a:t>didactische</a:t>
            </a:r>
            <a:r>
              <a:rPr lang="en-US" sz="3200" dirty="0" smtClean="0"/>
              <a:t> </a:t>
            </a:r>
            <a:r>
              <a:rPr lang="en-US" sz="3200" dirty="0" err="1" smtClean="0"/>
              <a:t>hulpmiddel</a:t>
            </a:r>
            <a:r>
              <a:rPr lang="en-US" sz="3200" dirty="0" smtClean="0"/>
              <a:t> is de </a:t>
            </a:r>
            <a:r>
              <a:rPr lang="en-US" sz="3200" dirty="0" err="1" smtClean="0"/>
              <a:t>ballon</a:t>
            </a:r>
            <a:r>
              <a:rPr lang="en-US" sz="3200" dirty="0" smtClean="0"/>
              <a:t>. (</a:t>
            </a:r>
            <a:r>
              <a:rPr lang="en-US" sz="3200" dirty="0" err="1" smtClean="0"/>
              <a:t>Zolang</a:t>
            </a:r>
            <a:r>
              <a:rPr lang="en-US" sz="3200" dirty="0" smtClean="0"/>
              <a:t> de </a:t>
            </a:r>
            <a:r>
              <a:rPr lang="en-US" sz="3200" dirty="0" err="1" smtClean="0"/>
              <a:t>leerlingen</a:t>
            </a:r>
            <a:r>
              <a:rPr lang="en-US" sz="3200" dirty="0" smtClean="0"/>
              <a:t> </a:t>
            </a:r>
            <a:r>
              <a:rPr lang="en-US" sz="3200" dirty="0" err="1" smtClean="0"/>
              <a:t>zich</a:t>
            </a:r>
            <a:r>
              <a:rPr lang="en-US" sz="3200" dirty="0" smtClean="0"/>
              <a:t> </a:t>
            </a:r>
            <a:r>
              <a:rPr lang="en-US" sz="3200" dirty="0" err="1" smtClean="0"/>
              <a:t>gedragen</a:t>
            </a:r>
            <a:r>
              <a:rPr lang="en-US" sz="3200" dirty="0" smtClean="0"/>
              <a:t>…)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ball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3290" y="2573905"/>
            <a:ext cx="2258870" cy="225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5" y="233645"/>
            <a:ext cx="7677345" cy="1295400"/>
          </a:xfrm>
        </p:spPr>
        <p:txBody>
          <a:bodyPr/>
          <a:lstStyle/>
          <a:p>
            <a:r>
              <a:rPr lang="en-US" sz="4000" b="1" dirty="0" err="1" smtClean="0"/>
              <a:t>Gravitatielenzen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6685" y="1538790"/>
            <a:ext cx="711079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kunnen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kromming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zelf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hemel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zien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Einsteinringen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fbeelding 5" descr="einstein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734" y="2933945"/>
            <a:ext cx="3345982" cy="2210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3. </a:t>
            </a:r>
            <a:r>
              <a:rPr lang="en-US" sz="4000" b="1" dirty="0" err="1" smtClean="0"/>
              <a:t>Zelf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aan</a:t>
            </a:r>
            <a:r>
              <a:rPr lang="en-US" sz="4000" b="1" dirty="0" smtClean="0"/>
              <a:t> de slag met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voorbeeldopgave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Voorbeeldopgave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83" y="1538790"/>
            <a:ext cx="7110791" cy="4800600"/>
          </a:xfrm>
        </p:spPr>
        <p:txBody>
          <a:bodyPr/>
          <a:lstStyle/>
          <a:p>
            <a:pPr marL="457200" indent="-457200"/>
            <a:r>
              <a:rPr lang="en-US" sz="3200" dirty="0" err="1" smtClean="0"/>
              <a:t>Opgaven</a:t>
            </a:r>
            <a:r>
              <a:rPr lang="en-US" sz="3200" dirty="0" smtClean="0"/>
              <a:t> 4 t/m 7 </a:t>
            </a:r>
            <a:r>
              <a:rPr lang="en-US" sz="3200" dirty="0" err="1" smtClean="0"/>
              <a:t>uit</a:t>
            </a:r>
            <a:r>
              <a:rPr lang="en-US" sz="3200" dirty="0" smtClean="0"/>
              <a:t> de module “</a:t>
            </a:r>
            <a:r>
              <a:rPr lang="en-US" sz="3200" dirty="0" err="1" smtClean="0"/>
              <a:t>Einsteinringen</a:t>
            </a:r>
            <a:r>
              <a:rPr lang="en-US" sz="3200" dirty="0" smtClean="0"/>
              <a:t>”</a:t>
            </a:r>
          </a:p>
          <a:p>
            <a:pPr marL="457200" indent="-457200"/>
            <a:r>
              <a:rPr lang="en-US" sz="3200" dirty="0" smtClean="0"/>
              <a:t>Begin </a:t>
            </a:r>
            <a:r>
              <a:rPr lang="en-US" sz="3200" dirty="0" err="1" smtClean="0"/>
              <a:t>bij</a:t>
            </a:r>
            <a:r>
              <a:rPr lang="en-US" sz="3200" dirty="0" smtClean="0"/>
              <a:t> het begin; </a:t>
            </a:r>
            <a:r>
              <a:rPr lang="en-US" sz="3200" dirty="0" err="1" smtClean="0"/>
              <a:t>hoeft</a:t>
            </a:r>
            <a:r>
              <a:rPr lang="en-US" sz="3200" dirty="0" smtClean="0"/>
              <a:t> 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err="1" smtClean="0"/>
              <a:t>af</a:t>
            </a:r>
            <a:r>
              <a:rPr lang="en-US" sz="3200" dirty="0" smtClean="0"/>
              <a:t>!</a:t>
            </a:r>
          </a:p>
        </p:txBody>
      </p:sp>
      <p:pic>
        <p:nvPicPr>
          <p:cNvPr id="5" name="Afbeelding 4" descr="afb_jquan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577" y="3609020"/>
            <a:ext cx="2904295" cy="299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Deze</a:t>
            </a:r>
            <a:r>
              <a:rPr lang="en-US" sz="2800" dirty="0" smtClean="0"/>
              <a:t> workshop: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i="1" dirty="0" smtClean="0"/>
              <a:t>Hoe </a:t>
            </a:r>
            <a:r>
              <a:rPr lang="en-US" sz="2800" i="1" dirty="0" err="1" smtClean="0"/>
              <a:t>ga</a:t>
            </a:r>
            <a:r>
              <a:rPr lang="en-US" sz="2800" i="1" dirty="0" smtClean="0"/>
              <a:t> je </a:t>
            </a:r>
            <a:r>
              <a:rPr lang="en-US" sz="2800" i="1" dirty="0" err="1" smtClean="0"/>
              <a:t>als</a:t>
            </a:r>
            <a:r>
              <a:rPr lang="en-US" sz="2800" i="1" dirty="0" smtClean="0"/>
              <a:t> docent </a:t>
            </a:r>
            <a:r>
              <a:rPr lang="en-US" sz="2800" i="1" dirty="0" err="1" smtClean="0"/>
              <a:t>om</a:t>
            </a:r>
            <a:r>
              <a:rPr lang="en-US" sz="2800" i="1" dirty="0" smtClean="0"/>
              <a:t> met de </a:t>
            </a:r>
            <a:r>
              <a:rPr lang="en-US" sz="2800" i="1" dirty="0" err="1" smtClean="0"/>
              <a:t>weerstand</a:t>
            </a:r>
            <a:r>
              <a:rPr lang="en-US" sz="2800" i="1" dirty="0" smtClean="0"/>
              <a:t> die </a:t>
            </a:r>
            <a:r>
              <a:rPr lang="en-US" sz="2800" i="1" dirty="0" err="1" smtClean="0"/>
              <a:t>hierdoor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ontstaat</a:t>
            </a:r>
            <a:r>
              <a:rPr lang="en-US" sz="2800" i="1" dirty="0" smtClean="0"/>
              <a:t>?</a:t>
            </a:r>
          </a:p>
        </p:txBody>
      </p:sp>
      <p:pic>
        <p:nvPicPr>
          <p:cNvPr id="6" name="Afbeelding 5" descr="pull-donkey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688" y="2393885"/>
            <a:ext cx="4728073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Natuurkunde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Nieuw</a:t>
            </a:r>
            <a:r>
              <a:rPr lang="en-US" sz="2800" dirty="0" smtClean="0"/>
              <a:t> </a:t>
            </a:r>
            <a:r>
              <a:rPr lang="en-US" sz="2800" dirty="0" err="1" smtClean="0"/>
              <a:t>lesmateriaal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smtClean="0"/>
              <a:t>3 modules </a:t>
            </a:r>
            <a:r>
              <a:rPr lang="en-US" sz="2800" dirty="0" err="1" smtClean="0"/>
              <a:t>relativiteit</a:t>
            </a:r>
            <a:r>
              <a:rPr lang="en-US" sz="2800" dirty="0" smtClean="0"/>
              <a:t> (</a:t>
            </a:r>
            <a:r>
              <a:rPr lang="en-US" sz="2800" dirty="0" err="1" smtClean="0"/>
              <a:t>examenstof</a:t>
            </a:r>
            <a:r>
              <a:rPr lang="en-US" sz="2800" dirty="0" smtClean="0"/>
              <a:t>)</a:t>
            </a:r>
          </a:p>
          <a:p>
            <a:pPr marL="457200" indent="-457200"/>
            <a:r>
              <a:rPr lang="en-US" sz="2800" dirty="0" smtClean="0"/>
              <a:t>4 modules quantum (</a:t>
            </a:r>
            <a:r>
              <a:rPr lang="en-US" sz="2800" dirty="0" err="1" smtClean="0"/>
              <a:t>examentraining</a:t>
            </a:r>
            <a:r>
              <a:rPr lang="en-US" sz="2800" dirty="0" smtClean="0"/>
              <a:t>)</a:t>
            </a:r>
          </a:p>
        </p:txBody>
      </p:sp>
      <p:pic>
        <p:nvPicPr>
          <p:cNvPr id="7" name="Afbeelding 6" descr="praktijk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034" y="3744035"/>
            <a:ext cx="2676191" cy="971429"/>
          </a:xfrm>
          <a:prstGeom prst="rect">
            <a:avLst/>
          </a:prstGeom>
        </p:spPr>
      </p:pic>
      <p:pic>
        <p:nvPicPr>
          <p:cNvPr id="10" name="Afbeelding 9" descr="qu_logo_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3533" y="2586449"/>
            <a:ext cx="2679192" cy="842551"/>
          </a:xfrm>
          <a:prstGeom prst="rect">
            <a:avLst/>
          </a:prstGeom>
        </p:spPr>
      </p:pic>
      <p:pic>
        <p:nvPicPr>
          <p:cNvPr id="11" name="Afbeelding 10" descr="Erik_Verli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7186" y="2573905"/>
            <a:ext cx="14401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 </a:t>
            </a:r>
            <a:r>
              <a:rPr lang="en-US" b="1" dirty="0" err="1" smtClean="0"/>
              <a:t>programma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endParaRPr lang="en-US" sz="7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Hoe “</a:t>
            </a:r>
            <a:r>
              <a:rPr lang="en-US" sz="3200" dirty="0" err="1" smtClean="0"/>
              <a:t>verkoop</a:t>
            </a:r>
            <a:r>
              <a:rPr lang="en-US" sz="3200" dirty="0" smtClean="0"/>
              <a:t>” je </a:t>
            </a:r>
            <a:r>
              <a:rPr lang="en-US" sz="3200" dirty="0" err="1" smtClean="0"/>
              <a:t>tegen</a:t>
            </a:r>
            <a:r>
              <a:rPr lang="en-US" sz="3200" dirty="0" smtClean="0"/>
              <a:t>-</a:t>
            </a:r>
            <a:br>
              <a:rPr lang="en-US" sz="3200" dirty="0" smtClean="0"/>
            </a:br>
            <a:r>
              <a:rPr lang="en-US" sz="3200" dirty="0" err="1" smtClean="0"/>
              <a:t>intuïtieve</a:t>
            </a:r>
            <a:r>
              <a:rPr lang="en-US" sz="3200" dirty="0" smtClean="0"/>
              <a:t> </a:t>
            </a:r>
            <a:r>
              <a:rPr lang="en-US" sz="3200" dirty="0" err="1" smtClean="0"/>
              <a:t>fysica</a:t>
            </a:r>
            <a:r>
              <a:rPr lang="en-US" sz="3200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err="1" smtClean="0"/>
              <a:t>ruimtekromming</a:t>
            </a:r>
            <a:r>
              <a:rPr lang="en-US" sz="3200" dirty="0" smtClean="0"/>
              <a:t> en </a:t>
            </a:r>
            <a:r>
              <a:rPr lang="en-US" sz="3200" dirty="0" err="1" smtClean="0"/>
              <a:t>gravitatielenzen</a:t>
            </a:r>
            <a:endParaRPr lang="en-US" sz="32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dirty="0" err="1" smtClean="0"/>
              <a:t>Zelf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de slag met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voorbeeldopgave</a:t>
            </a:r>
            <a:endParaRPr lang="en-US" sz="3200" dirty="0" smtClean="0"/>
          </a:p>
        </p:txBody>
      </p:sp>
      <p:pic>
        <p:nvPicPr>
          <p:cNvPr id="4" name="Afbeelding 3" descr="schedu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2310" y="2123855"/>
            <a:ext cx="1781690" cy="177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4052" y="4959170"/>
            <a:ext cx="7677345" cy="1295400"/>
          </a:xfrm>
        </p:spPr>
        <p:txBody>
          <a:bodyPr/>
          <a:lstStyle/>
          <a:p>
            <a:r>
              <a:rPr lang="en-US" sz="4000" b="1" dirty="0" smtClean="0"/>
              <a:t>1. Hoe “</a:t>
            </a:r>
            <a:r>
              <a:rPr lang="en-US" sz="4000" b="1" dirty="0" err="1" smtClean="0"/>
              <a:t>verkoop</a:t>
            </a:r>
            <a:r>
              <a:rPr lang="en-US" sz="4000" b="1" dirty="0" smtClean="0"/>
              <a:t>” je tegenintuïtieve </a:t>
            </a:r>
            <a:r>
              <a:rPr lang="en-US" sz="4000" b="1" dirty="0" err="1" smtClean="0"/>
              <a:t>fysica</a:t>
            </a:r>
            <a:r>
              <a:rPr lang="en-US" sz="4000" b="1" dirty="0" smtClean="0"/>
              <a:t>?</a:t>
            </a:r>
            <a:endParaRPr lang="en-US" sz="3600" b="1" dirty="0"/>
          </a:p>
        </p:txBody>
      </p:sp>
      <p:pic>
        <p:nvPicPr>
          <p:cNvPr id="5" name="Afbeelding 4" descr="gravityless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6725" y="1988840"/>
            <a:ext cx="4572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Relativiteitstheorie</a:t>
            </a:r>
            <a:r>
              <a:rPr lang="en-US" sz="2800" b="1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457200" indent="-457200"/>
            <a:r>
              <a:rPr lang="en-US" sz="2800" dirty="0" err="1" smtClean="0"/>
              <a:t>Ruimte</a:t>
            </a:r>
            <a:r>
              <a:rPr lang="en-US" sz="2800" dirty="0" smtClean="0"/>
              <a:t> en </a:t>
            </a:r>
            <a:r>
              <a:rPr lang="en-US" sz="2800" dirty="0" err="1" smtClean="0"/>
              <a:t>tijd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 </a:t>
            </a:r>
            <a:r>
              <a:rPr lang="en-US" sz="2800" dirty="0" err="1" smtClean="0"/>
              <a:t>één</a:t>
            </a:r>
            <a:r>
              <a:rPr lang="en-US" sz="2800" dirty="0" smtClean="0"/>
              <a:t> </a:t>
            </a:r>
            <a:r>
              <a:rPr lang="en-US" sz="2800" dirty="0" err="1" smtClean="0"/>
              <a:t>geheel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Gelijktijdigheid</a:t>
            </a:r>
            <a:r>
              <a:rPr lang="en-US" sz="2800" dirty="0" smtClean="0"/>
              <a:t> </a:t>
            </a:r>
            <a:r>
              <a:rPr lang="en-US" sz="2800" dirty="0" err="1" smtClean="0"/>
              <a:t>bestaat</a:t>
            </a:r>
            <a:r>
              <a:rPr lang="en-US" sz="2800" dirty="0" smtClean="0"/>
              <a:t> </a:t>
            </a:r>
            <a:r>
              <a:rPr lang="en-US" sz="2800" dirty="0" err="1" smtClean="0"/>
              <a:t>niet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Tijdsdilatatie</a:t>
            </a:r>
            <a:r>
              <a:rPr lang="en-US" sz="2800" dirty="0" smtClean="0"/>
              <a:t> en </a:t>
            </a:r>
            <a:r>
              <a:rPr lang="en-US" sz="2800" dirty="0" err="1" smtClean="0"/>
              <a:t>lengtecontractie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Tweelingparadox</a:t>
            </a:r>
            <a:endParaRPr lang="en-US" sz="2800" dirty="0" smtClean="0"/>
          </a:p>
          <a:p>
            <a:pPr marL="457200" indent="-457200"/>
            <a:r>
              <a:rPr lang="en-US" sz="2800" dirty="0" err="1" smtClean="0"/>
              <a:t>Gekromde</a:t>
            </a:r>
            <a:r>
              <a:rPr lang="en-US" sz="2800" dirty="0" smtClean="0"/>
              <a:t> </a:t>
            </a:r>
            <a:r>
              <a:rPr lang="en-US" sz="2800" dirty="0" err="1" smtClean="0"/>
              <a:t>ruimtetijd</a:t>
            </a:r>
            <a:endParaRPr lang="en-US" sz="2800" dirty="0" smtClean="0"/>
          </a:p>
        </p:txBody>
      </p:sp>
      <p:pic>
        <p:nvPicPr>
          <p:cNvPr id="8" name="Afbeelding 7" descr="quantu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914" y="2393885"/>
            <a:ext cx="1809620" cy="146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Tegenintuïtieve </a:t>
            </a:r>
            <a:r>
              <a:rPr lang="en-US" b="1" dirty="0" err="1" smtClean="0"/>
              <a:t>fysica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83794"/>
            <a:ext cx="7049870" cy="504560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resultaten</a:t>
            </a:r>
            <a:r>
              <a:rPr lang="en-US" sz="2800" dirty="0" smtClean="0"/>
              <a:t> </a:t>
            </a:r>
            <a:r>
              <a:rPr lang="en-US" sz="2800" dirty="0" err="1" smtClean="0"/>
              <a:t>vreemd</a:t>
            </a:r>
            <a:r>
              <a:rPr lang="en-US" sz="2800" dirty="0" smtClean="0"/>
              <a:t> </a:t>
            </a:r>
            <a:r>
              <a:rPr lang="en-US" sz="2800" dirty="0" err="1" smtClean="0"/>
              <a:t>klinken</a:t>
            </a:r>
            <a:r>
              <a:rPr lang="en-US" sz="2800" dirty="0" smtClean="0"/>
              <a:t> </a:t>
            </a:r>
            <a:r>
              <a:rPr lang="en-US" sz="2800" dirty="0" err="1" smtClean="0"/>
              <a:t>betekent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niet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</a:t>
            </a:r>
            <a:r>
              <a:rPr lang="en-US" sz="2800" dirty="0" err="1" smtClean="0"/>
              <a:t>ze</a:t>
            </a:r>
            <a:r>
              <a:rPr lang="en-US" sz="2800" dirty="0" smtClean="0"/>
              <a:t> </a:t>
            </a:r>
            <a:r>
              <a:rPr lang="en-US" sz="2800" dirty="0" err="1" smtClean="0"/>
              <a:t>onjuist</a:t>
            </a:r>
            <a:r>
              <a:rPr lang="en-US" sz="2800" dirty="0" smtClean="0"/>
              <a:t> </a:t>
            </a:r>
            <a:r>
              <a:rPr lang="en-US" sz="2800" dirty="0" err="1" smtClean="0"/>
              <a:t>zijn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err="1" smtClean="0"/>
              <a:t>Onze</a:t>
            </a:r>
            <a:r>
              <a:rPr lang="en-US" sz="2800" dirty="0" smtClean="0"/>
              <a:t> </a:t>
            </a:r>
            <a:r>
              <a:rPr lang="en-US" sz="2800" dirty="0" err="1" smtClean="0"/>
              <a:t>intuïtie</a:t>
            </a:r>
            <a:r>
              <a:rPr lang="en-US" sz="2800" dirty="0" smtClean="0"/>
              <a:t> is </a:t>
            </a:r>
            <a:r>
              <a:rPr lang="en-US" sz="2800" dirty="0" err="1" smtClean="0"/>
              <a:t>ontstaan</a:t>
            </a:r>
            <a:r>
              <a:rPr lang="en-US" sz="2800" dirty="0" smtClean="0"/>
              <a:t> </a:t>
            </a:r>
            <a:r>
              <a:rPr lang="en-US" sz="2800" dirty="0" err="1" smtClean="0"/>
              <a:t>uit</a:t>
            </a:r>
            <a:r>
              <a:rPr lang="en-US" sz="2800" dirty="0" smtClean="0"/>
              <a:t> </a:t>
            </a:r>
            <a:r>
              <a:rPr lang="en-US" sz="2800" dirty="0" err="1" smtClean="0"/>
              <a:t>eeuwenlange</a:t>
            </a:r>
            <a:r>
              <a:rPr lang="en-US" sz="2800" dirty="0" smtClean="0"/>
              <a:t> </a:t>
            </a:r>
            <a:r>
              <a:rPr lang="en-US" sz="2800" dirty="0" err="1" smtClean="0"/>
              <a:t>evolutie</a:t>
            </a:r>
            <a:r>
              <a:rPr lang="en-US" sz="2800" dirty="0" smtClean="0"/>
              <a:t> op “</a:t>
            </a:r>
            <a:r>
              <a:rPr lang="en-US" sz="2800" dirty="0" err="1" smtClean="0"/>
              <a:t>gewone</a:t>
            </a:r>
            <a:r>
              <a:rPr lang="en-US" sz="2800" dirty="0" smtClean="0"/>
              <a:t>” </a:t>
            </a:r>
            <a:r>
              <a:rPr lang="en-US" sz="2800" dirty="0" err="1" smtClean="0"/>
              <a:t>schaal</a:t>
            </a:r>
            <a:r>
              <a:rPr lang="en-US" sz="2800" dirty="0" smtClean="0"/>
              <a:t>.</a:t>
            </a:r>
          </a:p>
        </p:txBody>
      </p:sp>
      <p:pic>
        <p:nvPicPr>
          <p:cNvPr id="5" name="Afbeelding 4" descr="sp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96" y="4554125"/>
            <a:ext cx="3740057" cy="230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CEL@AYELQONW4C8AILML" val="3423"/>
  <p:tag name="DEFAULTDISPLAYSOURCE" val="\documentclass{article}\pagestyle{empty}&#10;\begin{document}&#10;&#10;\end{document}&#10;"/>
  <p:tag name="EMBEDFONTS" val="1"/>
  <p:tag name="FIRSTMARCEL@NNSRSTXU3W000000" val="4702"/>
</p:tagLst>
</file>

<file path=ppt/theme/theme1.xml><?xml version="1.0" encoding="utf-8"?>
<a:theme xmlns:a="http://schemas.openxmlformats.org/drawingml/2006/main" name="GroovyMa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Eight Track"/>
        <a:ea typeface=""/>
        <a:cs typeface=""/>
      </a:majorFont>
      <a:minorFont>
        <a:latin typeface="Eight Tr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GroovyMan</Template>
  <TotalTime>2399</TotalTime>
  <Words>681</Words>
  <Application>Microsoft Office PowerPoint</Application>
  <PresentationFormat>Diavoorstelling (4:3)</PresentationFormat>
  <Paragraphs>177</Paragraphs>
  <Slides>36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Eight Track</vt:lpstr>
      <vt:lpstr>GroovyMan</vt:lpstr>
      <vt:lpstr>Relativiteitstheorie in de klas</vt:lpstr>
      <vt:lpstr>Nieuwe Natuurkunde</vt:lpstr>
      <vt:lpstr>Nieuwe Natuurkunde</vt:lpstr>
      <vt:lpstr>Nieuwe Natuurkunde</vt:lpstr>
      <vt:lpstr>Nieuwe Natuurkunde</vt:lpstr>
      <vt:lpstr>Het programma</vt:lpstr>
      <vt:lpstr>1. Hoe “verkoop” je tegenintuïtieve fysica?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Tegenintuïtieve fysica</vt:lpstr>
      <vt:lpstr>2. Een voorbeeld: ruimtekromming en 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Gravitatielenzen</vt:lpstr>
      <vt:lpstr>3. Zelf aan de slag met een voorbeeldopgave</vt:lpstr>
      <vt:lpstr>Voorbeeldopgave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Instantons in String Theory</dc:title>
  <dc:creator>Marcel Vonk</dc:creator>
  <cp:lastModifiedBy>Marcel Vonk</cp:lastModifiedBy>
  <cp:revision>431</cp:revision>
  <dcterms:created xsi:type="dcterms:W3CDTF">2011-03-30T15:55:04Z</dcterms:created>
  <dcterms:modified xsi:type="dcterms:W3CDTF">2014-12-12T22:01:51Z</dcterms:modified>
</cp:coreProperties>
</file>