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6"/>
  </p:notesMasterIdLst>
  <p:handoutMasterIdLst>
    <p:handoutMasterId r:id="rId27"/>
  </p:handoutMasterIdLst>
  <p:sldIdLst>
    <p:sldId id="257" r:id="rId2"/>
    <p:sldId id="265" r:id="rId3"/>
    <p:sldId id="266" r:id="rId4"/>
    <p:sldId id="267" r:id="rId5"/>
    <p:sldId id="269" r:id="rId6"/>
    <p:sldId id="268" r:id="rId7"/>
    <p:sldId id="270" r:id="rId8"/>
    <p:sldId id="271" r:id="rId9"/>
    <p:sldId id="272" r:id="rId10"/>
    <p:sldId id="274" r:id="rId11"/>
    <p:sldId id="273" r:id="rId12"/>
    <p:sldId id="264" r:id="rId13"/>
    <p:sldId id="275" r:id="rId14"/>
    <p:sldId id="278" r:id="rId15"/>
    <p:sldId id="277" r:id="rId16"/>
    <p:sldId id="258" r:id="rId17"/>
    <p:sldId id="279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765925" cy="98679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D7E"/>
    <a:srgbClr val="05328D"/>
    <a:srgbClr val="003399"/>
    <a:srgbClr val="0033CC"/>
    <a:srgbClr val="859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32458" y="0"/>
            <a:ext cx="2931901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511F5-D652-41F6-A7C9-B3D90C4ED764}" type="datetimeFigureOut">
              <a:rPr lang="nl-NL" smtClean="0"/>
              <a:t>11-12-2014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2793"/>
            <a:ext cx="2931901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32458" y="9372793"/>
            <a:ext cx="2931901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20584-9B77-4AB0-ADE1-74F93FEE4B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69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91EFD-0528-44E3-9C44-99CD430BC6E6}" type="datetimeFigureOut">
              <a:rPr lang="nl-NL" smtClean="0"/>
              <a:pPr/>
              <a:t>11-12-2014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B9ACB-A350-473C-9E1E-4FEFFB7E8B7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73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821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019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0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8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3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9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7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1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17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6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1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12/11/2014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6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556792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err="1" smtClean="0">
                <a:latin typeface="+mn-lt"/>
              </a:rPr>
              <a:t>Coachmodelletjes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voor</a:t>
            </a:r>
            <a:r>
              <a:rPr lang="en-US" sz="3600" dirty="0" smtClean="0">
                <a:latin typeface="+mn-lt"/>
              </a:rPr>
              <a:t> de </a:t>
            </a:r>
            <a:r>
              <a:rPr lang="en-US" sz="3600" dirty="0" err="1" smtClean="0">
                <a:latin typeface="+mn-lt"/>
              </a:rPr>
              <a:t>Quantumwereld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en-US" sz="2200" dirty="0" smtClean="0">
                <a:latin typeface="+mn-lt"/>
              </a:rPr>
              <a:t>Hans van Bemmel WND 2014</a:t>
            </a:r>
            <a:endParaRPr lang="en-US" sz="2200" dirty="0">
              <a:latin typeface="+mn-lt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5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None/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Oplossen</a:t>
            </a:r>
            <a:endParaRPr lang="nl-NL" sz="32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d</a:t>
            </a:r>
            <a:r>
              <a:rPr lang="nl-NL" sz="2800" i="1" dirty="0"/>
              <a:t>v</a:t>
            </a:r>
            <a:r>
              <a:rPr lang="nl-NL" sz="2800" dirty="0"/>
              <a:t>/</a:t>
            </a:r>
            <a:r>
              <a:rPr lang="nl-NL" sz="2800" dirty="0" err="1"/>
              <a:t>d</a:t>
            </a:r>
            <a:r>
              <a:rPr lang="nl-NL" sz="2800" i="1" dirty="0" err="1"/>
              <a:t>t</a:t>
            </a:r>
            <a:r>
              <a:rPr lang="nl-NL" sz="2800" i="1" dirty="0"/>
              <a:t> = </a:t>
            </a:r>
            <a:r>
              <a:rPr lang="nl-NL" sz="2800" i="1" dirty="0" smtClean="0"/>
              <a:t>P</a:t>
            </a:r>
            <a:r>
              <a:rPr lang="nl-NL" sz="2800" dirty="0" smtClean="0"/>
              <a:t>/</a:t>
            </a:r>
            <a:r>
              <a:rPr lang="nl-NL" sz="2800" i="1" dirty="0" smtClean="0"/>
              <a:t>v</a:t>
            </a:r>
          </a:p>
          <a:p>
            <a:endParaRPr lang="nl-NL" sz="2800" i="1" dirty="0"/>
          </a:p>
          <a:p>
            <a:r>
              <a:rPr lang="nl-NL" sz="2800" i="1" dirty="0"/>
              <a:t>v</a:t>
            </a:r>
            <a:r>
              <a:rPr lang="nl-NL" sz="2800" i="1" dirty="0" smtClean="0"/>
              <a:t> = </a:t>
            </a:r>
            <a:r>
              <a:rPr lang="nl-NL" sz="2800" i="1" dirty="0" err="1" smtClean="0"/>
              <a:t>ct</a:t>
            </a:r>
            <a:r>
              <a:rPr lang="el-GR" sz="2800" i="1" baseline="30000" dirty="0" smtClean="0"/>
              <a:t>α</a:t>
            </a:r>
            <a:endParaRPr lang="nl-NL" sz="2800" i="1" baseline="30000" dirty="0" smtClean="0"/>
          </a:p>
          <a:p>
            <a:endParaRPr lang="nl-NL" sz="2800" i="1" baseline="30000" dirty="0" smtClean="0"/>
          </a:p>
          <a:p>
            <a:r>
              <a:rPr lang="el-GR" sz="2800" i="1" dirty="0" smtClean="0"/>
              <a:t>α</a:t>
            </a:r>
            <a:r>
              <a:rPr lang="nl-NL" sz="2800" i="1" dirty="0" err="1" smtClean="0"/>
              <a:t>ct</a:t>
            </a:r>
            <a:r>
              <a:rPr lang="el-GR" sz="2800" baseline="30000" dirty="0" smtClean="0"/>
              <a:t>α</a:t>
            </a:r>
            <a:r>
              <a:rPr lang="nl-NL" sz="2800" baseline="30000" dirty="0" smtClean="0"/>
              <a:t>-1</a:t>
            </a:r>
            <a:r>
              <a:rPr lang="nl-NL" sz="2800" dirty="0" smtClean="0"/>
              <a:t>=</a:t>
            </a:r>
            <a:r>
              <a:rPr lang="nl-NL" sz="2800" i="1" dirty="0" smtClean="0"/>
              <a:t>P</a:t>
            </a:r>
            <a:r>
              <a:rPr lang="nl-NL" sz="2800" dirty="0" smtClean="0"/>
              <a:t>/</a:t>
            </a:r>
            <a:r>
              <a:rPr lang="nl-NL" sz="2800" i="1" dirty="0" smtClean="0"/>
              <a:t>c t</a:t>
            </a:r>
            <a:r>
              <a:rPr lang="nl-NL" sz="2800" i="1" baseline="30000" dirty="0" smtClean="0"/>
              <a:t>-</a:t>
            </a:r>
            <a:r>
              <a:rPr lang="el-GR" sz="2800" i="1" baseline="30000" dirty="0" smtClean="0"/>
              <a:t>α</a:t>
            </a:r>
            <a:endParaRPr lang="nl-NL" sz="2800" i="1" baseline="30000" dirty="0" smtClean="0"/>
          </a:p>
          <a:p>
            <a:endParaRPr lang="nl-NL" sz="2800" i="1" baseline="30000" dirty="0"/>
          </a:p>
          <a:p>
            <a:r>
              <a:rPr lang="el-GR" sz="2800" dirty="0"/>
              <a:t>α</a:t>
            </a:r>
            <a:r>
              <a:rPr lang="nl-NL" sz="2800" dirty="0" smtClean="0"/>
              <a:t> = ½</a:t>
            </a:r>
          </a:p>
          <a:p>
            <a:endParaRPr lang="nl-NL" sz="2800" dirty="0"/>
          </a:p>
          <a:p>
            <a:r>
              <a:rPr lang="nl-NL" sz="2800" i="1" dirty="0" smtClean="0"/>
              <a:t>v</a:t>
            </a:r>
            <a:r>
              <a:rPr lang="nl-NL" sz="2800" dirty="0" smtClean="0"/>
              <a:t>(</a:t>
            </a:r>
            <a:r>
              <a:rPr lang="nl-NL" sz="2800" i="1" dirty="0" smtClean="0"/>
              <a:t>t</a:t>
            </a:r>
            <a:r>
              <a:rPr lang="nl-NL" sz="2800" dirty="0" smtClean="0"/>
              <a:t>)=√(2</a:t>
            </a:r>
            <a:r>
              <a:rPr lang="nl-NL" sz="2800" i="1" dirty="0" smtClean="0"/>
              <a:t>P</a:t>
            </a:r>
            <a:r>
              <a:rPr lang="nl-NL" sz="2800" dirty="0" smtClean="0"/>
              <a:t>) </a:t>
            </a:r>
            <a:r>
              <a:rPr lang="nl-NL" sz="2800" i="1" dirty="0" smtClean="0"/>
              <a:t>t</a:t>
            </a:r>
            <a:r>
              <a:rPr lang="nl-NL" sz="2800" baseline="30000" dirty="0" smtClean="0"/>
              <a:t>1/2 </a:t>
            </a:r>
            <a:r>
              <a:rPr lang="nl-NL" sz="2800" dirty="0" smtClean="0"/>
              <a:t>en </a:t>
            </a:r>
            <a:r>
              <a:rPr lang="nl-NL" sz="2800" i="1" dirty="0" smtClean="0"/>
              <a:t>x</a:t>
            </a:r>
            <a:r>
              <a:rPr lang="nl-NL" sz="2800" dirty="0" smtClean="0"/>
              <a:t>(</a:t>
            </a:r>
            <a:r>
              <a:rPr lang="nl-NL" sz="2800" i="1" dirty="0" smtClean="0"/>
              <a:t>t</a:t>
            </a:r>
            <a:r>
              <a:rPr lang="nl-NL" sz="2800" dirty="0" smtClean="0"/>
              <a:t>) = 2/3</a:t>
            </a:r>
            <a:r>
              <a:rPr lang="nl-NL" sz="2800" dirty="0"/>
              <a:t> √(2</a:t>
            </a:r>
            <a:r>
              <a:rPr lang="nl-NL" sz="2800" i="1" dirty="0"/>
              <a:t>P</a:t>
            </a:r>
            <a:r>
              <a:rPr lang="nl-NL" sz="2800" dirty="0"/>
              <a:t>) </a:t>
            </a:r>
            <a:r>
              <a:rPr lang="nl-NL" sz="2800" i="1" dirty="0" smtClean="0"/>
              <a:t>t</a:t>
            </a:r>
            <a:r>
              <a:rPr lang="nl-NL" sz="2800" baseline="30000" dirty="0" smtClean="0"/>
              <a:t>3/2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8254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i="1" dirty="0">
                <a:latin typeface="+mn-lt"/>
              </a:rPr>
              <a:t>F</a:t>
            </a:r>
            <a:r>
              <a:rPr lang="nl-NL" sz="3200" dirty="0">
                <a:latin typeface="+mn-lt"/>
              </a:rPr>
              <a:t> = </a:t>
            </a:r>
            <a:r>
              <a:rPr lang="nl-NL" sz="3200" i="1" dirty="0" smtClean="0">
                <a:latin typeface="+mn-lt"/>
              </a:rPr>
              <a:t>P</a:t>
            </a:r>
            <a:r>
              <a:rPr lang="nl-NL" sz="3200" dirty="0" smtClean="0">
                <a:latin typeface="+mn-lt"/>
              </a:rPr>
              <a:t>/</a:t>
            </a:r>
            <a:r>
              <a:rPr lang="nl-NL" sz="3200" i="1" dirty="0" smtClean="0">
                <a:latin typeface="+mn-lt"/>
              </a:rPr>
              <a:t>v </a:t>
            </a:r>
            <a:r>
              <a:rPr lang="nl-NL" sz="3200" dirty="0" smtClean="0">
                <a:latin typeface="+mn-lt"/>
              </a:rPr>
              <a:t>model</a:t>
            </a:r>
            <a:endParaRPr lang="nl-NL" sz="3200" dirty="0">
              <a:latin typeface="+mn-lt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 = P/v</a:t>
            </a:r>
          </a:p>
          <a:p>
            <a:r>
              <a:rPr lang="fr-FR" dirty="0"/>
              <a:t>a = F/m</a:t>
            </a:r>
          </a:p>
          <a:p>
            <a:r>
              <a:rPr lang="fr-FR" dirty="0"/>
              <a:t>dv = a *</a:t>
            </a:r>
            <a:r>
              <a:rPr lang="fr-FR" dirty="0" err="1"/>
              <a:t>dt</a:t>
            </a:r>
            <a:endParaRPr lang="fr-FR" dirty="0"/>
          </a:p>
          <a:p>
            <a:r>
              <a:rPr lang="fr-FR" dirty="0"/>
              <a:t>v = v + dv</a:t>
            </a:r>
          </a:p>
          <a:p>
            <a:r>
              <a:rPr lang="fr-FR" dirty="0"/>
              <a:t>dx = v * </a:t>
            </a:r>
            <a:r>
              <a:rPr lang="fr-FR" dirty="0" err="1"/>
              <a:t>dt</a:t>
            </a:r>
            <a:endParaRPr lang="fr-FR" dirty="0"/>
          </a:p>
          <a:p>
            <a:r>
              <a:rPr lang="fr-FR" dirty="0"/>
              <a:t>x = x + dx</a:t>
            </a:r>
          </a:p>
          <a:p>
            <a:r>
              <a:rPr lang="fr-FR" dirty="0"/>
              <a:t>t = t + </a:t>
            </a:r>
            <a:r>
              <a:rPr lang="fr-FR" dirty="0" err="1"/>
              <a:t>dt</a:t>
            </a:r>
            <a:endParaRPr lang="fr-FR" dirty="0"/>
          </a:p>
          <a:p>
            <a:endParaRPr lang="fr-FR" dirty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301278"/>
            <a:ext cx="4791075" cy="27241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3" y="3861048"/>
            <a:ext cx="479107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i="1" dirty="0" smtClean="0">
                <a:latin typeface="+mn-lt"/>
              </a:rPr>
              <a:t>F</a:t>
            </a:r>
            <a:r>
              <a:rPr lang="nl-NL" sz="3200" baseline="-25000" dirty="0" smtClean="0">
                <a:latin typeface="+mn-lt"/>
              </a:rPr>
              <a:t>L</a:t>
            </a:r>
            <a:r>
              <a:rPr lang="nl-NL" sz="3200" dirty="0" smtClean="0">
                <a:latin typeface="+mn-lt"/>
              </a:rPr>
              <a:t> loodrecht op </a:t>
            </a:r>
            <a:r>
              <a:rPr lang="nl-NL" sz="3200" i="1" dirty="0" smtClean="0">
                <a:latin typeface="+mn-lt"/>
              </a:rPr>
              <a:t>v</a:t>
            </a:r>
            <a:r>
              <a:rPr lang="nl-NL" sz="3200" dirty="0" smtClean="0">
                <a:latin typeface="+mn-lt"/>
              </a:rPr>
              <a:t> en op </a:t>
            </a:r>
            <a:r>
              <a:rPr lang="nl-NL" sz="3200" i="1" dirty="0" smtClean="0">
                <a:latin typeface="+mn-lt"/>
              </a:rPr>
              <a:t>B</a:t>
            </a:r>
            <a:endParaRPr lang="nl-NL" sz="3200" i="1" baseline="-250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Raar!</a:t>
            </a:r>
          </a:p>
          <a:p>
            <a:r>
              <a:rPr lang="nl-NL" sz="2800" dirty="0" smtClean="0"/>
              <a:t>Kwalitatief: afbuigen, linkerhandregel</a:t>
            </a:r>
          </a:p>
          <a:p>
            <a:endParaRPr lang="nl-NL" sz="2800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996952"/>
            <a:ext cx="38671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1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Eenvoudig geval</a:t>
            </a:r>
            <a:endParaRPr lang="nl-NL" sz="32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i="1" dirty="0" smtClean="0"/>
              <a:t>mv</a:t>
            </a:r>
            <a:r>
              <a:rPr lang="nl-NL" sz="2800" baseline="30000" dirty="0" smtClean="0"/>
              <a:t>2</a:t>
            </a:r>
            <a:r>
              <a:rPr lang="nl-NL" sz="2800" dirty="0" smtClean="0"/>
              <a:t>/</a:t>
            </a:r>
            <a:r>
              <a:rPr lang="nl-NL" sz="2800" i="1" dirty="0" smtClean="0"/>
              <a:t>r </a:t>
            </a:r>
            <a:r>
              <a:rPr lang="nl-NL" sz="2800" dirty="0" smtClean="0"/>
              <a:t>= </a:t>
            </a:r>
            <a:r>
              <a:rPr lang="nl-NL" sz="2800" i="1" dirty="0" err="1" smtClean="0"/>
              <a:t>Bqv</a:t>
            </a:r>
            <a:endParaRPr lang="nl-NL" sz="2800" i="1" dirty="0" smtClean="0"/>
          </a:p>
          <a:p>
            <a:r>
              <a:rPr lang="nl-NL" sz="2800" i="1" dirty="0"/>
              <a:t>r</a:t>
            </a:r>
            <a:r>
              <a:rPr lang="nl-NL" sz="2800" i="1" dirty="0" smtClean="0"/>
              <a:t> = mv/Bq</a:t>
            </a:r>
            <a:endParaRPr lang="nl-NL" sz="2800" i="1" dirty="0"/>
          </a:p>
        </p:txBody>
      </p:sp>
    </p:spTree>
    <p:extLst>
      <p:ext uri="{BB962C8B-B14F-4D97-AF65-F5344CB8AC3E}">
        <p14:creationId xmlns:p14="http://schemas.microsoft.com/office/powerpoint/2010/main" val="10110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i="1" dirty="0" err="1" smtClean="0"/>
              <a:t>F</a:t>
            </a:r>
            <a:r>
              <a:rPr lang="nl-NL" sz="2800" i="1" baseline="-25000" dirty="0" err="1" smtClean="0"/>
              <a:t>x</a:t>
            </a:r>
            <a:r>
              <a:rPr lang="nl-NL" sz="2800" baseline="-25000" dirty="0" smtClean="0"/>
              <a:t> </a:t>
            </a:r>
            <a:r>
              <a:rPr lang="nl-NL" sz="2800" dirty="0" smtClean="0"/>
              <a:t>= </a:t>
            </a:r>
            <a:r>
              <a:rPr lang="nl-NL" sz="2800" i="1" dirty="0" err="1" smtClean="0"/>
              <a:t>B</a:t>
            </a:r>
            <a:r>
              <a:rPr lang="nl-NL" sz="2800" i="1" baseline="-25000" dirty="0" err="1" smtClean="0"/>
              <a:t>z</a:t>
            </a:r>
            <a:r>
              <a:rPr lang="nl-NL" sz="2800" dirty="0" smtClean="0"/>
              <a:t> * </a:t>
            </a:r>
            <a:r>
              <a:rPr lang="nl-NL" sz="2800" i="1" dirty="0" err="1" smtClean="0"/>
              <a:t>v</a:t>
            </a:r>
            <a:r>
              <a:rPr lang="nl-NL" sz="2800" i="1" baseline="-25000" dirty="0" err="1" smtClean="0"/>
              <a:t>y</a:t>
            </a:r>
            <a:r>
              <a:rPr lang="nl-NL" sz="2800" i="1" baseline="-25000" dirty="0" smtClean="0"/>
              <a:t> </a:t>
            </a:r>
            <a:r>
              <a:rPr lang="nl-NL" sz="2800" i="1" dirty="0" smtClean="0"/>
              <a:t>- </a:t>
            </a:r>
            <a:r>
              <a:rPr lang="nl-NL" sz="2800" i="1" dirty="0" err="1" smtClean="0"/>
              <a:t>B</a:t>
            </a:r>
            <a:r>
              <a:rPr lang="nl-NL" sz="2800" i="1" baseline="-25000" dirty="0" err="1" smtClean="0"/>
              <a:t>y</a:t>
            </a:r>
            <a:r>
              <a:rPr lang="nl-NL" sz="2800" dirty="0" smtClean="0"/>
              <a:t> * </a:t>
            </a:r>
            <a:r>
              <a:rPr lang="nl-NL" sz="2800" i="1" dirty="0" err="1" smtClean="0"/>
              <a:t>v</a:t>
            </a:r>
            <a:r>
              <a:rPr lang="nl-NL" sz="2800" i="1" baseline="-25000" dirty="0" err="1" smtClean="0"/>
              <a:t>z</a:t>
            </a:r>
            <a:r>
              <a:rPr lang="nl-NL" sz="2800" i="1" baseline="-25000" dirty="0" smtClean="0"/>
              <a:t> 		</a:t>
            </a:r>
          </a:p>
          <a:p>
            <a:r>
              <a:rPr lang="nl-NL" sz="2800" i="1" dirty="0" err="1" smtClean="0"/>
              <a:t>F</a:t>
            </a:r>
            <a:r>
              <a:rPr lang="nl-NL" sz="2800" i="1" baseline="-25000" dirty="0" err="1" smtClean="0"/>
              <a:t>y</a:t>
            </a:r>
            <a:r>
              <a:rPr lang="nl-NL" sz="2800" baseline="-25000" dirty="0" smtClean="0"/>
              <a:t> </a:t>
            </a:r>
            <a:r>
              <a:rPr lang="nl-NL" sz="2800" dirty="0"/>
              <a:t>= </a:t>
            </a:r>
            <a:r>
              <a:rPr lang="nl-NL" sz="2800" i="1" dirty="0" err="1" smtClean="0"/>
              <a:t>B</a:t>
            </a:r>
            <a:r>
              <a:rPr lang="nl-NL" sz="2800" i="1" baseline="-25000" dirty="0" err="1" smtClean="0"/>
              <a:t>x</a:t>
            </a:r>
            <a:r>
              <a:rPr lang="nl-NL" sz="2800" dirty="0" smtClean="0"/>
              <a:t> </a:t>
            </a:r>
            <a:r>
              <a:rPr lang="nl-NL" sz="2800" dirty="0"/>
              <a:t>* </a:t>
            </a:r>
            <a:r>
              <a:rPr lang="nl-NL" sz="2800" i="1" dirty="0" err="1" smtClean="0"/>
              <a:t>v</a:t>
            </a:r>
            <a:r>
              <a:rPr lang="nl-NL" sz="2800" i="1" baseline="-25000" dirty="0" err="1"/>
              <a:t>z</a:t>
            </a:r>
            <a:r>
              <a:rPr lang="nl-NL" sz="2800" i="1" baseline="-25000" dirty="0" smtClean="0"/>
              <a:t> </a:t>
            </a:r>
            <a:r>
              <a:rPr lang="nl-NL" sz="2800" i="1" dirty="0"/>
              <a:t>- </a:t>
            </a:r>
            <a:r>
              <a:rPr lang="nl-NL" sz="2800" i="1" dirty="0" err="1" smtClean="0"/>
              <a:t>B</a:t>
            </a:r>
            <a:r>
              <a:rPr lang="nl-NL" sz="2800" i="1" baseline="-25000" dirty="0" err="1"/>
              <a:t>z</a:t>
            </a:r>
            <a:r>
              <a:rPr lang="nl-NL" sz="2800" dirty="0" smtClean="0"/>
              <a:t> </a:t>
            </a:r>
            <a:r>
              <a:rPr lang="nl-NL" sz="2800" dirty="0"/>
              <a:t>* </a:t>
            </a:r>
            <a:r>
              <a:rPr lang="nl-NL" sz="2800" i="1" dirty="0" err="1" smtClean="0"/>
              <a:t>v</a:t>
            </a:r>
            <a:r>
              <a:rPr lang="nl-NL" sz="2800" i="1" baseline="-25000" dirty="0" err="1" smtClean="0"/>
              <a:t>x</a:t>
            </a:r>
            <a:r>
              <a:rPr lang="nl-NL" sz="2800" i="1" baseline="-25000" dirty="0" smtClean="0"/>
              <a:t> </a:t>
            </a:r>
          </a:p>
          <a:p>
            <a:r>
              <a:rPr lang="nl-NL" sz="2800" i="1" dirty="0" err="1" smtClean="0"/>
              <a:t>F</a:t>
            </a:r>
            <a:r>
              <a:rPr lang="nl-NL" sz="2800" i="1" baseline="-25000" dirty="0" err="1" smtClean="0"/>
              <a:t>z</a:t>
            </a:r>
            <a:r>
              <a:rPr lang="nl-NL" sz="2800" baseline="-25000" dirty="0" smtClean="0"/>
              <a:t> </a:t>
            </a:r>
            <a:r>
              <a:rPr lang="nl-NL" sz="2800" dirty="0"/>
              <a:t>= </a:t>
            </a:r>
            <a:r>
              <a:rPr lang="nl-NL" sz="2800" i="1" dirty="0" err="1" smtClean="0"/>
              <a:t>B</a:t>
            </a:r>
            <a:r>
              <a:rPr lang="nl-NL" sz="2800" i="1" baseline="-25000" dirty="0" err="1"/>
              <a:t>y</a:t>
            </a:r>
            <a:r>
              <a:rPr lang="nl-NL" sz="2800" dirty="0" smtClean="0"/>
              <a:t> </a:t>
            </a:r>
            <a:r>
              <a:rPr lang="nl-NL" sz="2800" dirty="0"/>
              <a:t>* </a:t>
            </a:r>
            <a:r>
              <a:rPr lang="nl-NL" sz="2800" i="1" dirty="0" err="1" smtClean="0"/>
              <a:t>v</a:t>
            </a:r>
            <a:r>
              <a:rPr lang="nl-NL" sz="2800" i="1" baseline="-25000" dirty="0" err="1" smtClean="0"/>
              <a:t>x</a:t>
            </a:r>
            <a:r>
              <a:rPr lang="nl-NL" sz="2800" i="1" baseline="-25000" dirty="0" smtClean="0"/>
              <a:t> </a:t>
            </a:r>
            <a:r>
              <a:rPr lang="nl-NL" sz="2800" i="1" dirty="0"/>
              <a:t>- </a:t>
            </a:r>
            <a:r>
              <a:rPr lang="nl-NL" sz="2800" i="1" dirty="0" err="1" smtClean="0"/>
              <a:t>B</a:t>
            </a:r>
            <a:r>
              <a:rPr lang="nl-NL" sz="2800" i="1" baseline="-25000" dirty="0" err="1" smtClean="0"/>
              <a:t>x</a:t>
            </a:r>
            <a:r>
              <a:rPr lang="nl-NL" sz="2800" dirty="0" smtClean="0"/>
              <a:t> </a:t>
            </a:r>
            <a:r>
              <a:rPr lang="nl-NL" sz="2800" dirty="0"/>
              <a:t>* </a:t>
            </a:r>
            <a:r>
              <a:rPr lang="nl-NL" sz="2800" i="1" dirty="0" err="1" smtClean="0"/>
              <a:t>v</a:t>
            </a:r>
            <a:r>
              <a:rPr lang="nl-NL" sz="2800" i="1" baseline="-25000" dirty="0" err="1"/>
              <a:t>y</a:t>
            </a:r>
            <a:r>
              <a:rPr lang="nl-NL" sz="2800" i="1" baseline="-25000" dirty="0" smtClean="0"/>
              <a:t> </a:t>
            </a:r>
            <a:endParaRPr lang="nl-NL" sz="2800" i="1" baseline="-25000" dirty="0"/>
          </a:p>
          <a:p>
            <a:endParaRPr lang="nl-NL" sz="2800" i="1" baseline="-25000" dirty="0"/>
          </a:p>
          <a:p>
            <a:endParaRPr lang="nl-NL" sz="2800" i="1" baseline="-25000" dirty="0"/>
          </a:p>
        </p:txBody>
      </p:sp>
    </p:spTree>
    <p:extLst>
      <p:ext uri="{BB962C8B-B14F-4D97-AF65-F5344CB8AC3E}">
        <p14:creationId xmlns:p14="http://schemas.microsoft.com/office/powerpoint/2010/main" val="7339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Energieniveaus uit gemeten spectra</a:t>
            </a:r>
            <a:endParaRPr lang="nl-NL" sz="3200" dirty="0">
              <a:latin typeface="+mn-lt"/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1475656" y="299695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1475656" y="328498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475656" y="357301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475656" y="386104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475656" y="414908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475656" y="443711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5794231" y="299695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794231" y="314096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5794231" y="342900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5794231" y="386104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5794231" y="4413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794231" y="29249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1475656" y="270892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463047" y="2036328"/>
            <a:ext cx="3105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/>
                </a:solidFill>
                <a:latin typeface="+mn-lt"/>
              </a:rPr>
              <a:t>Atoom trilt binnen molecuul</a:t>
            </a:r>
            <a:endParaRPr lang="nl-NL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572000" y="2050338"/>
            <a:ext cx="360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/>
                </a:solidFill>
                <a:latin typeface="Calibri" panose="020F0502020204030204" pitchFamily="34" charset="0"/>
              </a:rPr>
              <a:t>Elektron aangetrokken door kern</a:t>
            </a:r>
            <a:endParaRPr lang="nl-N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3821020" y="4941168"/>
            <a:ext cx="74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/>
                </a:solidFill>
                <a:latin typeface="+mn-lt"/>
              </a:rPr>
              <a:t>Raar!</a:t>
            </a:r>
            <a:endParaRPr lang="nl-NL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86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Eenvoudig model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λ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endParaRPr lang="en-US" sz="28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l-G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l-GR" sz="28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λ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dan ook </a:t>
            </a:r>
            <a:r>
              <a:rPr lang="el-GR" sz="28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λ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 </a:t>
            </a: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</a:t>
            </a:r>
          </a:p>
          <a:p>
            <a:pPr eaLnBrk="1" hangingPunct="1">
              <a:defRPr/>
            </a:pPr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Beperkte ruimte  discrete mogelijkheden (kinetische) energie, minimale waarde</a:t>
            </a:r>
          </a:p>
          <a:p>
            <a:pPr eaLnBrk="1" hangingPunct="1">
              <a:defRPr/>
            </a:pPr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/2</a:t>
            </a: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/8</a:t>
            </a:r>
            <a:r>
              <a:rPr lang="nl-NL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mL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  <a:p>
            <a:pPr eaLnBrk="1" hangingPunct="1">
              <a:defRPr/>
            </a:pPr>
            <a:endParaRPr lang="nl-NL" sz="2800" baseline="30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Discreet, orde van grootte goed, niet de verhoudingen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6516216" y="1304992"/>
            <a:ext cx="0" cy="205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16216" y="335699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7596336" y="1304992"/>
            <a:ext cx="0" cy="20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516216" y="321297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516216" y="285293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516216" y="206309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Vrije vorm 14"/>
          <p:cNvSpPr/>
          <p:nvPr/>
        </p:nvSpPr>
        <p:spPr>
          <a:xfrm>
            <a:off x="6530033" y="3093901"/>
            <a:ext cx="1080000" cy="263090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Vrije vorm 15"/>
          <p:cNvSpPr/>
          <p:nvPr/>
        </p:nvSpPr>
        <p:spPr>
          <a:xfrm>
            <a:off x="6530033" y="2600701"/>
            <a:ext cx="540000" cy="263090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 17"/>
          <p:cNvSpPr/>
          <p:nvPr/>
        </p:nvSpPr>
        <p:spPr>
          <a:xfrm flipV="1">
            <a:off x="7070033" y="2830954"/>
            <a:ext cx="540000" cy="202679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Calibri" panose="020F0502020204030204" pitchFamily="34" charset="0"/>
              </a:rPr>
              <a:t>Beter model</a:t>
            </a:r>
            <a:endParaRPr lang="nl-NL" sz="3200" dirty="0">
              <a:latin typeface="Calibri" panose="020F0502020204030204" pitchFamily="34" charset="0"/>
            </a:endParaRPr>
          </a:p>
        </p:txBody>
      </p:sp>
      <p:sp>
        <p:nvSpPr>
          <p:cNvPr id="4" name="Vrije vorm 3"/>
          <p:cNvSpPr/>
          <p:nvPr/>
        </p:nvSpPr>
        <p:spPr>
          <a:xfrm>
            <a:off x="3308985" y="2420888"/>
            <a:ext cx="2526030" cy="1611684"/>
          </a:xfrm>
          <a:custGeom>
            <a:avLst/>
            <a:gdLst>
              <a:gd name="connsiteX0" fmla="*/ 0 w 2526030"/>
              <a:gd name="connsiteY0" fmla="*/ 0 h 1611684"/>
              <a:gd name="connsiteX1" fmla="*/ 1257300 w 2526030"/>
              <a:gd name="connsiteY1" fmla="*/ 1611630 h 1611684"/>
              <a:gd name="connsiteX2" fmla="*/ 2526030 w 2526030"/>
              <a:gd name="connsiteY2" fmla="*/ 45720 h 161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6030" h="1611684">
                <a:moveTo>
                  <a:pt x="0" y="0"/>
                </a:moveTo>
                <a:cubicBezTo>
                  <a:pt x="418147" y="802005"/>
                  <a:pt x="836295" y="1604010"/>
                  <a:pt x="1257300" y="1611630"/>
                </a:cubicBezTo>
                <a:cubicBezTo>
                  <a:pt x="1678305" y="1619250"/>
                  <a:pt x="2102167" y="832485"/>
                  <a:pt x="2526030" y="45720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8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Calibri" panose="020F0502020204030204" pitchFamily="34" charset="0"/>
              </a:rPr>
              <a:t>Kwalitatief</a:t>
            </a:r>
            <a:endParaRPr lang="nl-NL" sz="3200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800" dirty="0" smtClean="0"/>
          </a:p>
          <a:p>
            <a:endParaRPr lang="nl-NL" sz="2800" dirty="0"/>
          </a:p>
          <a:p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Hele golf in plaats van halve golf, dus kleinere golflengte, dus hogere energie</a:t>
            </a:r>
          </a:p>
          <a:p>
            <a:r>
              <a:rPr lang="nl-NL" sz="2800" dirty="0" smtClean="0"/>
              <a:t>Maar daar is de put breder!</a:t>
            </a:r>
          </a:p>
          <a:p>
            <a:r>
              <a:rPr lang="nl-NL" sz="2800" dirty="0" smtClean="0"/>
              <a:t>Dus de energie is minder hoog dan hij zou zijn voor het tweede niveau in een rechte put</a:t>
            </a:r>
            <a:endParaRPr lang="nl-NL" sz="2800" dirty="0"/>
          </a:p>
        </p:txBody>
      </p:sp>
      <p:sp>
        <p:nvSpPr>
          <p:cNvPr id="4" name="Vrije vorm 3"/>
          <p:cNvSpPr/>
          <p:nvPr/>
        </p:nvSpPr>
        <p:spPr>
          <a:xfrm>
            <a:off x="3308985" y="1988840"/>
            <a:ext cx="2526030" cy="1611684"/>
          </a:xfrm>
          <a:custGeom>
            <a:avLst/>
            <a:gdLst>
              <a:gd name="connsiteX0" fmla="*/ 0 w 2526030"/>
              <a:gd name="connsiteY0" fmla="*/ 0 h 1611684"/>
              <a:gd name="connsiteX1" fmla="*/ 1257300 w 2526030"/>
              <a:gd name="connsiteY1" fmla="*/ 1611630 h 1611684"/>
              <a:gd name="connsiteX2" fmla="*/ 2526030 w 2526030"/>
              <a:gd name="connsiteY2" fmla="*/ 45720 h 161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6030" h="1611684">
                <a:moveTo>
                  <a:pt x="0" y="0"/>
                </a:moveTo>
                <a:cubicBezTo>
                  <a:pt x="418147" y="802005"/>
                  <a:pt x="836295" y="1604010"/>
                  <a:pt x="1257300" y="1611630"/>
                </a:cubicBezTo>
                <a:cubicBezTo>
                  <a:pt x="1678305" y="1619250"/>
                  <a:pt x="2102167" y="832485"/>
                  <a:pt x="2526030" y="45720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 4"/>
          <p:cNvSpPr/>
          <p:nvPr/>
        </p:nvSpPr>
        <p:spPr>
          <a:xfrm>
            <a:off x="4194810" y="3177340"/>
            <a:ext cx="811530" cy="263090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Vrije vorm 5"/>
          <p:cNvSpPr/>
          <p:nvPr/>
        </p:nvSpPr>
        <p:spPr>
          <a:xfrm>
            <a:off x="4042289" y="2935313"/>
            <a:ext cx="540000" cy="263090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Vrije vorm 7"/>
          <p:cNvSpPr/>
          <p:nvPr/>
        </p:nvSpPr>
        <p:spPr>
          <a:xfrm flipV="1">
            <a:off x="4589140" y="3145189"/>
            <a:ext cx="540000" cy="243706"/>
          </a:xfrm>
          <a:custGeom>
            <a:avLst/>
            <a:gdLst>
              <a:gd name="connsiteX0" fmla="*/ 0 w 811530"/>
              <a:gd name="connsiteY0" fmla="*/ 263090 h 263090"/>
              <a:gd name="connsiteX1" fmla="*/ 377190 w 811530"/>
              <a:gd name="connsiteY1" fmla="*/ 200 h 263090"/>
              <a:gd name="connsiteX2" fmla="*/ 811530 w 811530"/>
              <a:gd name="connsiteY2" fmla="*/ 228800 h 2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530" h="263090">
                <a:moveTo>
                  <a:pt x="0" y="263090"/>
                </a:moveTo>
                <a:cubicBezTo>
                  <a:pt x="120967" y="134502"/>
                  <a:pt x="241935" y="5915"/>
                  <a:pt x="377190" y="200"/>
                </a:cubicBezTo>
                <a:cubicBezTo>
                  <a:pt x="512445" y="-5515"/>
                  <a:pt x="661987" y="111642"/>
                  <a:pt x="811530" y="228800"/>
                </a:cubicBezTo>
              </a:path>
            </a:pathLst>
          </a:cu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91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Calibri" panose="020F0502020204030204" pitchFamily="34" charset="0"/>
              </a:rPr>
              <a:t>Differentiaalvergelijking</a:t>
            </a:r>
            <a:endParaRPr lang="nl-NL" sz="3200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</a:t>
            </a:r>
            <a:r>
              <a:rPr lang="nl-NL" sz="2800" i="1" dirty="0" smtClean="0"/>
              <a:t>h</a:t>
            </a:r>
            <a:r>
              <a:rPr lang="nl-NL" sz="2800" i="1" baseline="30000" dirty="0" smtClean="0"/>
              <a:t>2</a:t>
            </a:r>
            <a:r>
              <a:rPr lang="nl-NL" sz="2800" dirty="0" smtClean="0"/>
              <a:t>/8m</a:t>
            </a:r>
            <a:r>
              <a:rPr lang="el-GR" sz="2800" dirty="0" smtClean="0"/>
              <a:t>π</a:t>
            </a:r>
            <a:r>
              <a:rPr lang="nl-NL" sz="2800" baseline="30000" dirty="0" smtClean="0"/>
              <a:t>2 </a:t>
            </a:r>
            <a:r>
              <a:rPr lang="nl-NL" sz="2800" dirty="0" smtClean="0"/>
              <a:t>d</a:t>
            </a:r>
            <a:r>
              <a:rPr lang="nl-NL" sz="2800" baseline="30000" dirty="0" smtClean="0"/>
              <a:t>2</a:t>
            </a:r>
            <a:r>
              <a:rPr lang="el-GR" sz="2800" i="1" dirty="0" smtClean="0"/>
              <a:t>ψ</a:t>
            </a:r>
            <a:r>
              <a:rPr lang="nl-NL" sz="2800" dirty="0" smtClean="0"/>
              <a:t>(</a:t>
            </a:r>
            <a:r>
              <a:rPr lang="nl-NL" sz="2800" i="1" dirty="0" smtClean="0"/>
              <a:t>x</a:t>
            </a:r>
            <a:r>
              <a:rPr lang="nl-NL" sz="2800" dirty="0" smtClean="0"/>
              <a:t>)/dx</a:t>
            </a:r>
            <a:r>
              <a:rPr lang="nl-NL" sz="2800" baseline="30000" dirty="0" smtClean="0"/>
              <a:t>2 </a:t>
            </a:r>
            <a:r>
              <a:rPr lang="nl-NL" sz="2800" dirty="0" smtClean="0"/>
              <a:t>+ </a:t>
            </a:r>
            <a:r>
              <a:rPr lang="nl-NL" sz="2800" i="1" dirty="0" smtClean="0"/>
              <a:t>U</a:t>
            </a:r>
            <a:r>
              <a:rPr lang="nl-NL" sz="2800" dirty="0" smtClean="0"/>
              <a:t>(</a:t>
            </a:r>
            <a:r>
              <a:rPr lang="nl-NL" sz="2800" i="1" dirty="0" smtClean="0"/>
              <a:t>x</a:t>
            </a:r>
            <a:r>
              <a:rPr lang="nl-NL" sz="2800" dirty="0" smtClean="0"/>
              <a:t>)</a:t>
            </a:r>
            <a:r>
              <a:rPr lang="el-GR" sz="2800" i="1" dirty="0"/>
              <a:t> ψ</a:t>
            </a:r>
            <a:r>
              <a:rPr lang="nl-NL" sz="2800" dirty="0"/>
              <a:t>(</a:t>
            </a:r>
            <a:r>
              <a:rPr lang="nl-NL" sz="2800" i="1" dirty="0"/>
              <a:t>x</a:t>
            </a:r>
            <a:r>
              <a:rPr lang="nl-NL" sz="2800" dirty="0" smtClean="0"/>
              <a:t>) = </a:t>
            </a:r>
            <a:r>
              <a:rPr lang="nl-NL" sz="2800" i="1" dirty="0" smtClean="0"/>
              <a:t>E</a:t>
            </a:r>
            <a:r>
              <a:rPr lang="el-GR" sz="2800" i="1" dirty="0"/>
              <a:t> ψ</a:t>
            </a:r>
            <a:r>
              <a:rPr lang="nl-NL" sz="2800" dirty="0"/>
              <a:t>(</a:t>
            </a:r>
            <a:r>
              <a:rPr lang="nl-NL" sz="2800" i="1" dirty="0"/>
              <a:t>x</a:t>
            </a:r>
            <a:r>
              <a:rPr lang="nl-NL" sz="2800" dirty="0" smtClean="0"/>
              <a:t>)</a:t>
            </a:r>
          </a:p>
          <a:p>
            <a:pPr marL="0" indent="0">
              <a:buNone/>
            </a:pPr>
            <a:endParaRPr lang="nl-NL" sz="2800" i="1" dirty="0" smtClean="0"/>
          </a:p>
          <a:p>
            <a:pPr marL="0" indent="0">
              <a:buNone/>
            </a:pPr>
            <a:r>
              <a:rPr lang="nl-NL" sz="2800" dirty="0"/>
              <a:t>d</a:t>
            </a:r>
            <a:r>
              <a:rPr lang="nl-NL" sz="2800" baseline="30000" dirty="0"/>
              <a:t>2</a:t>
            </a:r>
            <a:r>
              <a:rPr lang="el-GR" sz="2800" i="1" dirty="0" smtClean="0"/>
              <a:t>ψ</a:t>
            </a:r>
            <a:r>
              <a:rPr lang="nl-NL" sz="2800" dirty="0" smtClean="0"/>
              <a:t>/dx</a:t>
            </a:r>
            <a:r>
              <a:rPr lang="nl-NL" sz="2800" baseline="30000" dirty="0" smtClean="0"/>
              <a:t>2 </a:t>
            </a:r>
            <a:r>
              <a:rPr lang="nl-NL" sz="2800" dirty="0" smtClean="0"/>
              <a:t>= c * (</a:t>
            </a:r>
            <a:r>
              <a:rPr lang="nl-NL" sz="2800" i="1" dirty="0"/>
              <a:t>U</a:t>
            </a:r>
            <a:r>
              <a:rPr lang="nl-NL" sz="2800" dirty="0"/>
              <a:t>(</a:t>
            </a:r>
            <a:r>
              <a:rPr lang="nl-NL" sz="2800" i="1" dirty="0"/>
              <a:t>x</a:t>
            </a:r>
            <a:r>
              <a:rPr lang="nl-NL" sz="2800" dirty="0" smtClean="0"/>
              <a:t>) – </a:t>
            </a:r>
            <a:r>
              <a:rPr lang="nl-NL" sz="2800" i="1" dirty="0" smtClean="0"/>
              <a:t>E</a:t>
            </a:r>
            <a:r>
              <a:rPr lang="nl-NL" sz="2800" dirty="0" smtClean="0"/>
              <a:t>)</a:t>
            </a:r>
            <a:r>
              <a:rPr lang="el-GR" sz="2800" i="1" dirty="0"/>
              <a:t> ψ</a:t>
            </a:r>
            <a:r>
              <a:rPr lang="nl-NL" sz="2800" dirty="0"/>
              <a:t>(</a:t>
            </a:r>
            <a:r>
              <a:rPr lang="nl-NL" sz="2800" i="1" dirty="0"/>
              <a:t>x</a:t>
            </a:r>
            <a:r>
              <a:rPr lang="nl-NL" sz="2800" dirty="0"/>
              <a:t>)</a:t>
            </a:r>
          </a:p>
          <a:p>
            <a:pPr marL="0" indent="0">
              <a:buNone/>
            </a:pPr>
            <a:endParaRPr lang="nl-NL" sz="2800" i="1" dirty="0"/>
          </a:p>
        </p:txBody>
      </p:sp>
    </p:spTree>
    <p:extLst>
      <p:ext uri="{BB962C8B-B14F-4D97-AF65-F5344CB8AC3E}">
        <p14:creationId xmlns:p14="http://schemas.microsoft.com/office/powerpoint/2010/main" val="17240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oorstellen</a:t>
            </a:r>
            <a:endParaRPr lang="nl-NL" sz="32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25625"/>
            <a:ext cx="8047806" cy="4351338"/>
          </a:xfrm>
        </p:spPr>
        <p:txBody>
          <a:bodyPr/>
          <a:lstStyle/>
          <a:p>
            <a:pPr marL="609600" indent="-609600">
              <a:lnSpc>
                <a:spcPct val="85000"/>
              </a:lnSpc>
            </a:pPr>
            <a:r>
              <a:rPr lang="en-US" sz="2800" dirty="0" smtClean="0"/>
              <a:t>Stedelijk Gymnasium Leiden, ICLON</a:t>
            </a:r>
          </a:p>
          <a:p>
            <a:pPr marL="609600" indent="-609600">
              <a:lnSpc>
                <a:spcPct val="85000"/>
              </a:lnSpc>
              <a:buNone/>
            </a:pPr>
            <a:r>
              <a:rPr lang="en-US" sz="2800" dirty="0" smtClean="0"/>
              <a:t>	Impact, Nova VWO </a:t>
            </a:r>
            <a:r>
              <a:rPr lang="en-US" sz="2800" dirty="0" err="1" smtClean="0"/>
              <a:t>bovenbouw</a:t>
            </a:r>
            <a:r>
              <a:rPr lang="en-US" sz="2800" dirty="0" smtClean="0"/>
              <a:t>, </a:t>
            </a:r>
          </a:p>
          <a:p>
            <a:pPr marL="609600" indent="-609600">
              <a:lnSpc>
                <a:spcPct val="85000"/>
              </a:lnSpc>
              <a:buNone/>
            </a:pPr>
            <a:r>
              <a:rPr lang="en-US" sz="2800" dirty="0" smtClean="0"/>
              <a:t>	NVOX </a:t>
            </a:r>
            <a:r>
              <a:rPr lang="en-US" sz="2800" dirty="0" err="1" smtClean="0"/>
              <a:t>quantumlesjes</a:t>
            </a:r>
            <a:r>
              <a:rPr lang="en-US" sz="2800" dirty="0" smtClean="0"/>
              <a:t>, </a:t>
            </a:r>
            <a:r>
              <a:rPr lang="en-US" sz="2800" dirty="0" err="1"/>
              <a:t>N</a:t>
            </a:r>
            <a:r>
              <a:rPr lang="en-US" sz="2800" dirty="0" err="1" smtClean="0"/>
              <a:t>ascholing</a:t>
            </a:r>
            <a:r>
              <a:rPr lang="en-US" sz="2800" dirty="0" smtClean="0"/>
              <a:t> </a:t>
            </a:r>
            <a:r>
              <a:rPr lang="en-US" sz="2800" dirty="0" err="1" smtClean="0"/>
              <a:t>Quantumwereld</a:t>
            </a:r>
            <a:endParaRPr lang="en-US" sz="2800" dirty="0" smtClean="0"/>
          </a:p>
          <a:p>
            <a:pPr marL="609600" indent="-609600">
              <a:lnSpc>
                <a:spcPct val="85000"/>
              </a:lnSpc>
            </a:pPr>
            <a:endParaRPr lang="en-US" sz="2800" dirty="0" smtClean="0"/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/>
              <a:t>Modules </a:t>
            </a:r>
            <a:r>
              <a:rPr lang="en-US" sz="2800" dirty="0" err="1" smtClean="0"/>
              <a:t>Quantumwereld</a:t>
            </a:r>
            <a:r>
              <a:rPr lang="en-US" sz="2800" dirty="0" smtClean="0"/>
              <a:t>; </a:t>
            </a:r>
            <a:r>
              <a:rPr lang="en-US" sz="2800" dirty="0" err="1" smtClean="0"/>
              <a:t>Natuurwetten</a:t>
            </a:r>
            <a:r>
              <a:rPr lang="en-US" sz="2800" dirty="0" smtClean="0"/>
              <a:t> en </a:t>
            </a:r>
            <a:r>
              <a:rPr lang="en-US" sz="2800" dirty="0" err="1" smtClean="0"/>
              <a:t>modellen</a:t>
            </a:r>
            <a:r>
              <a:rPr lang="en-US" sz="2800" dirty="0" smtClean="0"/>
              <a:t>: www.nieuwenatuurkunde.nl</a:t>
            </a:r>
          </a:p>
          <a:p>
            <a:pPr marL="0" indent="0">
              <a:lnSpc>
                <a:spcPct val="85000"/>
              </a:lnSpc>
              <a:buNone/>
            </a:pPr>
            <a:endParaRPr lang="en-US" sz="2800" dirty="0" smtClean="0"/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/>
              <a:t>h.vanbemmel@gymnasiumleiden.nl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17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+mn-lt"/>
              </a:rPr>
              <a:t>Model</a:t>
            </a:r>
            <a:endParaRPr lang="nl-NL" dirty="0">
              <a:latin typeface="+mn-lt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129590"/>
              </p:ext>
            </p:extLst>
          </p:nvPr>
        </p:nvGraphicFramePr>
        <p:xfrm>
          <a:off x="683568" y="2204864"/>
          <a:ext cx="8136904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4723"/>
                <a:gridCol w="254218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b="1" kern="50" dirty="0" smtClean="0">
                          <a:effectLst/>
                        </a:rPr>
                        <a:t>modelvergelijkingen</a:t>
                      </a:r>
                      <a:endParaRPr lang="nl-NL" sz="2000" b="1" kern="50" dirty="0">
                        <a:effectLst/>
                        <a:latin typeface="Times New Roman" panose="02020603050405020304" pitchFamily="18" charset="0"/>
                        <a:ea typeface="DejaVu Sans"/>
                        <a:cs typeface="Free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b="1" kern="50" dirty="0">
                          <a:effectLst/>
                        </a:rPr>
                        <a:t>startwaarden</a:t>
                      </a:r>
                      <a:endParaRPr lang="nl-NL" sz="2000" b="1" kern="50" dirty="0">
                        <a:effectLst/>
                        <a:latin typeface="Times New Roman" panose="02020603050405020304" pitchFamily="18" charset="0"/>
                        <a:ea typeface="DejaVu Sans"/>
                        <a:cs typeface="Free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en-GB" sz="2000" kern="50" dirty="0">
                          <a:effectLst/>
                        </a:rPr>
                        <a:t>U := C*x^2</a:t>
                      </a:r>
                      <a:endParaRPr lang="nl-NL" sz="20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en-GB" sz="2000" kern="50" dirty="0" err="1">
                          <a:effectLst/>
                        </a:rPr>
                        <a:t>kromming</a:t>
                      </a:r>
                      <a:r>
                        <a:rPr lang="en-GB" sz="2000" kern="50" dirty="0">
                          <a:effectLst/>
                        </a:rPr>
                        <a:t> := -1*</a:t>
                      </a:r>
                      <a:r>
                        <a:rPr lang="en-GB" sz="2000" kern="50" dirty="0" err="1">
                          <a:effectLst/>
                        </a:rPr>
                        <a:t>massafactor</a:t>
                      </a:r>
                      <a:r>
                        <a:rPr lang="en-GB" sz="2000" kern="50" dirty="0">
                          <a:effectLst/>
                        </a:rPr>
                        <a:t>*(</a:t>
                      </a:r>
                      <a:r>
                        <a:rPr lang="en-GB" sz="2000" kern="50" dirty="0" err="1">
                          <a:effectLst/>
                        </a:rPr>
                        <a:t>Energie</a:t>
                      </a:r>
                      <a:r>
                        <a:rPr lang="en-GB" sz="2000" kern="50" dirty="0">
                          <a:effectLst/>
                        </a:rPr>
                        <a:t> – U)*golf</a:t>
                      </a:r>
                      <a:endParaRPr lang="nl-NL" sz="20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helling := helling + kromming*dx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 err="1">
                          <a:effectLst/>
                        </a:rPr>
                        <a:t>dgolf</a:t>
                      </a:r>
                      <a:r>
                        <a:rPr lang="nl-NL" sz="2000" kern="50" dirty="0">
                          <a:effectLst/>
                        </a:rPr>
                        <a:t> := helling*dx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golf := golf + </a:t>
                      </a:r>
                      <a:r>
                        <a:rPr lang="nl-NL" sz="2000" kern="50" dirty="0" err="1">
                          <a:effectLst/>
                        </a:rPr>
                        <a:t>dgolf</a:t>
                      </a:r>
                      <a:endParaRPr lang="nl-NL" sz="20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x := x + dx</a:t>
                      </a:r>
                      <a:endParaRPr lang="nl-NL" sz="2000" kern="50" dirty="0">
                        <a:effectLst/>
                        <a:latin typeface="Times New Roman" panose="02020603050405020304" pitchFamily="18" charset="0"/>
                        <a:ea typeface="DejaVu Sans"/>
                        <a:cs typeface="Free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x := 0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C := 1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golf := </a:t>
                      </a:r>
                      <a:r>
                        <a:rPr lang="nl-NL" sz="2000" kern="50" dirty="0" smtClean="0">
                          <a:effectLst/>
                        </a:rPr>
                        <a:t>1</a:t>
                      </a:r>
                      <a:endParaRPr lang="nl-NL" sz="20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helling := </a:t>
                      </a:r>
                      <a:r>
                        <a:rPr lang="nl-NL" sz="2000" kern="50" dirty="0" smtClean="0">
                          <a:effectLst/>
                        </a:rPr>
                        <a:t>0</a:t>
                      </a:r>
                      <a:endParaRPr lang="nl-NL" sz="20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massafactor := 5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Energie := 0.4471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nl-NL" sz="2000" kern="50" dirty="0">
                          <a:effectLst/>
                        </a:rPr>
                        <a:t>dx := 0.0001</a:t>
                      </a:r>
                      <a:endParaRPr lang="nl-NL" sz="2000" kern="50" dirty="0">
                        <a:effectLst/>
                        <a:latin typeface="Times New Roman" panose="02020603050405020304" pitchFamily="18" charset="0"/>
                        <a:ea typeface="DejaVu Sans"/>
                        <a:cs typeface="Free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1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Calibri" panose="020F0502020204030204" pitchFamily="34" charset="0"/>
              </a:rPr>
              <a:t>Kan dit een kansverdeling voorstellen?</a:t>
            </a:r>
            <a:endParaRPr lang="nl-NL" sz="3200" dirty="0">
              <a:latin typeface="Calibri" panose="020F0502020204030204" pitchFamily="34" charset="0"/>
            </a:endParaRPr>
          </a:p>
        </p:txBody>
      </p:sp>
      <p:pic>
        <p:nvPicPr>
          <p:cNvPr id="2050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3744416" cy="24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Afbeelding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250" y="2318941"/>
            <a:ext cx="4029750" cy="263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6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Wel als je de energie goed kiest!</a:t>
            </a:r>
            <a:endParaRPr lang="nl-NL" sz="3200" dirty="0">
              <a:latin typeface="+mn-lt"/>
            </a:endParaRPr>
          </a:p>
        </p:txBody>
      </p:sp>
      <p:pic>
        <p:nvPicPr>
          <p:cNvPr id="3074" name="Afbeelding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48880"/>
            <a:ext cx="4850663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6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Wat vind je?</a:t>
            </a:r>
            <a:endParaRPr lang="nl-NL" sz="3200" dirty="0">
              <a:latin typeface="+mn-lt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nl-NL" sz="2800" dirty="0" smtClean="0"/>
              <a:t>1    3    5    7    9    … maal een laagste energie</a:t>
            </a:r>
          </a:p>
          <a:p>
            <a:pPr marL="457200" indent="-457200">
              <a:buAutoNum type="arabicPlain"/>
            </a:pPr>
            <a:endParaRPr lang="nl-NL" dirty="0"/>
          </a:p>
          <a:p>
            <a:r>
              <a:rPr lang="nl-NL" sz="2800" dirty="0" smtClean="0"/>
              <a:t>Nulpuntenergie</a:t>
            </a:r>
          </a:p>
          <a:p>
            <a:r>
              <a:rPr lang="nl-NL" sz="2800" dirty="0" smtClean="0"/>
              <a:t>Gelijke afstanden</a:t>
            </a:r>
          </a:p>
          <a:p>
            <a:r>
              <a:rPr lang="nl-NL" sz="2800" dirty="0" smtClean="0"/>
              <a:t>Afhankelijkheid </a:t>
            </a:r>
            <a:r>
              <a:rPr lang="nl-NL" sz="2800" i="1" dirty="0" smtClean="0"/>
              <a:t>m</a:t>
            </a:r>
            <a:r>
              <a:rPr lang="nl-NL" sz="2800" dirty="0" smtClean="0"/>
              <a:t>, </a:t>
            </a:r>
            <a:r>
              <a:rPr lang="nl-NL" sz="2800" i="1" dirty="0" smtClean="0"/>
              <a:t>C</a:t>
            </a:r>
          </a:p>
          <a:p>
            <a:r>
              <a:rPr lang="nl-NL" sz="2800" dirty="0" smtClean="0"/>
              <a:t>Dus: uit een Coachmodel </a:t>
            </a:r>
            <a:r>
              <a:rPr lang="nl-NL" sz="2800" dirty="0" err="1" smtClean="0"/>
              <a:t>quantumeigenschappen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9353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</a:rPr>
              <a:t>Wat moeten leerlingen kunnen?</a:t>
            </a:r>
            <a:endParaRPr lang="nl-NL" sz="32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Over potentiaalputten:</a:t>
            </a:r>
          </a:p>
          <a:p>
            <a:pPr marL="0" indent="0">
              <a:buNone/>
            </a:pPr>
            <a:r>
              <a:rPr lang="nl-NL" sz="2800" dirty="0" smtClean="0"/>
              <a:t>-Iedereen: met rechte wanden redeneren en rekenen</a:t>
            </a:r>
          </a:p>
          <a:p>
            <a:pPr marL="0" indent="0">
              <a:buNone/>
            </a:pPr>
            <a:r>
              <a:rPr lang="nl-NL" sz="2800" dirty="0" smtClean="0"/>
              <a:t>-Iedereen: kwalitatief begrip andere potentialen</a:t>
            </a:r>
          </a:p>
          <a:p>
            <a:pPr marL="0" indent="0">
              <a:buNone/>
            </a:pPr>
            <a:r>
              <a:rPr lang="nl-NL" sz="2800" dirty="0" smtClean="0"/>
              <a:t>-Samen: programma als black box gebruiken en conclusies trekken</a:t>
            </a:r>
          </a:p>
          <a:p>
            <a:pPr marL="0" indent="0">
              <a:buNone/>
            </a:pPr>
            <a:r>
              <a:rPr lang="nl-NL" sz="2800" smtClean="0"/>
              <a:t>-Liefhebbers: </a:t>
            </a:r>
            <a:r>
              <a:rPr lang="nl-NL" sz="2800" dirty="0" smtClean="0"/>
              <a:t>zelf puzzelen met programma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775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	</a:t>
            </a:r>
            <a: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Waarom moet je dit leren? </a:t>
            </a:r>
            <a:b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Wat moet je leren?</a:t>
            </a:r>
            <a:endParaRPr lang="nl-NL" sz="32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08" y="1667575"/>
            <a:ext cx="2376264" cy="3058558"/>
          </a:xfrm>
          <a:prstGeom prst="rect">
            <a:avLst/>
          </a:prstGeom>
        </p:spPr>
      </p:pic>
      <p:pic>
        <p:nvPicPr>
          <p:cNvPr id="6" name="Tijdelijke aanduiding voor inhoud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073" y="4270977"/>
            <a:ext cx="3335512" cy="2223675"/>
          </a:xfrm>
          <a:prstGeom prst="rect">
            <a:avLst/>
          </a:prstGeom>
        </p:spPr>
      </p:pic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372" y="2739284"/>
            <a:ext cx="2368020" cy="2988000"/>
          </a:xfrm>
        </p:spPr>
      </p:pic>
    </p:spTree>
    <p:extLst>
      <p:ext uri="{BB962C8B-B14F-4D97-AF65-F5344CB8AC3E}">
        <p14:creationId xmlns:p14="http://schemas.microsoft.com/office/powerpoint/2010/main" val="20154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Stellingen</a:t>
            </a:r>
            <a:endParaRPr lang="nl-NL" sz="32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De juiste volgorde bij elk onderwerp uit de natuurkunde is: eerst kwalitatief inzicht, dan pas kwantitatieve resultaten</a:t>
            </a:r>
          </a:p>
          <a:p>
            <a:r>
              <a:rPr lang="nl-NL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Leerlingen zijn verschillend en daarom is enige keuzevrijheid in te maken opgaven nuttig</a:t>
            </a:r>
          </a:p>
          <a:p>
            <a:r>
              <a:rPr lang="nl-NL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Quantumwereld is een gewoon onderwerp: je doet eerst concepten, dan berekeningen; het is een onderwerp met proeven, toepassingen, misconcepten; met een beetje algebra en er zijn computermodellen voor als het ingewikkelder wordt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9002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8436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nl-NL" sz="32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Overzicht</a:t>
            </a:r>
            <a:endParaRPr lang="nl-NL" sz="32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Versnelling en vermogen</a:t>
            </a:r>
          </a:p>
          <a:p>
            <a:pPr lvl="1"/>
            <a:r>
              <a:rPr lang="nl-NL" sz="2500" dirty="0" err="1" smtClean="0"/>
              <a:t>Kwalitatief</a:t>
            </a:r>
            <a:r>
              <a:rPr lang="nl-NL" sz="2500" dirty="0" err="1" smtClean="0">
                <a:sym typeface="Wingdings" panose="05000000000000000000" pitchFamily="2" charset="2"/>
              </a:rPr>
              <a:t>differentiaalvergelijkingmodel</a:t>
            </a:r>
            <a:endParaRPr lang="nl-NL" sz="2500" dirty="0" smtClean="0"/>
          </a:p>
          <a:p>
            <a:r>
              <a:rPr lang="nl-NL" sz="2800" dirty="0" smtClean="0"/>
              <a:t>Magnetisch veld en lorentzkracht</a:t>
            </a:r>
            <a:endParaRPr lang="nl-NL" sz="2800" dirty="0"/>
          </a:p>
          <a:p>
            <a:pPr lvl="1"/>
            <a:r>
              <a:rPr lang="nl-NL" sz="2500" dirty="0" err="1"/>
              <a:t>Kwalitatief</a:t>
            </a:r>
            <a:r>
              <a:rPr lang="nl-NL" sz="2500" dirty="0" err="1">
                <a:sym typeface="Wingdings" panose="05000000000000000000" pitchFamily="2" charset="2"/>
              </a:rPr>
              <a:t>differentiaalvergelijking</a:t>
            </a:r>
            <a:r>
              <a:rPr lang="nl-NL" sz="2500" dirty="0" err="1" smtClean="0">
                <a:sym typeface="Wingdings" panose="05000000000000000000" pitchFamily="2" charset="2"/>
              </a:rPr>
              <a:t>model</a:t>
            </a:r>
            <a:endParaRPr lang="nl-NL" sz="2500" dirty="0"/>
          </a:p>
          <a:p>
            <a:r>
              <a:rPr lang="nl-NL" sz="2800" dirty="0" smtClean="0"/>
              <a:t>Elektron in atoom en atoom in molecuul</a:t>
            </a:r>
            <a:endParaRPr lang="nl-NL" sz="2800" dirty="0"/>
          </a:p>
          <a:p>
            <a:pPr lvl="1"/>
            <a:r>
              <a:rPr lang="nl-NL" sz="2500" dirty="0" err="1"/>
              <a:t>Kwalitatief</a:t>
            </a:r>
            <a:r>
              <a:rPr lang="nl-NL" sz="2500" dirty="0" err="1">
                <a:sym typeface="Wingdings" panose="05000000000000000000" pitchFamily="2" charset="2"/>
              </a:rPr>
              <a:t>differentiaalvergelijkingmodel</a:t>
            </a:r>
            <a:endParaRPr lang="nl-NL" sz="2500" dirty="0"/>
          </a:p>
          <a:p>
            <a:pPr marL="342900" lvl="1" indent="0">
              <a:buNone/>
            </a:pPr>
            <a:endParaRPr lang="nl-NL" sz="2500" dirty="0"/>
          </a:p>
          <a:p>
            <a:endParaRPr lang="nl-NL" sz="2800" dirty="0" smtClean="0"/>
          </a:p>
          <a:p>
            <a:endParaRPr lang="nl-NL" sz="2800" dirty="0" smtClean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561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	</a:t>
            </a:r>
            <a:r>
              <a:rPr lang="nl-NL" sz="3200" i="1" dirty="0" smtClean="0">
                <a:latin typeface="+mn-lt"/>
              </a:rPr>
              <a:t>a</a:t>
            </a:r>
            <a:r>
              <a:rPr lang="nl-NL" sz="3200" dirty="0" smtClean="0">
                <a:latin typeface="+mn-lt"/>
              </a:rPr>
              <a:t> constant of </a:t>
            </a:r>
            <a:r>
              <a:rPr lang="nl-NL" sz="3200" i="1" dirty="0" smtClean="0">
                <a:latin typeface="+mn-lt"/>
              </a:rPr>
              <a:t>P</a:t>
            </a:r>
            <a:r>
              <a:rPr lang="nl-NL" sz="3200" dirty="0" smtClean="0">
                <a:latin typeface="+mn-lt"/>
              </a:rPr>
              <a:t> constant?</a:t>
            </a:r>
            <a:endParaRPr lang="nl-NL" sz="32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 smtClean="0"/>
              <a:t>VWO-examen 2013</a:t>
            </a:r>
          </a:p>
          <a:p>
            <a:pPr marL="0" indent="0">
              <a:buNone/>
            </a:pPr>
            <a:endParaRPr lang="nl-NL" sz="2400" b="1" dirty="0" smtClean="0"/>
          </a:p>
          <a:p>
            <a:pPr marL="0" indent="0">
              <a:buNone/>
            </a:pPr>
            <a:r>
              <a:rPr lang="nl-NL" sz="2400" b="1" dirty="0" smtClean="0"/>
              <a:t>Opgave </a:t>
            </a:r>
            <a:r>
              <a:rPr lang="nl-NL" sz="2400" b="1" dirty="0"/>
              <a:t>1  Sprint  </a:t>
            </a:r>
          </a:p>
          <a:p>
            <a:pPr marL="0" indent="0">
              <a:buNone/>
            </a:pPr>
            <a:r>
              <a:rPr lang="nl-NL" sz="2400" dirty="0" smtClean="0"/>
              <a:t>Kimberley Hypothese </a:t>
            </a:r>
            <a:r>
              <a:rPr lang="nl-NL" sz="2400" dirty="0"/>
              <a:t>1 “Lewis leverde in de eerste 4 s een constante kracht.” 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 err="1" smtClean="0"/>
              <a:t>Jenneke</a:t>
            </a:r>
            <a:r>
              <a:rPr lang="nl-NL" sz="2400" dirty="0" smtClean="0"/>
              <a:t> </a:t>
            </a:r>
            <a:r>
              <a:rPr lang="nl-NL" sz="2400" dirty="0"/>
              <a:t>Hypothese 2 “Lewis leverde in de eerste 4 s een constant vermogen.”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6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658"/>
          </a:xfrm>
        </p:spPr>
        <p:txBody>
          <a:bodyPr>
            <a:normAutofit/>
          </a:bodyPr>
          <a:lstStyle/>
          <a:p>
            <a:pPr algn="ctr"/>
            <a:r>
              <a:rPr lang="nl-NL" sz="3200" i="1" dirty="0" smtClean="0">
                <a:latin typeface="+mn-lt"/>
              </a:rPr>
              <a:t>a</a:t>
            </a:r>
            <a:endParaRPr lang="nl-NL" sz="3200" i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484785"/>
            <a:ext cx="7886700" cy="4692178"/>
          </a:xfrm>
        </p:spPr>
        <p:txBody>
          <a:bodyPr>
            <a:noAutofit/>
          </a:bodyPr>
          <a:lstStyle/>
          <a:p>
            <a:r>
              <a:rPr lang="nl-NL" sz="2800" i="1" dirty="0" smtClean="0"/>
              <a:t>F</a:t>
            </a:r>
            <a:r>
              <a:rPr lang="nl-NL" sz="2800" dirty="0" smtClean="0"/>
              <a:t> evenredig met </a:t>
            </a:r>
            <a:r>
              <a:rPr lang="nl-NL" sz="2800" i="1" dirty="0" smtClean="0"/>
              <a:t>a</a:t>
            </a:r>
            <a:r>
              <a:rPr lang="nl-NL" sz="2800" dirty="0" smtClean="0"/>
              <a:t> = d</a:t>
            </a:r>
            <a:r>
              <a:rPr lang="nl-NL" sz="2800" i="1" dirty="0" smtClean="0"/>
              <a:t>v</a:t>
            </a:r>
            <a:r>
              <a:rPr lang="nl-NL" sz="2800" dirty="0" smtClean="0"/>
              <a:t>/</a:t>
            </a:r>
            <a:r>
              <a:rPr lang="nl-NL" sz="2800" dirty="0" err="1" smtClean="0"/>
              <a:t>d</a:t>
            </a:r>
            <a:r>
              <a:rPr lang="nl-NL" sz="2800" i="1" dirty="0" err="1" smtClean="0"/>
              <a:t>t</a:t>
            </a:r>
            <a:endParaRPr lang="nl-NL" sz="2800" i="1" dirty="0" smtClean="0"/>
          </a:p>
          <a:p>
            <a:endParaRPr lang="nl-NL" sz="2800" i="1" dirty="0" smtClean="0"/>
          </a:p>
          <a:p>
            <a:r>
              <a:rPr lang="nl-NL" sz="2800" dirty="0"/>
              <a:t>Raar! (Aristoteles dacht er anders over</a:t>
            </a:r>
            <a:r>
              <a:rPr lang="nl-NL" sz="2800" dirty="0" smtClean="0"/>
              <a:t>)</a:t>
            </a:r>
            <a:endParaRPr lang="nl-NL" sz="2800" i="1" dirty="0" smtClean="0"/>
          </a:p>
          <a:p>
            <a:pPr marL="0" indent="0">
              <a:buNone/>
            </a:pPr>
            <a:endParaRPr lang="nl-NL" sz="2800" i="1" dirty="0"/>
          </a:p>
          <a:p>
            <a:r>
              <a:rPr lang="nl-NL" sz="2800" dirty="0" smtClean="0"/>
              <a:t>Twee identieke vrachtwagens…</a:t>
            </a: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r>
              <a:rPr lang="nl-NL" sz="2800" dirty="0" smtClean="0"/>
              <a:t> d</a:t>
            </a:r>
            <a:r>
              <a:rPr lang="nl-NL" sz="2800" i="1" dirty="0" smtClean="0"/>
              <a:t>v</a:t>
            </a:r>
            <a:r>
              <a:rPr lang="nl-NL" sz="2800" dirty="0" smtClean="0"/>
              <a:t>/</a:t>
            </a:r>
            <a:r>
              <a:rPr lang="nl-NL" sz="2800" dirty="0" err="1" smtClean="0"/>
              <a:t>d</a:t>
            </a:r>
            <a:r>
              <a:rPr lang="nl-NL" sz="2800" i="1" dirty="0" err="1" smtClean="0"/>
              <a:t>t</a:t>
            </a:r>
            <a:r>
              <a:rPr lang="nl-NL" sz="2800" i="1" dirty="0" smtClean="0"/>
              <a:t> = a  </a:t>
            </a:r>
            <a:r>
              <a:rPr lang="nl-NL" sz="2800" dirty="0" smtClean="0">
                <a:sym typeface="Wingdings" panose="05000000000000000000" pitchFamily="2" charset="2"/>
              </a:rPr>
              <a:t>  </a:t>
            </a:r>
            <a:r>
              <a:rPr lang="nl-NL" sz="2800" i="1" dirty="0" smtClean="0">
                <a:sym typeface="Wingdings" panose="05000000000000000000" pitchFamily="2" charset="2"/>
              </a:rPr>
              <a:t>v</a:t>
            </a:r>
            <a:r>
              <a:rPr lang="nl-NL" sz="2800" dirty="0" smtClean="0">
                <a:sym typeface="Wingdings" panose="05000000000000000000" pitchFamily="2" charset="2"/>
              </a:rPr>
              <a:t>(</a:t>
            </a:r>
            <a:r>
              <a:rPr lang="nl-NL" sz="2800" i="1" dirty="0" smtClean="0">
                <a:sym typeface="Wingdings" panose="05000000000000000000" pitchFamily="2" charset="2"/>
              </a:rPr>
              <a:t>t</a:t>
            </a:r>
            <a:r>
              <a:rPr lang="nl-NL" sz="2800" dirty="0" smtClean="0">
                <a:sym typeface="Wingdings" panose="05000000000000000000" pitchFamily="2" charset="2"/>
              </a:rPr>
              <a:t>) = </a:t>
            </a:r>
            <a:r>
              <a:rPr lang="nl-NL" sz="2800" i="1" dirty="0" smtClean="0">
                <a:sym typeface="Wingdings" panose="05000000000000000000" pitchFamily="2" charset="2"/>
              </a:rPr>
              <a:t>at</a:t>
            </a:r>
          </a:p>
          <a:p>
            <a:r>
              <a:rPr lang="nl-NL" sz="2800" dirty="0" smtClean="0">
                <a:sym typeface="Wingdings" panose="05000000000000000000" pitchFamily="2" charset="2"/>
              </a:rPr>
              <a:t> d</a:t>
            </a:r>
            <a:r>
              <a:rPr lang="nl-NL" sz="2800" i="1" dirty="0" smtClean="0">
                <a:sym typeface="Wingdings" panose="05000000000000000000" pitchFamily="2" charset="2"/>
              </a:rPr>
              <a:t>x</a:t>
            </a:r>
            <a:r>
              <a:rPr lang="nl-NL" sz="2800" dirty="0" smtClean="0">
                <a:sym typeface="Wingdings" panose="05000000000000000000" pitchFamily="2" charset="2"/>
              </a:rPr>
              <a:t>/</a:t>
            </a:r>
            <a:r>
              <a:rPr lang="nl-NL" sz="2800" dirty="0" err="1" smtClean="0">
                <a:sym typeface="Wingdings" panose="05000000000000000000" pitchFamily="2" charset="2"/>
              </a:rPr>
              <a:t>d</a:t>
            </a:r>
            <a:r>
              <a:rPr lang="nl-NL" sz="2800" i="1" dirty="0" err="1" smtClean="0">
                <a:sym typeface="Wingdings" panose="05000000000000000000" pitchFamily="2" charset="2"/>
              </a:rPr>
              <a:t>t</a:t>
            </a:r>
            <a:r>
              <a:rPr lang="nl-NL" sz="2800" i="1" dirty="0" smtClean="0">
                <a:sym typeface="Wingdings" panose="05000000000000000000" pitchFamily="2" charset="2"/>
              </a:rPr>
              <a:t> = at </a:t>
            </a:r>
            <a:r>
              <a:rPr lang="nl-NL" sz="2800" dirty="0" smtClean="0">
                <a:sym typeface="Wingdings" panose="05000000000000000000" pitchFamily="2" charset="2"/>
              </a:rPr>
              <a:t></a:t>
            </a:r>
            <a:r>
              <a:rPr lang="nl-NL" sz="2800" i="1" dirty="0" smtClean="0">
                <a:sym typeface="Wingdings" panose="05000000000000000000" pitchFamily="2" charset="2"/>
              </a:rPr>
              <a:t>  x(t) = ½at</a:t>
            </a:r>
            <a:r>
              <a:rPr lang="nl-NL" sz="2800" i="1" baseline="30000" dirty="0" smtClean="0">
                <a:sym typeface="Wingdings" panose="05000000000000000000" pitchFamily="2" charset="2"/>
              </a:rPr>
              <a:t>2</a:t>
            </a:r>
          </a:p>
          <a:p>
            <a:endParaRPr lang="nl-NL" sz="2800" i="1" baseline="30000" dirty="0">
              <a:sym typeface="Wingdings" panose="05000000000000000000" pitchFamily="2" charset="2"/>
            </a:endParaRPr>
          </a:p>
          <a:p>
            <a:r>
              <a:rPr lang="nl-NL" sz="2800" dirty="0" smtClean="0">
                <a:sym typeface="Wingdings" panose="05000000000000000000" pitchFamily="2" charset="2"/>
              </a:rPr>
              <a:t>Niet als differentiaalvergelijking, maar algebraïsch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3008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i="1" dirty="0" smtClean="0">
                <a:latin typeface="+mn-lt"/>
              </a:rPr>
              <a:t>F</a:t>
            </a:r>
            <a:r>
              <a:rPr lang="nl-NL" sz="3200" dirty="0" smtClean="0">
                <a:latin typeface="+mn-lt"/>
              </a:rPr>
              <a:t> = </a:t>
            </a:r>
            <a:r>
              <a:rPr lang="nl-NL" sz="3200" i="1" dirty="0" smtClean="0">
                <a:latin typeface="+mn-lt"/>
              </a:rPr>
              <a:t>P</a:t>
            </a:r>
            <a:r>
              <a:rPr lang="nl-NL" sz="3200" dirty="0" smtClean="0">
                <a:latin typeface="+mn-lt"/>
              </a:rPr>
              <a:t>/</a:t>
            </a:r>
            <a:r>
              <a:rPr lang="nl-NL" sz="3200" i="1" dirty="0" smtClean="0">
                <a:latin typeface="+mn-lt"/>
              </a:rPr>
              <a:t>v </a:t>
            </a:r>
            <a:r>
              <a:rPr lang="nl-NL" sz="3200" dirty="0" smtClean="0">
                <a:latin typeface="+mn-lt"/>
              </a:rPr>
              <a:t>kwalitatief</a:t>
            </a:r>
            <a:endParaRPr lang="nl-NL" sz="3200" dirty="0">
              <a:latin typeface="+mn-lt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10" y="1825625"/>
            <a:ext cx="6871180" cy="4351338"/>
          </a:xfrm>
        </p:spPr>
      </p:pic>
    </p:spTree>
    <p:extLst>
      <p:ext uri="{BB962C8B-B14F-4D97-AF65-F5344CB8AC3E}">
        <p14:creationId xmlns:p14="http://schemas.microsoft.com/office/powerpoint/2010/main" val="1672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i="1" dirty="0">
                <a:latin typeface="+mn-lt"/>
              </a:rPr>
              <a:t>F</a:t>
            </a:r>
            <a:r>
              <a:rPr lang="nl-NL" dirty="0">
                <a:latin typeface="+mn-lt"/>
              </a:rPr>
              <a:t> = </a:t>
            </a:r>
            <a:r>
              <a:rPr lang="nl-NL" i="1" dirty="0" smtClean="0">
                <a:latin typeface="+mn-lt"/>
              </a:rPr>
              <a:t>P</a:t>
            </a:r>
            <a:r>
              <a:rPr lang="nl-NL" dirty="0" smtClean="0">
                <a:latin typeface="+mn-lt"/>
              </a:rPr>
              <a:t>/</a:t>
            </a:r>
            <a:r>
              <a:rPr lang="nl-NL" i="1" dirty="0" smtClean="0">
                <a:latin typeface="+mn-lt"/>
              </a:rPr>
              <a:t>v </a:t>
            </a:r>
            <a:r>
              <a:rPr lang="nl-NL" dirty="0" smtClean="0">
                <a:latin typeface="+mn-lt"/>
              </a:rPr>
              <a:t>differentiaalvergelijking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Wie ziet de oplossing </a:t>
            </a:r>
            <a:r>
              <a:rPr lang="nl-NL" sz="2800" i="1" dirty="0" smtClean="0"/>
              <a:t>x</a:t>
            </a:r>
            <a:r>
              <a:rPr lang="nl-NL" sz="2800" dirty="0" smtClean="0"/>
              <a:t>(</a:t>
            </a:r>
            <a:r>
              <a:rPr lang="nl-NL" sz="2800" i="1" dirty="0" smtClean="0"/>
              <a:t>t</a:t>
            </a:r>
            <a:r>
              <a:rPr lang="nl-NL" sz="2800" dirty="0" smtClean="0"/>
              <a:t>)?</a:t>
            </a: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710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579</Words>
  <Application>Microsoft Office PowerPoint</Application>
  <PresentationFormat>Diavoorstelling (4:3)</PresentationFormat>
  <Paragraphs>149</Paragraphs>
  <Slides>24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DejaVu Sans</vt:lpstr>
      <vt:lpstr>FreeSans</vt:lpstr>
      <vt:lpstr>Tahoma</vt:lpstr>
      <vt:lpstr>Times New Roman</vt:lpstr>
      <vt:lpstr>Wingdings</vt:lpstr>
      <vt:lpstr>Kantoorthema</vt:lpstr>
      <vt:lpstr>Coachmodelletjes voor de Quantumwereld  Hans van Bemmel WND 2014</vt:lpstr>
      <vt:lpstr>Voorstellen</vt:lpstr>
      <vt:lpstr> Waarom moet je dit leren?  Wat moet je leren?</vt:lpstr>
      <vt:lpstr>Stellingen</vt:lpstr>
      <vt:lpstr>Overzicht</vt:lpstr>
      <vt:lpstr> a constant of P constant?</vt:lpstr>
      <vt:lpstr>a</vt:lpstr>
      <vt:lpstr>F = P/v kwalitatief</vt:lpstr>
      <vt:lpstr>F = P/v differentiaalvergelijking</vt:lpstr>
      <vt:lpstr>Oplossen</vt:lpstr>
      <vt:lpstr>F = P/v model</vt:lpstr>
      <vt:lpstr>FL loodrecht op v en op B</vt:lpstr>
      <vt:lpstr>Eenvoudig geval</vt:lpstr>
      <vt:lpstr>Model</vt:lpstr>
      <vt:lpstr>Energieniveaus uit gemeten spectra</vt:lpstr>
      <vt:lpstr>Eenvoudig model</vt:lpstr>
      <vt:lpstr>Beter model</vt:lpstr>
      <vt:lpstr>Kwalitatief</vt:lpstr>
      <vt:lpstr>Differentiaalvergelijking</vt:lpstr>
      <vt:lpstr>Model</vt:lpstr>
      <vt:lpstr>Kan dit een kansverdeling voorstellen?</vt:lpstr>
      <vt:lpstr>Wel als je de energie goed kiest!</vt:lpstr>
      <vt:lpstr>Wat vind je?</vt:lpstr>
      <vt:lpstr>Wat moeten leerlingen kunnen?</vt:lpstr>
    </vt:vector>
  </TitlesOfParts>
  <Company>Universiteit Leiden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ICLON Powerpoint sjabloon</dc:title>
  <dc:creator>bemmelhjmvan</dc:creator>
  <cp:lastModifiedBy>Bemmel, Hans van</cp:lastModifiedBy>
  <cp:revision>65</cp:revision>
  <cp:lastPrinted>2014-12-11T08:53:32Z</cp:lastPrinted>
  <dcterms:created xsi:type="dcterms:W3CDTF">2010-08-30T09:32:11Z</dcterms:created>
  <dcterms:modified xsi:type="dcterms:W3CDTF">2014-12-11T10:10:30Z</dcterms:modified>
</cp:coreProperties>
</file>