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46" r:id="rId2"/>
    <p:sldId id="342" r:id="rId3"/>
    <p:sldId id="363" r:id="rId4"/>
    <p:sldId id="374" r:id="rId5"/>
    <p:sldId id="375" r:id="rId6"/>
    <p:sldId id="376" r:id="rId7"/>
    <p:sldId id="378" r:id="rId8"/>
    <p:sldId id="40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407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7" r:id="rId27"/>
    <p:sldId id="398" r:id="rId28"/>
    <p:sldId id="399" r:id="rId29"/>
    <p:sldId id="404" r:id="rId30"/>
    <p:sldId id="400" r:id="rId31"/>
    <p:sldId id="401" r:id="rId32"/>
    <p:sldId id="402" r:id="rId33"/>
    <p:sldId id="403" r:id="rId34"/>
    <p:sldId id="406" r:id="rId35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 Ottink" initials="H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FFFF99"/>
    <a:srgbClr val="0090D4"/>
    <a:srgbClr val="A41D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48" autoAdjust="0"/>
    <p:restoredTop sz="94624" autoAdjust="0"/>
  </p:normalViewPr>
  <p:slideViewPr>
    <p:cSldViewPr>
      <p:cViewPr>
        <p:scale>
          <a:sx n="60" d="100"/>
          <a:sy n="60" d="100"/>
        </p:scale>
        <p:origin x="-30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168" y="0"/>
            <a:ext cx="5994964" cy="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168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4A27554F-4F5E-435D-8721-B255786F35C6}" type="datetime4">
              <a:rPr lang="nl-NL"/>
              <a:pPr/>
              <a:t>12 december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2168" y="9467017"/>
            <a:ext cx="5994964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58321" y="9978748"/>
            <a:ext cx="788811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DDED2B63-2DCC-4535-BC02-CCC79A390E16}" type="slidenum">
              <a:rPr lang="nl-NL"/>
              <a:pPr/>
              <a:t>‹nr.›</a:t>
            </a:fld>
            <a:endParaRPr lang="nl-NL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3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3217" y="0"/>
            <a:ext cx="4732867" cy="5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3217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71247C3E-9ADC-4CE8-AD0D-DA8D150BA2C4}" type="datetime4">
              <a:rPr lang="nl-NL"/>
              <a:pPr/>
              <a:t>12 december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852488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3217" y="5117307"/>
            <a:ext cx="4732867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83217" y="9467017"/>
            <a:ext cx="4732867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69510" y="9978748"/>
            <a:ext cx="94657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5AFE96E9-5E82-4505-A968-863F0E91F6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545437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12 december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1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72323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12 december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34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0728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11" name="Picture 23" descr="TM_PP_titel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5" y="2228850"/>
            <a:ext cx="6665913" cy="15049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4267200"/>
            <a:ext cx="5716588" cy="17526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98525" y="6237288"/>
            <a:ext cx="5716588" cy="31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fld id="{33A076B5-ECEB-4264-9066-5C25D84AB5D1}" type="datetime4">
              <a:rPr lang="nl-NL"/>
              <a:pPr/>
              <a:t>12 december 2014</a:t>
            </a:fld>
            <a:endParaRPr lang="nl-NL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55E67-2CB1-4ABB-BF49-723C0E73BE78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1117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99150" y="1438275"/>
            <a:ext cx="1665288" cy="50276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8525" y="1438275"/>
            <a:ext cx="4848225" cy="50276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ED29D-AC62-45D7-BB3D-3781E2447BBC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06229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438275"/>
            <a:ext cx="6665913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98525" y="519113"/>
            <a:ext cx="5689600" cy="317500"/>
          </a:xfrm>
        </p:spPr>
        <p:txBody>
          <a:bodyPr/>
          <a:lstStyle>
            <a:lvl1pPr>
              <a:defRPr/>
            </a:lvl1pPr>
          </a:lstStyle>
          <a:p>
            <a:fld id="{DAA91A7E-0372-4DC7-93AA-EE9EC80E7196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40813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0412D-F43A-47F9-8752-D89B234E1440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39625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EF173-9C5A-46C6-8F18-1120E0F269EA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18961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35BA4-418B-4F13-A68D-CFA0696998AD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9590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FDD48-E396-49D2-8908-93C335258A41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408210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2D02E-7ADE-4353-8B3C-0136FFCF312E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22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A8C176-35E9-49D8-BB41-FD4D124A12A7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1241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A8AF9-E63C-41A1-8353-18EE2B3035A0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162218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49B42-6C49-4E0B-8274-E07E80522937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="" xmlns:p14="http://schemas.microsoft.com/office/powerpoint/2010/main" val="419708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8" name="Picture 24" descr="TM_PP_diahead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438275"/>
            <a:ext cx="66659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698750"/>
            <a:ext cx="666432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72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519113"/>
            <a:ext cx="568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fld id="{7AA93899-2CEF-4540-960A-D91DF387A187}" type="datetime4">
              <a:rPr lang="nl-NL"/>
              <a:pPr/>
              <a:t>12 december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9pPr>
    </p:titleStyle>
    <p:bodyStyle>
      <a:lvl1pPr marL="220663" indent="-2206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1920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2pPr>
      <a:lvl3pPr marL="1050925" indent="-1778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3pPr>
      <a:lvl4pPr marL="1409700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4pPr>
      <a:lvl5pPr marL="17684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5pPr>
      <a:lvl6pPr marL="22256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6pPr>
      <a:lvl7pPr marL="26828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7pPr>
      <a:lvl8pPr marL="31400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8pPr>
      <a:lvl9pPr marL="35972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Atomic%20viewer/qmatom.jar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banen.nl/het-laatste-nieuws-uit/nieuwsbericht.64905.lynkx?id=237758&amp;title=elektronenwolk-onder-de-microscoop&amp;source=SB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vimeo.com/49593089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chemistryland.com/CHM151S/07-Atomic%20Structure/Spectra/ModernAtom151.html" TargetMode="Externa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Dr.%20Quantum%20-%20Dubbele%20spleet%20experiment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banen.nl/het-laatste-nieuws-uit/nieuwsbericht.64905.lynkx?id=237758&amp;title=elektronenwolk-onder-de-microscoop&amp;source=SB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Wave-particle_duality.og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340768"/>
            <a:ext cx="23762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nl-NL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editie</a:t>
            </a: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25" y="188640"/>
            <a:ext cx="3483728" cy="9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224" y="2780928"/>
            <a:ext cx="8086207" cy="3336776"/>
          </a:xfrm>
        </p:spPr>
        <p:txBody>
          <a:bodyPr/>
          <a:lstStyle/>
          <a:p>
            <a:r>
              <a:rPr lang="nl-NL" sz="4400" dirty="0" smtClean="0"/>
              <a:t>Wie is er bang voor de Quantumwereld?</a:t>
            </a:r>
          </a:p>
          <a:p>
            <a:r>
              <a:rPr lang="nl-NL" sz="3200" dirty="0" smtClean="0"/>
              <a:t>Leerlingen of docenten?</a:t>
            </a:r>
            <a:endParaRPr lang="nl-NL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343">
            <a:off x="6729585" y="3895405"/>
            <a:ext cx="1764000" cy="2262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6002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3200" dirty="0" smtClean="0"/>
              <a:t>Wat staat er in het programma?</a:t>
            </a:r>
          </a:p>
          <a:p>
            <a:pPr marL="109728" indent="0" algn="ctr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900" dirty="0" smtClean="0"/>
              <a:t>De </a:t>
            </a:r>
            <a:r>
              <a:rPr lang="nl-NL" sz="2900" dirty="0"/>
              <a:t>kandidaat kan: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 sz="2600" dirty="0"/>
              <a:t>quantumverschijnselen beschrijven in termen van de opsluiting van een deeltje,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 sz="2600" dirty="0"/>
              <a:t>het quantum-tunneleffect beschrijven aan de hand van een eenvoudig model en daarbij aangeven hoe de kans op </a:t>
            </a:r>
            <a:r>
              <a:rPr lang="nl-NL" sz="2600" dirty="0" err="1"/>
              <a:t>tunneling</a:t>
            </a:r>
            <a:r>
              <a:rPr lang="nl-NL" sz="2600" dirty="0"/>
              <a:t> afhangt van de massa van het deeltje en de hoogte en breedte van de energie-barrière,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/>
              <a:t>De kandidaat kan: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 sz="3200" dirty="0" err="1"/>
              <a:t>kwantumverschijnselen</a:t>
            </a:r>
            <a:r>
              <a:rPr lang="nl-NL" sz="3200" dirty="0"/>
              <a:t> beschrijven in termen van de opsluiting van een deeltje,</a:t>
            </a:r>
          </a:p>
          <a:p>
            <a:pPr lvl="0"/>
            <a:r>
              <a:rPr lang="nl-NL" sz="2800" dirty="0"/>
              <a:t>inschatten of er quantumverschijnselen zijn te verwachten door de </a:t>
            </a:r>
            <a:r>
              <a:rPr lang="nl-NL" sz="2800" dirty="0" err="1"/>
              <a:t>debroglie</a:t>
            </a:r>
            <a:r>
              <a:rPr lang="nl-NL" sz="2800" dirty="0"/>
              <a:t>-golflengte te vergelijken met de orde van grootte van de opsluiting van het deeltje;</a:t>
            </a:r>
          </a:p>
          <a:p>
            <a:pPr lvl="0"/>
            <a:r>
              <a:rPr lang="nl-NL" sz="2800" dirty="0"/>
              <a:t>de onbepaaldheidsrelatie van Heisenberg toepassen;</a:t>
            </a:r>
          </a:p>
          <a:p>
            <a:pPr lvl="0"/>
            <a:endParaRPr lang="nl-NL" sz="2800" dirty="0"/>
          </a:p>
          <a:p>
            <a:pPr lvl="0"/>
            <a:r>
              <a:rPr lang="nl-NL" sz="2800" dirty="0"/>
              <a:t>Een formule toepassen, maar niet rekenen met de formule!</a:t>
            </a:r>
          </a:p>
          <a:p>
            <a:pPr lvl="0"/>
            <a:r>
              <a:rPr lang="nl-NL" sz="2800" dirty="0"/>
              <a:t>Ook toepassen in andere situaties? Buiging bij spleet?</a:t>
            </a:r>
          </a:p>
          <a:p>
            <a:pPr lvl="0"/>
            <a:r>
              <a:rPr lang="nl-NL" sz="2800" dirty="0"/>
              <a:t>Begrip onbepaaldheid?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/>
              <a:t>De kandidaat kan: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 sz="3200" dirty="0" err="1"/>
              <a:t>kwantumverschijnselen</a:t>
            </a:r>
            <a:r>
              <a:rPr lang="nl-NL" sz="3200" dirty="0"/>
              <a:t> beschrijven in termen van de opsluiting van een deeltje,</a:t>
            </a:r>
          </a:p>
          <a:p>
            <a:pPr lvl="0"/>
            <a:r>
              <a:rPr lang="nl-NL" sz="2800" dirty="0"/>
              <a:t>het </a:t>
            </a:r>
            <a:r>
              <a:rPr lang="nl-NL" sz="2800" dirty="0" err="1"/>
              <a:t>quantummodel</a:t>
            </a:r>
            <a:r>
              <a:rPr lang="nl-NL" sz="2800" dirty="0"/>
              <a:t> van het waterstofatoom beschrijven en de mogelijke energieën van het waterstofatoom berekenen;</a:t>
            </a:r>
          </a:p>
          <a:p>
            <a:pPr lvl="0"/>
            <a:r>
              <a:rPr lang="nl-NL" sz="2800" dirty="0"/>
              <a:t>het </a:t>
            </a:r>
            <a:r>
              <a:rPr lang="nl-NL" sz="2800" dirty="0" err="1"/>
              <a:t>quantummodel</a:t>
            </a:r>
            <a:r>
              <a:rPr lang="nl-NL" sz="2800" dirty="0"/>
              <a:t> van een deeltje in een één-dimensionale energieput beschrijven en de mogelijke energieën van het deeltje berekenen;</a:t>
            </a:r>
          </a:p>
          <a:p>
            <a:pPr lvl="0"/>
            <a:r>
              <a:rPr lang="nl-NL" sz="2800" dirty="0" err="1"/>
              <a:t>vakbegrippen</a:t>
            </a:r>
            <a:r>
              <a:rPr lang="nl-NL" sz="2800" dirty="0"/>
              <a:t>: </a:t>
            </a:r>
            <a:r>
              <a:rPr lang="nl-NL" sz="2800" dirty="0" err="1"/>
              <a:t>bohrstraal</a:t>
            </a:r>
            <a:r>
              <a:rPr lang="nl-NL" sz="2800" dirty="0"/>
              <a:t>, nulpuntsenergie;</a:t>
            </a:r>
          </a:p>
          <a:p>
            <a:pPr lvl="0"/>
            <a:endParaRPr lang="nl-NL" sz="2800" dirty="0"/>
          </a:p>
          <a:p>
            <a:pPr lvl="0"/>
            <a:r>
              <a:rPr lang="nl-NL" sz="2800" dirty="0"/>
              <a:t>Elektronenwolk of het model van </a:t>
            </a:r>
            <a:r>
              <a:rPr lang="nl-NL" sz="2800" dirty="0" err="1"/>
              <a:t>Bohr</a:t>
            </a:r>
            <a:r>
              <a:rPr lang="nl-NL" sz="2800" dirty="0"/>
              <a:t>?</a:t>
            </a:r>
          </a:p>
          <a:p>
            <a:pPr lvl="0"/>
            <a:r>
              <a:rPr lang="nl-NL" sz="2800" dirty="0"/>
              <a:t>Relatie tussen </a:t>
            </a:r>
            <a:r>
              <a:rPr lang="nl-NL" sz="2800" dirty="0" err="1"/>
              <a:t>borhstraal</a:t>
            </a:r>
            <a:r>
              <a:rPr lang="nl-NL" sz="2800" dirty="0"/>
              <a:t> en nulpuntsenergie?</a:t>
            </a:r>
          </a:p>
          <a:p>
            <a:pPr lvl="0"/>
            <a:r>
              <a:rPr lang="nl-NL" sz="2800" dirty="0"/>
              <a:t>Ionisatie-energie en atoomstraal?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400" dirty="0"/>
              <a:t>Atoomstraal en ionisatie-energie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Afbeelding 4" descr="http://www.eu-re-ka.nl/_wp_generated/wpf397dc9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9" y="2834450"/>
            <a:ext cx="4176464" cy="2592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ep 5"/>
          <p:cNvGrpSpPr>
            <a:grpSpLocks/>
          </p:cNvGrpSpPr>
          <p:nvPr/>
        </p:nvGrpSpPr>
        <p:grpSpPr bwMode="auto">
          <a:xfrm>
            <a:off x="4836894" y="3648511"/>
            <a:ext cx="3585731" cy="2449746"/>
            <a:chOff x="5842" y="11484"/>
            <a:chExt cx="3975" cy="2953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11691"/>
              <a:ext cx="3975" cy="2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6030" y="11484"/>
              <a:ext cx="1936" cy="1495"/>
              <a:chOff x="817" y="3914"/>
              <a:chExt cx="1936" cy="1495"/>
            </a:xfrm>
          </p:grpSpPr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1054" y="4226"/>
                <a:ext cx="85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>
                  <a:lnSpc>
                    <a:spcPts val="1300"/>
                  </a:lnSpc>
                  <a:spcAft>
                    <a:spcPts val="0"/>
                  </a:spcAft>
                </a:pPr>
                <a:r>
                  <a:rPr lang="nl-NL" sz="800">
                    <a:effectLst/>
                    <a:latin typeface="Arial"/>
                    <a:ea typeface="Calibri"/>
                    <a:cs typeface="Times New Roman"/>
                  </a:rPr>
                  <a:t>L-schil</a:t>
                </a:r>
                <a:endParaRPr lang="nl-NL" sz="9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817" y="3914"/>
                <a:ext cx="85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>
                  <a:lnSpc>
                    <a:spcPts val="1300"/>
                  </a:lnSpc>
                  <a:spcAft>
                    <a:spcPts val="0"/>
                  </a:spcAft>
                </a:pPr>
                <a:r>
                  <a:rPr lang="nl-NL" sz="800">
                    <a:effectLst/>
                    <a:latin typeface="Arial"/>
                    <a:ea typeface="Calibri"/>
                    <a:cs typeface="Times New Roman"/>
                  </a:rPr>
                  <a:t>K-schil</a:t>
                </a:r>
                <a:endParaRPr lang="nl-NL" sz="9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1373" y="4633"/>
                <a:ext cx="85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>
                  <a:lnSpc>
                    <a:spcPts val="1300"/>
                  </a:lnSpc>
                  <a:spcAft>
                    <a:spcPts val="0"/>
                  </a:spcAft>
                </a:pPr>
                <a:r>
                  <a:rPr lang="nl-NL" sz="800">
                    <a:effectLst/>
                    <a:latin typeface="Arial"/>
                    <a:ea typeface="Calibri"/>
                    <a:cs typeface="Times New Roman"/>
                  </a:rPr>
                  <a:t>M-schil</a:t>
                </a:r>
                <a:endParaRPr lang="nl-NL" sz="9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1898" y="5005"/>
                <a:ext cx="85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>
                  <a:lnSpc>
                    <a:spcPts val="1300"/>
                  </a:lnSpc>
                  <a:spcAft>
                    <a:spcPts val="0"/>
                  </a:spcAft>
                </a:pPr>
                <a:r>
                  <a:rPr lang="nl-NL" sz="800">
                    <a:effectLst/>
                    <a:latin typeface="Arial"/>
                    <a:ea typeface="Calibri"/>
                    <a:cs typeface="Times New Roman"/>
                  </a:rPr>
                  <a:t>N-schil</a:t>
                </a:r>
                <a:endParaRPr lang="nl-NL" sz="900">
                  <a:effectLst/>
                  <a:latin typeface="Arial"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884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De </a:t>
            </a:r>
            <a:r>
              <a:rPr lang="nl-NL" sz="2800" dirty="0"/>
              <a:t>kandidaat kan: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nl-NL" sz="2400" dirty="0"/>
              <a:t>het kwantum-tunneleffect beschrijven aan de hand van een eenvoudig model en daarbij aangeven hoe de kans op </a:t>
            </a:r>
            <a:r>
              <a:rPr lang="nl-NL" sz="2400" dirty="0" err="1"/>
              <a:t>tunneling</a:t>
            </a:r>
            <a:r>
              <a:rPr lang="nl-NL" sz="2400" dirty="0"/>
              <a:t> afhangt van de massa van het deeltje en de hoogte en breedte van de energie-barrière,</a:t>
            </a:r>
          </a:p>
          <a:p>
            <a:pPr lvl="0"/>
            <a:r>
              <a:rPr lang="nl-NL" sz="2400" dirty="0"/>
              <a:t>minimaal in de contexten: Scanning </a:t>
            </a:r>
            <a:r>
              <a:rPr lang="nl-NL" sz="2400" dirty="0" err="1"/>
              <a:t>Tunneling</a:t>
            </a:r>
            <a:r>
              <a:rPr lang="nl-NL" sz="2400" dirty="0"/>
              <a:t> Microscope (STM), alfa-verval</a:t>
            </a:r>
            <a:r>
              <a:rPr lang="nl-NL" sz="2400" dirty="0" smtClean="0"/>
              <a:t>;</a:t>
            </a:r>
          </a:p>
          <a:p>
            <a:pPr lvl="0"/>
            <a:endParaRPr lang="nl-NL" sz="2400" dirty="0"/>
          </a:p>
          <a:p>
            <a:pPr lvl="0"/>
            <a:r>
              <a:rPr lang="nl-NL" sz="2400" dirty="0" smtClean="0"/>
              <a:t>Eenvoudig model = energieput?</a:t>
            </a:r>
          </a:p>
          <a:p>
            <a:pPr lvl="0"/>
            <a:r>
              <a:rPr lang="nl-NL" sz="2400" dirty="0" smtClean="0"/>
              <a:t>Eenvoudig model = elektronenwolk?</a:t>
            </a:r>
            <a:endParaRPr lang="nl-NL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3000" dirty="0"/>
              <a:t>Wat staat er in het programma?</a:t>
            </a:r>
          </a:p>
          <a:p>
            <a:pPr marL="109728" indent="0" algn="ctr">
              <a:buNone/>
            </a:pPr>
            <a:endParaRPr lang="nl-NL" sz="28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lvl="0"/>
            <a:r>
              <a:rPr lang="nl-NL" sz="2400" dirty="0" smtClean="0"/>
              <a:t>Wat </a:t>
            </a:r>
            <a:r>
              <a:rPr lang="nl-NL" sz="2400" dirty="0"/>
              <a:t>moeten leerlingen kunnen met het begrip impuls?</a:t>
            </a:r>
          </a:p>
          <a:p>
            <a:pPr lvl="0"/>
            <a:r>
              <a:rPr lang="nl-NL" sz="2400" dirty="0"/>
              <a:t>Ook impulsbehoud? </a:t>
            </a:r>
            <a:endParaRPr lang="nl-NL" sz="2400" dirty="0" smtClean="0"/>
          </a:p>
          <a:p>
            <a:pPr lvl="0"/>
            <a:r>
              <a:rPr lang="nl-NL" sz="2400" dirty="0" smtClean="0"/>
              <a:t>Alleen golflengte materiedeeltjes of ook impuls foton?</a:t>
            </a:r>
          </a:p>
          <a:p>
            <a:pPr lvl="0"/>
            <a:r>
              <a:rPr lang="nl-NL" sz="2400" dirty="0" smtClean="0"/>
              <a:t>Bij </a:t>
            </a:r>
            <a:r>
              <a:rPr lang="nl-NL" sz="2400" dirty="0"/>
              <a:t>‘botsing’ tussen foton en elektron? Andere situaties? Deeltjeskarakter?</a:t>
            </a:r>
          </a:p>
          <a:p>
            <a:pPr lvl="0"/>
            <a:r>
              <a:rPr lang="nl-NL" sz="2400" dirty="0"/>
              <a:t>Positieve of negatieve energie? Nulpunt?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grpSp>
        <p:nvGrpSpPr>
          <p:cNvPr id="10" name="Groep 9"/>
          <p:cNvGrpSpPr/>
          <p:nvPr/>
        </p:nvGrpSpPr>
        <p:grpSpPr>
          <a:xfrm>
            <a:off x="525661" y="2636912"/>
            <a:ext cx="8078787" cy="846138"/>
            <a:chOff x="468313" y="3117850"/>
            <a:chExt cx="8078787" cy="846138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112159848"/>
                </p:ext>
              </p:extLst>
            </p:nvPr>
          </p:nvGraphicFramePr>
          <p:xfrm>
            <a:off x="468313" y="3451225"/>
            <a:ext cx="908050" cy="265113"/>
          </p:xfrm>
          <a:graphic>
            <a:graphicData uri="http://schemas.openxmlformats.org/presentationml/2006/ole">
              <p:oleObj spid="_x0000_s1061" name="Equation" r:id="rId4" imgW="825500" imgH="241300" progId="">
                <p:embed/>
              </p:oleObj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057072871"/>
                </p:ext>
              </p:extLst>
            </p:nvPr>
          </p:nvGraphicFramePr>
          <p:xfrm>
            <a:off x="1695450" y="3154363"/>
            <a:ext cx="782638" cy="809625"/>
          </p:xfrm>
          <a:graphic>
            <a:graphicData uri="http://schemas.openxmlformats.org/presentationml/2006/ole">
              <p:oleObj spid="_x0000_s1062" name="Equation" r:id="rId5" imgW="711200" imgH="736600" progId="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074163367"/>
                </p:ext>
              </p:extLst>
            </p:nvPr>
          </p:nvGraphicFramePr>
          <p:xfrm>
            <a:off x="2797175" y="3160713"/>
            <a:ext cx="1423988" cy="741362"/>
          </p:xfrm>
          <a:graphic>
            <a:graphicData uri="http://schemas.openxmlformats.org/presentationml/2006/ole">
              <p:oleObj spid="_x0000_s1063" name="Equation" r:id="rId6" imgW="1295400" imgH="673100" progId="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54003345"/>
                </p:ext>
              </p:extLst>
            </p:nvPr>
          </p:nvGraphicFramePr>
          <p:xfrm>
            <a:off x="4540250" y="3160713"/>
            <a:ext cx="1997075" cy="741362"/>
          </p:xfrm>
          <a:graphic>
            <a:graphicData uri="http://schemas.openxmlformats.org/presentationml/2006/ole">
              <p:oleObj spid="_x0000_s1064" name="Equation" r:id="rId7" imgW="1816100" imgH="673100" progId="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282908376"/>
                </p:ext>
              </p:extLst>
            </p:nvPr>
          </p:nvGraphicFramePr>
          <p:xfrm>
            <a:off x="6856413" y="3117850"/>
            <a:ext cx="1690687" cy="782638"/>
          </p:xfrm>
          <a:graphic>
            <a:graphicData uri="http://schemas.openxmlformats.org/presentationml/2006/ole">
              <p:oleObj spid="_x0000_s1065" name="Equation" r:id="rId8" imgW="1536700" imgH="71120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3000" dirty="0"/>
              <a:t>Welk beeld bouw je op?</a:t>
            </a:r>
          </a:p>
          <a:p>
            <a:pPr marL="109728" indent="0" algn="ctr">
              <a:buNone/>
            </a:pPr>
            <a:endParaRPr lang="nl-NL" sz="2200" dirty="0"/>
          </a:p>
          <a:p>
            <a:pPr marL="109728" indent="0">
              <a:buNone/>
            </a:pPr>
            <a:r>
              <a:rPr lang="nl-NL" sz="2800" dirty="0" smtClean="0"/>
              <a:t>Aansluiten bij voorkennis van leerlingen</a:t>
            </a:r>
            <a:endParaRPr lang="nl-NL" sz="2400" dirty="0"/>
          </a:p>
          <a:p>
            <a:r>
              <a:rPr lang="nl-NL" sz="2400" dirty="0" smtClean="0"/>
              <a:t>Geen interferentiepatronen bij water, geluid of licht</a:t>
            </a:r>
          </a:p>
          <a:p>
            <a:r>
              <a:rPr lang="nl-NL" sz="2400" dirty="0" smtClean="0"/>
              <a:t>Wel fotonenergie (</a:t>
            </a:r>
            <a:r>
              <a:rPr lang="nl-NL" sz="2400" i="1" dirty="0" smtClean="0"/>
              <a:t>E</a:t>
            </a:r>
            <a:r>
              <a:rPr lang="nl-NL" sz="2400" dirty="0" smtClean="0"/>
              <a:t> = </a:t>
            </a:r>
            <a:r>
              <a:rPr lang="nl-NL" sz="2400" i="1" dirty="0" smtClean="0"/>
              <a:t>h·f</a:t>
            </a:r>
            <a:r>
              <a:rPr lang="nl-NL" sz="2400" dirty="0" smtClean="0"/>
              <a:t>), spectraallijnen, energieniveauschema van atomen, ionisatie-energie</a:t>
            </a:r>
          </a:p>
          <a:p>
            <a:r>
              <a:rPr lang="nl-NL" sz="2400" dirty="0" smtClean="0"/>
              <a:t>Röntgendeeltjes en gammadeeltjes</a:t>
            </a:r>
          </a:p>
          <a:p>
            <a:r>
              <a:rPr lang="nl-NL" sz="2400" dirty="0" smtClean="0"/>
              <a:t>Elektronen zijn deeltjes, fotonen zijn deeltjes.</a:t>
            </a:r>
          </a:p>
          <a:p>
            <a:endParaRPr lang="nl-NL" sz="2400" dirty="0" smtClean="0"/>
          </a:p>
          <a:p>
            <a:r>
              <a:rPr lang="nl-NL" sz="2400" dirty="0" smtClean="0"/>
              <a:t>Centraal beeld:  uitzenden van foton door atoom</a:t>
            </a:r>
          </a:p>
          <a:p>
            <a:r>
              <a:rPr lang="nl-NL" sz="2400" dirty="0" smtClean="0"/>
              <a:t>Welke eigenschappen hebben materiedeeltjes en fotonen?</a:t>
            </a:r>
            <a:endParaRPr lang="nl-NL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Welk beeld bouw je op?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sz="2600" dirty="0"/>
              <a:t>Uitzenden van een foton door een atoom</a:t>
            </a:r>
          </a:p>
        </p:txBody>
      </p:sp>
      <p:pic>
        <p:nvPicPr>
          <p:cNvPr id="5" name="Picture 2" descr="http://cops.tnw.utwente.nl/output/pics/fig1_photonsho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105025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hibiscusmooncrystalacademy.com/wp-content/uploads/2013/05/C0150132-Photon_emission_artwork-SP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68" t="11894" r="10138" b="10573"/>
          <a:stretch/>
        </p:blipFill>
        <p:spPr bwMode="auto">
          <a:xfrm>
            <a:off x="2771800" y="4221088"/>
            <a:ext cx="2268000" cy="2208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013176"/>
            <a:ext cx="144381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raaiende pijl 10"/>
          <p:cNvSpPr/>
          <p:nvPr/>
        </p:nvSpPr>
        <p:spPr bwMode="auto">
          <a:xfrm>
            <a:off x="7020272" y="4293096"/>
            <a:ext cx="1008112" cy="1152128"/>
          </a:xfrm>
          <a:prstGeom prst="circular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174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429000"/>
            <a:ext cx="2160000" cy="216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</p:spPr>
        <p:txBody>
          <a:bodyPr>
            <a:normAutofit fontScale="925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3000" dirty="0"/>
              <a:t>Welk beeld bouw je op?</a:t>
            </a:r>
          </a:p>
          <a:p>
            <a:pPr marL="109728" indent="0" algn="ctr">
              <a:buNone/>
            </a:pPr>
            <a:endParaRPr lang="nl-NL" sz="2200" dirty="0"/>
          </a:p>
          <a:p>
            <a:pPr marL="109728" indent="0">
              <a:buNone/>
            </a:pPr>
            <a:r>
              <a:rPr lang="nl-NL" sz="2800" dirty="0"/>
              <a:t>U</a:t>
            </a:r>
            <a:r>
              <a:rPr lang="nl-NL" sz="2400" dirty="0"/>
              <a:t>itzenden van een foton door een atoom</a:t>
            </a:r>
          </a:p>
          <a:p>
            <a:r>
              <a:rPr lang="nl-NL" sz="2400" dirty="0"/>
              <a:t>Bij emissie wordt er een energiepakketje afgestaan (een foton).</a:t>
            </a:r>
          </a:p>
          <a:p>
            <a:r>
              <a:rPr lang="nl-NL" sz="2400" dirty="0"/>
              <a:t>Bij absorptie wordt er een energie pakketje opgenomen.</a:t>
            </a:r>
          </a:p>
          <a:p>
            <a:r>
              <a:rPr lang="nl-NL" sz="2400" dirty="0"/>
              <a:t>Tussen die twee momenten is er sprake van een (wiskundige) golf. </a:t>
            </a:r>
          </a:p>
          <a:p>
            <a:r>
              <a:rPr lang="nl-NL" sz="2400" dirty="0"/>
              <a:t>Positie en impuls liggen niet vast (onbepaald).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Welk beeld bouw je op?</a:t>
            </a:r>
          </a:p>
          <a:p>
            <a:pPr marL="109728" indent="0" algn="ctr">
              <a:buNone/>
            </a:pPr>
            <a:endParaRPr lang="nl-NL" dirty="0"/>
          </a:p>
          <a:p>
            <a:pPr marL="109728" indent="0">
              <a:buNone/>
            </a:pPr>
            <a:r>
              <a:rPr lang="nl-NL" sz="2600" dirty="0"/>
              <a:t>Uitzenden van een foton door een atoom</a:t>
            </a:r>
          </a:p>
          <a:p>
            <a:r>
              <a:rPr lang="nl-NL" sz="2400" dirty="0"/>
              <a:t>Een elektron is ook een (wiskundige) golf.</a:t>
            </a:r>
          </a:p>
          <a:p>
            <a:r>
              <a:rPr lang="nl-NL" sz="2400" dirty="0"/>
              <a:t>De golf ‘vult’ de ruimte rond de kern.</a:t>
            </a:r>
          </a:p>
          <a:p>
            <a:r>
              <a:rPr lang="nl-NL" sz="2400" dirty="0"/>
              <a:t>Positie en impuls liggen niet vast (zijn onbepaald).</a:t>
            </a:r>
          </a:p>
          <a:p>
            <a:r>
              <a:rPr lang="nl-NL" sz="2400" dirty="0"/>
              <a:t>Bij meting en interactie      </a:t>
            </a:r>
            <a:r>
              <a:rPr lang="nl-NL" sz="2400" dirty="0" smtClean="0"/>
              <a:t>                          </a:t>
            </a:r>
            <a:r>
              <a:rPr lang="nl-NL" sz="2400" dirty="0"/>
              <a:t>ontstaat een nieuwe golf.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Afbeelding 3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19132"/>
            <a:ext cx="2808312" cy="1835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/>
          <a:lstStyle/>
          <a:p>
            <a:pPr marL="109728" indent="0" algn="ctr">
              <a:buNone/>
            </a:pPr>
            <a:endParaRPr lang="nl-NL" dirty="0" smtClean="0"/>
          </a:p>
          <a:p>
            <a:pPr marL="109728" indent="0" algn="ctr">
              <a:lnSpc>
                <a:spcPct val="150000"/>
              </a:lnSpc>
              <a:buNone/>
            </a:pPr>
            <a:r>
              <a:rPr lang="nl-NL" sz="3200" dirty="0" smtClean="0"/>
              <a:t>Welke problemen verwacht je?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nl-NL" sz="3200" dirty="0" smtClean="0"/>
              <a:t>Wat staat er in het programma?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nl-NL" sz="3200" dirty="0" smtClean="0"/>
              <a:t>Welk beeld bouw je op?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nl-NL" sz="3200" dirty="0" smtClean="0"/>
              <a:t>In welke volgorde?</a:t>
            </a:r>
            <a:endParaRPr lang="nl-NL" sz="3200" dirty="0"/>
          </a:p>
        </p:txBody>
      </p:sp>
    </p:spTree>
    <p:extLst>
      <p:ext uri="{BB962C8B-B14F-4D97-AF65-F5344CB8AC3E}">
        <p14:creationId xmlns="" xmlns:p14="http://schemas.microsoft.com/office/powerpoint/2010/main" val="9538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Welk beeld bouw je op?</a:t>
            </a:r>
          </a:p>
          <a:p>
            <a:pPr marL="109728" indent="0" algn="ctr">
              <a:buNone/>
            </a:pPr>
            <a:endParaRPr lang="nl-NL" dirty="0"/>
          </a:p>
          <a:p>
            <a:pPr marL="109728" indent="0">
              <a:buNone/>
            </a:pPr>
            <a:r>
              <a:rPr lang="nl-NL" sz="2400" dirty="0"/>
              <a:t>Positie</a:t>
            </a:r>
            <a:r>
              <a:rPr lang="nl-NL" sz="2800" dirty="0"/>
              <a:t> </a:t>
            </a:r>
            <a:r>
              <a:rPr lang="nl-NL" sz="2400" dirty="0"/>
              <a:t>van een elektron in een atoom kan </a:t>
            </a:r>
            <a:r>
              <a:rPr lang="nl-NL" sz="2400" dirty="0" smtClean="0"/>
              <a:t>bepaald worden!</a:t>
            </a:r>
            <a:endParaRPr lang="nl-NL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irc_mi" descr="http://www.technischweekblad.nl/Uploads/2012/2/elektronenwolk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60304" y="2534816"/>
            <a:ext cx="22440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lnSpcReduction="1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In welke volgorde?</a:t>
            </a:r>
          </a:p>
          <a:p>
            <a:pPr marL="109728" indent="0" algn="ctr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Inleiding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Golfkarakter </a:t>
            </a:r>
            <a:r>
              <a:rPr lang="nl-NL" sz="2400" dirty="0"/>
              <a:t>van fotonen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Deeltjeskarakter van fotonen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Golfkarakter van materiedeeltjes (elektronen)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Golf-</a:t>
            </a:r>
            <a:r>
              <a:rPr lang="nl-NL" sz="2400" dirty="0" err="1"/>
              <a:t>deeltjedualiteit</a:t>
            </a:r>
            <a:r>
              <a:rPr lang="nl-NL" sz="2400" dirty="0"/>
              <a:t> en onbepaaldheid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Deeltje in een kleine ruimte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err="1"/>
              <a:t>Tunneling</a:t>
            </a:r>
            <a:endParaRPr lang="nl-NL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2</a:t>
            </a:r>
            <a:r>
              <a:rPr lang="nl-NL" sz="2800" dirty="0" smtClean="0"/>
              <a:t>. Golfkarakter </a:t>
            </a:r>
            <a:r>
              <a:rPr lang="nl-NL" sz="2800" dirty="0"/>
              <a:t>van fotonen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Staande golven in een koord</a:t>
            </a:r>
          </a:p>
          <a:p>
            <a:r>
              <a:rPr lang="nl-NL" sz="2400" dirty="0"/>
              <a:t>Staande golven in een magnetron</a:t>
            </a:r>
          </a:p>
          <a:p>
            <a:r>
              <a:rPr lang="nl-NL" sz="2400" dirty="0"/>
              <a:t>Knoop- en buiklijnen bij twee bronnen</a:t>
            </a:r>
          </a:p>
          <a:p>
            <a:r>
              <a:rPr lang="nl-NL" sz="2400" dirty="0"/>
              <a:t>Dubbelspleet</a:t>
            </a:r>
          </a:p>
          <a:p>
            <a:r>
              <a:rPr lang="nl-NL" sz="2400" dirty="0"/>
              <a:t>Buiging</a:t>
            </a:r>
          </a:p>
          <a:p>
            <a:r>
              <a:rPr lang="nl-NL" sz="2400" dirty="0"/>
              <a:t>Verdiepen: tralie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3</a:t>
            </a:r>
            <a:r>
              <a:rPr lang="nl-NL" sz="2800" dirty="0" smtClean="0"/>
              <a:t>. Deeltjeskarakter </a:t>
            </a:r>
            <a:r>
              <a:rPr lang="nl-NL" sz="2800" dirty="0"/>
              <a:t>van fotonen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Foto-elektrisch effect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20" y="2852936"/>
            <a:ext cx="2746375" cy="2028825"/>
          </a:xfrm>
          <a:prstGeom prst="rect">
            <a:avLst/>
          </a:prstGeom>
        </p:spPr>
      </p:pic>
      <p:pic>
        <p:nvPicPr>
          <p:cNvPr id="6" name="Afbeelding 5" descr="IMG_0192"/>
          <p:cNvPicPr>
            <a:picLocks noChangeAspect="1"/>
          </p:cNvPicPr>
          <p:nvPr/>
        </p:nvPicPr>
        <p:blipFill rotWithShape="1">
          <a:blip r:embed="rId4" cstate="email">
            <a:lum bright="40000" contrast="8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4365104"/>
            <a:ext cx="2657339" cy="1681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3</a:t>
            </a:r>
            <a:r>
              <a:rPr lang="nl-NL" sz="2800" dirty="0" smtClean="0"/>
              <a:t>. Deeltjeskarakter </a:t>
            </a:r>
            <a:r>
              <a:rPr lang="nl-NL" sz="2800" dirty="0"/>
              <a:t>van fotonen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Foto-elektrisch effect</a:t>
            </a:r>
          </a:p>
          <a:p>
            <a:r>
              <a:rPr lang="nl-NL" sz="2400" dirty="0"/>
              <a:t>Botsingen van fotonen</a:t>
            </a:r>
          </a:p>
          <a:p>
            <a:r>
              <a:rPr lang="nl-NL" sz="2400" dirty="0"/>
              <a:t>Impuls</a:t>
            </a:r>
          </a:p>
          <a:p>
            <a:r>
              <a:rPr lang="nl-NL" sz="2400" dirty="0"/>
              <a:t>Interferentiepatroon </a:t>
            </a:r>
            <a:r>
              <a:rPr lang="nl-NL" sz="2400" dirty="0" smtClean="0"/>
              <a:t>                                       </a:t>
            </a:r>
            <a:r>
              <a:rPr lang="nl-NL" sz="2400" dirty="0"/>
              <a:t>met </a:t>
            </a:r>
            <a:r>
              <a:rPr lang="nl-NL" sz="2400" dirty="0" smtClean="0"/>
              <a:t>deeltjes</a:t>
            </a:r>
          </a:p>
          <a:p>
            <a:r>
              <a:rPr lang="nl-NL" sz="2400" dirty="0" smtClean="0"/>
              <a:t>Video ELAN                                           </a:t>
            </a:r>
            <a:r>
              <a:rPr lang="nl-NL" sz="1600" dirty="0" err="1" smtClean="0">
                <a:hlinkClick r:id="rId3"/>
              </a:rPr>
              <a:t>vimeo.com</a:t>
            </a:r>
            <a:r>
              <a:rPr lang="nl-NL" sz="1600" dirty="0" smtClean="0">
                <a:hlinkClick r:id="rId3"/>
              </a:rPr>
              <a:t>/49593089</a:t>
            </a:r>
            <a:endParaRPr lang="nl-NL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2160000" cy="13195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68960"/>
            <a:ext cx="1870342" cy="144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69160"/>
            <a:ext cx="1980000" cy="1770478"/>
          </a:xfrm>
          <a:prstGeom prst="rect">
            <a:avLst/>
          </a:prstGeom>
        </p:spPr>
      </p:pic>
      <p:grpSp>
        <p:nvGrpSpPr>
          <p:cNvPr id="32770" name="Groep 12"/>
          <p:cNvGrpSpPr>
            <a:grpSpLocks/>
          </p:cNvGrpSpPr>
          <p:nvPr/>
        </p:nvGrpSpPr>
        <p:grpSpPr bwMode="auto">
          <a:xfrm>
            <a:off x="4139952" y="3933056"/>
            <a:ext cx="2157412" cy="2390775"/>
            <a:chOff x="0" y="0"/>
            <a:chExt cx="21574" cy="23907"/>
          </a:xfrm>
        </p:grpSpPr>
        <p:grpSp>
          <p:nvGrpSpPr>
            <p:cNvPr id="11" name="Groep 11"/>
            <p:cNvGrpSpPr>
              <a:grpSpLocks/>
            </p:cNvGrpSpPr>
            <p:nvPr/>
          </p:nvGrpSpPr>
          <p:grpSpPr bwMode="auto">
            <a:xfrm>
              <a:off x="0" y="0"/>
              <a:ext cx="21574" cy="23907"/>
              <a:chOff x="0" y="0"/>
              <a:chExt cx="21574" cy="23907"/>
            </a:xfrm>
          </p:grpSpPr>
          <p:grpSp>
            <p:nvGrpSpPr>
              <p:cNvPr id="3" name="Groep 8"/>
              <p:cNvGrpSpPr>
                <a:grpSpLocks/>
              </p:cNvGrpSpPr>
              <p:nvPr/>
            </p:nvGrpSpPr>
            <p:grpSpPr bwMode="auto">
              <a:xfrm>
                <a:off x="0" y="0"/>
                <a:ext cx="21574" cy="23907"/>
                <a:chOff x="0" y="0"/>
                <a:chExt cx="21574" cy="23907"/>
              </a:xfrm>
            </p:grpSpPr>
            <p:pic>
              <p:nvPicPr>
                <p:cNvPr id="12" name="Afbeelding 3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0" y="2333"/>
                  <a:ext cx="21574" cy="21574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3" name="Groe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7018" cy="14811"/>
                  <a:chOff x="0" y="0"/>
                  <a:chExt cx="17018" cy="14811"/>
                </a:xfrm>
              </p:grpSpPr>
              <p:pic>
                <p:nvPicPr>
                  <p:cNvPr id="14" name="Afbeelding 6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0" y="7953"/>
                    <a:ext cx="5524" cy="685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07" name="Tekstvak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34" y="0"/>
                    <a:ext cx="7684" cy="2711"/>
                  </a:xfrm>
                  <a:prstGeom prst="rect">
                    <a:avLst/>
                  </a:prstGeom>
                  <a:solidFill>
                    <a:srgbClr val="007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rPr>
                      <a:t>verplaatsbare fotonendetector</a:t>
                    </a:r>
                    <a:endParaRPr kumimoji="0" lang="nl-N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" name="Tekstvak 2"/>
              <p:cNvSpPr txBox="1">
                <a:spLocks noChangeArrowheads="1"/>
              </p:cNvSpPr>
              <p:nvPr/>
            </p:nvSpPr>
            <p:spPr bwMode="auto">
              <a:xfrm>
                <a:off x="6858" y="19907"/>
                <a:ext cx="7683" cy="2711"/>
              </a:xfrm>
              <a:prstGeom prst="rect">
                <a:avLst/>
              </a:prstGeom>
              <a:solidFill>
                <a:srgbClr val="0065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laser (635 </a:t>
                </a:r>
                <a:r>
                  <a:rPr kumimoji="0" lang="nl-NL" sz="8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nm</a:t>
                </a:r>
                <a:r>
                  <a:rPr kumimoji="0" lang="nl-NL" sz="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) </a:t>
                </a:r>
                <a:endParaRPr kumimoji="0" lang="nl-NL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1 </a:t>
                </a:r>
                <a:r>
                  <a:rPr kumimoji="0" lang="nl-NL" sz="800" b="1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mW</a:t>
                </a:r>
                <a:endPara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" name="Tekstvak 2"/>
            <p:cNvSpPr txBox="1">
              <a:spLocks noChangeArrowheads="1"/>
            </p:cNvSpPr>
            <p:nvPr/>
          </p:nvSpPr>
          <p:spPr bwMode="auto">
            <a:xfrm>
              <a:off x="47" y="7953"/>
              <a:ext cx="6287" cy="2568"/>
            </a:xfrm>
            <a:prstGeom prst="rect">
              <a:avLst/>
            </a:prstGeom>
            <a:solidFill>
              <a:srgbClr val="0065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dubbelspleet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4</a:t>
            </a:r>
            <a:r>
              <a:rPr lang="nl-NL" sz="2800" dirty="0" smtClean="0"/>
              <a:t>. Golfkarakter </a:t>
            </a:r>
            <a:r>
              <a:rPr lang="nl-NL" sz="2800" dirty="0"/>
              <a:t>van materiedeeltjes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Buiging van elektronenbundel</a:t>
            </a:r>
          </a:p>
          <a:p>
            <a:r>
              <a:rPr lang="nl-NL" sz="2400" dirty="0"/>
              <a:t>Interferentiepatroon bij kristallen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il_fi" descr="http://t0.gstatic.com/images?q=tbn:ANd9GcSaorWswgNACZYWfoRMsihvatnAqtL5VqEHvA8grRyAyZ8gzJgFiFKYSALuL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05" y="4365104"/>
            <a:ext cx="2160240" cy="1704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455" descr="http://images.fineartamerica.com/images-medium-large/common-salt-crystal-structure-laguna-desig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45" r="9727"/>
          <a:stretch>
            <a:fillRect/>
          </a:stretch>
        </p:blipFill>
        <p:spPr bwMode="auto">
          <a:xfrm>
            <a:off x="5220072" y="4414045"/>
            <a:ext cx="1425213" cy="21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454" descr="http://www.chemistryland.com/CHM151S/07-Atomic%20Structure/Spectra/ElectronDiffractionAlNiCo.jp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48318"/>
            <a:ext cx="1439862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 smtClean="0"/>
              <a:t>4. Golfkarakter </a:t>
            </a:r>
            <a:r>
              <a:rPr lang="nl-NL" sz="2800" dirty="0"/>
              <a:t>van materiedeeltjes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Dubbelspleet met elektronen</a:t>
            </a:r>
          </a:p>
          <a:p>
            <a:r>
              <a:rPr lang="nl-NL" sz="2400" dirty="0" smtClean="0"/>
              <a:t>Dr</a:t>
            </a:r>
            <a:r>
              <a:rPr lang="nl-NL" sz="2400" dirty="0"/>
              <a:t>. Quantum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Afbeelding 4" descr="http://upload.wikimedia.org/wikipedia/commons/thumb/b/bc/Doubleslitexperiment.svg/512px-Doubleslitexperiment.svg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71211"/>
            <a:ext cx="2159635" cy="223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://i1.ytimg.com/vi/dafgLu_fRfM/maxresdefault.jpg">
            <a:hlinkClick r:id="rId4" action="ppaction://hlinkfile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24" y="3467656"/>
            <a:ext cx="4824536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 smtClean="0"/>
              <a:t>4. Golfkarakter </a:t>
            </a:r>
            <a:r>
              <a:rPr lang="nl-NL" sz="2800" dirty="0"/>
              <a:t>van materiedeeltjes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Atoommodel van </a:t>
            </a:r>
            <a:r>
              <a:rPr lang="nl-NL" sz="2400" dirty="0" err="1"/>
              <a:t>Bohr</a:t>
            </a:r>
            <a:r>
              <a:rPr lang="nl-NL" sz="2400" dirty="0"/>
              <a:t>, </a:t>
            </a:r>
            <a:r>
              <a:rPr lang="nl-NL" sz="2400" dirty="0" err="1"/>
              <a:t>debrogliegolflengte</a:t>
            </a:r>
            <a:endParaRPr lang="nl-NL" sz="2400" dirty="0"/>
          </a:p>
          <a:p>
            <a:r>
              <a:rPr lang="nl-NL" sz="2400" dirty="0"/>
              <a:t>Elektronenmicroscoop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Afbeelding 499" descr="http://thisquantumworld.com/wp/wp-content/uploads/2010/12/deBroglie-1024x36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30" b="4970"/>
          <a:stretch>
            <a:fillRect/>
          </a:stretch>
        </p:blipFill>
        <p:spPr bwMode="auto">
          <a:xfrm>
            <a:off x="3491880" y="4625446"/>
            <a:ext cx="3642782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 smtClean="0"/>
              <a:t>5. Golf-</a:t>
            </a:r>
            <a:r>
              <a:rPr lang="nl-NL" sz="2800" dirty="0" err="1" smtClean="0"/>
              <a:t>deeltjedualiteit</a:t>
            </a:r>
            <a:r>
              <a:rPr lang="nl-NL" sz="2800" dirty="0" smtClean="0"/>
              <a:t> </a:t>
            </a:r>
            <a:r>
              <a:rPr lang="nl-NL" sz="2800" dirty="0"/>
              <a:t>en onbepaaldheid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Golf is een wiskundige beschrijving</a:t>
            </a:r>
          </a:p>
          <a:p>
            <a:r>
              <a:rPr lang="nl-NL" sz="2400" dirty="0"/>
              <a:t>Golf is niet waar te nemen, metingen verstoren de golf</a:t>
            </a:r>
          </a:p>
          <a:p>
            <a:r>
              <a:rPr lang="nl-NL" sz="2400" dirty="0"/>
              <a:t>Golfpakketje met verschillende impulsen en een bepaalde breedte</a:t>
            </a:r>
          </a:p>
          <a:p>
            <a:r>
              <a:rPr lang="nl-NL" sz="2400" dirty="0"/>
              <a:t>Onbepaaldheid van </a:t>
            </a:r>
            <a:r>
              <a:rPr lang="nl-NL" sz="2400" dirty="0" smtClean="0"/>
              <a:t>plaats                                  </a:t>
            </a:r>
            <a:r>
              <a:rPr lang="nl-NL" sz="2400" dirty="0"/>
              <a:t>en impuls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irc_mi" descr="http://www.technischweekblad.nl/Uploads/2012/2/elektronenwolk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34020" y="3977793"/>
            <a:ext cx="1656184" cy="329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/>
              <a:t>5. Golf-</a:t>
            </a:r>
            <a:r>
              <a:rPr lang="nl-NL" sz="2800" dirty="0" err="1"/>
              <a:t>deeltjedualiteit</a:t>
            </a:r>
            <a:r>
              <a:rPr lang="nl-NL" sz="2800" dirty="0"/>
              <a:t> en onbepaaldheid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Dubbelspleet met </a:t>
            </a:r>
            <a:r>
              <a:rPr lang="nl-NL" sz="2400" dirty="0" smtClean="0"/>
              <a:t>elektronen of fotonen</a:t>
            </a:r>
            <a:endParaRPr lang="nl-NL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/>
          <a:srcRect l="27042" t="2913" r="9534" b="10441"/>
          <a:stretch/>
        </p:blipFill>
        <p:spPr bwMode="auto">
          <a:xfrm>
            <a:off x="458812" y="3907238"/>
            <a:ext cx="2568993" cy="1875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Afbeelding 5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/>
          <a:srcRect l="26891" t="2843" r="9389" b="13168"/>
          <a:stretch/>
        </p:blipFill>
        <p:spPr bwMode="auto">
          <a:xfrm>
            <a:off x="3258853" y="3907238"/>
            <a:ext cx="2585534" cy="1865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/>
          <a:srcRect l="26848" t="2760" r="8366" b="13426"/>
          <a:stretch/>
        </p:blipFill>
        <p:spPr bwMode="auto">
          <a:xfrm>
            <a:off x="6075436" y="3907238"/>
            <a:ext cx="2601020" cy="1898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746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3200" dirty="0" smtClean="0"/>
              <a:t>Welke </a:t>
            </a:r>
            <a:r>
              <a:rPr lang="nl-NL" sz="3200" dirty="0"/>
              <a:t>problemen verwacht je?</a:t>
            </a:r>
          </a:p>
          <a:p>
            <a:pPr marL="109728" indent="0" algn="ctr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3200" dirty="0" smtClean="0"/>
              <a:t>Mogelijke misconcepties:</a:t>
            </a:r>
            <a:endParaRPr lang="nl-NL" sz="3200" dirty="0"/>
          </a:p>
          <a:p>
            <a:r>
              <a:rPr lang="nl-NL" sz="2600" dirty="0"/>
              <a:t>Een atoom is een klein zonnestelsel, </a:t>
            </a:r>
            <a:r>
              <a:rPr lang="nl-NL" sz="2600" dirty="0" smtClean="0"/>
              <a:t>elektronen zijn ‘knikkers’ die </a:t>
            </a:r>
            <a:r>
              <a:rPr lang="nl-NL" sz="2600" dirty="0"/>
              <a:t>in vaste </a:t>
            </a:r>
            <a:r>
              <a:rPr lang="nl-NL" sz="2600" dirty="0" smtClean="0"/>
              <a:t>banen rond de kern draaien. </a:t>
            </a:r>
          </a:p>
          <a:p>
            <a:r>
              <a:rPr lang="nl-NL" sz="2600" dirty="0" smtClean="0"/>
              <a:t>In het model van </a:t>
            </a:r>
            <a:r>
              <a:rPr lang="nl-NL" sz="2600" dirty="0" err="1" smtClean="0"/>
              <a:t>Bohr</a:t>
            </a:r>
            <a:r>
              <a:rPr lang="nl-NL" sz="2600" dirty="0" smtClean="0"/>
              <a:t> lopen de elektronen langs een golvend pad.</a:t>
            </a:r>
            <a:endParaRPr lang="nl-NL" sz="2600" dirty="0"/>
          </a:p>
          <a:p>
            <a:r>
              <a:rPr lang="nl-NL" sz="2600" dirty="0" smtClean="0"/>
              <a:t>Golven (van fotonen en elektronen) zijn zichtbaar, je kunt de golfbeweging waarnemen.</a:t>
            </a: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40361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 smtClean="0"/>
              <a:t>6. Deeltje </a:t>
            </a:r>
            <a:r>
              <a:rPr lang="nl-NL" sz="2800" dirty="0"/>
              <a:t>in een kleine ruimte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Elektronenwolk = waarschijnlijkheids-verdeling (staande golven) in atoom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6" name="Afbeelding 3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5" y="4005064"/>
            <a:ext cx="2865109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unistudyguides.com/images/a/a4/Screen_Shot_2012-10-08_at_2.22.33_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42" y="4077272"/>
            <a:ext cx="4396315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 smtClean="0"/>
              <a:t>6. Deeltje </a:t>
            </a:r>
            <a:r>
              <a:rPr lang="nl-NL" sz="2800" dirty="0"/>
              <a:t>in een kleine ruimte</a:t>
            </a:r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Kleine ruimte = korte golflengte </a:t>
            </a:r>
            <a:r>
              <a:rPr lang="nl-NL" sz="2400" dirty="0" smtClean="0"/>
              <a:t>= </a:t>
            </a:r>
            <a:r>
              <a:rPr lang="nl-NL" sz="2400" dirty="0"/>
              <a:t>grote impuls </a:t>
            </a:r>
            <a:r>
              <a:rPr lang="nl-NL" sz="2400" dirty="0" smtClean="0"/>
              <a:t>    = </a:t>
            </a:r>
            <a:r>
              <a:rPr lang="nl-NL" sz="2400" dirty="0"/>
              <a:t>grote energie(verschillen)</a:t>
            </a:r>
          </a:p>
          <a:p>
            <a:r>
              <a:rPr lang="nl-NL" sz="2400" dirty="0"/>
              <a:t>Of: Heisenberg gebruiken</a:t>
            </a:r>
          </a:p>
          <a:p>
            <a:r>
              <a:rPr lang="nl-NL" sz="2400" dirty="0"/>
              <a:t>Lange moleculen, kleine energieverschillen dus zichtbaar licht (kleurstoffen)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 smtClean="0"/>
              <a:t>7. </a:t>
            </a:r>
            <a:r>
              <a:rPr lang="nl-NL" sz="2800" dirty="0" err="1" smtClean="0"/>
              <a:t>Tunneling</a:t>
            </a:r>
            <a:endParaRPr lang="nl-NL" sz="2800" dirty="0"/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Opsluiting en </a:t>
            </a:r>
            <a:r>
              <a:rPr lang="nl-NL" sz="2400" dirty="0" smtClean="0"/>
              <a:t>energie-barrière</a:t>
            </a:r>
          </a:p>
          <a:p>
            <a:r>
              <a:rPr lang="nl-NL" sz="2400" dirty="0" smtClean="0"/>
              <a:t>Afstotende en aantrekkende krachten</a:t>
            </a:r>
            <a:endParaRPr lang="nl-NL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5" name="Afbeelding 3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631" b="50000"/>
          <a:stretch/>
        </p:blipFill>
        <p:spPr bwMode="auto">
          <a:xfrm>
            <a:off x="1763688" y="4090991"/>
            <a:ext cx="1985418" cy="19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7/79/Alpha_Decay.svg/250px-Alpha_Deca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53366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2800" dirty="0" smtClean="0"/>
              <a:t>7. </a:t>
            </a:r>
            <a:r>
              <a:rPr lang="nl-NL" sz="2800" dirty="0" err="1" smtClean="0"/>
              <a:t>Tunneling</a:t>
            </a:r>
            <a:endParaRPr lang="nl-NL" sz="2800" dirty="0"/>
          </a:p>
          <a:p>
            <a:pPr marL="109728" indent="0" algn="ctr">
              <a:buNone/>
            </a:pPr>
            <a:endParaRPr lang="nl-NL" dirty="0"/>
          </a:p>
          <a:p>
            <a:r>
              <a:rPr lang="nl-NL" sz="2400" dirty="0"/>
              <a:t>Opsluiting en energie-barrière</a:t>
            </a:r>
          </a:p>
          <a:p>
            <a:endParaRPr lang="nl-NL" sz="2400" dirty="0"/>
          </a:p>
          <a:p>
            <a:r>
              <a:rPr lang="nl-NL" sz="2400" dirty="0"/>
              <a:t>Alfa-verval is toevalsproces door afstotende kracht van de kern</a:t>
            </a:r>
          </a:p>
          <a:p>
            <a:r>
              <a:rPr lang="nl-NL" sz="2400" dirty="0"/>
              <a:t>Bij elektronen: aantrekkende </a:t>
            </a:r>
            <a:r>
              <a:rPr lang="nl-NL" sz="2400" dirty="0" smtClean="0"/>
              <a:t>elektrische kracht </a:t>
            </a:r>
            <a:r>
              <a:rPr lang="nl-NL" sz="2400" dirty="0"/>
              <a:t>zorgt ook voor toevalsproces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340768"/>
            <a:ext cx="23762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nl-NL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editie</a:t>
            </a: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25" y="188640"/>
            <a:ext cx="3483728" cy="9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4224" y="2780928"/>
            <a:ext cx="8086207" cy="3336776"/>
          </a:xfrm>
        </p:spPr>
        <p:txBody>
          <a:bodyPr/>
          <a:lstStyle/>
          <a:p>
            <a:r>
              <a:rPr lang="nl-NL" sz="4400" dirty="0" smtClean="0"/>
              <a:t>Wie is er bang voor de Quantumwereld?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343">
            <a:off x="6729585" y="3895405"/>
            <a:ext cx="1764000" cy="2262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26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3000" dirty="0"/>
              <a:t>Welke problemen verwacht je?</a:t>
            </a:r>
          </a:p>
          <a:p>
            <a:pPr marL="109728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sz="3000" dirty="0"/>
              <a:t>Mogelijke misconcepties:</a:t>
            </a:r>
          </a:p>
          <a:p>
            <a:r>
              <a:rPr lang="nl-NL" sz="2400" dirty="0"/>
              <a:t>Elektronen interfereren met elkaar, de deeltjes vernietigen elkaar. </a:t>
            </a:r>
          </a:p>
          <a:p>
            <a:r>
              <a:rPr lang="nl-NL" sz="2400" dirty="0"/>
              <a:t>Elektronen blijven vooral deeltjes (knikkers), fotonen zijn wel duaal.</a:t>
            </a:r>
          </a:p>
          <a:p>
            <a:r>
              <a:rPr lang="nl-NL" sz="2400" dirty="0"/>
              <a:t>De </a:t>
            </a:r>
            <a:r>
              <a:rPr lang="nl-NL" sz="2400" dirty="0" err="1"/>
              <a:t>brogliegolflengte</a:t>
            </a:r>
            <a:r>
              <a:rPr lang="nl-NL" sz="2400" dirty="0"/>
              <a:t> is een vaste eigenschap van een </a:t>
            </a:r>
            <a:r>
              <a:rPr lang="nl-NL" sz="2400" dirty="0" err="1"/>
              <a:t>quantumdeeltje</a:t>
            </a:r>
            <a:r>
              <a:rPr lang="nl-NL" sz="2400" dirty="0"/>
              <a:t> (varieert niet met impuls).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2829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3000" dirty="0"/>
              <a:t>Welke problemen verwacht je?</a:t>
            </a:r>
          </a:p>
          <a:p>
            <a:pPr marL="109728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sz="3000" dirty="0"/>
              <a:t>Mogelijke begripsproblemen:</a:t>
            </a:r>
          </a:p>
          <a:p>
            <a:r>
              <a:rPr lang="nl-NL" sz="2400" dirty="0"/>
              <a:t>Is het nu een golf of een deeltje?</a:t>
            </a:r>
          </a:p>
          <a:p>
            <a:r>
              <a:rPr lang="nl-NL" sz="2400" dirty="0"/>
              <a:t>Hoe kan iets zowel een golf als een deeltje zijn?</a:t>
            </a:r>
          </a:p>
          <a:p>
            <a:r>
              <a:rPr lang="nl-NL" sz="2400" dirty="0"/>
              <a:t>Hoe kan een deeltje (met massa en lading) een golflengte hebben?</a:t>
            </a:r>
          </a:p>
          <a:p>
            <a:r>
              <a:rPr lang="nl-NL" sz="2400" dirty="0"/>
              <a:t>Door welke spleet is het deeltje gegaan? </a:t>
            </a:r>
            <a:endParaRPr lang="nl-NL" sz="2400" dirty="0" smtClean="0"/>
          </a:p>
          <a:p>
            <a:r>
              <a:rPr lang="nl-NL" sz="2400" dirty="0" smtClean="0"/>
              <a:t>Quantum = verzameling losstaande regeltjes</a:t>
            </a:r>
            <a:endParaRPr lang="nl-NL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nl-NL" sz="3200" dirty="0"/>
              <a:t>Wat staat er in het programma?</a:t>
            </a:r>
          </a:p>
          <a:p>
            <a:pPr marL="109728" indent="0" algn="ctr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3200" dirty="0"/>
              <a:t>De kandidaat kan: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licht als golfverschijnsel benoemen en dit toelichten,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de golf-</a:t>
            </a:r>
            <a:r>
              <a:rPr lang="nl-NL" sz="2600" dirty="0" err="1"/>
              <a:t>deeltjedualiteit</a:t>
            </a:r>
            <a:r>
              <a:rPr lang="nl-NL" sz="2600" dirty="0"/>
              <a:t> toepassen bij het verklaren van interferentieverschijnselen bij elektromagnetische straling en bij materiedeeltjes,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/>
              <a:t>het foto-elektrisch effect gebruiken om aan te tonen dat elektromagnetische straling </a:t>
            </a:r>
            <a:r>
              <a:rPr lang="nl-NL" sz="2600" dirty="0" err="1"/>
              <a:t>gekwantiseerd</a:t>
            </a:r>
            <a:r>
              <a:rPr lang="nl-NL" sz="2600" dirty="0"/>
              <a:t> </a:t>
            </a:r>
            <a:r>
              <a:rPr lang="nl-NL" sz="2600" dirty="0" smtClean="0"/>
              <a:t>is</a:t>
            </a:r>
            <a:r>
              <a:rPr lang="nl-NL" sz="2600" dirty="0"/>
              <a:t>,</a:t>
            </a:r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4300" dirty="0" smtClean="0"/>
              <a:t>De </a:t>
            </a:r>
            <a:r>
              <a:rPr lang="nl-NL" sz="4300" dirty="0"/>
              <a:t>kandidaat kan: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 smtClean="0"/>
              <a:t>licht als golfverschijnsel benoemen en dit toelichten,</a:t>
            </a:r>
            <a:endParaRPr lang="nl-NL" sz="3200" dirty="0"/>
          </a:p>
          <a:p>
            <a:pPr lvl="0"/>
            <a:r>
              <a:rPr lang="nl-NL" sz="2800" dirty="0" smtClean="0"/>
              <a:t>uitleggen in welke situaties buiging van lichtgolven optreedt;</a:t>
            </a:r>
          </a:p>
          <a:p>
            <a:pPr lvl="0"/>
            <a:r>
              <a:rPr lang="nl-NL" sz="2800" dirty="0" smtClean="0"/>
              <a:t>een </a:t>
            </a:r>
            <a:r>
              <a:rPr lang="nl-NL" sz="2800" dirty="0" err="1" smtClean="0"/>
              <a:t>intensiteitspatroon</a:t>
            </a:r>
            <a:r>
              <a:rPr lang="nl-NL" sz="2800" dirty="0" smtClean="0"/>
              <a:t> verklaren in termen van constructieve en destructieve interferentie;</a:t>
            </a:r>
            <a:endParaRPr lang="nl-NL" sz="2800" dirty="0"/>
          </a:p>
          <a:p>
            <a:pPr lvl="0"/>
            <a:endParaRPr lang="nl-NL" sz="2800" dirty="0"/>
          </a:p>
          <a:p>
            <a:pPr lvl="0"/>
            <a:r>
              <a:rPr lang="nl-NL" sz="2800" dirty="0" smtClean="0"/>
              <a:t>Ook redeneren en/of berekeningen?</a:t>
            </a:r>
          </a:p>
          <a:p>
            <a:pPr lvl="0"/>
            <a:r>
              <a:rPr lang="nl-NL" sz="2800" dirty="0" smtClean="0"/>
              <a:t>In combinatie met            ? </a:t>
            </a:r>
            <a:endParaRPr lang="nl-NL" sz="2800" dirty="0"/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116716"/>
            <a:ext cx="1098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300" dirty="0" smtClean="0"/>
              <a:t>De </a:t>
            </a:r>
            <a:r>
              <a:rPr lang="nl-NL" sz="4300" dirty="0"/>
              <a:t>kandidaat kan: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NL" sz="3200" dirty="0"/>
              <a:t>de golf-</a:t>
            </a:r>
            <a:r>
              <a:rPr lang="nl-NL" sz="3200" dirty="0" err="1"/>
              <a:t>deeltjedualiteit</a:t>
            </a:r>
            <a:r>
              <a:rPr lang="nl-NL" sz="3200" dirty="0"/>
              <a:t> toepassen bij het verklaren van interferentieverschijnselen bij elektromagnetische straling en bij materiedeeltjes,</a:t>
            </a:r>
          </a:p>
          <a:p>
            <a:pPr lvl="0"/>
            <a:r>
              <a:rPr lang="nl-NL" sz="2800" dirty="0"/>
              <a:t>berekeningen maken met de </a:t>
            </a:r>
            <a:r>
              <a:rPr lang="nl-NL" sz="2800" dirty="0" err="1"/>
              <a:t>debroglie</a:t>
            </a:r>
            <a:r>
              <a:rPr lang="nl-NL" sz="2800" dirty="0"/>
              <a:t>-golflengte;</a:t>
            </a:r>
          </a:p>
          <a:p>
            <a:pPr lvl="0"/>
            <a:r>
              <a:rPr lang="nl-NL" sz="2800" dirty="0"/>
              <a:t>het dubbelspleet-experiment beschrijven en de </a:t>
            </a:r>
            <a:r>
              <a:rPr lang="nl-NL" sz="2800" u="sng" dirty="0"/>
              <a:t>betekenis</a:t>
            </a:r>
            <a:r>
              <a:rPr lang="nl-NL" sz="2800" dirty="0"/>
              <a:t> ervan uitleggen;</a:t>
            </a:r>
          </a:p>
          <a:p>
            <a:pPr lvl="0"/>
            <a:r>
              <a:rPr lang="nl-NL" sz="2800" dirty="0" err="1"/>
              <a:t>vakbegrippen</a:t>
            </a:r>
            <a:r>
              <a:rPr lang="nl-NL" sz="2800" dirty="0"/>
              <a:t>: waarschijnlijkheid, waarschijnlijkheidsverdeling;</a:t>
            </a:r>
          </a:p>
          <a:p>
            <a:pPr lvl="0"/>
            <a:r>
              <a:rPr lang="nl-NL" sz="2800" dirty="0"/>
              <a:t>minimaal in de context: elektronenmicroscoop;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628"/>
            <a:ext cx="2160240" cy="5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pPr algn="ctr"/>
            <a:r>
              <a:rPr lang="nl-NL" dirty="0" smtClean="0">
                <a:solidFill>
                  <a:srgbClr val="0070C0"/>
                </a:solidFill>
              </a:rPr>
              <a:t>Quantumwereld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0243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300" dirty="0" smtClean="0"/>
              <a:t>De </a:t>
            </a:r>
            <a:r>
              <a:rPr lang="nl-NL" sz="4300" dirty="0"/>
              <a:t>kandidaat kan: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l-NL" sz="2900" dirty="0"/>
              <a:t>het foto-elektrisch effect gebruiken om aan te tonen dat elektromagnetische straling </a:t>
            </a:r>
            <a:r>
              <a:rPr lang="nl-NL" sz="2900" dirty="0" err="1"/>
              <a:t>gekwantiseerd</a:t>
            </a:r>
            <a:r>
              <a:rPr lang="nl-NL" sz="2900" dirty="0"/>
              <a:t> is,</a:t>
            </a:r>
          </a:p>
          <a:p>
            <a:pPr lvl="0"/>
            <a:r>
              <a:rPr lang="nl-NL" sz="2600" dirty="0" err="1"/>
              <a:t>vakbegrippen</a:t>
            </a:r>
            <a:r>
              <a:rPr lang="nl-NL" sz="2600" dirty="0"/>
              <a:t>: foton, </a:t>
            </a:r>
            <a:r>
              <a:rPr lang="nl-NL" sz="2600" dirty="0" err="1"/>
              <a:t>uittree</a:t>
            </a:r>
            <a:r>
              <a:rPr lang="nl-NL" sz="2600" dirty="0"/>
              <a:t>-energie, </a:t>
            </a:r>
            <a:r>
              <a:rPr lang="nl-NL" sz="2600" dirty="0" err="1"/>
              <a:t>energiequantum</a:t>
            </a:r>
            <a:r>
              <a:rPr lang="nl-NL" sz="2600" dirty="0"/>
              <a:t>;</a:t>
            </a:r>
          </a:p>
          <a:p>
            <a:pPr lvl="0"/>
            <a:endParaRPr lang="nl-NL" sz="2600" dirty="0"/>
          </a:p>
          <a:p>
            <a:pPr lvl="0"/>
            <a:endParaRPr lang="nl-NL" sz="2600" dirty="0"/>
          </a:p>
          <a:p>
            <a:pPr lvl="0"/>
            <a:r>
              <a:rPr lang="nl-NL" sz="2600" dirty="0"/>
              <a:t>Zonder remspanning en grensgolflengte</a:t>
            </a:r>
          </a:p>
          <a:p>
            <a:pPr lvl="0"/>
            <a:r>
              <a:rPr lang="nl-NL" sz="2600" dirty="0"/>
              <a:t>Andere manieren om het deeltjeskarakter aan te tonen</a:t>
            </a:r>
            <a:r>
              <a:rPr lang="nl-NL" sz="2600" dirty="0" smtClean="0"/>
              <a:t>?</a:t>
            </a:r>
            <a:endParaRPr lang="nl-NL" sz="2600" dirty="0"/>
          </a:p>
        </p:txBody>
      </p:sp>
    </p:spTree>
    <p:extLst>
      <p:ext uri="{BB962C8B-B14F-4D97-AF65-F5344CB8AC3E}">
        <p14:creationId xmlns="" xmlns:p14="http://schemas.microsoft.com/office/powerpoint/2010/main" val="3720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iemeMeulenhoff">
  <a:themeElements>
    <a:clrScheme name="ThiemeMeulenhoff 1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ThiemeMeulenhof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emeMeulenhoff 1">
        <a:dk1>
          <a:srgbClr val="000000"/>
        </a:dk1>
        <a:lt1>
          <a:srgbClr val="FFFFFF"/>
        </a:lt1>
        <a:dk2>
          <a:srgbClr val="FF0000"/>
        </a:dk2>
        <a:lt2>
          <a:srgbClr val="7F7F7F"/>
        </a:lt2>
        <a:accent1>
          <a:srgbClr val="FFFFFF"/>
        </a:accent1>
        <a:accent2>
          <a:srgbClr val="ABABA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9B9B9B"/>
        </a:accent6>
        <a:hlink>
          <a:srgbClr val="57575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1180</Words>
  <Application>Microsoft Office PowerPoint</Application>
  <PresentationFormat>Diavoorstelling (4:3)</PresentationFormat>
  <Paragraphs>239</Paragraphs>
  <Slides>34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6" baseType="lpstr">
      <vt:lpstr>ThiemeMeulenhoff</vt:lpstr>
      <vt:lpstr>Equation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</vt:vector>
  </TitlesOfParts>
  <Company>NDC|VBK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deze plek komt de titel van de presentatie</dc:title>
  <dc:creator>haanh</dc:creator>
  <cp:lastModifiedBy>Kees Hooyman</cp:lastModifiedBy>
  <cp:revision>223</cp:revision>
  <cp:lastPrinted>2003-01-28T10:05:01Z</cp:lastPrinted>
  <dcterms:created xsi:type="dcterms:W3CDTF">2009-08-04T09:28:22Z</dcterms:created>
  <dcterms:modified xsi:type="dcterms:W3CDTF">2014-12-12T15:23:54Z</dcterms:modified>
</cp:coreProperties>
</file>