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2" r:id="rId1"/>
  </p:sldMasterIdLst>
  <p:notesMasterIdLst>
    <p:notesMasterId r:id="rId13"/>
  </p:notesMasterIdLst>
  <p:sldIdLst>
    <p:sldId id="265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5" r:id="rId11"/>
    <p:sldId id="274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Geneva" charset="-128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Geneva" charset="-128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Geneva" charset="-128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Geneva" charset="-128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Geneva" charset="-128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Geneva" charset="-128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Geneva" charset="-128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Geneva" charset="-128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Geneva" charset="-128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8FE6"/>
    <a:srgbClr val="5692C9"/>
    <a:srgbClr val="EB7D11"/>
    <a:srgbClr val="007A45"/>
    <a:srgbClr val="DEDD3A"/>
    <a:srgbClr val="B5006B"/>
    <a:srgbClr val="DC002E"/>
    <a:srgbClr val="8592B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8" autoAdjust="0"/>
    <p:restoredTop sz="94660"/>
  </p:normalViewPr>
  <p:slideViewPr>
    <p:cSldViewPr>
      <p:cViewPr varScale="1">
        <p:scale>
          <a:sx n="100" d="100"/>
          <a:sy n="100" d="100"/>
        </p:scale>
        <p:origin x="-111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Klik om de opmaakprofielen van de modeltekst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B8F8F9DE-9F05-4D39-95D6-9DB81DBB5FE0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880291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Arial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Centrale stelling: </a:t>
            </a:r>
            <a:r>
              <a:rPr lang="nl-NL" dirty="0" err="1" smtClean="0"/>
              <a:t>Quantumwereld</a:t>
            </a:r>
            <a:r>
              <a:rPr lang="nl-NL" dirty="0" smtClean="0"/>
              <a:t> is een </a:t>
            </a:r>
            <a:r>
              <a:rPr lang="nl-NL" dirty="0" err="1" smtClean="0"/>
              <a:t>natuurkunde-onderwerp</a:t>
            </a:r>
            <a:r>
              <a:rPr lang="nl-NL" dirty="0" smtClean="0"/>
              <a:t> als alle andere….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F8F9DE-9F05-4D39-95D6-9DB81DBB5FE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F8F9DE-9F05-4D39-95D6-9DB81DBB5FE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F8F9DE-9F05-4D39-95D6-9DB81DBB5FE0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Altijd meerdere perspectieven wenselijk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F8F9DE-9F05-4D39-95D6-9DB81DBB5FE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Versimpelen,</a:t>
            </a:r>
            <a:r>
              <a:rPr lang="nl-NL" baseline="0" dirty="0" smtClean="0"/>
              <a:t> wel essentie, </a:t>
            </a:r>
            <a:r>
              <a:rPr lang="nl-NL" baseline="0" dirty="0" err="1" smtClean="0"/>
              <a:t>verschoolboeking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F8F9DE-9F05-4D39-95D6-9DB81DBB5FE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Eerst p leidt tot </a:t>
            </a:r>
            <a:r>
              <a:rPr lang="el-GR" dirty="0" smtClean="0"/>
              <a:t>λ</a:t>
            </a:r>
            <a:r>
              <a:rPr lang="nl-NL" dirty="0" smtClean="0"/>
              <a:t> (interferentie), nu andersom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F8F9DE-9F05-4D39-95D6-9DB81DBB5FE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F8F9DE-9F05-4D39-95D6-9DB81DBB5FE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F8F9DE-9F05-4D39-95D6-9DB81DBB5FE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Want E=</a:t>
            </a:r>
            <a:r>
              <a:rPr lang="nl-NL" dirty="0" err="1" smtClean="0"/>
              <a:t>hf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F8F9DE-9F05-4D39-95D6-9DB81DBB5FE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F8F9DE-9F05-4D39-95D6-9DB81DBB5FE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F8F9DE-9F05-4D39-95D6-9DB81DBB5FE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7892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ABA00DA-048D-4EE1-BA81-9B56C0931876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191724B5-270F-4686-999A-F3C671F6FA71}" type="datetime1">
              <a:rPr lang="en-US"/>
              <a:pPr/>
              <a:t>1/15/2014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B231D85-8A22-44E4-9728-20F8F5B20BAB}" type="datetime1">
              <a:rPr lang="en-US"/>
              <a:pPr/>
              <a:t>1/15/2014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8C37BA-C038-4B3F-8B85-9B841B11C599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EA8C276-B70B-41F8-BA5A-DAD80D160943}" type="datetime1">
              <a:rPr lang="en-US"/>
              <a:pPr/>
              <a:t>1/15/2014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646919-2F7B-4588-954E-2D18AC1879C5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BC4CB53-B2DA-42BB-A751-4BCF088D9FB0}" type="datetime1">
              <a:rPr lang="en-US"/>
              <a:pPr/>
              <a:t>1/15/2014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0AC6C1-FE9F-44C4-8587-F15D32A49E34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3DEB2E-B867-4E18-AEF0-C7627F558694}" type="datetime1">
              <a:rPr lang="en-US"/>
              <a:pPr/>
              <a:t>1/15/2014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15DC05-45FB-4194-A33C-3E9D146BFD53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7385CC7-94D5-4378-A034-7004647BF103}" type="datetime1">
              <a:rPr lang="en-US"/>
              <a:pPr/>
              <a:t>1/15/2014</a:t>
            </a:fld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E95324-4790-411A-9DE4-1C40314BD0A5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978CBB0-F787-4B5D-981E-B960F7207179}" type="datetime1">
              <a:rPr lang="en-US"/>
              <a:pPr/>
              <a:t>1/15/2014</a:t>
            </a:fld>
            <a:endParaRPr lang="en-US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F28334-2B9C-4001-B4FC-62F3C2172B25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9DB622-54B1-472B-9635-212DD80DE7A0}" type="datetime1">
              <a:rPr lang="en-US"/>
              <a:pPr/>
              <a:t>1/15/2014</a:t>
            </a:fld>
            <a:endParaRPr lang="en-US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2B5495-073C-41EE-BF0C-5745A9BE79E3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D0C9DD4-11F0-4AEA-963C-6F578EE02416}" type="datetime1">
              <a:rPr lang="en-US"/>
              <a:pPr/>
              <a:t>1/15/2014</a:t>
            </a:fld>
            <a:endParaRPr lang="en-US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55BBF7-4707-4E99-AC80-C22B592E5275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594F71-72FC-488C-A4FE-1DF45D7F15CF}" type="datetime1">
              <a:rPr lang="en-US"/>
              <a:pPr/>
              <a:t>1/15/2014</a:t>
            </a:fld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9B49F5-1FF9-499B-8999-B8D8C0D04018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FDEC4F-4B23-4A5E-9571-47AA773DEC45}" type="datetime1">
              <a:rPr lang="en-US"/>
              <a:pPr/>
              <a:t>1/15/2014</a:t>
            </a:fld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9AF812-F84F-45E7-8815-578A752F05D6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16BC97C7-EFE0-4131-B04F-453F25CC82C6}" type="datetime1">
              <a:rPr lang="en-US"/>
              <a:pPr/>
              <a:t>1/15/2014</a:t>
            </a:fld>
            <a:endParaRPr lang="en-US"/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8A56BEC2-18F5-4EAE-B90B-C21F548F0BF1}" type="slidenum">
              <a:rPr lang="en-US"/>
              <a:pPr/>
              <a:t>‹nr.›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Uitwerking voorbeelden </a:t>
            </a:r>
            <a:r>
              <a:rPr lang="nl-NL" dirty="0" err="1" smtClean="0"/>
              <a:t>quantumlessen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sz="2000" dirty="0" smtClean="0"/>
              <a:t>Hans </a:t>
            </a:r>
            <a:r>
              <a:rPr lang="nl-NL" sz="2000" smtClean="0"/>
              <a:t>van Bemmel</a:t>
            </a:r>
            <a:r>
              <a:rPr lang="nl-NL" sz="2000" smtClean="0"/>
              <a:t> </a:t>
            </a:r>
            <a:endParaRPr lang="nl-NL" sz="2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Relevantie?</a:t>
            </a:r>
          </a:p>
          <a:p>
            <a:r>
              <a:rPr lang="nl-NL" dirty="0" smtClean="0"/>
              <a:t>Moeilijk?</a:t>
            </a:r>
          </a:p>
          <a:p>
            <a:r>
              <a:rPr lang="nl-NL" dirty="0" smtClean="0"/>
              <a:t>Een proefje</a:t>
            </a:r>
          </a:p>
          <a:p>
            <a:r>
              <a:rPr lang="nl-NL" dirty="0" smtClean="0"/>
              <a:t>Een kwantitatief model voor verschillende potentialen</a:t>
            </a:r>
          </a:p>
          <a:p>
            <a:r>
              <a:rPr lang="nl-NL" dirty="0" smtClean="0"/>
              <a:t>Eenhedenbeschouwing</a:t>
            </a:r>
          </a:p>
          <a:p>
            <a:r>
              <a:rPr lang="nl-NL" dirty="0" smtClean="0"/>
              <a:t>Rendement zonnecel</a:t>
            </a:r>
          </a:p>
          <a:p>
            <a:endParaRPr lang="nl-NL" dirty="0" smtClean="0"/>
          </a:p>
          <a:p>
            <a:pPr>
              <a:buNone/>
            </a:pPr>
            <a:endParaRPr lang="nl-NL" dirty="0" smtClean="0"/>
          </a:p>
          <a:p>
            <a:endParaRPr lang="nl-NL" dirty="0" smtClean="0"/>
          </a:p>
          <a:p>
            <a:pPr>
              <a:buNone/>
            </a:pPr>
            <a:r>
              <a:rPr lang="nl-NL" dirty="0" smtClean="0"/>
              <a:t/>
            </a:r>
            <a:br>
              <a:rPr lang="nl-NL" dirty="0" smtClean="0"/>
            </a:br>
            <a:endParaRPr lang="nl-NL" dirty="0" smtClean="0"/>
          </a:p>
          <a:p>
            <a:endParaRPr lang="nl-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Zonnecellen</a:t>
            </a:r>
            <a:endParaRPr lang="nl-NL" dirty="0"/>
          </a:p>
        </p:txBody>
      </p:sp>
      <p:sp>
        <p:nvSpPr>
          <p:cNvPr id="4" name="Rechthoek 3"/>
          <p:cNvSpPr/>
          <p:nvPr/>
        </p:nvSpPr>
        <p:spPr bwMode="auto">
          <a:xfrm>
            <a:off x="899592" y="2564904"/>
            <a:ext cx="1440160" cy="43204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Geneva" charset="-128"/>
              <a:cs typeface="Arial" charset="0"/>
            </a:endParaRPr>
          </a:p>
        </p:txBody>
      </p:sp>
      <p:sp>
        <p:nvSpPr>
          <p:cNvPr id="5" name="Rechthoek 4"/>
          <p:cNvSpPr/>
          <p:nvPr/>
        </p:nvSpPr>
        <p:spPr bwMode="auto">
          <a:xfrm>
            <a:off x="899592" y="3429000"/>
            <a:ext cx="1440160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Geneva" charset="-128"/>
              <a:cs typeface="Arial" charset="0"/>
            </a:endParaRPr>
          </a:p>
        </p:txBody>
      </p:sp>
      <p:cxnSp>
        <p:nvCxnSpPr>
          <p:cNvPr id="7" name="Rechte verbindingslijn met pijl 6"/>
          <p:cNvCxnSpPr/>
          <p:nvPr/>
        </p:nvCxnSpPr>
        <p:spPr bwMode="auto">
          <a:xfrm flipV="1">
            <a:off x="1187624" y="2708920"/>
            <a:ext cx="0" cy="72008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Rechte verbindingslijn met pijl 9"/>
          <p:cNvCxnSpPr/>
          <p:nvPr/>
        </p:nvCxnSpPr>
        <p:spPr bwMode="auto">
          <a:xfrm flipV="1">
            <a:off x="1475656" y="2996952"/>
            <a:ext cx="0" cy="43204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Rechte verbindingslijn met pijl 11"/>
          <p:cNvCxnSpPr/>
          <p:nvPr/>
        </p:nvCxnSpPr>
        <p:spPr bwMode="auto">
          <a:xfrm flipV="1">
            <a:off x="1763688" y="3212976"/>
            <a:ext cx="0" cy="21602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Rechthoek 12"/>
          <p:cNvSpPr/>
          <p:nvPr/>
        </p:nvSpPr>
        <p:spPr bwMode="auto">
          <a:xfrm>
            <a:off x="3131840" y="2564904"/>
            <a:ext cx="1440160" cy="144016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Geneva" charset="-128"/>
              <a:cs typeface="Arial" charset="0"/>
            </a:endParaRPr>
          </a:p>
        </p:txBody>
      </p:sp>
      <p:sp>
        <p:nvSpPr>
          <p:cNvPr id="15" name="Tijdelijke aanduiding voor inhoud 14"/>
          <p:cNvSpPr>
            <a:spLocks noGrp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nl-NL" dirty="0"/>
          </a:p>
        </p:txBody>
      </p:sp>
      <p:sp>
        <p:nvSpPr>
          <p:cNvPr id="16" name="Rechthoek 15"/>
          <p:cNvSpPr/>
          <p:nvPr/>
        </p:nvSpPr>
        <p:spPr bwMode="auto">
          <a:xfrm>
            <a:off x="5436096" y="2564904"/>
            <a:ext cx="1584176" cy="151216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Geneva" charset="-128"/>
              <a:cs typeface="Arial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Conclusies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Gewone rekentechnieken</a:t>
            </a:r>
          </a:p>
          <a:p>
            <a:r>
              <a:rPr lang="nl-NL" dirty="0" smtClean="0"/>
              <a:t>Gewone didactische kwesties</a:t>
            </a:r>
          </a:p>
          <a:p>
            <a:r>
              <a:rPr lang="nl-NL" dirty="0" smtClean="0"/>
              <a:t>Verband Natuurwetten en Modellen </a:t>
            </a:r>
          </a:p>
          <a:p>
            <a:endParaRPr lang="nl-N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Relevantie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391000"/>
          </a:xfrm>
        </p:spPr>
        <p:txBody>
          <a:bodyPr/>
          <a:lstStyle/>
          <a:p>
            <a:r>
              <a:rPr lang="nl-NL" dirty="0" smtClean="0"/>
              <a:t>Tunneleffect</a:t>
            </a:r>
          </a:p>
          <a:p>
            <a:pPr lvl="1"/>
            <a:r>
              <a:rPr lang="nl-NL" dirty="0" smtClean="0"/>
              <a:t>Raar maar waar</a:t>
            </a:r>
          </a:p>
          <a:p>
            <a:pPr lvl="1"/>
            <a:r>
              <a:rPr lang="nl-NL" dirty="0" smtClean="0"/>
              <a:t>Zonder tunneleffect geen zonneschijn, STM, </a:t>
            </a:r>
            <a:r>
              <a:rPr lang="nl-NL" dirty="0" err="1" smtClean="0"/>
              <a:t>alfa-straling</a:t>
            </a:r>
            <a:r>
              <a:rPr lang="nl-NL" dirty="0" smtClean="0"/>
              <a:t>, geleiding</a:t>
            </a:r>
          </a:p>
          <a:p>
            <a:r>
              <a:rPr lang="nl-NL" dirty="0" err="1" smtClean="0"/>
              <a:t>Quantisatie</a:t>
            </a:r>
            <a:r>
              <a:rPr lang="nl-NL" dirty="0" smtClean="0"/>
              <a:t> energie</a:t>
            </a:r>
            <a:endParaRPr lang="nl-NL" sz="2800" dirty="0" smtClean="0"/>
          </a:p>
          <a:p>
            <a:pPr lvl="1"/>
            <a:r>
              <a:rPr lang="nl-NL" dirty="0" smtClean="0"/>
              <a:t>Raar maar waar</a:t>
            </a:r>
          </a:p>
          <a:p>
            <a:pPr lvl="1"/>
            <a:r>
              <a:rPr lang="nl-NL" dirty="0" smtClean="0"/>
              <a:t>Kleurstofmoleculen, atomen, kernen, digitale camera’s, elektronenmicroscopen, </a:t>
            </a:r>
            <a:r>
              <a:rPr lang="nl-NL" dirty="0" err="1" smtClean="0"/>
              <a:t>TL-buis</a:t>
            </a:r>
            <a:r>
              <a:rPr lang="nl-NL" dirty="0" smtClean="0"/>
              <a:t>, natriumlamp, lasers</a:t>
            </a:r>
          </a:p>
          <a:p>
            <a:pPr lvl="1"/>
            <a:endParaRPr lang="nl-NL" dirty="0" smtClean="0"/>
          </a:p>
          <a:p>
            <a:pPr>
              <a:buNone/>
            </a:pPr>
            <a:endParaRPr lang="nl-NL" dirty="0" smtClean="0"/>
          </a:p>
          <a:p>
            <a:pPr lvl="1">
              <a:buNone/>
            </a:pPr>
            <a:endParaRPr lang="nl-NL" dirty="0" smtClean="0"/>
          </a:p>
          <a:p>
            <a:pPr lvl="1">
              <a:buNone/>
            </a:pPr>
            <a:endParaRPr lang="nl-N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Is elektromagnetisme moeilijk?</a:t>
            </a:r>
            <a:endParaRPr lang="nl-NL" dirty="0"/>
          </a:p>
        </p:txBody>
      </p:sp>
      <p:graphicFrame>
        <p:nvGraphicFramePr>
          <p:cNvPr id="1026" name="Object 13"/>
          <p:cNvGraphicFramePr>
            <a:graphicFrameLocks noChangeAspect="1"/>
          </p:cNvGraphicFramePr>
          <p:nvPr>
            <p:ph idx="1"/>
          </p:nvPr>
        </p:nvGraphicFramePr>
        <p:xfrm>
          <a:off x="2602344" y="2351695"/>
          <a:ext cx="3409816" cy="3813609"/>
        </p:xfrm>
        <a:graphic>
          <a:graphicData uri="http://schemas.openxmlformats.org/presentationml/2006/ole">
            <p:oleObj spid="_x0000_s1026" name="Equation" r:id="rId4" imgW="965160" imgH="1079280" progId="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Deeltje in een doosje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Natuurkundige </a:t>
            </a:r>
            <a:r>
              <a:rPr lang="nl-NL" dirty="0" smtClean="0">
                <a:sym typeface="Wingdings" pitchFamily="2" charset="2"/>
              </a:rPr>
              <a:t> Leraar</a:t>
            </a:r>
          </a:p>
          <a:p>
            <a:r>
              <a:rPr lang="nl-NL" dirty="0" smtClean="0">
                <a:sym typeface="Wingdings" pitchFamily="2" charset="2"/>
              </a:rPr>
              <a:t>5 easy </a:t>
            </a:r>
            <a:r>
              <a:rPr lang="nl-NL" dirty="0" err="1" smtClean="0">
                <a:sym typeface="Wingdings" pitchFamily="2" charset="2"/>
              </a:rPr>
              <a:t>lessons</a:t>
            </a:r>
            <a:endParaRPr lang="nl-NL" dirty="0" smtClean="0">
              <a:sym typeface="Wingdings" pitchFamily="2" charset="2"/>
            </a:endParaRPr>
          </a:p>
          <a:p>
            <a:r>
              <a:rPr lang="nl-NL" dirty="0" smtClean="0"/>
              <a:t>Verklaar het verschil in effect van de </a:t>
            </a:r>
            <a:r>
              <a:rPr lang="nl-NL" dirty="0" err="1" smtClean="0"/>
              <a:t>LEDs</a:t>
            </a:r>
            <a:endParaRPr lang="nl-NL" dirty="0" smtClean="0"/>
          </a:p>
          <a:p>
            <a:r>
              <a:rPr lang="nl-NL" dirty="0" smtClean="0"/>
              <a:t>Verklaar het verschil tussen de buisjes</a:t>
            </a:r>
          </a:p>
          <a:p>
            <a:r>
              <a:rPr lang="nl-NL" i="1" dirty="0" smtClean="0"/>
              <a:t>p </a:t>
            </a:r>
            <a:r>
              <a:rPr lang="nl-NL" dirty="0" smtClean="0"/>
              <a:t>= </a:t>
            </a:r>
            <a:r>
              <a:rPr lang="nl-NL" i="1" dirty="0" smtClean="0"/>
              <a:t>h</a:t>
            </a:r>
            <a:r>
              <a:rPr lang="nl-NL" dirty="0" smtClean="0"/>
              <a:t>/</a:t>
            </a:r>
            <a:r>
              <a:rPr lang="el-GR" i="1" dirty="0" smtClean="0"/>
              <a:t>λ</a:t>
            </a:r>
            <a:endParaRPr lang="nl-NL" i="1" dirty="0" smtClean="0"/>
          </a:p>
          <a:p>
            <a:endParaRPr lang="nl-NL" dirty="0" smtClean="0"/>
          </a:p>
          <a:p>
            <a:endParaRPr lang="nl-NL" dirty="0"/>
          </a:p>
        </p:txBody>
      </p:sp>
      <p:sp>
        <p:nvSpPr>
          <p:cNvPr id="4" name="Rechthoek 3"/>
          <p:cNvSpPr/>
          <p:nvPr/>
        </p:nvSpPr>
        <p:spPr bwMode="auto">
          <a:xfrm>
            <a:off x="827584" y="5085184"/>
            <a:ext cx="648072" cy="93610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Geneva" charset="-128"/>
              <a:cs typeface="Arial" charset="0"/>
            </a:endParaRPr>
          </a:p>
        </p:txBody>
      </p:sp>
      <p:sp>
        <p:nvSpPr>
          <p:cNvPr id="5" name="Rechthoek 4"/>
          <p:cNvSpPr/>
          <p:nvPr/>
        </p:nvSpPr>
        <p:spPr bwMode="auto">
          <a:xfrm>
            <a:off x="1763688" y="5085184"/>
            <a:ext cx="648072" cy="93610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Geneva" charset="-128"/>
              <a:cs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Potentialen kwalitatief</a:t>
            </a:r>
            <a:endParaRPr lang="nl-NL" dirty="0"/>
          </a:p>
        </p:txBody>
      </p:sp>
      <p:sp>
        <p:nvSpPr>
          <p:cNvPr id="12" name="Vrije vorm 11"/>
          <p:cNvSpPr/>
          <p:nvPr/>
        </p:nvSpPr>
        <p:spPr bwMode="auto">
          <a:xfrm>
            <a:off x="1085850" y="3171825"/>
            <a:ext cx="885825" cy="990600"/>
          </a:xfrm>
          <a:custGeom>
            <a:avLst/>
            <a:gdLst>
              <a:gd name="connsiteX0" fmla="*/ 0 w 885825"/>
              <a:gd name="connsiteY0" fmla="*/ 0 h 990600"/>
              <a:gd name="connsiteX1" fmla="*/ 447675 w 885825"/>
              <a:gd name="connsiteY1" fmla="*/ 57150 h 990600"/>
              <a:gd name="connsiteX2" fmla="*/ 742950 w 885825"/>
              <a:gd name="connsiteY2" fmla="*/ 323850 h 990600"/>
              <a:gd name="connsiteX3" fmla="*/ 885825 w 885825"/>
              <a:gd name="connsiteY3" fmla="*/ 99060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85825" h="990600">
                <a:moveTo>
                  <a:pt x="0" y="0"/>
                </a:moveTo>
                <a:cubicBezTo>
                  <a:pt x="161925" y="1587"/>
                  <a:pt x="323850" y="3175"/>
                  <a:pt x="447675" y="57150"/>
                </a:cubicBezTo>
                <a:cubicBezTo>
                  <a:pt x="571500" y="111125"/>
                  <a:pt x="669925" y="168275"/>
                  <a:pt x="742950" y="323850"/>
                </a:cubicBezTo>
                <a:cubicBezTo>
                  <a:pt x="815975" y="479425"/>
                  <a:pt x="850900" y="735012"/>
                  <a:pt x="885825" y="990600"/>
                </a:cubicBezTo>
              </a:path>
            </a:pathLst>
          </a:cu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Geneva" charset="-128"/>
              <a:cs typeface="Arial" charset="0"/>
            </a:endParaRPr>
          </a:p>
        </p:txBody>
      </p:sp>
      <p:sp>
        <p:nvSpPr>
          <p:cNvPr id="14" name="Vrije vorm 13"/>
          <p:cNvSpPr/>
          <p:nvPr/>
        </p:nvSpPr>
        <p:spPr bwMode="auto">
          <a:xfrm flipH="1">
            <a:off x="2051720" y="3171600"/>
            <a:ext cx="885600" cy="990600"/>
          </a:xfrm>
          <a:custGeom>
            <a:avLst/>
            <a:gdLst>
              <a:gd name="connsiteX0" fmla="*/ 0 w 885825"/>
              <a:gd name="connsiteY0" fmla="*/ 0 h 990600"/>
              <a:gd name="connsiteX1" fmla="*/ 447675 w 885825"/>
              <a:gd name="connsiteY1" fmla="*/ 57150 h 990600"/>
              <a:gd name="connsiteX2" fmla="*/ 742950 w 885825"/>
              <a:gd name="connsiteY2" fmla="*/ 323850 h 990600"/>
              <a:gd name="connsiteX3" fmla="*/ 885825 w 885825"/>
              <a:gd name="connsiteY3" fmla="*/ 99060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85825" h="990600">
                <a:moveTo>
                  <a:pt x="0" y="0"/>
                </a:moveTo>
                <a:cubicBezTo>
                  <a:pt x="161925" y="1587"/>
                  <a:pt x="323850" y="3175"/>
                  <a:pt x="447675" y="57150"/>
                </a:cubicBezTo>
                <a:cubicBezTo>
                  <a:pt x="571500" y="111125"/>
                  <a:pt x="669925" y="168275"/>
                  <a:pt x="742950" y="323850"/>
                </a:cubicBezTo>
                <a:cubicBezTo>
                  <a:pt x="815975" y="479425"/>
                  <a:pt x="850900" y="735012"/>
                  <a:pt x="885825" y="990600"/>
                </a:cubicBezTo>
              </a:path>
            </a:pathLst>
          </a:cu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Geneva" charset="-128"/>
              <a:cs typeface="Arial" charset="0"/>
            </a:endParaRPr>
          </a:p>
        </p:txBody>
      </p:sp>
      <p:sp>
        <p:nvSpPr>
          <p:cNvPr id="24" name="Parallellogram 23"/>
          <p:cNvSpPr/>
          <p:nvPr/>
        </p:nvSpPr>
        <p:spPr bwMode="auto">
          <a:xfrm flipV="1">
            <a:off x="3707904" y="3212976"/>
            <a:ext cx="1440160" cy="864096"/>
          </a:xfrm>
          <a:prstGeom prst="parallelogram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Geneva" charset="-128"/>
              <a:cs typeface="Arial" charset="0"/>
            </a:endParaRPr>
          </a:p>
        </p:txBody>
      </p:sp>
      <p:sp>
        <p:nvSpPr>
          <p:cNvPr id="25" name="Parallellogram 24"/>
          <p:cNvSpPr/>
          <p:nvPr/>
        </p:nvSpPr>
        <p:spPr bwMode="auto">
          <a:xfrm flipH="1" flipV="1">
            <a:off x="5148064" y="3212976"/>
            <a:ext cx="1512168" cy="864096"/>
          </a:xfrm>
          <a:prstGeom prst="parallelogram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Geneva" charset="-128"/>
              <a:cs typeface="Arial" charset="0"/>
            </a:endParaRPr>
          </a:p>
        </p:txBody>
      </p:sp>
      <p:sp>
        <p:nvSpPr>
          <p:cNvPr id="28" name="Vrije vorm 27"/>
          <p:cNvSpPr/>
          <p:nvPr/>
        </p:nvSpPr>
        <p:spPr bwMode="auto">
          <a:xfrm>
            <a:off x="1907704" y="1844824"/>
            <a:ext cx="216024" cy="2260600"/>
          </a:xfrm>
          <a:custGeom>
            <a:avLst/>
            <a:gdLst>
              <a:gd name="connsiteX0" fmla="*/ 6350 w 101600"/>
              <a:gd name="connsiteY0" fmla="*/ 2241550 h 2260600"/>
              <a:gd name="connsiteX1" fmla="*/ 15875 w 101600"/>
              <a:gd name="connsiteY1" fmla="*/ 3175 h 2260600"/>
              <a:gd name="connsiteX2" fmla="*/ 101600 w 101600"/>
              <a:gd name="connsiteY2" fmla="*/ 2260600 h 2260600"/>
              <a:gd name="connsiteX3" fmla="*/ 101600 w 101600"/>
              <a:gd name="connsiteY3" fmla="*/ 2260600 h 226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600" h="2260600">
                <a:moveTo>
                  <a:pt x="6350" y="2241550"/>
                </a:moveTo>
                <a:cubicBezTo>
                  <a:pt x="3175" y="1120775"/>
                  <a:pt x="0" y="0"/>
                  <a:pt x="15875" y="3175"/>
                </a:cubicBezTo>
                <a:cubicBezTo>
                  <a:pt x="31750" y="6350"/>
                  <a:pt x="101600" y="2260600"/>
                  <a:pt x="101600" y="2260600"/>
                </a:cubicBezTo>
                <a:lnTo>
                  <a:pt x="101600" y="2260600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Geneva" charset="-128"/>
              <a:cs typeface="Arial" charset="0"/>
            </a:endParaRPr>
          </a:p>
        </p:txBody>
      </p:sp>
      <p:sp>
        <p:nvSpPr>
          <p:cNvPr id="29" name="Vrije vorm 28"/>
          <p:cNvSpPr/>
          <p:nvPr/>
        </p:nvSpPr>
        <p:spPr bwMode="auto">
          <a:xfrm>
            <a:off x="5076056" y="1844824"/>
            <a:ext cx="144016" cy="2260600"/>
          </a:xfrm>
          <a:custGeom>
            <a:avLst/>
            <a:gdLst>
              <a:gd name="connsiteX0" fmla="*/ 6350 w 101600"/>
              <a:gd name="connsiteY0" fmla="*/ 2241550 h 2260600"/>
              <a:gd name="connsiteX1" fmla="*/ 15875 w 101600"/>
              <a:gd name="connsiteY1" fmla="*/ 3175 h 2260600"/>
              <a:gd name="connsiteX2" fmla="*/ 101600 w 101600"/>
              <a:gd name="connsiteY2" fmla="*/ 2260600 h 2260600"/>
              <a:gd name="connsiteX3" fmla="*/ 101600 w 101600"/>
              <a:gd name="connsiteY3" fmla="*/ 2260600 h 226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600" h="2260600">
                <a:moveTo>
                  <a:pt x="6350" y="2241550"/>
                </a:moveTo>
                <a:cubicBezTo>
                  <a:pt x="3175" y="1120775"/>
                  <a:pt x="0" y="0"/>
                  <a:pt x="15875" y="3175"/>
                </a:cubicBezTo>
                <a:cubicBezTo>
                  <a:pt x="31750" y="6350"/>
                  <a:pt x="101600" y="2260600"/>
                  <a:pt x="101600" y="2260600"/>
                </a:cubicBezTo>
                <a:lnTo>
                  <a:pt x="101600" y="2260600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Geneva" charset="-128"/>
              <a:cs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The </a:t>
            </a:r>
            <a:r>
              <a:rPr lang="nl-NL" dirty="0" err="1" smtClean="0"/>
              <a:t>same</a:t>
            </a:r>
            <a:r>
              <a:rPr lang="nl-NL" dirty="0" smtClean="0"/>
              <a:t> </a:t>
            </a:r>
            <a:r>
              <a:rPr lang="nl-NL" dirty="0" err="1" smtClean="0"/>
              <a:t>equations</a:t>
            </a:r>
            <a:r>
              <a:rPr lang="nl-NL" dirty="0" smtClean="0"/>
              <a:t>….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     d</a:t>
            </a:r>
            <a:r>
              <a:rPr lang="nl-NL" baseline="30000" dirty="0" smtClean="0"/>
              <a:t>2 </a:t>
            </a:r>
            <a:r>
              <a:rPr lang="el-GR" dirty="0" smtClean="0"/>
              <a:t>ψ</a:t>
            </a:r>
            <a:r>
              <a:rPr lang="nl-NL" dirty="0" smtClean="0"/>
              <a:t>(x)</a:t>
            </a:r>
          </a:p>
          <a:p>
            <a:pPr>
              <a:buNone/>
            </a:pPr>
            <a:r>
              <a:rPr lang="nl-NL" baseline="30000" dirty="0" smtClean="0"/>
              <a:t>	</a:t>
            </a:r>
            <a:r>
              <a:rPr lang="nl-NL" dirty="0" smtClean="0"/>
              <a:t>-a  </a:t>
            </a:r>
            <a:r>
              <a:rPr lang="nl-NL" baseline="30000" dirty="0" smtClean="0"/>
              <a:t>_________   +  </a:t>
            </a:r>
            <a:r>
              <a:rPr lang="nl-NL" dirty="0" smtClean="0"/>
              <a:t>U(x)</a:t>
            </a:r>
            <a:r>
              <a:rPr lang="el-GR" dirty="0" smtClean="0"/>
              <a:t> ψ</a:t>
            </a:r>
            <a:r>
              <a:rPr lang="nl-NL" dirty="0" smtClean="0"/>
              <a:t>(x) = E</a:t>
            </a:r>
            <a:r>
              <a:rPr lang="el-GR" dirty="0" smtClean="0"/>
              <a:t> ψ</a:t>
            </a:r>
            <a:r>
              <a:rPr lang="nl-NL" dirty="0" smtClean="0"/>
              <a:t>(x) </a:t>
            </a:r>
            <a:endParaRPr lang="nl-NL" baseline="30000" dirty="0" smtClean="0"/>
          </a:p>
          <a:p>
            <a:pPr>
              <a:buNone/>
            </a:pPr>
            <a:r>
              <a:rPr lang="nl-NL" baseline="30000" dirty="0" smtClean="0"/>
              <a:t>              </a:t>
            </a:r>
            <a:r>
              <a:rPr lang="nl-NL" dirty="0" smtClean="0"/>
              <a:t>dx</a:t>
            </a:r>
            <a:r>
              <a:rPr lang="nl-NL" baseline="30000" dirty="0" smtClean="0"/>
              <a:t>2</a:t>
            </a:r>
            <a:r>
              <a:rPr lang="nl-NL" dirty="0" smtClean="0"/>
              <a:t> </a:t>
            </a:r>
            <a:endParaRPr lang="nl-NL" baseline="30000" dirty="0" smtClean="0"/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		Modelleren</a:t>
            </a:r>
            <a:endParaRPr lang="nl-N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Eenhedenbeschouwing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U = C x</a:t>
            </a:r>
            <a:r>
              <a:rPr lang="el-GR" baseline="30000" dirty="0" smtClean="0"/>
              <a:t>δ</a:t>
            </a:r>
            <a:endParaRPr lang="nl-NL" baseline="30000" dirty="0" smtClean="0"/>
          </a:p>
          <a:p>
            <a:r>
              <a:rPr lang="nl-NL" dirty="0" smtClean="0"/>
              <a:t>Lengteschaal </a:t>
            </a:r>
            <a:r>
              <a:rPr lang="el-GR" dirty="0" smtClean="0"/>
              <a:t>λ</a:t>
            </a:r>
            <a:endParaRPr lang="nl-NL" dirty="0" smtClean="0"/>
          </a:p>
          <a:p>
            <a:r>
              <a:rPr lang="el-GR" dirty="0" smtClean="0"/>
              <a:t>λ </a:t>
            </a:r>
            <a:r>
              <a:rPr lang="nl-NL" dirty="0" smtClean="0"/>
              <a:t>= h</a:t>
            </a:r>
            <a:r>
              <a:rPr lang="el-GR" baseline="30000" dirty="0" smtClean="0"/>
              <a:t>α</a:t>
            </a:r>
            <a:r>
              <a:rPr lang="nl-NL" dirty="0" smtClean="0"/>
              <a:t> m</a:t>
            </a:r>
            <a:r>
              <a:rPr lang="el-GR" baseline="30000" dirty="0" smtClean="0"/>
              <a:t>β</a:t>
            </a:r>
            <a:r>
              <a:rPr lang="nl-NL" dirty="0" smtClean="0"/>
              <a:t> C</a:t>
            </a:r>
            <a:r>
              <a:rPr lang="el-GR" baseline="30000" dirty="0" smtClean="0"/>
              <a:t>γ</a:t>
            </a:r>
            <a:endParaRPr lang="nl-NL" baseline="30000" dirty="0" smtClean="0"/>
          </a:p>
          <a:p>
            <a:r>
              <a:rPr lang="nl-NL" dirty="0" smtClean="0"/>
              <a:t>[m]=kg</a:t>
            </a:r>
          </a:p>
          <a:p>
            <a:r>
              <a:rPr lang="nl-NL" dirty="0" smtClean="0"/>
              <a:t>[C]=kg m</a:t>
            </a:r>
            <a:r>
              <a:rPr lang="nl-NL" baseline="30000" dirty="0" smtClean="0"/>
              <a:t>2-</a:t>
            </a:r>
            <a:r>
              <a:rPr lang="el-GR" baseline="30000" dirty="0" smtClean="0"/>
              <a:t>δ</a:t>
            </a:r>
            <a:r>
              <a:rPr lang="nl-NL" baseline="30000" dirty="0" smtClean="0"/>
              <a:t> </a:t>
            </a:r>
            <a:r>
              <a:rPr lang="nl-NL" dirty="0" smtClean="0"/>
              <a:t>s</a:t>
            </a:r>
            <a:r>
              <a:rPr lang="nl-NL" baseline="30000" dirty="0" smtClean="0"/>
              <a:t>-2</a:t>
            </a:r>
          </a:p>
          <a:p>
            <a:r>
              <a:rPr lang="nl-NL" dirty="0" smtClean="0"/>
              <a:t>[h]=kg m</a:t>
            </a:r>
            <a:r>
              <a:rPr lang="nl-NL" baseline="30000" dirty="0" smtClean="0"/>
              <a:t>2 </a:t>
            </a:r>
            <a:r>
              <a:rPr lang="nl-NL" dirty="0" smtClean="0"/>
              <a:t>s</a:t>
            </a:r>
            <a:r>
              <a:rPr lang="nl-NL" baseline="30000" dirty="0" smtClean="0"/>
              <a:t>-1</a:t>
            </a:r>
          </a:p>
          <a:p>
            <a:r>
              <a:rPr lang="el-GR" dirty="0" smtClean="0"/>
              <a:t>α</a:t>
            </a:r>
            <a:r>
              <a:rPr lang="nl-NL" dirty="0" smtClean="0"/>
              <a:t> +</a:t>
            </a:r>
            <a:r>
              <a:rPr lang="el-GR" dirty="0" smtClean="0"/>
              <a:t>β</a:t>
            </a:r>
            <a:r>
              <a:rPr lang="nl-NL" dirty="0" smtClean="0"/>
              <a:t> + </a:t>
            </a:r>
            <a:r>
              <a:rPr lang="el-GR" dirty="0" smtClean="0"/>
              <a:t>γ</a:t>
            </a:r>
            <a:r>
              <a:rPr lang="nl-NL" dirty="0" smtClean="0"/>
              <a:t> = 0;-2</a:t>
            </a:r>
            <a:r>
              <a:rPr lang="el-GR" dirty="0" smtClean="0"/>
              <a:t>γ</a:t>
            </a:r>
            <a:r>
              <a:rPr lang="nl-NL" dirty="0" smtClean="0"/>
              <a:t> – </a:t>
            </a:r>
            <a:r>
              <a:rPr lang="el-GR" dirty="0" smtClean="0"/>
              <a:t>α</a:t>
            </a:r>
            <a:r>
              <a:rPr lang="nl-NL" dirty="0" smtClean="0"/>
              <a:t> = 0;2</a:t>
            </a:r>
            <a:r>
              <a:rPr lang="el-GR" dirty="0" smtClean="0"/>
              <a:t>α</a:t>
            </a:r>
            <a:r>
              <a:rPr lang="nl-NL" dirty="0" smtClean="0"/>
              <a:t> + </a:t>
            </a:r>
            <a:r>
              <a:rPr lang="el-GR" dirty="0" smtClean="0"/>
              <a:t>γ</a:t>
            </a:r>
            <a:r>
              <a:rPr lang="nl-NL" dirty="0" smtClean="0"/>
              <a:t>(2-</a:t>
            </a:r>
            <a:r>
              <a:rPr lang="el-GR" dirty="0" smtClean="0"/>
              <a:t>δ</a:t>
            </a:r>
            <a:r>
              <a:rPr lang="nl-NL" dirty="0" smtClean="0"/>
              <a:t>) = 1</a:t>
            </a:r>
            <a:endParaRPr lang="nl-N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Kloppend maken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</a:t>
            </a:r>
            <a:r>
              <a:rPr lang="nl-NL" dirty="0" smtClean="0"/>
              <a:t> +</a:t>
            </a:r>
            <a:r>
              <a:rPr lang="el-GR" dirty="0" smtClean="0"/>
              <a:t>β</a:t>
            </a:r>
            <a:r>
              <a:rPr lang="nl-NL" dirty="0" smtClean="0"/>
              <a:t> + </a:t>
            </a:r>
            <a:r>
              <a:rPr lang="el-GR" dirty="0" smtClean="0"/>
              <a:t>γ</a:t>
            </a:r>
            <a:r>
              <a:rPr lang="nl-NL" dirty="0" smtClean="0"/>
              <a:t> = 0</a:t>
            </a:r>
          </a:p>
          <a:p>
            <a:r>
              <a:rPr lang="nl-NL" dirty="0" smtClean="0"/>
              <a:t>-2</a:t>
            </a:r>
            <a:r>
              <a:rPr lang="el-GR" dirty="0" smtClean="0"/>
              <a:t>γ</a:t>
            </a:r>
            <a:r>
              <a:rPr lang="nl-NL" dirty="0" smtClean="0"/>
              <a:t> – </a:t>
            </a:r>
            <a:r>
              <a:rPr lang="el-GR" dirty="0" smtClean="0"/>
              <a:t>α</a:t>
            </a:r>
            <a:r>
              <a:rPr lang="nl-NL" dirty="0" smtClean="0"/>
              <a:t> = 0</a:t>
            </a:r>
          </a:p>
          <a:p>
            <a:r>
              <a:rPr lang="nl-NL" dirty="0" smtClean="0"/>
              <a:t>2</a:t>
            </a:r>
            <a:r>
              <a:rPr lang="el-GR" dirty="0" smtClean="0"/>
              <a:t>α</a:t>
            </a:r>
            <a:r>
              <a:rPr lang="nl-NL" dirty="0" smtClean="0"/>
              <a:t> + </a:t>
            </a:r>
            <a:r>
              <a:rPr lang="el-GR" dirty="0" smtClean="0"/>
              <a:t>γ</a:t>
            </a:r>
            <a:r>
              <a:rPr lang="nl-NL" dirty="0" smtClean="0"/>
              <a:t>(2-</a:t>
            </a:r>
            <a:r>
              <a:rPr lang="el-GR" dirty="0" smtClean="0"/>
              <a:t>δ</a:t>
            </a:r>
            <a:r>
              <a:rPr lang="nl-NL" dirty="0" smtClean="0"/>
              <a:t>) = 1</a:t>
            </a:r>
          </a:p>
          <a:p>
            <a:r>
              <a:rPr lang="nl-NL" dirty="0" smtClean="0"/>
              <a:t>Uit tweede en eerste: </a:t>
            </a:r>
            <a:r>
              <a:rPr lang="el-GR" dirty="0" smtClean="0"/>
              <a:t>β</a:t>
            </a:r>
            <a:r>
              <a:rPr lang="nl-NL" dirty="0" smtClean="0"/>
              <a:t> = </a:t>
            </a:r>
            <a:r>
              <a:rPr lang="el-GR" dirty="0" smtClean="0"/>
              <a:t>γ</a:t>
            </a:r>
            <a:endParaRPr lang="nl-NL" dirty="0" smtClean="0"/>
          </a:p>
          <a:p>
            <a:r>
              <a:rPr lang="nl-NL" dirty="0" smtClean="0"/>
              <a:t>-4</a:t>
            </a:r>
            <a:r>
              <a:rPr lang="el-GR" dirty="0" smtClean="0"/>
              <a:t>γ</a:t>
            </a:r>
            <a:r>
              <a:rPr lang="nl-NL" dirty="0" smtClean="0"/>
              <a:t> + 2</a:t>
            </a:r>
            <a:r>
              <a:rPr lang="el-GR" dirty="0" smtClean="0"/>
              <a:t>γ</a:t>
            </a:r>
            <a:r>
              <a:rPr lang="nl-NL" dirty="0" smtClean="0"/>
              <a:t> – </a:t>
            </a:r>
            <a:r>
              <a:rPr lang="el-GR" dirty="0" smtClean="0"/>
              <a:t>γδ</a:t>
            </a:r>
            <a:r>
              <a:rPr lang="nl-NL" dirty="0" smtClean="0"/>
              <a:t> =1</a:t>
            </a:r>
          </a:p>
          <a:p>
            <a:r>
              <a:rPr lang="nl-NL" dirty="0" smtClean="0"/>
              <a:t>(-2-</a:t>
            </a:r>
            <a:r>
              <a:rPr lang="el-GR" dirty="0" smtClean="0"/>
              <a:t>δ</a:t>
            </a:r>
            <a:r>
              <a:rPr lang="nl-NL" dirty="0" smtClean="0"/>
              <a:t>)</a:t>
            </a:r>
            <a:r>
              <a:rPr lang="el-GR" dirty="0" smtClean="0"/>
              <a:t>γ</a:t>
            </a:r>
            <a:r>
              <a:rPr lang="nl-NL" dirty="0" smtClean="0"/>
              <a:t>=1</a:t>
            </a:r>
          </a:p>
          <a:p>
            <a:r>
              <a:rPr lang="el-GR" dirty="0" smtClean="0"/>
              <a:t>γ</a:t>
            </a:r>
            <a:r>
              <a:rPr lang="nl-NL" dirty="0" smtClean="0"/>
              <a:t>=-1/(2+</a:t>
            </a:r>
            <a:r>
              <a:rPr lang="el-GR" dirty="0" smtClean="0"/>
              <a:t>δ</a:t>
            </a:r>
            <a:r>
              <a:rPr lang="nl-NL" dirty="0" smtClean="0"/>
              <a:t>) </a:t>
            </a:r>
          </a:p>
          <a:p>
            <a:endParaRPr lang="nl-NL" dirty="0" smtClean="0"/>
          </a:p>
          <a:p>
            <a:endParaRPr lang="nl-N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energie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E = h</a:t>
            </a:r>
            <a:r>
              <a:rPr lang="nl-NL" baseline="30000" dirty="0" smtClean="0"/>
              <a:t>2</a:t>
            </a:r>
            <a:r>
              <a:rPr lang="nl-NL" dirty="0" smtClean="0"/>
              <a:t>/(m</a:t>
            </a:r>
            <a:r>
              <a:rPr lang="el-GR" dirty="0" smtClean="0"/>
              <a:t>λ</a:t>
            </a:r>
            <a:r>
              <a:rPr lang="nl-NL" baseline="30000" dirty="0" smtClean="0"/>
              <a:t>2</a:t>
            </a:r>
            <a:r>
              <a:rPr lang="nl-NL" dirty="0" smtClean="0"/>
              <a:t>)+C</a:t>
            </a:r>
            <a:r>
              <a:rPr lang="el-GR" dirty="0" smtClean="0"/>
              <a:t> λ</a:t>
            </a:r>
            <a:r>
              <a:rPr lang="el-GR" baseline="30000" dirty="0" smtClean="0"/>
              <a:t>δ</a:t>
            </a:r>
            <a:endParaRPr lang="nl-NL" baseline="30000" dirty="0" smtClean="0"/>
          </a:p>
          <a:p>
            <a:r>
              <a:rPr lang="el-GR" dirty="0" smtClean="0"/>
              <a:t>δ</a:t>
            </a:r>
            <a:r>
              <a:rPr lang="nl-NL" dirty="0" smtClean="0"/>
              <a:t>=2 geeft hC</a:t>
            </a:r>
            <a:r>
              <a:rPr lang="nl-NL" baseline="30000" dirty="0" smtClean="0"/>
              <a:t>1/2</a:t>
            </a:r>
            <a:r>
              <a:rPr lang="nl-NL" dirty="0" smtClean="0"/>
              <a:t>m</a:t>
            </a:r>
            <a:r>
              <a:rPr lang="nl-NL" baseline="30000" dirty="0" smtClean="0"/>
              <a:t>-1/2</a:t>
            </a:r>
          </a:p>
          <a:p>
            <a:r>
              <a:rPr lang="nl-NL" dirty="0" smtClean="0"/>
              <a:t>Of de energie minimaliseren</a:t>
            </a:r>
            <a:endParaRPr lang="nl-N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Geneva" charset="-128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Geneva" charset="-128"/>
            <a:cs typeface="Arial" charset="0"/>
          </a:defRPr>
        </a:defPPr>
      </a:lstStyle>
    </a:lnDef>
  </a:objectDefaults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Ocean</Template>
  <TotalTime>471</TotalTime>
  <Words>282</Words>
  <Application>Microsoft Office PowerPoint</Application>
  <PresentationFormat>Diavoorstelling (4:3)</PresentationFormat>
  <Paragraphs>75</Paragraphs>
  <Slides>11</Slides>
  <Notes>11</Notes>
  <HiddenSlides>0</HiddenSlides>
  <MMClips>0</MMClips>
  <ScaleCrop>false</ScaleCrop>
  <HeadingPairs>
    <vt:vector size="6" baseType="variant"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3" baseType="lpstr">
      <vt:lpstr>Ocean</vt:lpstr>
      <vt:lpstr>Equation</vt:lpstr>
      <vt:lpstr>Uitwerking voorbeelden quantumlessen Hans van Bemmel </vt:lpstr>
      <vt:lpstr>Relevantie </vt:lpstr>
      <vt:lpstr>Is elektromagnetisme moeilijk?</vt:lpstr>
      <vt:lpstr>Deeltje in een doosje</vt:lpstr>
      <vt:lpstr>Potentialen kwalitatief</vt:lpstr>
      <vt:lpstr>The same equations….</vt:lpstr>
      <vt:lpstr>Eenhedenbeschouwing</vt:lpstr>
      <vt:lpstr>Kloppend maken</vt:lpstr>
      <vt:lpstr>energie</vt:lpstr>
      <vt:lpstr>Zonnecellen</vt:lpstr>
      <vt:lpstr>Conclusies</vt:lpstr>
    </vt:vector>
  </TitlesOfParts>
  <Company>Universiteit Leiden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Perspectieven op de quantumwereld</dc:title>
  <dc:creator>bemmelhjmvan</dc:creator>
  <cp:lastModifiedBy>Hans</cp:lastModifiedBy>
  <cp:revision>42</cp:revision>
  <dcterms:created xsi:type="dcterms:W3CDTF">2012-02-06T16:00:08Z</dcterms:created>
  <dcterms:modified xsi:type="dcterms:W3CDTF">2014-01-15T06:30:53Z</dcterms:modified>
</cp:coreProperties>
</file>