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9" r:id="rId1"/>
    <p:sldMasterId id="2147483650" r:id="rId2"/>
  </p:sldMasterIdLst>
  <p:notesMasterIdLst>
    <p:notesMasterId r:id="rId26"/>
  </p:notesMasterIdLst>
  <p:handoutMasterIdLst>
    <p:handoutMasterId r:id="rId27"/>
  </p:handoutMasterIdLst>
  <p:sldIdLst>
    <p:sldId id="285" r:id="rId3"/>
    <p:sldId id="322" r:id="rId4"/>
    <p:sldId id="323" r:id="rId5"/>
    <p:sldId id="324" r:id="rId6"/>
    <p:sldId id="284" r:id="rId7"/>
    <p:sldId id="308" r:id="rId8"/>
    <p:sldId id="309" r:id="rId9"/>
    <p:sldId id="325" r:id="rId10"/>
    <p:sldId id="312" r:id="rId11"/>
    <p:sldId id="313" r:id="rId12"/>
    <p:sldId id="314" r:id="rId13"/>
    <p:sldId id="318" r:id="rId14"/>
    <p:sldId id="307" r:id="rId15"/>
    <p:sldId id="260" r:id="rId16"/>
    <p:sldId id="279" r:id="rId17"/>
    <p:sldId id="257" r:id="rId18"/>
    <p:sldId id="280" r:id="rId19"/>
    <p:sldId id="319" r:id="rId20"/>
    <p:sldId id="315" r:id="rId21"/>
    <p:sldId id="316" r:id="rId22"/>
    <p:sldId id="326" r:id="rId23"/>
    <p:sldId id="327" r:id="rId24"/>
    <p:sldId id="321" r:id="rId25"/>
  </p:sldIdLst>
  <p:sldSz cx="9144000" cy="6858000" type="screen4x3"/>
  <p:notesSz cx="6858000" cy="9945688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1pPr>
    <a:lvl2pPr marL="228600" indent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2pPr>
    <a:lvl3pPr marL="457200" indent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3pPr>
    <a:lvl4pPr marL="685800" indent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4pPr>
    <a:lvl5pPr marL="914400" indent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1095" autoAdjust="0"/>
  </p:normalViewPr>
  <p:slideViewPr>
    <p:cSldViewPr>
      <p:cViewPr>
        <p:scale>
          <a:sx n="57" d="100"/>
          <a:sy n="57" d="100"/>
        </p:scale>
        <p:origin x="-1000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35" cy="497284"/>
          </a:xfrm>
          <a:prstGeom prst="rect">
            <a:avLst/>
          </a:prstGeom>
        </p:spPr>
        <p:txBody>
          <a:bodyPr vert="horz" lIns="91988" tIns="45995" rIns="91988" bIns="45995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65" y="0"/>
            <a:ext cx="2972335" cy="497284"/>
          </a:xfrm>
          <a:prstGeom prst="rect">
            <a:avLst/>
          </a:prstGeom>
        </p:spPr>
        <p:txBody>
          <a:bodyPr vert="horz" lIns="91988" tIns="45995" rIns="91988" bIns="45995" rtlCol="0"/>
          <a:lstStyle>
            <a:lvl1pPr algn="r">
              <a:defRPr sz="1200"/>
            </a:lvl1pPr>
          </a:lstStyle>
          <a:p>
            <a:pPr>
              <a:defRPr/>
            </a:pPr>
            <a:fld id="{5A6BC284-433D-4AB6-B636-838ACABD100C}" type="datetimeFigureOut">
              <a:rPr lang="en-GB"/>
              <a:pPr>
                <a:defRPr/>
              </a:pPr>
              <a:t>13/12/2013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6811"/>
            <a:ext cx="2972335" cy="497284"/>
          </a:xfrm>
          <a:prstGeom prst="rect">
            <a:avLst/>
          </a:prstGeom>
        </p:spPr>
        <p:txBody>
          <a:bodyPr vert="horz" lIns="91988" tIns="45995" rIns="91988" bIns="4599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65" y="9446811"/>
            <a:ext cx="2972335" cy="497284"/>
          </a:xfrm>
          <a:prstGeom prst="rect">
            <a:avLst/>
          </a:prstGeom>
        </p:spPr>
        <p:txBody>
          <a:bodyPr vert="horz" lIns="91988" tIns="45995" rIns="91988" bIns="45995" rtlCol="0" anchor="b"/>
          <a:lstStyle>
            <a:lvl1pPr algn="r">
              <a:defRPr sz="1200"/>
            </a:lvl1pPr>
          </a:lstStyle>
          <a:p>
            <a:pPr>
              <a:defRPr/>
            </a:pPr>
            <a:fld id="{C994853F-F7CB-4AE1-977F-3ABBFF76B1E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54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936" y="4724203"/>
            <a:ext cx="5028132" cy="447556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988" tIns="45995" rIns="91988" bIns="459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n-U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n-U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n-U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971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228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Voorstellen</a:t>
            </a:r>
            <a:r>
              <a:rPr lang="en-US" dirty="0" smtClean="0"/>
              <a:t> Ton en Ron, workshop </a:t>
            </a:r>
            <a:r>
              <a:rPr lang="en-US" dirty="0" err="1" smtClean="0"/>
              <a:t>vanuit</a:t>
            </a:r>
            <a:r>
              <a:rPr lang="en-US" dirty="0" smtClean="0"/>
              <a:t> expertise</a:t>
            </a:r>
            <a:r>
              <a:rPr lang="en-US" baseline="0" dirty="0" smtClean="0"/>
              <a:t> JCU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7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omschrijving</a:t>
            </a:r>
            <a:r>
              <a:rPr lang="en-US" dirty="0" smtClean="0"/>
              <a:t> van de </a:t>
            </a:r>
            <a:r>
              <a:rPr lang="en-US" dirty="0" err="1" smtClean="0"/>
              <a:t>vijf</a:t>
            </a:r>
            <a:r>
              <a:rPr lang="en-US" dirty="0" smtClean="0"/>
              <a:t> </a:t>
            </a:r>
            <a:r>
              <a:rPr lang="en-US" dirty="0" err="1" smtClean="0"/>
              <a:t>mogelijke</a:t>
            </a:r>
            <a:r>
              <a:rPr lang="en-US" dirty="0" smtClean="0"/>
              <a:t> </a:t>
            </a:r>
            <a:r>
              <a:rPr lang="en-US" dirty="0" err="1" smtClean="0"/>
              <a:t>keuzes</a:t>
            </a:r>
            <a:r>
              <a:rPr lang="en-US" dirty="0" smtClean="0"/>
              <a:t>. </a:t>
            </a:r>
            <a:r>
              <a:rPr lang="en-US" dirty="0" err="1" smtClean="0"/>
              <a:t>Wijs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op het </a:t>
            </a:r>
            <a:r>
              <a:rPr lang="en-US" dirty="0" err="1" smtClean="0"/>
              <a:t>youtubefilmpje</a:t>
            </a:r>
            <a:r>
              <a:rPr lang="en-US" dirty="0" smtClean="0"/>
              <a:t> van de </a:t>
            </a:r>
            <a:r>
              <a:rPr lang="en-US" dirty="0" err="1" smtClean="0"/>
              <a:t>vallende</a:t>
            </a:r>
            <a:r>
              <a:rPr lang="en-US" dirty="0" smtClean="0"/>
              <a:t> </a:t>
            </a:r>
            <a:r>
              <a:rPr lang="en-US" dirty="0" err="1" smtClean="0"/>
              <a:t>dominostenen</a:t>
            </a:r>
            <a:r>
              <a:rPr lang="en-US" dirty="0" smtClean="0"/>
              <a:t> (</a:t>
            </a:r>
            <a:r>
              <a:rPr lang="en-US" dirty="0" err="1" smtClean="0"/>
              <a:t>zie</a:t>
            </a:r>
            <a:r>
              <a:rPr lang="en-US" dirty="0" smtClean="0"/>
              <a:t> link) of </a:t>
            </a:r>
            <a:r>
              <a:rPr lang="en-US" dirty="0" err="1" smtClean="0"/>
              <a:t>haal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eventueel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(het </a:t>
            </a:r>
            <a:r>
              <a:rPr lang="en-US" dirty="0" err="1" smtClean="0"/>
              <a:t>filmpje</a:t>
            </a:r>
            <a:r>
              <a:rPr lang="en-US" dirty="0" smtClean="0"/>
              <a:t> is erg </a:t>
            </a:r>
            <a:r>
              <a:rPr lang="en-US" dirty="0" err="1" smtClean="0"/>
              <a:t>leuk</a:t>
            </a:r>
            <a:r>
              <a:rPr lang="en-US" dirty="0" smtClean="0"/>
              <a:t> maar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essentieel</a:t>
            </a:r>
            <a:r>
              <a:rPr lang="en-US" dirty="0" smtClean="0"/>
              <a:t>).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35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Benoem</a:t>
            </a:r>
            <a:r>
              <a:rPr lang="en-US" dirty="0" smtClean="0"/>
              <a:t> de </a:t>
            </a:r>
            <a:r>
              <a:rPr lang="en-US" dirty="0" err="1" smtClean="0"/>
              <a:t>opdracht</a:t>
            </a:r>
            <a:r>
              <a:rPr lang="en-US" dirty="0" smtClean="0"/>
              <a:t> </a:t>
            </a:r>
            <a:r>
              <a:rPr lang="en-US" dirty="0" err="1" smtClean="0"/>
              <a:t>waar</a:t>
            </a:r>
            <a:r>
              <a:rPr lang="en-US" dirty="0" smtClean="0"/>
              <a:t> we 15 - 20 </a:t>
            </a:r>
            <a:r>
              <a:rPr lang="en-US" dirty="0" err="1" smtClean="0"/>
              <a:t>minuten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uittrekken</a:t>
            </a:r>
            <a:r>
              <a:rPr lang="en-US" baseline="0" dirty="0" smtClean="0"/>
              <a:t>. Links </a:t>
            </a:r>
            <a:r>
              <a:rPr lang="en-US" baseline="0" dirty="0" err="1" smtClean="0"/>
              <a:t>staat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werkwijze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omschreven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rechts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inhoudelijke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vragen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Enkele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onderwerpen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</a:t>
            </a:r>
            <a:r>
              <a:rPr lang="en-US" baseline="0" dirty="0" smtClean="0"/>
              <a:t> we nu </a:t>
            </a:r>
            <a:r>
              <a:rPr lang="en-US" baseline="0" dirty="0" err="1" smtClean="0"/>
              <a:t>mee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bezig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62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8523">
              <a:lnSpc>
                <a:spcPts val="3510"/>
              </a:lnSpc>
            </a:pPr>
            <a:r>
              <a:rPr lang="en-US" dirty="0" err="1" smtClean="0"/>
              <a:t>Benoemen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we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stil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zitten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Vanuit</a:t>
            </a:r>
            <a:r>
              <a:rPr lang="en-US" baseline="0" dirty="0" smtClean="0"/>
              <a:t> de DOT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nieuwe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materialen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ontwikkeld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volgens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bovenstaand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stappenplan</a:t>
            </a:r>
            <a:r>
              <a:rPr lang="en-US" baseline="0" dirty="0" smtClean="0"/>
              <a:t>. We </a:t>
            </a:r>
            <a:r>
              <a:rPr lang="en-US" baseline="0" dirty="0" err="1" smtClean="0"/>
              <a:t>zitten</a:t>
            </a:r>
            <a:r>
              <a:rPr lang="en-US" baseline="0" dirty="0" smtClean="0"/>
              <a:t> nu in de </a:t>
            </a:r>
            <a:r>
              <a:rPr lang="en-US" baseline="0" dirty="0" err="1" smtClean="0"/>
              <a:t>tweede</a:t>
            </a:r>
            <a:r>
              <a:rPr lang="en-US" baseline="0" dirty="0" smtClean="0"/>
              <a:t> regel: het </a:t>
            </a:r>
            <a:r>
              <a:rPr lang="en-US" baseline="0" dirty="0" err="1" smtClean="0"/>
              <a:t>uitwisselen</a:t>
            </a:r>
            <a:r>
              <a:rPr lang="en-US" baseline="0" dirty="0" smtClean="0"/>
              <a:t> en de </a:t>
            </a:r>
            <a:r>
              <a:rPr lang="en-US" baseline="0" dirty="0" err="1" smtClean="0"/>
              <a:t>reflectie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binnen</a:t>
            </a:r>
            <a:r>
              <a:rPr lang="en-US" baseline="0" dirty="0" smtClean="0"/>
              <a:t> de DOT. Het is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helemaal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duidelijk</a:t>
            </a:r>
            <a:r>
              <a:rPr lang="en-US" baseline="0" dirty="0" smtClean="0"/>
              <a:t> hoe we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eventueel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buiten</a:t>
            </a:r>
            <a:r>
              <a:rPr lang="en-US" baseline="0" dirty="0" smtClean="0"/>
              <a:t> de DOT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verspreiden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58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3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Twee </a:t>
            </a:r>
            <a:r>
              <a:rPr lang="en-US" dirty="0" err="1" smtClean="0"/>
              <a:t>visies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excellentie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onderste</a:t>
            </a:r>
            <a:r>
              <a:rPr lang="en-US" baseline="0" dirty="0" smtClean="0"/>
              <a:t> van de twee de </a:t>
            </a:r>
            <a:r>
              <a:rPr lang="en-US" baseline="0" dirty="0" err="1" smtClean="0"/>
              <a:t>voorkeur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1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16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‘ </a:t>
            </a:r>
            <a:r>
              <a:rPr lang="en-US" dirty="0" err="1" smtClean="0"/>
              <a:t>Utrechtse</a:t>
            </a:r>
            <a:r>
              <a:rPr lang="en-US" dirty="0" smtClean="0"/>
              <a:t>’  </a:t>
            </a:r>
            <a:r>
              <a:rPr lang="en-US" dirty="0" err="1" smtClean="0"/>
              <a:t>visie</a:t>
            </a:r>
            <a:r>
              <a:rPr lang="en-US" dirty="0" smtClean="0"/>
              <a:t> op </a:t>
            </a:r>
            <a:r>
              <a:rPr lang="en-US" dirty="0" err="1" smtClean="0"/>
              <a:t>excellentie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7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van de </a:t>
            </a:r>
            <a:r>
              <a:rPr lang="en-US" dirty="0" err="1" smtClean="0"/>
              <a:t>dingen</a:t>
            </a:r>
            <a:r>
              <a:rPr lang="en-US" dirty="0" smtClean="0"/>
              <a:t> die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vanuit</a:t>
            </a:r>
            <a:r>
              <a:rPr lang="en-US" baseline="0" dirty="0" smtClean="0"/>
              <a:t> Utrecht </a:t>
            </a:r>
            <a:r>
              <a:rPr lang="en-US" baseline="0" dirty="0" err="1" smtClean="0"/>
              <a:t>doen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excellentie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tijd</a:t>
            </a:r>
            <a:r>
              <a:rPr lang="en-US" baseline="0" dirty="0" smtClean="0"/>
              <a:t> is context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geven</a:t>
            </a:r>
            <a:r>
              <a:rPr lang="en-US" baseline="0" dirty="0" smtClean="0"/>
              <a:t> maar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Bendarukken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lesmateriaal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zetten</a:t>
            </a:r>
            <a:r>
              <a:rPr lang="en-US" baseline="0" dirty="0" smtClean="0"/>
              <a:t> is in </a:t>
            </a:r>
            <a:r>
              <a:rPr lang="en-US" baseline="0" dirty="0" err="1" smtClean="0"/>
              <a:t>schoolsituatie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Uiteraard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rondleiding</a:t>
            </a:r>
            <a:r>
              <a:rPr lang="en-US" baseline="0" dirty="0" smtClean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toelichten</a:t>
            </a:r>
            <a:r>
              <a:rPr lang="en-US" dirty="0" smtClean="0"/>
              <a:t> </a:t>
            </a:r>
            <a:r>
              <a:rPr lang="en-US" dirty="0" err="1" smtClean="0"/>
              <a:t>dagprogramma</a:t>
            </a:r>
            <a:r>
              <a:rPr lang="en-US" dirty="0" smtClean="0"/>
              <a:t>, </a:t>
            </a:r>
            <a:r>
              <a:rPr lang="en-US" dirty="0" err="1" smtClean="0"/>
              <a:t>eventueel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nogmaals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vermelden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rondleiding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op school </a:t>
            </a:r>
            <a:r>
              <a:rPr lang="en-US" baseline="0" dirty="0" err="1" smtClean="0"/>
              <a:t>kan.</a:t>
            </a:r>
            <a:r>
              <a:rPr lang="en-US" baseline="0" dirty="0" smtClean="0"/>
              <a:t>  En </a:t>
            </a:r>
            <a:r>
              <a:rPr lang="en-US" baseline="0" dirty="0" err="1" smtClean="0"/>
              <a:t>tweede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toegevoegde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waarde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leerlingen</a:t>
            </a:r>
            <a:r>
              <a:rPr lang="en-US" baseline="0" dirty="0" smtClean="0"/>
              <a:t> nu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de (</a:t>
            </a:r>
            <a:r>
              <a:rPr lang="en-US" baseline="0" dirty="0" err="1" smtClean="0"/>
              <a:t>drie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vijf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leerlingen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andere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scholen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18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Vooraf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r>
              <a:rPr lang="en-US" dirty="0" smtClean="0"/>
              <a:t> </a:t>
            </a:r>
            <a:r>
              <a:rPr lang="en-US" dirty="0" err="1" smtClean="0"/>
              <a:t>benoemen</a:t>
            </a:r>
            <a:r>
              <a:rPr lang="en-US" dirty="0" smtClean="0"/>
              <a:t> en </a:t>
            </a:r>
            <a:r>
              <a:rPr lang="en-US" dirty="0" err="1" smtClean="0"/>
              <a:t>aangeven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we </a:t>
            </a:r>
            <a:r>
              <a:rPr lang="en-US" dirty="0" err="1" smtClean="0"/>
              <a:t>daar</a:t>
            </a:r>
            <a:r>
              <a:rPr lang="en-US" dirty="0" smtClean="0"/>
              <a:t> </a:t>
            </a:r>
            <a:r>
              <a:rPr lang="en-US" dirty="0" err="1" smtClean="0"/>
              <a:t>antwoord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willen</a:t>
            </a:r>
            <a:r>
              <a:rPr lang="en-US" baseline="0" dirty="0" smtClean="0"/>
              <a:t>. Dan </a:t>
            </a:r>
            <a:r>
              <a:rPr lang="en-US" dirty="0" err="1" smtClean="0"/>
              <a:t>filmpje</a:t>
            </a:r>
            <a:r>
              <a:rPr lang="en-US" dirty="0" smtClean="0"/>
              <a:t> </a:t>
            </a:r>
            <a:r>
              <a:rPr lang="en-US" dirty="0" err="1" smtClean="0"/>
              <a:t>kijken</a:t>
            </a:r>
            <a:r>
              <a:rPr lang="en-US" dirty="0" smtClean="0"/>
              <a:t>, </a:t>
            </a:r>
            <a:r>
              <a:rPr lang="en-US" dirty="0" err="1" smtClean="0"/>
              <a:t>hoeft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helemaal</a:t>
            </a:r>
            <a:r>
              <a:rPr lang="en-US" dirty="0" smtClean="0"/>
              <a:t> (</a:t>
            </a:r>
            <a:r>
              <a:rPr lang="en-US" dirty="0" err="1" smtClean="0"/>
              <a:t>hoewel</a:t>
            </a:r>
            <a:r>
              <a:rPr lang="en-US" dirty="0" smtClean="0"/>
              <a:t> het </a:t>
            </a:r>
            <a:r>
              <a:rPr lang="en-US" dirty="0" err="1" smtClean="0"/>
              <a:t>filmpje</a:t>
            </a:r>
            <a:r>
              <a:rPr lang="en-US" dirty="0" smtClean="0"/>
              <a:t> maar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minuut</a:t>
            </a:r>
            <a:r>
              <a:rPr lang="en-US" dirty="0" smtClean="0"/>
              <a:t> of 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duurt</a:t>
            </a:r>
            <a:r>
              <a:rPr lang="en-US" dirty="0" smtClean="0"/>
              <a:t>). </a:t>
            </a:r>
            <a:r>
              <a:rPr lang="en-US" dirty="0" err="1" smtClean="0"/>
              <a:t>Denk</a:t>
            </a:r>
            <a:r>
              <a:rPr lang="en-US" dirty="0" smtClean="0"/>
              <a:t> even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geluid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film. </a:t>
            </a:r>
            <a:r>
              <a:rPr lang="en-US" dirty="0" err="1" smtClean="0"/>
              <a:t>Dat</a:t>
            </a:r>
            <a:r>
              <a:rPr lang="en-US" dirty="0" smtClean="0"/>
              <a:t> is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essentieel</a:t>
            </a:r>
            <a:r>
              <a:rPr lang="en-US" dirty="0" smtClean="0"/>
              <a:t> maar </a:t>
            </a:r>
            <a:r>
              <a:rPr lang="en-US" dirty="0" err="1" smtClean="0"/>
              <a:t>voegt</a:t>
            </a:r>
            <a:r>
              <a:rPr lang="en-US" dirty="0" smtClean="0"/>
              <a:t> </a:t>
            </a:r>
            <a:r>
              <a:rPr lang="en-US" dirty="0" err="1" smtClean="0"/>
              <a:t>zeker</a:t>
            </a:r>
            <a:r>
              <a:rPr lang="en-US" dirty="0" smtClean="0"/>
              <a:t>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toe. </a:t>
            </a:r>
          </a:p>
          <a:p>
            <a:endParaRPr lang="en-US" dirty="0" smtClean="0"/>
          </a:p>
          <a:p>
            <a:r>
              <a:rPr lang="en-US" dirty="0" err="1" smtClean="0"/>
              <a:t>Antwoorden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plenair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uitwisselen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vingers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opsteken</a:t>
            </a:r>
            <a:r>
              <a:rPr lang="en-US" baseline="0" dirty="0" smtClean="0"/>
              <a:t>) en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antwoorden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Afhankelijk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tijd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met ‘making of’  </a:t>
            </a:r>
            <a:r>
              <a:rPr lang="en-US" baseline="0" dirty="0" err="1" smtClean="0"/>
              <a:t>filmpje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09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inzicht</a:t>
            </a:r>
            <a:r>
              <a:rPr lang="en-US" dirty="0" smtClean="0"/>
              <a:t> posters </a:t>
            </a:r>
            <a:r>
              <a:rPr lang="en-US" dirty="0" err="1" smtClean="0"/>
              <a:t>laten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Eventueel</a:t>
            </a:r>
            <a:r>
              <a:rPr lang="en-US" dirty="0" smtClean="0"/>
              <a:t> even </a:t>
            </a:r>
            <a:r>
              <a:rPr lang="en-US" dirty="0" err="1" smtClean="0"/>
              <a:t>terugscrollen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waarop</a:t>
            </a:r>
            <a:r>
              <a:rPr lang="en-US" dirty="0" smtClean="0"/>
              <a:t> de </a:t>
            </a:r>
            <a:r>
              <a:rPr lang="en-US" dirty="0" err="1" smtClean="0"/>
              <a:t>indeling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beide</a:t>
            </a:r>
            <a:r>
              <a:rPr lang="en-US" dirty="0" smtClean="0"/>
              <a:t> </a:t>
            </a:r>
            <a:r>
              <a:rPr lang="en-US" dirty="0" err="1" smtClean="0"/>
              <a:t>dagen</a:t>
            </a:r>
            <a:r>
              <a:rPr lang="en-US" dirty="0" smtClean="0"/>
              <a:t> </a:t>
            </a:r>
            <a:r>
              <a:rPr lang="en-US" dirty="0" err="1" smtClean="0"/>
              <a:t>staat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56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gooi</a:t>
            </a:r>
            <a:r>
              <a:rPr lang="en-US" baseline="0" dirty="0" smtClean="0"/>
              <a:t> het in de </a:t>
            </a:r>
            <a:r>
              <a:rPr lang="en-US" baseline="0" dirty="0" err="1" smtClean="0"/>
              <a:t>groep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= de </a:t>
            </a:r>
            <a:r>
              <a:rPr lang="en-US" baseline="0" dirty="0" err="1" smtClean="0"/>
              <a:t>kenmerken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geschikte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opdracht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zoals</a:t>
            </a:r>
            <a:r>
              <a:rPr lang="en-US" baseline="0" dirty="0" smtClean="0"/>
              <a:t> die op de </a:t>
            </a:r>
            <a:r>
              <a:rPr lang="en-US" baseline="0" dirty="0" err="1" smtClean="0"/>
              <a:t>volgende</a:t>
            </a:r>
            <a:r>
              <a:rPr lang="en-US" baseline="0" dirty="0" smtClean="0"/>
              <a:t> twee </a:t>
            </a:r>
            <a:r>
              <a:rPr lang="en-US" baseline="0" dirty="0" err="1" smtClean="0"/>
              <a:t>dia’s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benoemd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veel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weinig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tijd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besteed</a:t>
            </a:r>
            <a:r>
              <a:rPr lang="en-US" baseline="0" dirty="0" smtClean="0"/>
              <a:t>. Je </a:t>
            </a:r>
            <a:r>
              <a:rPr lang="en-US" baseline="0" dirty="0" err="1" smtClean="0"/>
              <a:t>kunt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twee </a:t>
            </a:r>
            <a:r>
              <a:rPr lang="en-US" baseline="0" dirty="0" err="1" smtClean="0"/>
              <a:t>dia’s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parkeren</a:t>
            </a:r>
            <a:r>
              <a:rPr lang="en-US" baseline="0" dirty="0" smtClean="0"/>
              <a:t> tot het moment </a:t>
            </a:r>
            <a:r>
              <a:rPr lang="en-US" baseline="0" dirty="0" err="1" smtClean="0"/>
              <a:t>waarop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lesmateriaal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bekeken</a:t>
            </a:r>
            <a:r>
              <a:rPr lang="en-US" baseline="0" dirty="0" smtClean="0"/>
              <a:t> 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8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075"/>
            <a:ext cx="2057400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019800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4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7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7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931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0" y="3200400"/>
            <a:ext cx="2514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3200400"/>
            <a:ext cx="2514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9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42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70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457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50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88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Verdan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605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9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0"/>
            <a:ext cx="1295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0" y="0"/>
            <a:ext cx="3733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3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3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54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78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Verdan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55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har char="•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har char="–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har char="•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har char="–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har char="»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 bwMode="auto">
          <a:xfrm>
            <a:off x="3657600" y="0"/>
            <a:ext cx="518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 idx="1"/>
          </p:nvPr>
        </p:nvSpPr>
        <p:spPr bwMode="auto">
          <a:xfrm>
            <a:off x="3657600" y="3200400"/>
            <a:ext cx="518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Verdana" pitchFamily="34" charset="0"/>
              </a:rPr>
              <a:t>Second level</a:t>
            </a:r>
          </a:p>
          <a:p>
            <a:pPr lvl="2"/>
            <a:r>
              <a:rPr lang="en-US" smtClean="0">
                <a:sym typeface="Verdana" pitchFamily="34" charset="0"/>
              </a:rPr>
              <a:t>Third level</a:t>
            </a:r>
          </a:p>
          <a:p>
            <a:pPr lvl="3"/>
            <a:r>
              <a:rPr lang="en-US" smtClean="0">
                <a:sym typeface="Verdana" pitchFamily="34" charset="0"/>
              </a:rPr>
              <a:t>Fourth level</a:t>
            </a:r>
          </a:p>
          <a:p>
            <a:pPr lvl="4"/>
            <a:r>
              <a:rPr lang="en-US" smtClean="0">
                <a:sym typeface="Verdana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har char="•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har char="–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har char="•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3pPr>
      <a:lvl4pPr marL="1600200" indent="-228600" algn="l" defTabSz="457200" rtl="0" eaLnBrk="0" fontAlgn="base" hangingPunct="0">
        <a:spcBef>
          <a:spcPct val="0"/>
        </a:spcBef>
        <a:spcAft>
          <a:spcPct val="0"/>
        </a:spcAft>
        <a:buChar char="–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4pPr>
      <a:lvl5pPr marL="2057400" indent="-228600" algn="l" defTabSz="457200" rtl="0" eaLnBrk="0" fontAlgn="base" hangingPunct="0">
        <a:spcBef>
          <a:spcPct val="0"/>
        </a:spcBef>
        <a:spcAft>
          <a:spcPct val="0"/>
        </a:spcAft>
        <a:buChar char="»"/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+mn-lt"/>
          <a:ea typeface="+mn-ea"/>
          <a:cs typeface="+mn-cs"/>
          <a:sym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etadifferentiatie.n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y97rBdSYbk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y97rBdSYbk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adifferentiatie.n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y97rBdSYbkg" TargetMode="External"/><Relationship Id="rId5" Type="http://schemas.openxmlformats.org/officeDocument/2006/relationships/hyperlink" Target="mailto:r.d.j.vonk@uu.nl" TargetMode="External"/><Relationship Id="rId4" Type="http://schemas.openxmlformats.org/officeDocument/2006/relationships/hyperlink" Target="mailto:a.e.vandervalk@uu.n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59832" y="3356992"/>
            <a:ext cx="4464496" cy="893961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1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18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Ton van der Valk</a:t>
            </a:r>
            <a:br>
              <a:rPr lang="en-US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Ron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Vonk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Junior College Utrecht</a:t>
            </a:r>
            <a:endParaRPr lang="nl-NL" sz="14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692696"/>
            <a:ext cx="6295074" cy="2592288"/>
          </a:xfrm>
        </p:spPr>
        <p:txBody>
          <a:bodyPr/>
          <a:lstStyle/>
          <a:p>
            <a:pPr algn="l"/>
            <a:r>
              <a:rPr lang="nl-NL" sz="2800" dirty="0">
                <a:latin typeface="Georgia" panose="02040502050405020303" pitchFamily="18" charset="0"/>
              </a:rPr>
              <a:t>Diepgaande natuurkunde </a:t>
            </a:r>
            <a:r>
              <a:rPr lang="nl-NL" sz="2800" dirty="0" smtClean="0">
                <a:latin typeface="Georgia" panose="02040502050405020303" pitchFamily="18" charset="0"/>
              </a:rPr>
              <a:t>voor</a:t>
            </a:r>
          </a:p>
          <a:p>
            <a:pPr algn="l"/>
            <a:r>
              <a:rPr lang="nl-NL" sz="2800" dirty="0" smtClean="0">
                <a:latin typeface="Georgia" panose="02040502050405020303" pitchFamily="18" charset="0"/>
              </a:rPr>
              <a:t>de </a:t>
            </a:r>
            <a:r>
              <a:rPr lang="nl-NL" sz="2800" dirty="0">
                <a:latin typeface="Georgia" panose="02040502050405020303" pitchFamily="18" charset="0"/>
              </a:rPr>
              <a:t>sterren uit je klas</a:t>
            </a:r>
            <a:endParaRPr lang="en-US" sz="2800" dirty="0">
              <a:latin typeface="Georgia" panose="02040502050405020303" pitchFamily="18" charset="0"/>
            </a:endParaRPr>
          </a:p>
          <a:p>
            <a:pPr algn="l"/>
            <a:endParaRPr lang="en-US" sz="1800" dirty="0" smtClean="0">
              <a:latin typeface="Georgia" panose="02040502050405020303" pitchFamily="18" charset="0"/>
            </a:endParaRPr>
          </a:p>
          <a:p>
            <a:pPr algn="l"/>
            <a:r>
              <a:rPr lang="en-US" sz="1800" dirty="0" smtClean="0">
                <a:latin typeface="Georgia" panose="02040502050405020303" pitchFamily="18" charset="0"/>
              </a:rPr>
              <a:t>WND </a:t>
            </a:r>
            <a:r>
              <a:rPr lang="en-US" sz="1800" dirty="0" err="1" smtClean="0">
                <a:latin typeface="Georgia" panose="02040502050405020303" pitchFamily="18" charset="0"/>
              </a:rPr>
              <a:t>conferentie</a:t>
            </a:r>
            <a:r>
              <a:rPr lang="en-US" sz="1800" dirty="0" smtClean="0">
                <a:latin typeface="Georgia" panose="02040502050405020303" pitchFamily="18" charset="0"/>
              </a:rPr>
              <a:t> </a:t>
            </a:r>
            <a:r>
              <a:rPr lang="en-US" sz="1800" dirty="0" err="1" smtClean="0">
                <a:latin typeface="Georgia" panose="02040502050405020303" pitchFamily="18" charset="0"/>
              </a:rPr>
              <a:t>Noordwijkerhout</a:t>
            </a:r>
            <a:endParaRPr lang="en-US" sz="1800" dirty="0" smtClean="0">
              <a:latin typeface="Georgia" panose="02040502050405020303" pitchFamily="18" charset="0"/>
            </a:endParaRPr>
          </a:p>
          <a:p>
            <a:pPr algn="l"/>
            <a:r>
              <a:rPr lang="en-US" sz="1800" dirty="0" smtClean="0">
                <a:latin typeface="Georgia" panose="02040502050405020303" pitchFamily="18" charset="0"/>
              </a:rPr>
              <a:t>13 en 14 </a:t>
            </a:r>
            <a:r>
              <a:rPr lang="en-US" sz="1800" dirty="0" err="1" smtClean="0">
                <a:latin typeface="Georgia" panose="02040502050405020303" pitchFamily="18" charset="0"/>
              </a:rPr>
              <a:t>d</a:t>
            </a:r>
            <a:r>
              <a:rPr lang="en-US" sz="1800" dirty="0" err="1" smtClean="0">
                <a:latin typeface="Georgia" panose="02040502050405020303" pitchFamily="18" charset="0"/>
              </a:rPr>
              <a:t>ecember</a:t>
            </a:r>
            <a:r>
              <a:rPr lang="en-US" sz="1800" dirty="0" smtClean="0">
                <a:latin typeface="Georgia" panose="02040502050405020303" pitchFamily="18" charset="0"/>
              </a:rPr>
              <a:t> </a:t>
            </a:r>
            <a:r>
              <a:rPr lang="en-US" sz="1800" dirty="0" smtClean="0">
                <a:latin typeface="Georgia" panose="02040502050405020303" pitchFamily="18" charset="0"/>
              </a:rPr>
              <a:t>2013</a:t>
            </a:r>
            <a:endParaRPr lang="nl-NL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0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3300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3 VWO </a:t>
            </a:r>
            <a:r>
              <a:rPr lang="en-US" sz="3200" b="1" dirty="0" err="1">
                <a:solidFill>
                  <a:srgbClr val="FF3300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dagen</a:t>
            </a:r>
            <a:r>
              <a:rPr lang="en-US" sz="3200" b="1" dirty="0">
                <a:solidFill>
                  <a:srgbClr val="FF3300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voor </a:t>
            </a:r>
            <a:r>
              <a:rPr lang="en-US" sz="3200" b="1" dirty="0" err="1">
                <a:solidFill>
                  <a:srgbClr val="FF3300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natuurkunde</a:t>
            </a:r>
            <a:endParaRPr lang="nl-NL" sz="3200" b="1" dirty="0">
              <a:solidFill>
                <a:srgbClr val="FF3300"/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38600" cy="4525963"/>
          </a:xfrm>
        </p:spPr>
        <p:txBody>
          <a:bodyPr/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Dag 1</a:t>
            </a:r>
          </a:p>
          <a:p>
            <a:pPr lvl="1"/>
            <a:endParaRPr lang="en-US" sz="32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Inleidende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film</a:t>
            </a:r>
          </a:p>
          <a:p>
            <a:pPr lvl="1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Vragen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over de film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Poster over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bal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keuze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(tennis,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voetbal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, hockey, rugby, ….)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Practicum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ballen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vangen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wrijving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)</a:t>
            </a:r>
            <a:endParaRPr lang="nl-NL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38600" cy="4525963"/>
          </a:xfrm>
        </p:spPr>
        <p:txBody>
          <a:bodyPr/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Dag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2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Verdieping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energie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Onderzoek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keuze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onderwerpen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Rondleiding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vakgroep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tectonische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platen)</a:t>
            </a:r>
          </a:p>
          <a:p>
            <a:pPr lvl="1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Uitwerken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keuze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onderwerpen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Presentatie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257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508125"/>
          </a:xfrm>
        </p:spPr>
        <p:txBody>
          <a:bodyPr/>
          <a:lstStyle/>
          <a:p>
            <a:r>
              <a:rPr lang="en-US" sz="3200" b="1" dirty="0">
                <a:solidFill>
                  <a:srgbClr val="FF3300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Film </a:t>
            </a:r>
            <a:r>
              <a:rPr lang="en-US" sz="3200" b="1" dirty="0" err="1">
                <a:solidFill>
                  <a:srgbClr val="FF3300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stuiterballen</a:t>
            </a:r>
            <a:endParaRPr lang="nl-NL" sz="3200" b="1" dirty="0">
              <a:solidFill>
                <a:srgbClr val="FF3300"/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echte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stuiterballen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?</a:t>
            </a: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Zo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ja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zijn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het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meer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100.000?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Is het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misschien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computer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animatie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?</a:t>
            </a:r>
          </a:p>
          <a:p>
            <a:endParaRPr lang="nl-NL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916832"/>
            <a:ext cx="4164509" cy="344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26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/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Voorbeelden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presentaties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en posters</a:t>
            </a:r>
            <a:endParaRPr lang="en-US" dirty="0" smtClean="0">
              <a:latin typeface="Georgia" panose="02040502050405020303" pitchFamily="18" charset="0"/>
            </a:endParaRPr>
          </a:p>
        </p:txBody>
      </p:sp>
      <p:sp>
        <p:nvSpPr>
          <p:cNvPr id="8195" name="Rectangle 2"/>
          <p:cNvSpPr>
            <a:spLocks noGrp="1"/>
          </p:cNvSpPr>
          <p:nvPr>
            <p:ph type="body" idx="1"/>
          </p:nvPr>
        </p:nvSpPr>
        <p:spPr bwMode="auto">
          <a:xfrm>
            <a:off x="539750" y="1481138"/>
            <a:ext cx="8568754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1" eaLnBrk="1">
              <a:spcBef>
                <a:spcPts val="400"/>
              </a:spcBef>
              <a:buFont typeface="ArialMT" charset="0"/>
              <a:buChar char="•"/>
            </a:pPr>
            <a:endParaRPr lang="en-US" sz="2000" b="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eaLnBrk="1">
              <a:spcBef>
                <a:spcPts val="400"/>
              </a:spcBef>
              <a:buFont typeface="ArialMT" charset="0"/>
              <a:buChar char="•"/>
            </a:pPr>
            <a:endParaRPr lang="en-US" sz="2000" b="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eaLnBrk="1">
              <a:spcBef>
                <a:spcPts val="400"/>
              </a:spcBef>
              <a:buFont typeface="ArialMT" charset="0"/>
              <a:buChar char="•"/>
            </a:pPr>
            <a:endParaRPr lang="en-US" sz="2000" b="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586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1752600"/>
          </a:xfrm>
        </p:spPr>
        <p:txBody>
          <a:bodyPr/>
          <a:lstStyle/>
          <a:p>
            <a:r>
              <a:rPr lang="en-US" dirty="0" err="1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Kenmerken</a:t>
            </a:r>
            <a:r>
              <a:rPr lang="en-US" dirty="0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US" dirty="0" err="1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geschikte</a:t>
            </a:r>
            <a:r>
              <a:rPr lang="en-US" dirty="0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opdracht</a:t>
            </a:r>
            <a:endParaRPr lang="nl-N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6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/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Eisen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aan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een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goede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‘talent’-</a:t>
            </a:r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opdracht</a:t>
            </a:r>
            <a:endParaRPr lang="en-US" dirty="0" smtClean="0">
              <a:latin typeface="Georgia" panose="02040502050405020303" pitchFamily="18" charset="0"/>
            </a:endParaRPr>
          </a:p>
        </p:txBody>
      </p:sp>
      <p:sp>
        <p:nvSpPr>
          <p:cNvPr id="8195" name="Rectangle 2"/>
          <p:cNvSpPr>
            <a:spLocks noGrp="1"/>
          </p:cNvSpPr>
          <p:nvPr>
            <p:ph type="body" idx="1"/>
          </p:nvPr>
        </p:nvSpPr>
        <p:spPr bwMode="auto">
          <a:xfrm>
            <a:off x="539750" y="1481138"/>
            <a:ext cx="8568754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ts val="400"/>
              </a:spcBef>
              <a:buFont typeface="ArialMT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Aansprekend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aansluitend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bij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leerbehoeften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  <a:p>
            <a:pPr eaLnBrk="1">
              <a:spcBef>
                <a:spcPts val="400"/>
              </a:spcBef>
              <a:buFont typeface="ArialMT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Uitdagend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uitnodigend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tot ‘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academische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competenties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’</a:t>
            </a:r>
          </a:p>
          <a:p>
            <a:pPr eaLnBrk="1">
              <a:spcBef>
                <a:spcPts val="400"/>
              </a:spcBef>
              <a:buFont typeface="ArialMT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Open,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flexibel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nodigt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uit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tot:</a:t>
            </a:r>
          </a:p>
          <a:p>
            <a:pPr lvl="1" eaLnBrk="1">
              <a:spcBef>
                <a:spcPts val="400"/>
              </a:spcBef>
              <a:buFont typeface="ArialMT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Eigen 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inbreng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van 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leerlingen</a:t>
            </a:r>
            <a:endParaRPr lang="en-US" sz="2000" b="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 eaLnBrk="1">
              <a:spcBef>
                <a:spcPts val="400"/>
              </a:spcBef>
              <a:buFont typeface="ArialMT" charset="0"/>
              <a:buChar char="•"/>
            </a:pP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Uitzoeken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puzzelen</a:t>
            </a:r>
            <a:endParaRPr lang="en-US" sz="2000" b="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 eaLnBrk="1">
              <a:spcBef>
                <a:spcPts val="400"/>
              </a:spcBef>
              <a:buFont typeface="ArialMT" charset="0"/>
              <a:buChar char="•"/>
            </a:pP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Zelfstandig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werken</a:t>
            </a:r>
            <a:endParaRPr lang="en-US" sz="2000" b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 eaLnBrk="1">
              <a:spcBef>
                <a:spcPts val="400"/>
              </a:spcBef>
              <a:buFont typeface="ArialMT" charset="0"/>
              <a:buChar char="•"/>
            </a:pP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Overleg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met 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mede-leerlingen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(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groepswerk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)</a:t>
            </a:r>
          </a:p>
          <a:p>
            <a:pPr eaLnBrk="1">
              <a:spcBef>
                <a:spcPts val="400"/>
              </a:spcBef>
              <a:buFont typeface="ArialMT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Docent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begeleidt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proces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, maar ‘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doceert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’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niet</a:t>
            </a:r>
            <a:endParaRPr lang="en-US" sz="20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eaLnBrk="1">
              <a:spcBef>
                <a:spcPts val="400"/>
              </a:spcBef>
              <a:buFont typeface="ArialMT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Werkt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toe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naar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een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‘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tastbaar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’ </a:t>
            </a:r>
            <a:r>
              <a:rPr lang="en-US" sz="20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eindproduct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vanwege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:</a:t>
            </a:r>
          </a:p>
          <a:p>
            <a:pPr lvl="1" eaLnBrk="1">
              <a:spcBef>
                <a:spcPts val="400"/>
              </a:spcBef>
              <a:buFont typeface="ArialMT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Feedback 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geven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(‘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beoordelen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’) (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werkt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belonend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)</a:t>
            </a:r>
          </a:p>
          <a:p>
            <a:pPr lvl="1" eaLnBrk="1">
              <a:spcBef>
                <a:spcPts val="400"/>
              </a:spcBef>
              <a:buFont typeface="ArialMT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Trots (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aan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ouders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laten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zien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)</a:t>
            </a:r>
          </a:p>
          <a:p>
            <a:pPr lvl="1" eaLnBrk="1">
              <a:spcBef>
                <a:spcPts val="400"/>
              </a:spcBef>
              <a:buFont typeface="ArialMT" charset="0"/>
              <a:buChar char="•"/>
            </a:pP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Zichtbaar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maken</a:t>
            </a:r>
            <a:r>
              <a:rPr lang="en-US" sz="2000" b="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van je ‘</a:t>
            </a:r>
            <a:r>
              <a:rPr lang="en-US" sz="2000" b="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talent’programma</a:t>
            </a:r>
            <a:endParaRPr lang="en-US" sz="2000" b="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 eaLnBrk="1">
              <a:spcBef>
                <a:spcPts val="400"/>
              </a:spcBef>
              <a:buFont typeface="ArialMT" charset="0"/>
              <a:buChar char="•"/>
            </a:pPr>
            <a:endParaRPr lang="en-US" sz="2000" b="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eaLnBrk="1">
              <a:spcBef>
                <a:spcPts val="400"/>
              </a:spcBef>
              <a:buFont typeface="ArialMT" charset="0"/>
              <a:buChar char="•"/>
            </a:pPr>
            <a:endParaRPr lang="en-US" sz="2000" b="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eaLnBrk="1">
              <a:spcBef>
                <a:spcPts val="400"/>
              </a:spcBef>
              <a:buFont typeface="ArialMT" charset="0"/>
              <a:buChar char="•"/>
            </a:pPr>
            <a:endParaRPr lang="en-US" sz="2000" b="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pPr eaLnBrk="1"/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Keuzemogelijkheden</a:t>
            </a:r>
            <a:endParaRPr lang="en-US" dirty="0" smtClean="0">
              <a:latin typeface="Georgia" panose="02040502050405020303" pitchFamily="18" charset="0"/>
            </a:endParaRPr>
          </a:p>
        </p:txBody>
      </p:sp>
      <p:sp>
        <p:nvSpPr>
          <p:cNvPr id="512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47853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Laat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leerlingen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kiezen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i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tussen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opdrachten</a:t>
            </a: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Keuzeopdrachten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binnen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een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vak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(of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onderwerp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zoals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‘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modelleren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’)</a:t>
            </a:r>
          </a:p>
          <a:p>
            <a:pPr lvl="1"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Keuze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tussen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vakken</a:t>
            </a: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Keuzemogelijkheden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i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binnen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een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opdracht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bijv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lvl="1"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‘expert-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methode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’</a:t>
            </a:r>
          </a:p>
          <a:p>
            <a:pPr lvl="1"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Eigen (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deel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)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vraag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formuleren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en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beantwoorden</a:t>
            </a: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Geef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ook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mogelijkheden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om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moeilijke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stof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te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herhalen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(maar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niet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meer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van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hetzelfde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!)</a:t>
            </a:r>
          </a:p>
          <a:p>
            <a:pPr eaLnBrk="1">
              <a:spcAft>
                <a:spcPts val="1200"/>
              </a:spcAft>
            </a:pP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Boek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uit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andere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taal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(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kan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Engels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zijn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maar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ook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Indonesisch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of </a:t>
            </a:r>
            <a:r>
              <a:rPr lang="en-US" sz="2000" b="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Vietnamees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)</a:t>
            </a:r>
          </a:p>
          <a:p>
            <a:pPr eaLnBrk="1">
              <a:spcAft>
                <a:spcPts val="1200"/>
              </a:spcAft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451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pPr eaLnBrk="1"/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Beschikbaar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materiaal</a:t>
            </a:r>
            <a:endParaRPr lang="en-US" dirty="0" smtClean="0">
              <a:latin typeface="Georgia" panose="02040502050405020303" pitchFamily="18" charset="0"/>
            </a:endParaRPr>
          </a:p>
        </p:txBody>
      </p:sp>
      <p:sp>
        <p:nvSpPr>
          <p:cNvPr id="512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56793"/>
            <a:ext cx="8229600" cy="45693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eaLnBrk="1">
              <a:spcAft>
                <a:spcPts val="1200"/>
              </a:spcAft>
            </a:pP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www.betadifferentiatie.nl</a:t>
            </a: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pPr eaLnBrk="1">
              <a:spcAft>
                <a:spcPts val="1200"/>
              </a:spcAft>
            </a:pP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eaLnBrk="1">
              <a:spcAft>
                <a:spcPts val="1200"/>
              </a:spcAft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552915" cy="375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507413" cy="1143000"/>
          </a:xfrm>
        </p:spPr>
        <p:txBody>
          <a:bodyPr/>
          <a:lstStyle/>
          <a:p>
            <a:pPr eaLnBrk="1"/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Analyseren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van </a:t>
            </a:r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beschikbaar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materiaal</a:t>
            </a:r>
            <a:endParaRPr lang="en-US" dirty="0" smtClean="0">
              <a:latin typeface="Georgia" panose="02040502050405020303" pitchFamily="18" charset="0"/>
            </a:endParaRPr>
          </a:p>
        </p:txBody>
      </p:sp>
      <p:sp>
        <p:nvSpPr>
          <p:cNvPr id="512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56793"/>
            <a:ext cx="8229600" cy="456937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eaLnBrk="1">
              <a:spcAft>
                <a:spcPts val="1200"/>
              </a:spcAft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3 VWO: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Stuiterballen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eaLnBrk="1">
              <a:spcAft>
                <a:spcPts val="1200"/>
              </a:spcAft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4 VWO: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Duiken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Vallende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dominostenen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eaLnBrk="1">
              <a:spcAft>
                <a:spcPts val="1200"/>
              </a:spcAft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5 VWO /6 VWO :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Exoplaneten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Zwarte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gaten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  <a:hlinkClick r:id="rId3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  <a:hlinkClick r:id="rId3"/>
            </a:endParaRPr>
          </a:p>
          <a:p>
            <a:pPr marL="0" indent="0" eaLnBrk="1">
              <a:spcAft>
                <a:spcPts val="1200"/>
              </a:spcAft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http</a:t>
            </a:r>
            <a:r>
              <a:rPr lang="en-US" sz="2000" b="0" dirty="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://youtu.be/y97rBdSYbkg</a:t>
            </a: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1" eaLnBrk="1">
              <a:spcAft>
                <a:spcPts val="1200"/>
              </a:spcAft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40" y="3708604"/>
            <a:ext cx="2754572" cy="18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245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Analyseren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van </a:t>
            </a:r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beschikbaar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materiaal</a:t>
            </a:r>
            <a:endParaRPr lang="en-US" dirty="0" smtClean="0">
              <a:latin typeface="Georgia" panose="02040502050405020303" pitchFamily="18" charset="0"/>
            </a:endParaRPr>
          </a:p>
        </p:txBody>
      </p:sp>
      <p:sp>
        <p:nvSpPr>
          <p:cNvPr id="5123" name="Rectangle 2"/>
          <p:cNvSpPr>
            <a:spLocks noGrp="1"/>
          </p:cNvSpPr>
          <p:nvPr>
            <p:ph type="body" idx="1"/>
          </p:nvPr>
        </p:nvSpPr>
        <p:spPr bwMode="auto"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  <a:hlinkClick r:id="rId3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  <a:hlinkClick r:id="rId3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1" eaLnBrk="1">
              <a:spcAft>
                <a:spcPts val="1200"/>
              </a:spcAft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040188" cy="3951288"/>
          </a:xfrm>
        </p:spPr>
        <p:txBody>
          <a:bodyPr/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Kies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van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vijf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aangeboden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lesopdrachten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Lees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dit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zorgvuldig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door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Wissel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uit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binnen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groepje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Plenair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delen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reflecteren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4008" y="1484784"/>
            <a:ext cx="4041775" cy="3951288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Herkenbare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componenten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?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Overeenkomsten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verschillen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eigen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materiaal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ervaringen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Toepasbaarheid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jouw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les?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96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Nu in </a:t>
            </a:r>
            <a:r>
              <a:rPr lang="en-US" sz="3200" b="1" dirty="0" err="1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ontwikkeling</a:t>
            </a:r>
            <a:endParaRPr lang="nl-NL" sz="3200" b="1" dirty="0">
              <a:solidFill>
                <a:srgbClr val="D70044"/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JCU</a:t>
            </a:r>
          </a:p>
          <a:p>
            <a:pPr lvl="1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Seismologie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Geluid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Rotaties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DOT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natuurkunde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Rotaties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Gloeidraad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……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50000"/>
                    </a14:imgEffect>
                  </a14:imgLayer>
                </a14:imgProps>
              </a:ext>
            </a:extLst>
          </a:blip>
          <a:srcRect r="3968"/>
          <a:stretch/>
        </p:blipFill>
        <p:spPr>
          <a:xfrm>
            <a:off x="5004048" y="2204864"/>
            <a:ext cx="3483636" cy="26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6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Rondje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kennismaking</a:t>
            </a:r>
            <a:endParaRPr lang="nl-NL" sz="3200" b="1" dirty="0">
              <a:solidFill>
                <a:srgbClr val="D70044"/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Naam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Helvetica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Helvetica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School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Helvetica" charset="0"/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Wat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hoop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je in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deze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werkgroep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leren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/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mee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nemen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?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Helvetica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Helvetica" charset="0"/>
            </a:endParaRPr>
          </a:p>
          <a:p>
            <a:pPr marL="0" indent="0">
              <a:buNone/>
            </a:pPr>
            <a:endParaRPr lang="nl-NL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3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Ontwikkeltraject</a:t>
            </a:r>
            <a:r>
              <a:rPr lang="en-US" sz="3200" b="1" dirty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DOT</a:t>
            </a:r>
            <a:endParaRPr lang="nl-NL" sz="3200" b="1" dirty="0">
              <a:solidFill>
                <a:srgbClr val="D70044"/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Eigen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materiaal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Uitwisselen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reflectie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binnen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 DOT</a:t>
            </a:r>
          </a:p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Aanpassen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Openbaar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endParaRPr lang="nl-NL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3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/>
              <a:t>Ontwikkeling op JCU-scholen sinds introductie school-campus model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Veel leerlingen doen mee en zijn enthousiast</a:t>
            </a:r>
          </a:p>
          <a:p>
            <a:endParaRPr lang="nl-NL" sz="2400" dirty="0"/>
          </a:p>
          <a:p>
            <a:r>
              <a:rPr lang="nl-NL" sz="2400" dirty="0" smtClean="0"/>
              <a:t>Cultuurverandering in de klas</a:t>
            </a:r>
          </a:p>
          <a:p>
            <a:endParaRPr lang="nl-NL" sz="2400" dirty="0"/>
          </a:p>
          <a:p>
            <a:r>
              <a:rPr lang="nl-NL" sz="2400" dirty="0" smtClean="0"/>
              <a:t>Collega’s meer open voor excellentiebevordering</a:t>
            </a:r>
          </a:p>
          <a:p>
            <a:endParaRPr lang="nl-NL" sz="2400" dirty="0"/>
          </a:p>
          <a:p>
            <a:r>
              <a:rPr lang="nl-NL" sz="2400" dirty="0" smtClean="0"/>
              <a:t>Veel werk, maar inspirerend</a:t>
            </a:r>
          </a:p>
          <a:p>
            <a:endParaRPr lang="nl-NL" sz="2400" dirty="0"/>
          </a:p>
          <a:p>
            <a:r>
              <a:rPr lang="nl-NL" sz="2400" dirty="0" smtClean="0"/>
              <a:t>Differentiatie moet je leren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588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/>
              <a:t>Aanbevelingen voor excellentiebevordering 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Begin klein, in ‘makkelijke’ klassen</a:t>
            </a:r>
          </a:p>
          <a:p>
            <a:r>
              <a:rPr lang="nl-NL" sz="2400" dirty="0" smtClean="0"/>
              <a:t>Bied leerling ‘gestructureerde vrijheid’</a:t>
            </a:r>
          </a:p>
          <a:p>
            <a:r>
              <a:rPr lang="nl-NL" sz="2400" dirty="0" smtClean="0"/>
              <a:t>Maak gebruik van beschikbaar materiaal</a:t>
            </a:r>
          </a:p>
          <a:p>
            <a:r>
              <a:rPr lang="nl-NL" sz="2400" dirty="0" smtClean="0"/>
              <a:t>Betrek je collega’s erbij</a:t>
            </a:r>
          </a:p>
          <a:p>
            <a:r>
              <a:rPr lang="nl-NL" sz="2400" dirty="0" smtClean="0"/>
              <a:t>Betrek je schoolleiding erbij (‘</a:t>
            </a:r>
            <a:r>
              <a:rPr lang="nl-NL" sz="2400" dirty="0" err="1" smtClean="0"/>
              <a:t>prestatiebox</a:t>
            </a:r>
            <a:r>
              <a:rPr lang="nl-NL" sz="2400" dirty="0" smtClean="0"/>
              <a:t> gelden’)</a:t>
            </a:r>
          </a:p>
          <a:p>
            <a:r>
              <a:rPr lang="nl-NL" sz="2400" dirty="0" smtClean="0"/>
              <a:t>Geef steeds aan ‘waarom’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00871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507413" cy="1143000"/>
          </a:xfrm>
        </p:spPr>
        <p:txBody>
          <a:bodyPr/>
          <a:lstStyle/>
          <a:p>
            <a:pPr algn="ctr" eaLnBrk="1"/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Veel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onderwijsplezier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in 2014!</a:t>
            </a:r>
            <a:endParaRPr lang="en-US" dirty="0" smtClean="0">
              <a:latin typeface="Georgia" panose="02040502050405020303" pitchFamily="18" charset="0"/>
            </a:endParaRPr>
          </a:p>
        </p:txBody>
      </p:sp>
      <p:sp>
        <p:nvSpPr>
          <p:cNvPr id="5123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2132855"/>
            <a:ext cx="8229600" cy="39933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indent="0" algn="ctr" eaLnBrk="1">
              <a:spcAft>
                <a:spcPts val="1200"/>
              </a:spcAft>
              <a:buNone/>
            </a:pPr>
            <a:r>
              <a:rPr lang="en-US" sz="2400" b="0" dirty="0" smtClean="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www.betadifferentiatie.nl</a:t>
            </a:r>
            <a:endParaRPr lang="en-US" sz="24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 eaLnBrk="1">
              <a:spcAft>
                <a:spcPts val="1200"/>
              </a:spcAft>
              <a:buNone/>
            </a:pPr>
            <a:endParaRPr lang="en-US" sz="24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 eaLnBrk="1">
              <a:spcAft>
                <a:spcPts val="1200"/>
              </a:spcAft>
              <a:buNone/>
            </a:pPr>
            <a:r>
              <a:rPr lang="en-US" sz="2400" b="0" dirty="0" smtClean="0">
                <a:solidFill>
                  <a:schemeClr val="tx1"/>
                </a:solidFill>
                <a:latin typeface="Georgia" panose="02040502050405020303" pitchFamily="18" charset="0"/>
                <a:hlinkClick r:id="rId4"/>
              </a:rPr>
              <a:t>a.e.vandervalk@uu.nl</a:t>
            </a:r>
            <a:r>
              <a:rPr lang="en-US" sz="2400" b="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endParaRPr lang="en-US" sz="24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 eaLnBrk="1">
              <a:spcAft>
                <a:spcPts val="1200"/>
              </a:spcAft>
              <a:buNone/>
            </a:pPr>
            <a:endParaRPr lang="en-US" sz="24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 eaLnBrk="1">
              <a:spcAft>
                <a:spcPts val="1200"/>
              </a:spcAft>
              <a:buNone/>
            </a:pPr>
            <a:r>
              <a:rPr lang="en-US" sz="2400" b="0" dirty="0" smtClean="0">
                <a:solidFill>
                  <a:schemeClr val="tx1"/>
                </a:solidFill>
                <a:latin typeface="Georgia" panose="02040502050405020303" pitchFamily="18" charset="0"/>
                <a:hlinkClick r:id="rId5"/>
              </a:rPr>
              <a:t>r.d.j.vonk@uu.nl</a:t>
            </a:r>
            <a:endParaRPr lang="en-US" sz="24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  <a:hlinkClick r:id="rId6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  <a:hlinkClick r:id="rId6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eaLnBrk="1">
              <a:spcAft>
                <a:spcPts val="1200"/>
              </a:spcAft>
              <a:buNone/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1" eaLnBrk="1">
              <a:spcAft>
                <a:spcPts val="1200"/>
              </a:spcAft>
            </a:pPr>
            <a:endParaRPr lang="en-US" sz="2000" b="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01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>
                <a:solidFill>
                  <a:schemeClr val="tx1"/>
                </a:solidFill>
              </a:rPr>
              <a:t>Waarom ‘diepgaande natuurkunde voor de sterren uit je klas’?</a:t>
            </a:r>
            <a:endParaRPr lang="nl-NL" sz="3200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 smtClean="0"/>
              <a:t>‘Sterren’ gemotiveerde, getalenteerde leerlingen uit je klas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Waarom aandacht voor je ‘sterren’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 smtClean="0"/>
              <a:t>Goed voor hen: excellentie bevorderen</a:t>
            </a:r>
          </a:p>
          <a:p>
            <a:endParaRPr lang="nl-NL" sz="2400" dirty="0"/>
          </a:p>
          <a:p>
            <a:r>
              <a:rPr lang="nl-NL" sz="2400" dirty="0" smtClean="0"/>
              <a:t>Goed voor de andere leerlingen: meer ambitie in de klas</a:t>
            </a:r>
          </a:p>
          <a:p>
            <a:endParaRPr lang="nl-NL" sz="2400" dirty="0"/>
          </a:p>
          <a:p>
            <a:r>
              <a:rPr lang="nl-NL" sz="2400" dirty="0" smtClean="0"/>
              <a:t>Goed voor jezelf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206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97552" cy="5256584"/>
          </a:xfrm>
        </p:spPr>
        <p:txBody>
          <a:bodyPr/>
          <a:lstStyle/>
          <a:p>
            <a:r>
              <a:rPr lang="nl-NL" sz="2000" dirty="0" smtClean="0">
                <a:sym typeface="Wingdings" panose="05000000000000000000" pitchFamily="2" charset="2"/>
              </a:rPr>
              <a:t/>
            </a:r>
            <a:br>
              <a:rPr lang="nl-NL" sz="2000" dirty="0" smtClean="0">
                <a:sym typeface="Wingdings" panose="05000000000000000000" pitchFamily="2" charset="2"/>
              </a:rPr>
            </a:br>
            <a:r>
              <a:rPr lang="nl-NL" sz="2000" dirty="0" smtClean="0">
                <a:sym typeface="Wingdings" panose="05000000000000000000" pitchFamily="2" charset="2"/>
              </a:rPr>
              <a:t/>
            </a:r>
            <a:br>
              <a:rPr lang="nl-NL" sz="2000" dirty="0" smtClean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/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 smtClean="0">
                <a:sym typeface="Wingdings" panose="05000000000000000000" pitchFamily="2" charset="2"/>
              </a:rPr>
              <a:t/>
            </a:r>
            <a:br>
              <a:rPr lang="nl-NL" sz="2000" dirty="0" smtClean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/>
            </a:r>
            <a:br>
              <a:rPr lang="nl-NL" sz="2000" dirty="0">
                <a:sym typeface="Wingdings" panose="05000000000000000000" pitchFamily="2" charset="2"/>
              </a:rPr>
            </a:br>
            <a:r>
              <a:rPr lang="nl-NL" sz="2000" dirty="0" smtClean="0">
                <a:sym typeface="Wingdings" panose="05000000000000000000" pitchFamily="2" charset="2"/>
              </a:rPr>
              <a:t/>
            </a:r>
            <a:br>
              <a:rPr lang="nl-NL" sz="2000" dirty="0" smtClean="0">
                <a:sym typeface="Wingdings" panose="05000000000000000000" pitchFamily="2" charset="2"/>
              </a:rPr>
            </a:br>
            <a:r>
              <a:rPr lang="nl-NL" sz="2000" dirty="0">
                <a:sym typeface="Wingdings" panose="05000000000000000000" pitchFamily="2" charset="2"/>
              </a:rPr>
              <a:t>	</a:t>
            </a:r>
            <a:r>
              <a:rPr lang="nl-NL" sz="2000" dirty="0" smtClean="0">
                <a:sym typeface="Wingdings" panose="05000000000000000000" pitchFamily="2" charset="2"/>
              </a:rPr>
              <a:t>								 Andere leerstof </a:t>
            </a:r>
            <a:endParaRPr lang="nl-NL" sz="200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344193"/>
              </p:ext>
            </p:extLst>
          </p:nvPr>
        </p:nvGraphicFramePr>
        <p:xfrm>
          <a:off x="1835696" y="2060848"/>
          <a:ext cx="663508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17540"/>
                <a:gridCol w="331754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nl-NL" b="0" dirty="0" smtClean="0"/>
                    </a:p>
                    <a:p>
                      <a:pPr algn="ctr"/>
                      <a:r>
                        <a:rPr lang="nl-NL" b="0" dirty="0" smtClean="0"/>
                        <a:t>Verdiepend</a:t>
                      </a:r>
                    </a:p>
                    <a:p>
                      <a:pPr algn="ctr"/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b="0" dirty="0" smtClean="0"/>
                    </a:p>
                    <a:p>
                      <a:pPr algn="ctr"/>
                      <a:r>
                        <a:rPr lang="nl-NL" b="0" dirty="0" smtClean="0"/>
                        <a:t>Verrijkend</a:t>
                      </a:r>
                      <a:endParaRPr lang="nl-NL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nl-NL" dirty="0" smtClean="0"/>
                    </a:p>
                    <a:p>
                      <a:pPr algn="ctr"/>
                      <a:r>
                        <a:rPr lang="nl-NL" dirty="0" smtClean="0"/>
                        <a:t>Regulier (ex. </a:t>
                      </a:r>
                      <a:r>
                        <a:rPr lang="nl-NL" dirty="0" err="1" smtClean="0"/>
                        <a:t>progr</a:t>
                      </a:r>
                      <a:r>
                        <a:rPr lang="nl-NL" dirty="0" smtClean="0"/>
                        <a:t>.)</a:t>
                      </a:r>
                    </a:p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 smtClean="0"/>
                    </a:p>
                    <a:p>
                      <a:pPr algn="ctr"/>
                      <a:r>
                        <a:rPr lang="nl-NL" dirty="0" smtClean="0"/>
                        <a:t>Verbredend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05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1752600"/>
          </a:xfrm>
        </p:spPr>
        <p:txBody>
          <a:bodyPr/>
          <a:lstStyle/>
          <a:p>
            <a:r>
              <a:rPr lang="en-US" dirty="0" err="1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Wat</a:t>
            </a:r>
            <a:r>
              <a:rPr lang="en-US" dirty="0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dirty="0" err="1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excellentie</a:t>
            </a:r>
            <a:r>
              <a:rPr lang="en-US" dirty="0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?</a:t>
            </a:r>
            <a:endParaRPr lang="nl-N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9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Omgaan</a:t>
            </a:r>
            <a:r>
              <a:rPr lang="en-US" sz="3200" b="1" dirty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met </a:t>
            </a:r>
            <a:r>
              <a:rPr lang="en-US" sz="3200" b="1" dirty="0" err="1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excellentie</a:t>
            </a:r>
            <a:endParaRPr lang="nl-NL" sz="3200" b="1" dirty="0">
              <a:solidFill>
                <a:srgbClr val="D70044"/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Bij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drempel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hoge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eisen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stellen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voorbehouden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voor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een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exclusieve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groep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Helvetica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Helvetica" charset="0"/>
            </a:endParaRP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Openstellen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voor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iedereen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,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een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komt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verder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dan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ander</a:t>
            </a:r>
            <a:endParaRPr lang="nl-NL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4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Visie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op </a:t>
            </a:r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excellentie</a:t>
            </a:r>
            <a:r>
              <a:rPr lang="en-US" sz="3200" b="1" dirty="0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 in de </a:t>
            </a:r>
            <a:r>
              <a:rPr lang="en-US" sz="3200" b="1" dirty="0" err="1" smtClean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Verdana" pitchFamily="34" charset="0"/>
              </a:rPr>
              <a:t>klas</a:t>
            </a:r>
            <a:endParaRPr lang="nl-NL" sz="3200" b="1" dirty="0">
              <a:solidFill>
                <a:srgbClr val="D70044"/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Iedere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leerling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:</a:t>
            </a: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ontwikkelt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talenten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optimaal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Helvetica" charset="0"/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besteedt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even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veel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tijd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en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moeite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aan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jouw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vak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Helvetica" charset="0"/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geef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je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evenveel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aandacht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als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docent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Helvetica" charset="0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Helvetica" charset="0"/>
            </a:endParaRPr>
          </a:p>
          <a:p>
            <a:pPr lvl="1"/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Een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leerling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gaat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dus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niet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snel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door de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stof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heen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om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aan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een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ander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vak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te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kunnen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 </a:t>
            </a:r>
            <a:r>
              <a:rPr lang="en-US" sz="2000" b="0" i="1" dirty="0" err="1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beginnen</a:t>
            </a:r>
            <a:r>
              <a:rPr lang="en-US" sz="2000" b="0" i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  <a:sym typeface="Helvetica" charset="0"/>
              </a:rPr>
              <a:t>. </a:t>
            </a:r>
            <a:endParaRPr lang="en-US" sz="2000" b="0" i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2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 smtClean="0"/>
              <a:t>School – campus model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Op school:</a:t>
            </a:r>
          </a:p>
          <a:p>
            <a:pPr lvl="1"/>
            <a:r>
              <a:rPr lang="nl-NL" sz="2400" dirty="0" smtClean="0"/>
              <a:t>Mogelijkheid geven tot </a:t>
            </a:r>
            <a:r>
              <a:rPr lang="nl-NL" sz="2400" dirty="0" err="1" smtClean="0"/>
              <a:t>compacten</a:t>
            </a:r>
            <a:r>
              <a:rPr lang="nl-NL" sz="2400" dirty="0" smtClean="0"/>
              <a:t> / versnellen</a:t>
            </a:r>
          </a:p>
          <a:p>
            <a:pPr lvl="1"/>
            <a:r>
              <a:rPr lang="nl-NL" sz="2400" dirty="0" smtClean="0"/>
              <a:t>Opgaven op verschillende niveaus</a:t>
            </a:r>
          </a:p>
          <a:p>
            <a:pPr lvl="1"/>
            <a:r>
              <a:rPr lang="nl-NL" sz="2400" dirty="0" smtClean="0"/>
              <a:t>Minder gestructureerde experimenten</a:t>
            </a:r>
          </a:p>
          <a:p>
            <a:pPr lvl="1"/>
            <a:r>
              <a:rPr lang="nl-NL" sz="2400" dirty="0" smtClean="0"/>
              <a:t>Verdieping / verrijking (bijv. olympiades)</a:t>
            </a:r>
          </a:p>
          <a:p>
            <a:pPr lvl="1"/>
            <a:r>
              <a:rPr lang="nl-NL" sz="2400" dirty="0" smtClean="0"/>
              <a:t>Af en toe afwezig in de les</a:t>
            </a:r>
          </a:p>
          <a:p>
            <a:r>
              <a:rPr lang="nl-NL" sz="2400" dirty="0" smtClean="0"/>
              <a:t>Campus:</a:t>
            </a:r>
          </a:p>
          <a:p>
            <a:pPr lvl="1"/>
            <a:r>
              <a:rPr lang="nl-NL" sz="2400" dirty="0" smtClean="0"/>
              <a:t>Universiteit (</a:t>
            </a:r>
            <a:r>
              <a:rPr lang="nl-NL" sz="2400" dirty="0" err="1" smtClean="0"/>
              <a:t>Lapptop</a:t>
            </a:r>
            <a:r>
              <a:rPr lang="nl-NL" sz="2400" dirty="0" smtClean="0"/>
              <a:t>, </a:t>
            </a:r>
            <a:r>
              <a:rPr lang="nl-NL" sz="2400" dirty="0" err="1" smtClean="0"/>
              <a:t>Tudelft</a:t>
            </a:r>
            <a:r>
              <a:rPr lang="nl-NL" sz="2400" dirty="0" smtClean="0"/>
              <a:t> Junior, …)</a:t>
            </a:r>
          </a:p>
          <a:p>
            <a:pPr lvl="1"/>
            <a:r>
              <a:rPr lang="nl-NL" sz="2400" dirty="0" smtClean="0"/>
              <a:t>Hogescholen</a:t>
            </a:r>
          </a:p>
          <a:p>
            <a:pPr lvl="1"/>
            <a:r>
              <a:rPr lang="nl-NL" sz="2400" dirty="0" smtClean="0"/>
              <a:t>B </a:t>
            </a:r>
            <a:r>
              <a:rPr lang="nl-NL" sz="2400" dirty="0" err="1" smtClean="0"/>
              <a:t>ezoek</a:t>
            </a:r>
            <a:r>
              <a:rPr lang="nl-NL" sz="2400" dirty="0" smtClean="0"/>
              <a:t> aan bedrijven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5501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De 3 VWO-</a:t>
            </a:r>
            <a:r>
              <a:rPr lang="en-US" sz="3200" b="1" dirty="0" err="1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dagen</a:t>
            </a:r>
            <a:r>
              <a:rPr lang="en-US" sz="3200" b="1" dirty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op het JCU</a:t>
            </a:r>
            <a:r>
              <a:rPr lang="nl-NL" sz="3200" b="1" dirty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200" b="1" dirty="0">
                <a:solidFill>
                  <a:srgbClr val="D70044"/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</a:br>
            <a:endParaRPr lang="nl-NL" sz="3200" b="1" dirty="0">
              <a:solidFill>
                <a:srgbClr val="D70044"/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Leerlingen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komen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twee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opeenvolgende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dagen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naar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universiteit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Voorbereidingsopdrachten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Dag 1: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kennismaking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met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vijf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verschillende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opdrachten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carroussel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)</a:t>
            </a:r>
          </a:p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Eind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van de dag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kiezen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Dag 2: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verdieping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voor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specifiek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vak</a:t>
            </a:r>
            <a:endParaRPr lang="nl-NL" sz="2800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53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U Huisstijl">
      <a:dk1>
        <a:srgbClr val="000000"/>
      </a:dk1>
      <a:lt1>
        <a:srgbClr val="F5D300"/>
      </a:lt1>
      <a:dk2>
        <a:srgbClr val="222D80"/>
      </a:dk2>
      <a:lt2>
        <a:srgbClr val="C10033"/>
      </a:lt2>
      <a:accent1>
        <a:srgbClr val="5DB4E5"/>
      </a:accent1>
      <a:accent2>
        <a:srgbClr val="5F247D"/>
      </a:accent2>
      <a:accent3>
        <a:srgbClr val="A10065"/>
      </a:accent3>
      <a:accent4>
        <a:srgbClr val="DC931A"/>
      </a:accent4>
      <a:accent5>
        <a:srgbClr val="CCCE1E"/>
      </a:accent5>
      <a:accent6>
        <a:srgbClr val="118F40"/>
      </a:accent6>
      <a:hlink>
        <a:srgbClr val="0000FF"/>
      </a:hlink>
      <a:folHlink>
        <a:srgbClr val="800080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UU Huisstijl">
      <a:dk1>
        <a:srgbClr val="000000"/>
      </a:dk1>
      <a:lt1>
        <a:srgbClr val="F5D300"/>
      </a:lt1>
      <a:dk2>
        <a:srgbClr val="222D80"/>
      </a:dk2>
      <a:lt2>
        <a:srgbClr val="C10033"/>
      </a:lt2>
      <a:accent1>
        <a:srgbClr val="5DB4E5"/>
      </a:accent1>
      <a:accent2>
        <a:srgbClr val="5F247D"/>
      </a:accent2>
      <a:accent3>
        <a:srgbClr val="A10065"/>
      </a:accent3>
      <a:accent4>
        <a:srgbClr val="DC931A"/>
      </a:accent4>
      <a:accent5>
        <a:srgbClr val="CCCE1E"/>
      </a:accent5>
      <a:accent6>
        <a:srgbClr val="118F40"/>
      </a:accent6>
      <a:hlink>
        <a:srgbClr val="0000FF"/>
      </a:hlink>
      <a:folHlink>
        <a:srgbClr val="800080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  <a:ea typeface="Helvetica" charset="0"/>
            <a:cs typeface="Helvetica" charset="0"/>
            <a:sym typeface="Helvetica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ACB4B4"/>
      </a:accent3>
      <a:accent4>
        <a:srgbClr val="492625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1049</Words>
  <Application>Microsoft Office PowerPoint</Application>
  <PresentationFormat>Diavoorstelling (4:3)</PresentationFormat>
  <Paragraphs>201</Paragraphs>
  <Slides>23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25" baseType="lpstr">
      <vt:lpstr>1_Office Theme</vt:lpstr>
      <vt:lpstr>2_Office Theme</vt:lpstr>
      <vt:lpstr>         Ton van der Valk Ron Vonk  Junior College Utrecht</vt:lpstr>
      <vt:lpstr>Rondje kennismaking</vt:lpstr>
      <vt:lpstr>Waarom ‘diepgaande natuurkunde voor de sterren uit je klas’?</vt:lpstr>
      <vt:lpstr>                Andere leerstof </vt:lpstr>
      <vt:lpstr>PowerPoint-presentatie</vt:lpstr>
      <vt:lpstr>Omgaan met excellentie</vt:lpstr>
      <vt:lpstr>Visie op excellentie in de klas</vt:lpstr>
      <vt:lpstr>School – campus model</vt:lpstr>
      <vt:lpstr>De 3 VWO-dagen op het JCU </vt:lpstr>
      <vt:lpstr>3 VWO dagen voor natuurkunde</vt:lpstr>
      <vt:lpstr>Film stuiterballen</vt:lpstr>
      <vt:lpstr>Voorbeelden presentaties en posters</vt:lpstr>
      <vt:lpstr>PowerPoint-presentatie</vt:lpstr>
      <vt:lpstr>Eisen aan een goede ‘talent’-opdracht</vt:lpstr>
      <vt:lpstr>Keuzemogelijkheden</vt:lpstr>
      <vt:lpstr>Beschikbaar materiaal</vt:lpstr>
      <vt:lpstr>Analyseren van beschikbaar materiaal</vt:lpstr>
      <vt:lpstr>Analyseren van beschikbaar materiaal</vt:lpstr>
      <vt:lpstr>Nu in ontwikkeling</vt:lpstr>
      <vt:lpstr>Ontwikkeltraject DOT</vt:lpstr>
      <vt:lpstr>Ontwikkeling op JCU-scholen sinds introductie school-campus model</vt:lpstr>
      <vt:lpstr>Aanbevelingen voor excellentiebevordering </vt:lpstr>
      <vt:lpstr>Veel onderwijsplezier in 2014!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Teachers to Promote Talent Development in Secondary Science Students</dc:title>
  <dc:creator>Vonk, R.D.J.</dc:creator>
  <cp:lastModifiedBy>Ton en Yvonne</cp:lastModifiedBy>
  <cp:revision>116</cp:revision>
  <cp:lastPrinted>2013-12-13T11:27:03Z</cp:lastPrinted>
  <dcterms:modified xsi:type="dcterms:W3CDTF">2013-12-13T11:31:43Z</dcterms:modified>
</cp:coreProperties>
</file>