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7" r:id="rId7"/>
    <p:sldId id="260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50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4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03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86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7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5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86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1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5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20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CA8E-D67C-BB41-B05E-27B77DC1F99C}" type="datetimeFigureOut">
              <a:rPr lang="en-US" smtClean="0"/>
              <a:t>13-12-13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5380-D95A-0845-873F-2FFF239425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3008"/>
            <a:ext cx="7772400" cy="2293192"/>
          </a:xfrm>
        </p:spPr>
        <p:txBody>
          <a:bodyPr>
            <a:noAutofit/>
          </a:bodyPr>
          <a:lstStyle/>
          <a:p>
            <a:r>
              <a:rPr lang="nl-NL" sz="5400" b="1" dirty="0"/>
              <a:t>De ontdekking van </a:t>
            </a:r>
            <a:r>
              <a:rPr lang="nl-NL" sz="5400" b="1" dirty="0" smtClean="0"/>
              <a:t>de </a:t>
            </a:r>
            <a:br>
              <a:rPr lang="nl-NL" sz="5400" b="1" dirty="0" smtClean="0"/>
            </a:br>
            <a:r>
              <a:rPr lang="nl-NL" sz="5400" b="1" dirty="0" smtClean="0"/>
              <a:t>snelheid </a:t>
            </a:r>
            <a:r>
              <a:rPr lang="nl-NL" sz="5400" b="1" dirty="0"/>
              <a:t>van het licht</a:t>
            </a:r>
            <a:r>
              <a:rPr lang="en-GB" sz="5400" b="1" dirty="0"/>
              <a:t/>
            </a:r>
            <a:br>
              <a:rPr lang="en-GB" sz="5400" b="1" dirty="0"/>
            </a:br>
            <a:endParaRPr lang="nl-N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52252"/>
          </a:xfrm>
        </p:spPr>
        <p:txBody>
          <a:bodyPr/>
          <a:lstStyle/>
          <a:p>
            <a:r>
              <a:rPr lang="nl-NL" b="1" dirty="0" smtClean="0"/>
              <a:t>Woudschoten Natuurkunde 2013</a:t>
            </a:r>
          </a:p>
          <a:p>
            <a:r>
              <a:rPr lang="nl-NL" b="1" dirty="0" smtClean="0"/>
              <a:t>Rupert Genseberger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41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35600" cy="69056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wist Roemer dat?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5829300" cy="5461000"/>
          </a:xfrm>
        </p:spPr>
        <p:txBody>
          <a:bodyPr>
            <a:normAutofit fontScale="47500" lnSpcReduction="20000"/>
          </a:bodyPr>
          <a:lstStyle/>
          <a:p>
            <a:r>
              <a:rPr lang="nl-NL" sz="4200" dirty="0" smtClean="0"/>
              <a:t>Periode Io: 1 dag, 18h, 28m en 30s (Cassini) </a:t>
            </a:r>
          </a:p>
          <a:p>
            <a:r>
              <a:rPr lang="nl-NL" sz="4200" dirty="0" smtClean="0"/>
              <a:t>1671, 24 oktober: Roemer start reeks metingen Io =&gt; begin verduistering</a:t>
            </a:r>
          </a:p>
          <a:p>
            <a:r>
              <a:rPr lang="nl-NL" sz="4200" dirty="0" smtClean="0"/>
              <a:t>1672, 12 januari: einde reeks metingen Roemer</a:t>
            </a:r>
          </a:p>
          <a:p>
            <a:pPr marL="0" indent="0">
              <a:buNone/>
            </a:pPr>
            <a:endParaRPr lang="nl-NL" sz="4200" b="1" dirty="0" smtClean="0"/>
          </a:p>
          <a:p>
            <a:pPr marL="0" indent="0">
              <a:buNone/>
            </a:pPr>
            <a:r>
              <a:rPr lang="nl-NL" sz="4200" b="1" dirty="0" smtClean="0"/>
              <a:t>Vragen voor jullie: </a:t>
            </a:r>
          </a:p>
          <a:p>
            <a:r>
              <a:rPr lang="nl-NL" sz="4200" dirty="0" smtClean="0"/>
              <a:t>Waar bevond Jupiter zich in die periode ongeveer? (Gebruik model)</a:t>
            </a:r>
          </a:p>
          <a:p>
            <a:r>
              <a:rPr lang="nl-NL" sz="4200" dirty="0" smtClean="0"/>
              <a:t>Ga na: Io maakt in die periode 45 omwentelingen</a:t>
            </a:r>
          </a:p>
          <a:p>
            <a:r>
              <a:rPr lang="nl-NL" sz="4200" dirty="0" smtClean="0"/>
              <a:t>Eerste verduistering op 24 oktober, 17h,59 m,15s. Wanneer verwachtte hij begin 45</a:t>
            </a:r>
            <a:r>
              <a:rPr lang="nl-NL" sz="4200" baseline="30000" dirty="0" smtClean="0"/>
              <a:t>ste</a:t>
            </a:r>
            <a:r>
              <a:rPr lang="nl-NL" sz="4200" dirty="0" smtClean="0"/>
              <a:t> verduistering?</a:t>
            </a:r>
          </a:p>
          <a:p>
            <a:r>
              <a:rPr lang="nl-NL" sz="4200" dirty="0" smtClean="0"/>
              <a:t>Waarneming 45</a:t>
            </a:r>
            <a:r>
              <a:rPr lang="nl-NL" sz="4200" baseline="30000" dirty="0" smtClean="0"/>
              <a:t>ste</a:t>
            </a:r>
            <a:r>
              <a:rPr lang="nl-NL" sz="4200" dirty="0" smtClean="0"/>
              <a:t> verduistering 12 jan. 9h, 8m,45s. Eerder of later dan verwachting? Hoeveel verschil?</a:t>
            </a:r>
          </a:p>
          <a:p>
            <a:r>
              <a:rPr lang="nl-NL" sz="4200" dirty="0" smtClean="0"/>
              <a:t>Schat met model verschil in afstand Aarde – Jupiter op 24 oktober 1671 en op 12 januari 1672.</a:t>
            </a:r>
          </a:p>
          <a:p>
            <a:r>
              <a:rPr lang="nl-NL" sz="4200" dirty="0" smtClean="0"/>
              <a:t>Bereken de lichtsnelheid. Gebruik door Roemer gemeten tijdsverschil en jullie schatting van verschil in afstand</a:t>
            </a:r>
            <a:r>
              <a:rPr lang="nl-NL" sz="3800" dirty="0" smtClean="0"/>
              <a:t>.</a:t>
            </a:r>
            <a:endParaRPr lang="nl-NL" sz="3600" dirty="0" smtClean="0"/>
          </a:p>
        </p:txBody>
      </p:sp>
      <p:pic>
        <p:nvPicPr>
          <p:cNvPr id="4" name="Picture 3" descr="Ole_Rømer_at_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-177800"/>
            <a:ext cx="3098800" cy="4126731"/>
          </a:xfrm>
          <a:prstGeom prst="rect">
            <a:avLst/>
          </a:prstGeom>
        </p:spPr>
      </p:pic>
      <p:pic>
        <p:nvPicPr>
          <p:cNvPr id="5" name="Picture 4" descr="tekening Romer Jupi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49" y="3948931"/>
            <a:ext cx="1725054" cy="29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Eerste indrukken, vragen, opmerkingen …</a:t>
            </a:r>
          </a:p>
          <a:p>
            <a:r>
              <a:rPr lang="nl-NL" dirty="0" smtClean="0"/>
              <a:t>Wat aan gehad voor je leerlingen: </a:t>
            </a:r>
          </a:p>
          <a:p>
            <a:pPr lvl="1"/>
            <a:r>
              <a:rPr lang="nl-NL" sz="3200" dirty="0" smtClean="0"/>
              <a:t>Ideeën opgedaan?</a:t>
            </a:r>
          </a:p>
          <a:p>
            <a:pPr lvl="1"/>
            <a:r>
              <a:rPr lang="nl-NL" sz="3200" dirty="0" smtClean="0"/>
              <a:t>Problemen?</a:t>
            </a:r>
          </a:p>
          <a:p>
            <a:pPr lvl="1"/>
            <a:r>
              <a:rPr lang="nl-NL" sz="3200" dirty="0" smtClean="0"/>
              <a:t>Suggesties?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99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56893" cy="884287"/>
          </a:xfrm>
        </p:spPr>
        <p:txBody>
          <a:bodyPr>
            <a:normAutofit/>
          </a:bodyPr>
          <a:lstStyle/>
          <a:p>
            <a:r>
              <a:rPr lang="nl-NL" sz="4000" dirty="0" smtClean="0"/>
              <a:t>Heeft licht snelheid?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241"/>
            <a:ext cx="3906195" cy="5535715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smtClean="0"/>
              <a:t>Uitgangspunt:</a:t>
            </a:r>
            <a:r>
              <a:rPr lang="nl-NL" dirty="0" smtClean="0"/>
              <a:t> −&gt; </a:t>
            </a:r>
            <a:r>
              <a:rPr lang="nl-NL" b="1" dirty="0" smtClean="0"/>
              <a:t>Opvattingen over licht</a:t>
            </a:r>
          </a:p>
          <a:p>
            <a:r>
              <a:rPr lang="nl-NL" dirty="0" smtClean="0"/>
              <a:t>Heron van Alexandrië (10 – 70)</a:t>
            </a:r>
          </a:p>
          <a:p>
            <a:r>
              <a:rPr lang="nl-NL" b="1" dirty="0" smtClean="0"/>
              <a:t>Lux </a:t>
            </a:r>
            <a:r>
              <a:rPr lang="nl-NL" b="1" dirty="0" smtClean="0">
                <a:sym typeface="Wingdings"/>
              </a:rPr>
              <a:t> Lumen</a:t>
            </a:r>
          </a:p>
          <a:p>
            <a:r>
              <a:rPr lang="nl-NL" dirty="0" err="1" smtClean="0"/>
              <a:t>Alhazen</a:t>
            </a:r>
            <a:r>
              <a:rPr lang="nl-NL" dirty="0" smtClean="0"/>
              <a:t> </a:t>
            </a:r>
            <a:r>
              <a:rPr lang="nl-NL" dirty="0" smtClean="0"/>
              <a:t> (</a:t>
            </a:r>
            <a:r>
              <a:rPr lang="nl-NL" dirty="0" smtClean="0"/>
              <a:t>965 – 1040)</a:t>
            </a:r>
          </a:p>
          <a:p>
            <a:r>
              <a:rPr lang="nl-NL" dirty="0" smtClean="0"/>
              <a:t>Francis Bacon       </a:t>
            </a:r>
            <a:r>
              <a:rPr lang="nl-NL" dirty="0" smtClean="0"/>
              <a:t>  (</a:t>
            </a:r>
            <a:r>
              <a:rPr lang="nl-NL" dirty="0" smtClean="0"/>
              <a:t>1562 – 1626)</a:t>
            </a:r>
          </a:p>
          <a:p>
            <a:r>
              <a:rPr lang="nl-NL" dirty="0" smtClean="0"/>
              <a:t>Johannes Kepler   </a:t>
            </a:r>
            <a:r>
              <a:rPr lang="nl-NL" dirty="0" smtClean="0"/>
              <a:t>  (</a:t>
            </a:r>
            <a:r>
              <a:rPr lang="nl-NL" dirty="0" smtClean="0"/>
              <a:t>1571 – 1630)</a:t>
            </a:r>
          </a:p>
          <a:p>
            <a:r>
              <a:rPr lang="nl-NL" dirty="0" smtClean="0"/>
              <a:t>Galileo Galilei      </a:t>
            </a:r>
            <a:r>
              <a:rPr lang="nl-NL" dirty="0" smtClean="0"/>
              <a:t>   (</a:t>
            </a:r>
            <a:r>
              <a:rPr lang="nl-NL" dirty="0" smtClean="0"/>
              <a:t>1561 – 1642)</a:t>
            </a:r>
          </a:p>
          <a:p>
            <a:r>
              <a:rPr lang="nl-NL" dirty="0" smtClean="0"/>
              <a:t>René Descartes   </a:t>
            </a:r>
            <a:r>
              <a:rPr lang="nl-NL" dirty="0" smtClean="0"/>
              <a:t>   (</a:t>
            </a:r>
            <a:r>
              <a:rPr lang="nl-NL" dirty="0" smtClean="0"/>
              <a:t>1598 – 1650)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91" y="0"/>
            <a:ext cx="3724909" cy="3427458"/>
          </a:xfrm>
          <a:prstGeom prst="rect">
            <a:avLst/>
          </a:prstGeom>
        </p:spPr>
      </p:pic>
      <p:pic>
        <p:nvPicPr>
          <p:cNvPr id="6" name="Picture 5" descr="Ibn_al-Hayth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95" y="3739767"/>
            <a:ext cx="2566425" cy="3118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7120" y="4660358"/>
            <a:ext cx="2014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Alhazen</a:t>
            </a:r>
          </a:p>
          <a:p>
            <a:r>
              <a:rPr lang="nl-NL" sz="2800" dirty="0" err="1" smtClean="0"/>
              <a:t>Ibn</a:t>
            </a:r>
            <a:r>
              <a:rPr lang="nl-NL" sz="2800" dirty="0" smtClean="0"/>
              <a:t> al-</a:t>
            </a:r>
            <a:r>
              <a:rPr lang="nl-NL" sz="2800" dirty="0" err="1" smtClean="0"/>
              <a:t>Hasan</a:t>
            </a:r>
            <a:endParaRPr lang="nl-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23698" y="3314495"/>
            <a:ext cx="362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Blikken kunnen doden!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1986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vraag naar een accurate klok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17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16</a:t>
            </a:r>
            <a:r>
              <a:rPr lang="nl-NL" baseline="30000" dirty="0" smtClean="0"/>
              <a:t>e </a:t>
            </a:r>
            <a:r>
              <a:rPr lang="nl-NL" dirty="0" smtClean="0"/>
              <a:t>-17</a:t>
            </a:r>
            <a:r>
              <a:rPr lang="nl-NL" baseline="30000" dirty="0" smtClean="0"/>
              <a:t>e</a:t>
            </a:r>
            <a:r>
              <a:rPr lang="nl-NL" dirty="0" smtClean="0"/>
              <a:t> eeuw: zeevaart steeds belangrijker</a:t>
            </a:r>
          </a:p>
          <a:p>
            <a:pPr lvl="1"/>
            <a:r>
              <a:rPr lang="nl-NL" dirty="0" smtClean="0"/>
              <a:t>Handel en oorlog: waar zijn we?</a:t>
            </a:r>
          </a:p>
          <a:p>
            <a:pPr lvl="1"/>
            <a:r>
              <a:rPr lang="nl-NL" dirty="0" smtClean="0"/>
              <a:t>Grote scheepsrampen</a:t>
            </a:r>
          </a:p>
          <a:p>
            <a:r>
              <a:rPr lang="nl-NL" dirty="0" smtClean="0"/>
              <a:t>Plaatsbepaling op zee groot probleem</a:t>
            </a:r>
          </a:p>
          <a:p>
            <a:pPr lvl="1"/>
            <a:r>
              <a:rPr lang="nl-NL" dirty="0" smtClean="0"/>
              <a:t>Breedte bepaling is geen probleem</a:t>
            </a:r>
          </a:p>
          <a:p>
            <a:pPr lvl="1"/>
            <a:r>
              <a:rPr lang="nl-NL" dirty="0" smtClean="0"/>
              <a:t>Voor lengtebepaling twee tijdstippen nodig:</a:t>
            </a:r>
          </a:p>
          <a:p>
            <a:pPr lvl="2"/>
            <a:r>
              <a:rPr lang="nl-NL" dirty="0" smtClean="0"/>
              <a:t>Plaatselijk (m.b.v. zon of sterren)</a:t>
            </a:r>
          </a:p>
          <a:p>
            <a:pPr lvl="2"/>
            <a:r>
              <a:rPr lang="nl-NL" dirty="0" smtClean="0"/>
              <a:t>Tijdstip op nulmeridiaan (b.v. </a:t>
            </a:r>
            <a:r>
              <a:rPr lang="nl-NL" dirty="0"/>
              <a:t>k</a:t>
            </a:r>
            <a:r>
              <a:rPr lang="nl-NL" dirty="0" smtClean="0"/>
              <a:t>lok Greenwichtijd) </a:t>
            </a:r>
          </a:p>
          <a:p>
            <a:pPr lvl="1"/>
            <a:r>
              <a:rPr lang="nl-NL" dirty="0" smtClean="0"/>
              <a:t>Prijzen uitgeloofd voor nauwkeurige lengtebepaling</a:t>
            </a:r>
          </a:p>
          <a:p>
            <a:pPr lvl="2"/>
            <a:r>
              <a:rPr lang="nl-NL" dirty="0" smtClean="0"/>
              <a:t>Nederland 1610: 15.000 gulden (1660: 60.000 gulden)</a:t>
            </a:r>
          </a:p>
          <a:p>
            <a:pPr lvl="2"/>
            <a:r>
              <a:rPr lang="nl-NL" dirty="0" smtClean="0"/>
              <a:t>Engeland 1714: 20.000 pond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0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5549900" cy="884287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Galileo Galilei (1564 – 1642)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672"/>
            <a:ext cx="5095875" cy="5483175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1610: Bestudeert sterrenhemel met Nederlandse vinding: de verrekijker</a:t>
            </a:r>
          </a:p>
          <a:p>
            <a:r>
              <a:rPr lang="nl-NL" dirty="0" smtClean="0"/>
              <a:t>1610: ontdekt manen van Jupiter. </a:t>
            </a:r>
          </a:p>
          <a:p>
            <a:r>
              <a:rPr lang="nl-NL" dirty="0" smtClean="0"/>
              <a:t>Noteert verplaatsing, ontdekt de regelmaat.</a:t>
            </a:r>
          </a:p>
          <a:p>
            <a:r>
              <a:rPr lang="nl-NL" dirty="0" smtClean="0"/>
              <a:t>Bedenkt dat die regelmaat als klok gebruikt kan worden!</a:t>
            </a:r>
          </a:p>
          <a:p>
            <a:r>
              <a:rPr lang="nl-NL" dirty="0" smtClean="0"/>
              <a:t>Probleem: precies meten van positie maan t.o.v. Jupiter</a:t>
            </a:r>
          </a:p>
          <a:p>
            <a:r>
              <a:rPr lang="nl-NL" dirty="0" smtClean="0"/>
              <a:t>hoek meting =&gt; onnauwkeurig</a:t>
            </a:r>
          </a:p>
          <a:p>
            <a:r>
              <a:rPr lang="nl-NL" dirty="0" smtClean="0"/>
              <a:t>Oplossing: tijdstip van verdwijnen / verschijnen!</a:t>
            </a:r>
          </a:p>
          <a:p>
            <a:endParaRPr lang="nl-NL" dirty="0" smtClean="0"/>
          </a:p>
        </p:txBody>
      </p:sp>
      <p:pic>
        <p:nvPicPr>
          <p:cNvPr id="6" name="Picture 5" descr="Galileo_Galilei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88900"/>
            <a:ext cx="2844800" cy="3794807"/>
          </a:xfrm>
          <a:prstGeom prst="rect">
            <a:avLst/>
          </a:prstGeom>
        </p:spPr>
      </p:pic>
      <p:pic>
        <p:nvPicPr>
          <p:cNvPr id="8" name="Picture 7" descr="Galileo_Journal-brow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3985260"/>
            <a:ext cx="3590925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59400" cy="881062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Jupiter’s</a:t>
            </a:r>
            <a:r>
              <a:rPr lang="nl-NL" dirty="0" smtClean="0"/>
              <a:t> manen als klok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5638800" cy="53086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Galilei volgde een jaar de manen van Jupiter</a:t>
            </a:r>
          </a:p>
          <a:p>
            <a:pPr lvl="1"/>
            <a:r>
              <a:rPr lang="nl-NL" dirty="0" smtClean="0"/>
              <a:t>Maakte tabellen van verdwijnen en verschijnen</a:t>
            </a:r>
          </a:p>
          <a:p>
            <a:pPr lvl="1"/>
            <a:r>
              <a:rPr lang="nl-NL" dirty="0" smtClean="0"/>
              <a:t>Hoopte dat hiermee de positie op zee bepaald kon worden</a:t>
            </a:r>
          </a:p>
          <a:p>
            <a:r>
              <a:rPr lang="nl-NL" dirty="0" smtClean="0"/>
              <a:t>Kreeg niet de prijs: methode te onnauwkeurig</a:t>
            </a:r>
          </a:p>
          <a:p>
            <a:r>
              <a:rPr lang="nl-NL" dirty="0" smtClean="0"/>
              <a:t>Hij kreeg wel gouden keten van Nederland</a:t>
            </a:r>
          </a:p>
          <a:p>
            <a:r>
              <a:rPr lang="nl-NL" dirty="0" smtClean="0"/>
              <a:t>Na zijn dood: methode gebruikt bij het maken van nieuwe landkaarten</a:t>
            </a:r>
            <a:endParaRPr lang="nl-NL" dirty="0"/>
          </a:p>
        </p:txBody>
      </p:sp>
      <p:pic>
        <p:nvPicPr>
          <p:cNvPr id="4" name="Picture 3" descr="Galilei dagboek Jupit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96" y="88900"/>
            <a:ext cx="2699004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27000"/>
            <a:ext cx="1549401" cy="6591300"/>
          </a:xfrm>
        </p:spPr>
        <p:txBody>
          <a:bodyPr>
            <a:normAutofit/>
          </a:bodyPr>
          <a:lstStyle/>
          <a:p>
            <a:r>
              <a:rPr lang="nl-NL" sz="54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nl-NL" sz="5400" dirty="0" smtClean="0"/>
              <a:t/>
            </a:r>
            <a:br>
              <a:rPr lang="nl-NL" sz="5400" dirty="0" smtClean="0"/>
            </a:br>
            <a:r>
              <a:rPr lang="nl-NL" sz="2200" dirty="0" smtClean="0"/>
              <a:t>om de 60 minuten</a:t>
            </a:r>
            <a:br>
              <a:rPr lang="nl-NL" sz="2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Foto’s met kleine kijker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200" dirty="0" smtClean="0"/>
              <a:t> om de 20 seconden</a:t>
            </a:r>
            <a:br>
              <a:rPr lang="nl-NL" sz="2200" dirty="0" smtClean="0"/>
            </a:br>
            <a:r>
              <a:rPr lang="nl-NL" sz="5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nl-NL" sz="5400" dirty="0"/>
          </a:p>
        </p:txBody>
      </p:sp>
      <p:pic>
        <p:nvPicPr>
          <p:cNvPr id="4" name="Picture 3" descr="Jupiter met man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0356" cy="6876315"/>
          </a:xfrm>
          <a:prstGeom prst="rect">
            <a:avLst/>
          </a:prstGeom>
        </p:spPr>
      </p:pic>
      <p:pic>
        <p:nvPicPr>
          <p:cNvPr id="5" name="Picture 4" descr="Jupiter met 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62" y="0"/>
            <a:ext cx="3346738" cy="6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1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5727700" cy="80486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Model: situatie begrijpen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5854700" cy="5448300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Model met Zon, Aarde, Jupiter en Io</a:t>
            </a:r>
          </a:p>
          <a:p>
            <a:r>
              <a:rPr lang="nl-NL" dirty="0" smtClean="0"/>
              <a:t>We gebruiken de bekende afstanden</a:t>
            </a:r>
          </a:p>
          <a:p>
            <a:pPr marL="457200" lvl="1" indent="0">
              <a:buNone/>
            </a:pPr>
            <a:r>
              <a:rPr lang="nl-NL" sz="2600" dirty="0" smtClean="0"/>
              <a:t>Aarde – zon: (365 d)  150.10</a:t>
            </a:r>
            <a:r>
              <a:rPr lang="nl-NL" sz="2600" baseline="30000" dirty="0" smtClean="0"/>
              <a:t>6</a:t>
            </a:r>
            <a:r>
              <a:rPr lang="nl-NL" sz="2600" dirty="0" smtClean="0"/>
              <a:t> km   =&gt;  5 cm</a:t>
            </a:r>
          </a:p>
          <a:p>
            <a:pPr marL="457200" lvl="1" indent="0">
              <a:buNone/>
            </a:pPr>
            <a:r>
              <a:rPr lang="nl-NL" sz="2600" dirty="0" smtClean="0"/>
              <a:t>Jupiter – zon: (4332 d)780.10</a:t>
            </a:r>
            <a:r>
              <a:rPr lang="nl-NL" sz="2600" baseline="30000" dirty="0" smtClean="0"/>
              <a:t>6</a:t>
            </a:r>
            <a:r>
              <a:rPr lang="nl-NL" sz="2600" dirty="0" smtClean="0"/>
              <a:t> km =&gt; 25cm</a:t>
            </a:r>
          </a:p>
          <a:p>
            <a:pPr marL="457200" lvl="1" indent="0">
              <a:buNone/>
            </a:pPr>
            <a:r>
              <a:rPr lang="nl-NL" sz="2600" b="1" dirty="0" smtClean="0"/>
              <a:t>Andere schaal voor Jupiter en Io:</a:t>
            </a:r>
          </a:p>
          <a:p>
            <a:pPr marL="457200" lvl="1" indent="0">
              <a:buNone/>
            </a:pPr>
            <a:r>
              <a:rPr lang="nl-NL" sz="2600" dirty="0" smtClean="0"/>
              <a:t>Diameter Jupiter       0,14.10</a:t>
            </a:r>
            <a:r>
              <a:rPr lang="nl-NL" sz="2600" baseline="30000" dirty="0" smtClean="0"/>
              <a:t>6</a:t>
            </a:r>
            <a:r>
              <a:rPr lang="nl-NL" sz="2600" dirty="0" smtClean="0"/>
              <a:t> km  =&gt;  splitpen</a:t>
            </a:r>
          </a:p>
          <a:p>
            <a:pPr marL="457200" lvl="1" indent="0">
              <a:buNone/>
            </a:pPr>
            <a:r>
              <a:rPr lang="nl-NL" sz="2600" dirty="0" smtClean="0"/>
              <a:t>Io – Jupiter: (1d,18h) 0,42.10</a:t>
            </a:r>
            <a:r>
              <a:rPr lang="nl-NL" sz="2600" baseline="30000" dirty="0" smtClean="0"/>
              <a:t>6</a:t>
            </a:r>
            <a:r>
              <a:rPr lang="nl-NL" sz="2600" dirty="0" smtClean="0"/>
              <a:t> km =&gt; 1,5 cm</a:t>
            </a:r>
            <a:endParaRPr lang="nl-NL" dirty="0"/>
          </a:p>
          <a:p>
            <a:r>
              <a:rPr lang="nl-NL" dirty="0" smtClean="0"/>
              <a:t>Zet model in elkaar: </a:t>
            </a:r>
          </a:p>
          <a:p>
            <a:pPr lvl="1"/>
            <a:r>
              <a:rPr lang="nl-NL" dirty="0" smtClean="0"/>
              <a:t>Jupiter + zon: splitpen</a:t>
            </a:r>
          </a:p>
          <a:p>
            <a:pPr lvl="1"/>
            <a:r>
              <a:rPr lang="nl-NL" dirty="0" smtClean="0"/>
              <a:t>Teken schaduw van </a:t>
            </a:r>
            <a:r>
              <a:rPr lang="nl-NL" dirty="0"/>
              <a:t>J</a:t>
            </a:r>
            <a:r>
              <a:rPr lang="nl-NL" dirty="0" smtClean="0"/>
              <a:t>upiter</a:t>
            </a:r>
          </a:p>
          <a:p>
            <a:pPr lvl="1"/>
            <a:r>
              <a:rPr lang="nl-NL" dirty="0" smtClean="0"/>
              <a:t>Aarde: bolletje klei op roerstaafje</a:t>
            </a:r>
          </a:p>
          <a:p>
            <a:pPr lvl="1"/>
            <a:r>
              <a:rPr lang="nl-NL" dirty="0" smtClean="0"/>
              <a:t>Io: stip op transparant</a:t>
            </a:r>
          </a:p>
          <a:p>
            <a:endParaRPr lang="nl-NL" dirty="0"/>
          </a:p>
        </p:txBody>
      </p:sp>
      <p:pic>
        <p:nvPicPr>
          <p:cNvPr id="4" name="Picture 3" descr="Jupitersch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0"/>
            <a:ext cx="401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67300" cy="83026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Onderzoek met model: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5067300" cy="52070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Io kan op twee manieren verdwijnen of tevoorschijn komen:</a:t>
            </a:r>
          </a:p>
          <a:p>
            <a:pPr lvl="1"/>
            <a:r>
              <a:rPr lang="nl-NL" dirty="0" smtClean="0"/>
              <a:t>Achter Jupiter =&gt; bedekking</a:t>
            </a:r>
          </a:p>
          <a:p>
            <a:pPr lvl="1"/>
            <a:r>
              <a:rPr lang="nl-NL" dirty="0" smtClean="0"/>
              <a:t>In schaduw van Jupiter =&gt; verduistering</a:t>
            </a:r>
          </a:p>
          <a:p>
            <a:r>
              <a:rPr lang="nl-NL" dirty="0" smtClean="0"/>
              <a:t>Welke manier is bruikbaar als tijdstip voor ‘klok’?</a:t>
            </a:r>
          </a:p>
          <a:p>
            <a:r>
              <a:rPr lang="nl-NL" dirty="0" smtClean="0"/>
              <a:t>In periode van 6 maanden is alleen begin </a:t>
            </a:r>
            <a:r>
              <a:rPr lang="nl-NL" b="1" dirty="0" smtClean="0"/>
              <a:t>of </a:t>
            </a:r>
            <a:r>
              <a:rPr lang="nl-NL" dirty="0" smtClean="0"/>
              <a:t>einde van verduistering zichtbaar</a:t>
            </a:r>
          </a:p>
          <a:p>
            <a:r>
              <a:rPr lang="nl-NL" dirty="0" smtClean="0"/>
              <a:t>Waar was de aarde ongeveer toen deze fotoreeks werd gemaakt? Iedere 20 sec opname: Io komt links van Jupiter tevoorschijn</a:t>
            </a:r>
          </a:p>
          <a:p>
            <a:pPr lvl="1"/>
            <a:endParaRPr lang="nl-NL" dirty="0"/>
          </a:p>
        </p:txBody>
      </p:sp>
      <p:pic>
        <p:nvPicPr>
          <p:cNvPr id="4" name="Picture 3" descr="Jupiter met 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62" y="0"/>
            <a:ext cx="3346738" cy="68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93800"/>
            <a:ext cx="5803900" cy="53721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1657: Huygens vindt slingerklok uit </a:t>
            </a:r>
          </a:p>
          <a:p>
            <a:r>
              <a:rPr lang="nl-NL" dirty="0" smtClean="0"/>
              <a:t>Nauwkeuriger tabellen manen Jupiter nodig voor maken van kaarten</a:t>
            </a:r>
          </a:p>
          <a:p>
            <a:r>
              <a:rPr lang="nl-NL" dirty="0" smtClean="0"/>
              <a:t>1668 Cassini (Bologna) publiceert zeer nauwkeurige tabellen</a:t>
            </a:r>
          </a:p>
          <a:p>
            <a:r>
              <a:rPr lang="nl-NL" dirty="0" smtClean="0"/>
              <a:t>Onregelmatigheden in de tijden van verduistering: toch niet als klok bruikbaar?</a:t>
            </a:r>
          </a:p>
          <a:p>
            <a:r>
              <a:rPr lang="nl-NL" dirty="0" smtClean="0"/>
              <a:t>1676, 9 september: Roemer voorspelt verduistering van Io: 10 minuten later dan berekend!</a:t>
            </a:r>
          </a:p>
          <a:p>
            <a:r>
              <a:rPr lang="nl-NL" dirty="0" smtClean="0"/>
              <a:t>1676, 21 november: Voordracht Roemer: licht doorloopt in 22 minuten de diameter van de aardbaan om de zon</a:t>
            </a:r>
          </a:p>
          <a:p>
            <a:r>
              <a:rPr lang="nl-NL" dirty="0" smtClean="0"/>
              <a:t>Cassini is zijn krachtigste opponent!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Giovanni_Cass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65" y="2901919"/>
            <a:ext cx="2959035" cy="4113269"/>
          </a:xfrm>
          <a:prstGeom prst="rect">
            <a:avLst/>
          </a:prstGeom>
        </p:spPr>
      </p:pic>
      <p:pic>
        <p:nvPicPr>
          <p:cNvPr id="4" name="Picture 3" descr="Huygens portr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0"/>
            <a:ext cx="3340100" cy="323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52900" cy="74136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Nauwkeuriger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38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693</Words>
  <Application>Microsoft Macintosh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 ontdekking van de  snelheid van het licht </vt:lpstr>
      <vt:lpstr>Heeft licht snelheid?</vt:lpstr>
      <vt:lpstr>De vraag naar een accurate klok</vt:lpstr>
      <vt:lpstr>Galileo Galilei (1564 – 1642)</vt:lpstr>
      <vt:lpstr>Jupiter’s manen als klok</vt:lpstr>
      <vt:lpstr> om de 60 minuten  Foto’s met kleine kijker   om de 20 seconden </vt:lpstr>
      <vt:lpstr>Model: situatie begrijpen</vt:lpstr>
      <vt:lpstr>Onderzoek met model:</vt:lpstr>
      <vt:lpstr>Nauwkeuriger</vt:lpstr>
      <vt:lpstr>Hoe wist Roemer dat?</vt:lpstr>
      <vt:lpstr>Terugblik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ontdekking van de  snelheid van het licht </dc:title>
  <dc:creator>Rpt Ge</dc:creator>
  <cp:lastModifiedBy>Rpt Ge</cp:lastModifiedBy>
  <cp:revision>51</cp:revision>
  <dcterms:created xsi:type="dcterms:W3CDTF">2013-12-09T22:16:35Z</dcterms:created>
  <dcterms:modified xsi:type="dcterms:W3CDTF">2013-12-14T00:23:13Z</dcterms:modified>
</cp:coreProperties>
</file>