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8"/>
  </p:notesMasterIdLst>
  <p:sldIdLst>
    <p:sldId id="256" r:id="rId2"/>
    <p:sldId id="294" r:id="rId3"/>
    <p:sldId id="277" r:id="rId4"/>
    <p:sldId id="278" r:id="rId5"/>
    <p:sldId id="279" r:id="rId6"/>
    <p:sldId id="280" r:id="rId7"/>
    <p:sldId id="281" r:id="rId8"/>
    <p:sldId id="282" r:id="rId9"/>
    <p:sldId id="293" r:id="rId10"/>
    <p:sldId id="295" r:id="rId11"/>
    <p:sldId id="296" r:id="rId12"/>
    <p:sldId id="283" r:id="rId13"/>
    <p:sldId id="284" r:id="rId14"/>
    <p:sldId id="297" r:id="rId15"/>
    <p:sldId id="285" r:id="rId16"/>
    <p:sldId id="286" r:id="rId17"/>
    <p:sldId id="289" r:id="rId18"/>
    <p:sldId id="291" r:id="rId19"/>
    <p:sldId id="264" r:id="rId20"/>
    <p:sldId id="267" r:id="rId21"/>
    <p:sldId id="265" r:id="rId22"/>
    <p:sldId id="272" r:id="rId23"/>
    <p:sldId id="273" r:id="rId24"/>
    <p:sldId id="274" r:id="rId25"/>
    <p:sldId id="275" r:id="rId26"/>
    <p:sldId id="276" r:id="rId27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52" autoAdjust="0"/>
    <p:restoredTop sz="86377" autoAdjust="0"/>
  </p:normalViewPr>
  <p:slideViewPr>
    <p:cSldViewPr>
      <p:cViewPr>
        <p:scale>
          <a:sx n="81" d="100"/>
          <a:sy n="81" d="100"/>
        </p:scale>
        <p:origin x="-1482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1542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5B5821-0077-4C85-8571-4D0C3D09120D}" type="datetimeFigureOut">
              <a:rPr lang="nl-BE" smtClean="0"/>
              <a:pPr/>
              <a:t>15/11/2013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11D482-F1AD-46D4-B437-8CDCF7A108A8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660641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11D482-F1AD-46D4-B437-8CDCF7A108A8}" type="slidenum">
              <a:rPr lang="nl-BE" smtClean="0"/>
              <a:pPr/>
              <a:t>14</a:t>
            </a:fld>
            <a:endParaRPr lang="nl-B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nl-NL" smtClean="0"/>
              <a:t>Klik om de ondertitelstijl van het model te bewerken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CB925-53F5-4452-895E-4920C5A4A935}" type="datetimeFigureOut">
              <a:rPr lang="nl-BE" smtClean="0"/>
              <a:pPr/>
              <a:t>15/11/2013</a:t>
            </a:fld>
            <a:endParaRPr lang="nl-BE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162F-351D-48BE-A592-801FF91975AD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CB925-53F5-4452-895E-4920C5A4A935}" type="datetimeFigureOut">
              <a:rPr lang="nl-BE" smtClean="0"/>
              <a:pPr/>
              <a:t>15/11/2013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162F-351D-48BE-A592-801FF91975AD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CB925-53F5-4452-895E-4920C5A4A935}" type="datetimeFigureOut">
              <a:rPr lang="nl-BE" smtClean="0"/>
              <a:pPr/>
              <a:t>15/11/2013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162F-351D-48BE-A592-801FF91975AD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CB925-53F5-4452-895E-4920C5A4A935}" type="datetimeFigureOut">
              <a:rPr lang="nl-BE" smtClean="0"/>
              <a:pPr/>
              <a:t>15/11/2013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162F-351D-48BE-A592-801FF91975AD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CB925-53F5-4452-895E-4920C5A4A935}" type="datetimeFigureOut">
              <a:rPr lang="nl-BE" smtClean="0"/>
              <a:pPr/>
              <a:t>15/11/2013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162F-351D-48BE-A592-801FF91975AD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CB925-53F5-4452-895E-4920C5A4A935}" type="datetimeFigureOut">
              <a:rPr lang="nl-BE" smtClean="0"/>
              <a:pPr/>
              <a:t>15/11/2013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162F-351D-48BE-A592-801FF91975AD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CB925-53F5-4452-895E-4920C5A4A935}" type="datetimeFigureOut">
              <a:rPr lang="nl-BE" smtClean="0"/>
              <a:pPr/>
              <a:t>15/11/2013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162F-351D-48BE-A592-801FF91975AD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CB925-53F5-4452-895E-4920C5A4A935}" type="datetimeFigureOut">
              <a:rPr lang="nl-BE" smtClean="0"/>
              <a:pPr/>
              <a:t>15/11/2013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162F-351D-48BE-A592-801FF91975AD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CB925-53F5-4452-895E-4920C5A4A935}" type="datetimeFigureOut">
              <a:rPr lang="nl-BE" smtClean="0"/>
              <a:pPr/>
              <a:t>15/11/2013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162F-351D-48BE-A592-801FF91975AD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CB925-53F5-4452-895E-4920C5A4A935}" type="datetimeFigureOut">
              <a:rPr lang="nl-BE" smtClean="0"/>
              <a:pPr/>
              <a:t>15/11/2013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B162F-351D-48BE-A592-801FF91975AD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CB925-53F5-4452-895E-4920C5A4A935}" type="datetimeFigureOut">
              <a:rPr lang="nl-BE" smtClean="0"/>
              <a:pPr/>
              <a:t>15/11/2013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B8B162F-351D-48BE-A592-801FF91975AD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nl-NL" smtClean="0"/>
              <a:t>Klik op het pictogram als u een afbeelding wilt toevoegen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nl-NL" smtClean="0"/>
              <a:t>Klik om de modelstijlen te bewerken</a:t>
            </a:r>
          </a:p>
          <a:p>
            <a:pPr lvl="1" eaLnBrk="1" latinLnBrk="0" hangingPunct="1"/>
            <a:r>
              <a:rPr kumimoji="0" lang="nl-NL" smtClean="0"/>
              <a:t>Tweede niveau</a:t>
            </a:r>
          </a:p>
          <a:p>
            <a:pPr lvl="2" eaLnBrk="1" latinLnBrk="0" hangingPunct="1"/>
            <a:r>
              <a:rPr kumimoji="0" lang="nl-NL" smtClean="0"/>
              <a:t>Derde niveau</a:t>
            </a:r>
          </a:p>
          <a:p>
            <a:pPr lvl="3" eaLnBrk="1" latinLnBrk="0" hangingPunct="1"/>
            <a:r>
              <a:rPr kumimoji="0" lang="nl-NL" smtClean="0"/>
              <a:t>Vierde niveau</a:t>
            </a:r>
          </a:p>
          <a:p>
            <a:pPr lvl="4" eaLnBrk="1" latinLnBrk="0" hangingPunct="1"/>
            <a:r>
              <a:rPr kumimoji="0" lang="nl-NL" smtClean="0"/>
              <a:t>Vijfde niveau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77CB925-53F5-4452-895E-4920C5A4A935}" type="datetimeFigureOut">
              <a:rPr lang="nl-BE" smtClean="0"/>
              <a:pPr/>
              <a:t>15/11/2013</a:t>
            </a:fld>
            <a:endParaRPr lang="nl-BE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B8B162F-351D-48BE-A592-801FF91975AD}" type="slidenum">
              <a:rPr lang="nl-BE" smtClean="0"/>
              <a:pPr/>
              <a:t>‹nr.›</a:t>
            </a:fld>
            <a:endParaRPr lang="nl-BE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en.be/programmas/tomtesterom/hoe-maak-je-een-duikboot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schooltv.nl/beeldbank/clip/20081204_lucht02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nieuwsblad.be/article/detail.aspx?articleid=DMF20120328_030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5616" y="1124744"/>
            <a:ext cx="6768753" cy="507656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79512" y="188640"/>
            <a:ext cx="8215064" cy="851520"/>
          </a:xfrm>
        </p:spPr>
        <p:txBody>
          <a:bodyPr>
            <a:normAutofit fontScale="90000"/>
          </a:bodyPr>
          <a:lstStyle/>
          <a:p>
            <a:pPr algn="ctr"/>
            <a:r>
              <a:rPr lang="nl-BE" dirty="0" smtClean="0">
                <a:solidFill>
                  <a:schemeClr val="bg1"/>
                </a:solidFill>
              </a:rPr>
              <a:t> </a:t>
            </a:r>
            <a:r>
              <a:rPr lang="nl-BE" dirty="0" smtClean="0">
                <a:solidFill>
                  <a:schemeClr val="tx1"/>
                </a:solidFill>
              </a:rPr>
              <a:t>Duikboten</a:t>
            </a:r>
            <a:endParaRPr lang="nl-BE" dirty="0">
              <a:solidFill>
                <a:schemeClr val="tx1"/>
              </a:solidFill>
            </a:endParaRPr>
          </a:p>
        </p:txBody>
      </p:sp>
      <p:sp>
        <p:nvSpPr>
          <p:cNvPr id="5" name="Rechthoek 4"/>
          <p:cNvSpPr/>
          <p:nvPr/>
        </p:nvSpPr>
        <p:spPr>
          <a:xfrm>
            <a:off x="755576" y="6309320"/>
            <a:ext cx="77048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dirty="0">
                <a:hlinkClick r:id="rId3"/>
              </a:rPr>
              <a:t>http://www.een.be/programmas/tomtesterom/hoe-maak-je-een-duikboot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xmlns="" val="707798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5616" y="1052736"/>
            <a:ext cx="6169645" cy="4536504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1115616" y="5661248"/>
            <a:ext cx="676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1900: de USS Holland, met dieselmotor en accu, kan 13 km/h halen en 11 km onder water afleggen</a:t>
            </a:r>
            <a:endParaRPr lang="nl-BE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4103777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5616" y="1196752"/>
            <a:ext cx="7056784" cy="4082854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2051720" y="5589240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Tijdens WO I en II: Duitse U-boten</a:t>
            </a:r>
            <a:endParaRPr lang="nl-BE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xmlns="" val="263002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Onderti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2779467" y="-251075"/>
            <a:ext cx="3422921" cy="6750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kstvak 5"/>
          <p:cNvSpPr txBox="1"/>
          <p:nvPr/>
        </p:nvSpPr>
        <p:spPr>
          <a:xfrm>
            <a:off x="1187624" y="5229200"/>
            <a:ext cx="662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Na WO II: dankzij de “snuiver” kan de duikboot nu ook onder water met dieselmotoren aangedreven worden</a:t>
            </a:r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5" name="Onderti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ekstvak 5"/>
          <p:cNvSpPr txBox="1"/>
          <p:nvPr/>
        </p:nvSpPr>
        <p:spPr>
          <a:xfrm>
            <a:off x="1619672" y="5229200"/>
            <a:ext cx="53285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1954: de USS Nautilus, de eerste atoomduikboot, vaart voor het eerst onder het </a:t>
            </a:r>
            <a:r>
              <a:rPr lang="nl-BE" dirty="0" err="1" smtClean="0"/>
              <a:t>noordpoolijs</a:t>
            </a:r>
            <a:r>
              <a:rPr lang="nl-BE" dirty="0" smtClean="0"/>
              <a:t> en kan   1800 km afleggen</a:t>
            </a:r>
            <a:endParaRPr lang="nl-BE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35696" y="1124744"/>
            <a:ext cx="4919801" cy="3960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2.bp.blogspot.com/_aN1IpfURBWo/SSdv_q_i7bI/AAAAAAAAALo/tniDIWPk0Pk/s1600/victoria_cross_section_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7435" y="1252890"/>
            <a:ext cx="8928992" cy="3450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hthoek 2"/>
          <p:cNvSpPr/>
          <p:nvPr/>
        </p:nvSpPr>
        <p:spPr>
          <a:xfrm>
            <a:off x="1259632" y="5589240"/>
            <a:ext cx="69847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dirty="0">
                <a:hlinkClick r:id="rId4"/>
              </a:rPr>
              <a:t>http://www.schooltv.nl/beeldbank/clip/20081204_lucht02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xmlns="" val="2488035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5" name="Onderti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6" name="Tekstvak 5"/>
          <p:cNvSpPr txBox="1"/>
          <p:nvPr/>
        </p:nvSpPr>
        <p:spPr>
          <a:xfrm>
            <a:off x="1043608" y="1196752"/>
            <a:ext cx="6408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 smtClean="0"/>
              <a:t>Band met de fysica</a:t>
            </a:r>
            <a:endParaRPr lang="nl-BE" sz="2800" dirty="0"/>
          </a:p>
        </p:txBody>
      </p:sp>
      <p:sp>
        <p:nvSpPr>
          <p:cNvPr id="7" name="Tekstvak 6"/>
          <p:cNvSpPr txBox="1"/>
          <p:nvPr/>
        </p:nvSpPr>
        <p:spPr>
          <a:xfrm>
            <a:off x="2051720" y="5589240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Zinken (duiken), zweven en stijgen + drijven</a:t>
            </a:r>
            <a:endParaRPr lang="nl-BE" dirty="0"/>
          </a:p>
        </p:txBody>
      </p:sp>
      <p:pic>
        <p:nvPicPr>
          <p:cNvPr id="8" name="Picture 4" descr="4897338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636911"/>
            <a:ext cx="3672408" cy="2605425"/>
          </a:xfrm>
          <a:prstGeom prst="rect">
            <a:avLst/>
          </a:prstGeom>
          <a:noFill/>
        </p:spPr>
      </p:pic>
      <p:pic>
        <p:nvPicPr>
          <p:cNvPr id="9" name="Picture 4" descr="66C658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636912"/>
            <a:ext cx="3795848" cy="25922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Onderti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38696" y="1481585"/>
            <a:ext cx="539115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kstvak 5"/>
          <p:cNvSpPr txBox="1"/>
          <p:nvPr/>
        </p:nvSpPr>
        <p:spPr>
          <a:xfrm>
            <a:off x="5364088" y="4725144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druk</a:t>
            </a:r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Ondertitel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66872" y="3109592"/>
            <a:ext cx="6647433" cy="2389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5548362" y="2596654"/>
            <a:ext cx="2336800" cy="227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kstvak 6"/>
          <p:cNvSpPr txBox="1"/>
          <p:nvPr/>
        </p:nvSpPr>
        <p:spPr>
          <a:xfrm>
            <a:off x="5148064" y="5445224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d</a:t>
            </a:r>
            <a:r>
              <a:rPr lang="nl-BE" dirty="0" smtClean="0"/>
              <a:t>e periscoop</a:t>
            </a:r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Onderti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2994856" y="685664"/>
            <a:ext cx="3079229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kstvak 5"/>
          <p:cNvSpPr txBox="1"/>
          <p:nvPr/>
        </p:nvSpPr>
        <p:spPr>
          <a:xfrm>
            <a:off x="3707904" y="4869160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radar en sonar</a:t>
            </a:r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1268760"/>
            <a:ext cx="7148431" cy="4032448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683568" y="476672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 smtClean="0"/>
              <a:t>De </a:t>
            </a:r>
            <a:r>
              <a:rPr lang="nl-BE" sz="2800" dirty="0" err="1" smtClean="0"/>
              <a:t>Koersk</a:t>
            </a:r>
            <a:r>
              <a:rPr lang="nl-BE" sz="2800" dirty="0" smtClean="0"/>
              <a:t> </a:t>
            </a:r>
            <a:endParaRPr lang="nl-BE" sz="2800" dirty="0"/>
          </a:p>
        </p:txBody>
      </p:sp>
      <p:sp>
        <p:nvSpPr>
          <p:cNvPr id="6" name="Tekstvak 5"/>
          <p:cNvSpPr txBox="1"/>
          <p:nvPr/>
        </p:nvSpPr>
        <p:spPr>
          <a:xfrm>
            <a:off x="683568" y="5445224"/>
            <a:ext cx="72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9750" indent="-539750"/>
            <a:r>
              <a:rPr lang="nl-BE" dirty="0" smtClean="0"/>
              <a:t>2001: de Russische </a:t>
            </a:r>
            <a:r>
              <a:rPr lang="nl-BE" dirty="0" err="1" smtClean="0"/>
              <a:t>Koersk</a:t>
            </a:r>
            <a:r>
              <a:rPr lang="nl-BE" dirty="0" smtClean="0"/>
              <a:t> zinkt doordat er water in het voorste gedeelte komt bij de explosie na het afvuren van een torpedo</a:t>
            </a:r>
            <a:endParaRPr lang="nl-BE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xmlns="" val="2117764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11560" y="2060848"/>
            <a:ext cx="3816424" cy="1440160"/>
          </a:xfrm>
        </p:spPr>
        <p:txBody>
          <a:bodyPr/>
          <a:lstStyle/>
          <a:p>
            <a:r>
              <a:rPr lang="nl-BE" dirty="0" smtClean="0"/>
              <a:t>              </a:t>
            </a:r>
            <a:endParaRPr lang="nl-BE" dirty="0"/>
          </a:p>
        </p:txBody>
      </p:sp>
      <p:sp>
        <p:nvSpPr>
          <p:cNvPr id="4" name="Tekstvak 3"/>
          <p:cNvSpPr txBox="1"/>
          <p:nvPr/>
        </p:nvSpPr>
        <p:spPr>
          <a:xfrm>
            <a:off x="817356" y="2060848"/>
            <a:ext cx="49787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BE" sz="2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nl-BE" sz="2000" dirty="0" smtClean="0"/>
              <a:t>Een beetje geschiedenis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nl-BE" sz="2000" dirty="0" smtClean="0"/>
              <a:t>Band met de fysica</a:t>
            </a:r>
            <a:endParaRPr lang="nl-BE" sz="2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nl-BE" sz="2000" dirty="0" smtClean="0"/>
              <a:t>De </a:t>
            </a:r>
            <a:r>
              <a:rPr lang="nl-BE" sz="2000" dirty="0" err="1" smtClean="0"/>
              <a:t>Koersk</a:t>
            </a:r>
            <a:endParaRPr lang="nl-BE" sz="2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nl-BE" sz="2000" dirty="0" smtClean="0"/>
              <a:t>Wist je dat</a:t>
            </a:r>
            <a:r>
              <a:rPr lang="nl-BE" sz="2000" dirty="0" smtClean="0"/>
              <a:t>….!?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nl-BE" sz="2000" dirty="0" smtClean="0"/>
              <a:t>En nu: zelf aan de slag!</a:t>
            </a:r>
            <a:endParaRPr lang="nl-BE" sz="2000" dirty="0"/>
          </a:p>
        </p:txBody>
      </p:sp>
      <p:sp>
        <p:nvSpPr>
          <p:cNvPr id="6" name="Titel 5"/>
          <p:cNvSpPr>
            <a:spLocks noGrp="1"/>
          </p:cNvSpPr>
          <p:nvPr>
            <p:ph type="ctrTitle"/>
          </p:nvPr>
        </p:nvSpPr>
        <p:spPr>
          <a:xfrm>
            <a:off x="467544" y="1124744"/>
            <a:ext cx="7851648" cy="892696"/>
          </a:xfrm>
        </p:spPr>
        <p:txBody>
          <a:bodyPr/>
          <a:lstStyle/>
          <a:p>
            <a:pPr algn="ctr"/>
            <a:r>
              <a:rPr lang="nl-BE" dirty="0" smtClean="0">
                <a:solidFill>
                  <a:schemeClr val="tx1"/>
                </a:solidFill>
              </a:rPr>
              <a:t>Duikboten</a:t>
            </a:r>
            <a:endParaRPr lang="nl-BE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0" y="1196752"/>
            <a:ext cx="8215064" cy="85152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 fontScale="975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5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  </a:t>
            </a:r>
            <a:endParaRPr kumimoji="0" lang="nl-BE" sz="5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7685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017" t="28249" r="28421" b="18257"/>
          <a:stretch>
            <a:fillRect/>
          </a:stretch>
        </p:blipFill>
        <p:spPr bwMode="auto">
          <a:xfrm>
            <a:off x="1368624" y="980728"/>
            <a:ext cx="6264696" cy="5628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30903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9233" y="1052736"/>
            <a:ext cx="8825127" cy="5124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22621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539552" y="1484784"/>
            <a:ext cx="72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nl-BE" dirty="0" smtClean="0"/>
              <a:t>De Russische onderzeeër K-222 met een topsnelheid van 82,8 km/u de SNELSTE duikboot ooit is !?</a:t>
            </a:r>
          </a:p>
          <a:p>
            <a:endParaRPr lang="nl-BE" dirty="0"/>
          </a:p>
          <a:p>
            <a:endParaRPr lang="nl-B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564904"/>
            <a:ext cx="5078685" cy="3940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611560" y="1412776"/>
            <a:ext cx="7700392" cy="690352"/>
          </a:xfrm>
        </p:spPr>
        <p:txBody>
          <a:bodyPr/>
          <a:lstStyle/>
          <a:p>
            <a:endParaRPr lang="nl-BE" dirty="0"/>
          </a:p>
        </p:txBody>
      </p:sp>
      <p:sp>
        <p:nvSpPr>
          <p:cNvPr id="6" name="Tekstvak 5"/>
          <p:cNvSpPr txBox="1"/>
          <p:nvPr/>
        </p:nvSpPr>
        <p:spPr>
          <a:xfrm>
            <a:off x="755576" y="836712"/>
            <a:ext cx="6264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 smtClean="0"/>
              <a:t>Wist je dat….!?</a:t>
            </a:r>
            <a:endParaRPr lang="nl-BE" sz="2800" dirty="0"/>
          </a:p>
        </p:txBody>
      </p:sp>
    </p:spTree>
    <p:extLst>
      <p:ext uri="{BB962C8B-B14F-4D97-AF65-F5344CB8AC3E}">
        <p14:creationId xmlns:p14="http://schemas.microsoft.com/office/powerpoint/2010/main" xmlns="" val="180259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39552" y="980728"/>
            <a:ext cx="8604448" cy="4176464"/>
          </a:xfrm>
        </p:spPr>
        <p:txBody>
          <a:bodyPr>
            <a:normAutofit/>
          </a:bodyPr>
          <a:lstStyle/>
          <a:p>
            <a:r>
              <a:rPr lang="nl-BE" dirty="0" smtClean="0"/>
              <a:t>- De Russische </a:t>
            </a:r>
            <a:r>
              <a:rPr lang="nl-BE" dirty="0" err="1" smtClean="0"/>
              <a:t>Akula</a:t>
            </a:r>
            <a:r>
              <a:rPr lang="nl-BE" dirty="0" smtClean="0"/>
              <a:t>  “</a:t>
            </a:r>
            <a:r>
              <a:rPr lang="nl-BE" dirty="0" err="1" smtClean="0"/>
              <a:t>Typhoon</a:t>
            </a:r>
            <a:r>
              <a:rPr lang="nl-BE" dirty="0" smtClean="0"/>
              <a:t>” de GROOTSTE onderzeeër </a:t>
            </a:r>
            <a:r>
              <a:rPr lang="nl-BE" dirty="0" smtClean="0"/>
              <a:t> ooit is </a:t>
            </a:r>
            <a:r>
              <a:rPr lang="nl-BE" dirty="0" smtClean="0"/>
              <a:t>!?</a:t>
            </a:r>
          </a:p>
          <a:p>
            <a:endParaRPr lang="nl-BE" dirty="0" smtClean="0"/>
          </a:p>
          <a:p>
            <a:pPr marL="342900" indent="-342900">
              <a:buFontTx/>
              <a:buChar char="-"/>
            </a:pPr>
            <a:r>
              <a:rPr lang="nl-BE" dirty="0" smtClean="0"/>
              <a:t>Lengte: 175 m (bijna 2 voetbalvelden!)</a:t>
            </a:r>
          </a:p>
          <a:p>
            <a:pPr marL="342900" indent="-342900">
              <a:buFontTx/>
              <a:buChar char="-"/>
            </a:pPr>
            <a:r>
              <a:rPr lang="nl-BE" dirty="0" smtClean="0"/>
              <a:t>Breedte: 23 m</a:t>
            </a:r>
          </a:p>
          <a:p>
            <a:pPr marL="342900" indent="-342900">
              <a:buFontTx/>
              <a:buChar char="-"/>
            </a:pPr>
            <a:r>
              <a:rPr lang="nl-BE" dirty="0" smtClean="0"/>
              <a:t>160 opvarenden</a:t>
            </a:r>
          </a:p>
          <a:p>
            <a:pPr marL="342900" indent="-342900">
              <a:buFontTx/>
              <a:buChar char="-"/>
            </a:pPr>
            <a:r>
              <a:rPr lang="nl-BE" dirty="0" smtClean="0"/>
              <a:t>Waterverplaatsing:  24 500 ton boven water ; 48 0000 ton onder water</a:t>
            </a:r>
          </a:p>
          <a:p>
            <a:pPr marL="342900" indent="-342900">
              <a:buFontTx/>
              <a:buChar char="-"/>
            </a:pPr>
            <a:r>
              <a:rPr lang="nl-BE" dirty="0" smtClean="0"/>
              <a:t>20 lange afstand raketten en 200 kernkoppen</a:t>
            </a:r>
          </a:p>
          <a:p>
            <a:pPr marL="342900" indent="-342900">
              <a:buFontTx/>
              <a:buChar char="-"/>
            </a:pPr>
            <a:r>
              <a:rPr lang="nl-BE" dirty="0" smtClean="0"/>
              <a:t>Zwembad, sauna, fitness, rokersruimte… aan boord !</a:t>
            </a:r>
          </a:p>
          <a:p>
            <a:pPr marL="342900" indent="-342900">
              <a:buFontTx/>
              <a:buChar char="-"/>
            </a:pP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xmlns="" val="294876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39552" y="864205"/>
            <a:ext cx="7772400" cy="648072"/>
          </a:xfrm>
        </p:spPr>
        <p:txBody>
          <a:bodyPr/>
          <a:lstStyle/>
          <a:p>
            <a:r>
              <a:rPr lang="nl-BE" dirty="0" smtClean="0"/>
              <a:t>“</a:t>
            </a:r>
            <a:r>
              <a:rPr lang="nl-BE" dirty="0" err="1" smtClean="0"/>
              <a:t>Typhoon</a:t>
            </a:r>
            <a:r>
              <a:rPr lang="nl-BE" dirty="0" smtClean="0"/>
              <a:t>” :</a:t>
            </a:r>
            <a:endParaRPr lang="nl-BE" dirty="0"/>
          </a:p>
        </p:txBody>
      </p:sp>
      <p:pic>
        <p:nvPicPr>
          <p:cNvPr id="2050" name="Picture 2" descr="http://forum.valka.cz/attachments/5029/Sov_Proj_941_Akula_TK-17_Archangelsk_005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12776"/>
            <a:ext cx="6622866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7270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39552" y="692696"/>
            <a:ext cx="7992888" cy="1509712"/>
          </a:xfrm>
        </p:spPr>
        <p:txBody>
          <a:bodyPr/>
          <a:lstStyle/>
          <a:p>
            <a:pPr marL="176213" indent="-176213"/>
            <a:r>
              <a:rPr lang="nl-BE" dirty="0" smtClean="0"/>
              <a:t>- </a:t>
            </a:r>
            <a:r>
              <a:rPr lang="nl-BE" dirty="0" smtClean="0"/>
              <a:t>De Trieste </a:t>
            </a:r>
            <a:r>
              <a:rPr lang="nl-BE" dirty="0" smtClean="0"/>
              <a:t>met Jacques </a:t>
            </a:r>
            <a:r>
              <a:rPr lang="nl-BE" dirty="0" err="1" smtClean="0"/>
              <a:t>Piccard</a:t>
            </a:r>
            <a:r>
              <a:rPr lang="nl-BE" dirty="0" smtClean="0"/>
              <a:t> en Don </a:t>
            </a:r>
            <a:r>
              <a:rPr lang="nl-BE" dirty="0" err="1" smtClean="0"/>
              <a:t>Walsh</a:t>
            </a:r>
            <a:r>
              <a:rPr lang="nl-BE" dirty="0" smtClean="0"/>
              <a:t> </a:t>
            </a:r>
            <a:r>
              <a:rPr lang="nl-BE" dirty="0" smtClean="0"/>
              <a:t> </a:t>
            </a:r>
            <a:r>
              <a:rPr lang="nl-BE" dirty="0" smtClean="0"/>
              <a:t>als eerste in 1960 de Marianentrog (10,9 km), het DIEPSTE punt op </a:t>
            </a:r>
            <a:r>
              <a:rPr lang="nl-BE" dirty="0" smtClean="0"/>
              <a:t>aarde, bereikte !?</a:t>
            </a:r>
            <a:endParaRPr lang="nl-BE" dirty="0" smtClean="0"/>
          </a:p>
          <a:p>
            <a:r>
              <a:rPr lang="nl-BE" dirty="0" smtClean="0"/>
              <a:t>- </a:t>
            </a:r>
            <a:r>
              <a:rPr lang="nl-BE" dirty="0" smtClean="0"/>
              <a:t>Er levende </a:t>
            </a:r>
            <a:r>
              <a:rPr lang="nl-BE" dirty="0" smtClean="0"/>
              <a:t>wezens (schol, bot, garnalen) op </a:t>
            </a:r>
            <a:r>
              <a:rPr lang="nl-BE" dirty="0" smtClean="0"/>
              <a:t>deze </a:t>
            </a:r>
            <a:r>
              <a:rPr lang="nl-BE" dirty="0" smtClean="0"/>
              <a:t>diepte zijn!? </a:t>
            </a:r>
            <a:endParaRPr lang="nl-BE" dirty="0"/>
          </a:p>
        </p:txBody>
      </p:sp>
      <p:pic>
        <p:nvPicPr>
          <p:cNvPr id="3074" name="Picture 2" descr="File:Bathyscaphe Trieste Piccard-Wals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3" y="2204864"/>
            <a:ext cx="2306660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upload.wikimedia.org/wikipedia/commons/thumb/3/36/Bathyscaphe_Trieste.jpg/300px-Bathyscaphe_Triest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420888"/>
            <a:ext cx="4215804" cy="3428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hthoek 4"/>
          <p:cNvSpPr/>
          <p:nvPr/>
        </p:nvSpPr>
        <p:spPr>
          <a:xfrm>
            <a:off x="755576" y="6165304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dirty="0">
                <a:hlinkClick r:id="rId4"/>
              </a:rPr>
              <a:t>http://www.nieuwsblad.be/article/detail.aspx?articleid=DMF20120328_030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xmlns="" val="1361127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608" y="908720"/>
            <a:ext cx="7772400" cy="1362456"/>
          </a:xfrm>
        </p:spPr>
        <p:txBody>
          <a:bodyPr/>
          <a:lstStyle/>
          <a:p>
            <a:r>
              <a:rPr lang="nl-BE" dirty="0" smtClean="0"/>
              <a:t>En nu:  Zelf aan de slag!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xmlns="" val="3475867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Ondertitel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4802188" y="2487613"/>
            <a:ext cx="4341812" cy="334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kstvak 3"/>
          <p:cNvSpPr txBox="1"/>
          <p:nvPr/>
        </p:nvSpPr>
        <p:spPr>
          <a:xfrm>
            <a:off x="2411760" y="5373216"/>
            <a:ext cx="2736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Alexander de Grote in zijn glazen duikerklok</a:t>
            </a:r>
          </a:p>
          <a:p>
            <a:r>
              <a:rPr lang="nl-BE" dirty="0" smtClean="0"/>
              <a:t>         (322 v. Chr.)</a:t>
            </a:r>
            <a:endParaRPr lang="nl-BE" dirty="0"/>
          </a:p>
        </p:txBody>
      </p:sp>
      <p:sp>
        <p:nvSpPr>
          <p:cNvPr id="7" name="Tekstvak 6"/>
          <p:cNvSpPr txBox="1"/>
          <p:nvPr/>
        </p:nvSpPr>
        <p:spPr>
          <a:xfrm>
            <a:off x="1259632" y="980728"/>
            <a:ext cx="6192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 smtClean="0"/>
              <a:t>Een beetje geschiedenis …</a:t>
            </a:r>
            <a:endParaRPr lang="nl-BE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7" name="Ondertitel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2761736" y="198705"/>
            <a:ext cx="3364979" cy="6081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kstvak 8"/>
          <p:cNvSpPr txBox="1"/>
          <p:nvPr/>
        </p:nvSpPr>
        <p:spPr>
          <a:xfrm>
            <a:off x="2051720" y="5301208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De Rotterdam van </a:t>
            </a:r>
            <a:r>
              <a:rPr lang="nl-BE" dirty="0" err="1" smtClean="0"/>
              <a:t>Le</a:t>
            </a:r>
            <a:r>
              <a:rPr lang="nl-BE" dirty="0" smtClean="0"/>
              <a:t> Son (midden 17</a:t>
            </a:r>
            <a:r>
              <a:rPr lang="nl-BE" baseline="30000" dirty="0" smtClean="0"/>
              <a:t>e</a:t>
            </a:r>
            <a:r>
              <a:rPr lang="nl-BE" dirty="0" smtClean="0"/>
              <a:t> eeuw)</a:t>
            </a:r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Onderti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2795043" y="93389"/>
            <a:ext cx="3625922" cy="6552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kstvak 5"/>
          <p:cNvSpPr txBox="1"/>
          <p:nvPr/>
        </p:nvSpPr>
        <p:spPr>
          <a:xfrm>
            <a:off x="1763688" y="5373216"/>
            <a:ext cx="5616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De overdekte roeiboot van </a:t>
            </a:r>
            <a:r>
              <a:rPr lang="nl-BE" dirty="0" err="1" smtClean="0"/>
              <a:t>Symon</a:t>
            </a:r>
            <a:r>
              <a:rPr lang="nl-BE" dirty="0" smtClean="0"/>
              <a:t> (midden 18 e eeuw) zinkt door lederen zakken met water  te vullen.</a:t>
            </a:r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5" name="Onderti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ekstvak 5"/>
          <p:cNvSpPr txBox="1"/>
          <p:nvPr/>
        </p:nvSpPr>
        <p:spPr>
          <a:xfrm>
            <a:off x="1115616" y="5445224"/>
            <a:ext cx="7128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De Schildpad van </a:t>
            </a:r>
            <a:r>
              <a:rPr lang="nl-BE" dirty="0" err="1" smtClean="0"/>
              <a:t>Bushnell</a:t>
            </a:r>
            <a:r>
              <a:rPr lang="nl-BE" dirty="0" smtClean="0"/>
              <a:t> had een soort kurkentrekker waarmee een bom  aan een ander schip kon bevestigd worden .</a:t>
            </a:r>
            <a:endParaRPr lang="nl-BE" dirty="0"/>
          </a:p>
        </p:txBody>
      </p:sp>
      <p:pic>
        <p:nvPicPr>
          <p:cNvPr id="7" name="Picture 4" descr="F773B2F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412776"/>
            <a:ext cx="3240360" cy="39028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Onderti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2710486" y="393970"/>
            <a:ext cx="3528392" cy="6286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kstvak 5"/>
          <p:cNvSpPr txBox="1"/>
          <p:nvPr/>
        </p:nvSpPr>
        <p:spPr>
          <a:xfrm>
            <a:off x="2123728" y="5733256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1776: de eerste onderzeese aanval  in New York</a:t>
            </a:r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Onderti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2843480" y="-99063"/>
            <a:ext cx="3687192" cy="584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kstvak 6"/>
          <p:cNvSpPr txBox="1"/>
          <p:nvPr/>
        </p:nvSpPr>
        <p:spPr>
          <a:xfrm>
            <a:off x="1691680" y="4869160"/>
            <a:ext cx="63367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1780: de Nautilus, een metalen duikboot gebouwd voor Napoleon door Robert </a:t>
            </a:r>
            <a:r>
              <a:rPr lang="nl-BE" dirty="0" err="1" smtClean="0"/>
              <a:t>Fulton</a:t>
            </a:r>
            <a:r>
              <a:rPr lang="nl-BE" dirty="0" smtClean="0"/>
              <a:t>  en uitgerust met een </a:t>
            </a:r>
            <a:r>
              <a:rPr lang="nl-BE" dirty="0" err="1" smtClean="0"/>
              <a:t>onderwaterbom</a:t>
            </a:r>
            <a:r>
              <a:rPr lang="nl-BE" dirty="0" smtClean="0"/>
              <a:t>  of  “torpedo” , kan 7 min onder water blijven en daarbij 50 m afleggen. 			</a:t>
            </a:r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7772400" cy="816120"/>
          </a:xfrm>
        </p:spPr>
        <p:txBody>
          <a:bodyPr/>
          <a:lstStyle/>
          <a:p>
            <a:r>
              <a:rPr lang="nl-BE" sz="4800" dirty="0" smtClean="0"/>
              <a:t/>
            </a:r>
            <a:br>
              <a:rPr lang="nl-BE" sz="4800" dirty="0" smtClean="0"/>
            </a:br>
            <a:r>
              <a:rPr lang="nl-BE" sz="4800" dirty="0" smtClean="0"/>
              <a:t/>
            </a:r>
            <a:br>
              <a:rPr lang="nl-BE" sz="4800" dirty="0" smtClean="0"/>
            </a:br>
            <a:endParaRPr lang="nl-BE" sz="4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24744"/>
            <a:ext cx="5924313" cy="4159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1259632" y="5373216"/>
            <a:ext cx="58326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9750" indent="-539750"/>
            <a:r>
              <a:rPr lang="nl-BE" dirty="0" smtClean="0"/>
              <a:t>1879: eerste mechanische duikboot, aangedreven door stoommachine , gestookt op kolen,kan maximaal één uur onder water blijven</a:t>
            </a:r>
            <a:endParaRPr lang="nl-BE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277945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troom">
  <a:themeElements>
    <a:clrScheme name="Stroom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Stroom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Stroom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673</TotalTime>
  <Words>416</Words>
  <Application>Microsoft Office PowerPoint</Application>
  <PresentationFormat>Diavoorstelling (4:3)</PresentationFormat>
  <Paragraphs>49</Paragraphs>
  <Slides>26</Slides>
  <Notes>1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26</vt:i4>
      </vt:variant>
    </vt:vector>
  </HeadingPairs>
  <TitlesOfParts>
    <vt:vector size="27" baseType="lpstr">
      <vt:lpstr>Stroom</vt:lpstr>
      <vt:lpstr> Duikboten</vt:lpstr>
      <vt:lpstr>Duikboten</vt:lpstr>
      <vt:lpstr>Dia 3</vt:lpstr>
      <vt:lpstr>Dia 4</vt:lpstr>
      <vt:lpstr>Dia 5</vt:lpstr>
      <vt:lpstr>Dia 6</vt:lpstr>
      <vt:lpstr>Dia 7</vt:lpstr>
      <vt:lpstr>Dia 8</vt:lpstr>
      <vt:lpstr>  </vt:lpstr>
      <vt:lpstr>Dia 10</vt:lpstr>
      <vt:lpstr>Dia 11</vt:lpstr>
      <vt:lpstr>Dia 12</vt:lpstr>
      <vt:lpstr>Dia 13</vt:lpstr>
      <vt:lpstr>Dia 14</vt:lpstr>
      <vt:lpstr>Dia 15</vt:lpstr>
      <vt:lpstr>Dia 16</vt:lpstr>
      <vt:lpstr>Dia 17</vt:lpstr>
      <vt:lpstr>Dia 18</vt:lpstr>
      <vt:lpstr>Dia 19</vt:lpstr>
      <vt:lpstr>Dia 20</vt:lpstr>
      <vt:lpstr>Dia 21</vt:lpstr>
      <vt:lpstr>Dia 22</vt:lpstr>
      <vt:lpstr>Dia 23</vt:lpstr>
      <vt:lpstr>Dia 24</vt:lpstr>
      <vt:lpstr>Dia 25</vt:lpstr>
      <vt:lpstr>En nu:  Zelf aan de slag!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Duikboten</dc:title>
  <dc:creator>demo</dc:creator>
  <cp:lastModifiedBy>Hendrickx Bernadette</cp:lastModifiedBy>
  <cp:revision>91</cp:revision>
  <dcterms:created xsi:type="dcterms:W3CDTF">2013-02-17T18:41:46Z</dcterms:created>
  <dcterms:modified xsi:type="dcterms:W3CDTF">2013-11-15T22:31:08Z</dcterms:modified>
</cp:coreProperties>
</file>