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301" r:id="rId2"/>
    <p:sldId id="393" r:id="rId3"/>
    <p:sldId id="507" r:id="rId4"/>
    <p:sldId id="423" r:id="rId5"/>
    <p:sldId id="431" r:id="rId6"/>
    <p:sldId id="487" r:id="rId7"/>
    <p:sldId id="488" r:id="rId8"/>
    <p:sldId id="432" r:id="rId9"/>
    <p:sldId id="489" r:id="rId10"/>
    <p:sldId id="490" r:id="rId11"/>
    <p:sldId id="491" r:id="rId12"/>
    <p:sldId id="492" r:id="rId13"/>
    <p:sldId id="493" r:id="rId14"/>
    <p:sldId id="494" r:id="rId15"/>
    <p:sldId id="495" r:id="rId16"/>
    <p:sldId id="434" r:id="rId17"/>
    <p:sldId id="497" r:id="rId18"/>
    <p:sldId id="498" r:id="rId19"/>
    <p:sldId id="499" r:id="rId20"/>
    <p:sldId id="435" r:id="rId21"/>
    <p:sldId id="496" r:id="rId22"/>
    <p:sldId id="436" r:id="rId23"/>
    <p:sldId id="438" r:id="rId24"/>
    <p:sldId id="509" r:id="rId25"/>
    <p:sldId id="510" r:id="rId26"/>
    <p:sldId id="508" r:id="rId27"/>
    <p:sldId id="500" r:id="rId28"/>
    <p:sldId id="501" r:id="rId29"/>
    <p:sldId id="437" r:id="rId30"/>
    <p:sldId id="445" r:id="rId31"/>
    <p:sldId id="446" r:id="rId32"/>
    <p:sldId id="447" r:id="rId33"/>
    <p:sldId id="448" r:id="rId34"/>
    <p:sldId id="485" r:id="rId35"/>
    <p:sldId id="502" r:id="rId36"/>
    <p:sldId id="449" r:id="rId37"/>
    <p:sldId id="450" r:id="rId38"/>
    <p:sldId id="443" r:id="rId39"/>
    <p:sldId id="444" r:id="rId40"/>
    <p:sldId id="453" r:id="rId41"/>
    <p:sldId id="454" r:id="rId42"/>
    <p:sldId id="455" r:id="rId43"/>
    <p:sldId id="439" r:id="rId44"/>
    <p:sldId id="440" r:id="rId45"/>
    <p:sldId id="299" r:id="rId46"/>
    <p:sldId id="460" r:id="rId47"/>
    <p:sldId id="459" r:id="rId48"/>
    <p:sldId id="461" r:id="rId49"/>
    <p:sldId id="505" r:id="rId50"/>
    <p:sldId id="306" r:id="rId51"/>
    <p:sldId id="346" r:id="rId52"/>
    <p:sldId id="503" r:id="rId53"/>
    <p:sldId id="511" r:id="rId54"/>
    <p:sldId id="512" r:id="rId55"/>
    <p:sldId id="513" r:id="rId56"/>
    <p:sldId id="514" r:id="rId57"/>
    <p:sldId id="515" r:id="rId58"/>
    <p:sldId id="353" r:id="rId59"/>
    <p:sldId id="386" r:id="rId60"/>
    <p:sldId id="356" r:id="rId61"/>
    <p:sldId id="357" r:id="rId62"/>
    <p:sldId id="358" r:id="rId63"/>
    <p:sldId id="462" r:id="rId64"/>
    <p:sldId id="463" r:id="rId65"/>
    <p:sldId id="464" r:id="rId66"/>
    <p:sldId id="506" r:id="rId67"/>
    <p:sldId id="354" r:id="rId68"/>
    <p:sldId id="394" r:id="rId69"/>
    <p:sldId id="414" r:id="rId70"/>
    <p:sldId id="466" r:id="rId71"/>
    <p:sldId id="467" r:id="rId72"/>
    <p:sldId id="468" r:id="rId73"/>
    <p:sldId id="465" r:id="rId74"/>
    <p:sldId id="473" r:id="rId75"/>
    <p:sldId id="474" r:id="rId76"/>
    <p:sldId id="483" r:id="rId77"/>
    <p:sldId id="484" r:id="rId78"/>
    <p:sldId id="475" r:id="rId79"/>
    <p:sldId id="476" r:id="rId80"/>
    <p:sldId id="477" r:id="rId81"/>
    <p:sldId id="478" r:id="rId82"/>
    <p:sldId id="479" r:id="rId83"/>
    <p:sldId id="480" r:id="rId84"/>
    <p:sldId id="482" r:id="rId85"/>
    <p:sldId id="481" r:id="rId86"/>
    <p:sldId id="504" r:id="rId87"/>
    <p:sldId id="424" r:id="rId88"/>
    <p:sldId id="425" r:id="rId89"/>
    <p:sldId id="426" r:id="rId90"/>
    <p:sldId id="427" r:id="rId91"/>
    <p:sldId id="417" r:id="rId92"/>
    <p:sldId id="418" r:id="rId93"/>
    <p:sldId id="419" r:id="rId94"/>
    <p:sldId id="486" r:id="rId95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45" autoAdjust="0"/>
    <p:restoredTop sz="94721" autoAdjust="0"/>
  </p:normalViewPr>
  <p:slideViewPr>
    <p:cSldViewPr>
      <p:cViewPr>
        <p:scale>
          <a:sx n="60" d="100"/>
          <a:sy n="60" d="100"/>
        </p:scale>
        <p:origin x="-1398" y="-3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14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nl-NL" smtClean="0"/>
              <a:t>Klik om het opmaakprofiel van de modelondertitel te bewerken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6EAC90-447D-4E8D-9F2B-0B2CEC6937B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27463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248450-18C4-42AA-BED0-3B69A36813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79538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F3933D-414C-415B-BEFF-266B8AA2220E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452079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kst en 2 inhoudseleme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inhoud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FAE9EC-CA7A-4827-BE8C-2978A1596DE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170454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kst en 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1A6431-1163-43CA-9976-E18961BC014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759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el, tekst en media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media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nl-NL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F9E5A-6A0E-4456-96B3-E3DF3BB30D6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09333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FD5FFC-DCA2-4FEE-8F9C-539D4E28E9A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366783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968D29-CE75-4261-9AD5-5A398943228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4064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737B7-3C9E-4F5A-A02E-F47E0EC20A8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380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7E151-9E8A-4636-AC81-C31AD3CB6F8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546264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380AE0-52DA-4FF5-9A93-D02607EC596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90710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6B0579-CD30-4949-8911-E08AB352BA2B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0999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6A6E1-0B2F-4479-AA79-B0601D1DB063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104156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smtClean="0"/>
              <a:t>Klik om de modelstijlen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0F9E65-4064-4592-BB05-54C8AF14821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02742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 smtClean="0"/>
              <a:t>Klik om de stijl te bewerken</a:t>
            </a:r>
            <a:endParaRPr lang="nl-NL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 smtClean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 smtClean="0"/>
              <a:t>Klik om de modelstijlen te bewerken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ABE242-07FA-4CED-BD30-F80D5C94AF0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259025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 smtClean="0"/>
              <a:t>Klik om de opmaakprofielen van de modeltekst te bewerken</a:t>
            </a:r>
          </a:p>
          <a:p>
            <a:pPr lvl="1"/>
            <a:r>
              <a:rPr lang="nl-NL" altLang="nl-NL" smtClean="0"/>
              <a:t>Tweede niveau</a:t>
            </a:r>
          </a:p>
          <a:p>
            <a:pPr lvl="2"/>
            <a:r>
              <a:rPr lang="nl-NL" altLang="nl-NL" smtClean="0"/>
              <a:t>Derde niveau</a:t>
            </a:r>
          </a:p>
          <a:p>
            <a:pPr lvl="3"/>
            <a:r>
              <a:rPr lang="nl-NL" altLang="nl-NL" smtClean="0"/>
              <a:t>Vierde niveau</a:t>
            </a:r>
          </a:p>
          <a:p>
            <a:pPr lvl="4"/>
            <a:r>
              <a:rPr lang="nl-NL" alt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D3AB4DD0-51E0-4167-91CE-FCCB3BE54DDD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video" Target="StarPartyHalley3aug2013_AndrevanHoeven.wmv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tartrails.de/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slideLayout" Target="../slideLayouts/slideLayout12.xml"/><Relationship Id="rId1" Type="http://schemas.openxmlformats.org/officeDocument/2006/relationships/video" Target="startrailscomp.avi" TargetMode="Externa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gif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eg"/><Relationship Id="rId4" Type="http://schemas.openxmlformats.org/officeDocument/2006/relationships/image" Target="../media/image111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altLang="nl-NL" smtClean="0"/>
              <a:t>Astrofotografie en natuurkunde, een hemelse combinatie</a:t>
            </a:r>
            <a:br>
              <a:rPr lang="nl-NL" altLang="nl-NL" smtClean="0"/>
            </a:br>
            <a:endParaRPr lang="nl-NL" altLang="nl-NL" smtClean="0"/>
          </a:p>
        </p:txBody>
      </p:sp>
      <p:sp>
        <p:nvSpPr>
          <p:cNvPr id="2051" name="Ond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altLang="nl-NL" smtClean="0"/>
              <a:t>André vd Hoeven</a:t>
            </a:r>
          </a:p>
          <a:p>
            <a:r>
              <a:rPr lang="nl-NL" altLang="nl-NL" smtClean="0"/>
              <a:t>Woudschoten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112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Korte historie astrofotografie</a:t>
            </a:r>
          </a:p>
          <a:p>
            <a:r>
              <a:rPr lang="nl-NL" altLang="nl-NL" smtClean="0">
                <a:solidFill>
                  <a:srgbClr val="FF0000"/>
                </a:solidFill>
              </a:rPr>
              <a:t>Ontwikkeling in de hobby</a:t>
            </a:r>
          </a:p>
          <a:p>
            <a:r>
              <a:rPr lang="nl-NL" altLang="nl-NL" smtClean="0"/>
              <a:t>Technologie </a:t>
            </a:r>
            <a:r>
              <a:rPr lang="nl-NL" altLang="nl-NL" smtClean="0">
                <a:sym typeface="Wingdings" pitchFamily="2" charset="2"/>
              </a:rPr>
              <a:t> CCD vs DSLR</a:t>
            </a:r>
            <a:r>
              <a:rPr lang="nl-NL" altLang="nl-NL" smtClean="0"/>
              <a:t> </a:t>
            </a:r>
          </a:p>
          <a:p>
            <a:r>
              <a:rPr lang="nl-NL" altLang="nl-NL" smtClean="0"/>
              <a:t>Beknopte fysica achter de astrofotografie</a:t>
            </a:r>
          </a:p>
          <a:p>
            <a:r>
              <a:rPr lang="nl-NL" altLang="nl-NL" smtClean="0"/>
              <a:t>Wat kun je ermee in de klas of op school?</a:t>
            </a:r>
          </a:p>
          <a:p>
            <a:r>
              <a:rPr lang="nl-NL" altLang="nl-NL" smtClean="0"/>
              <a:t>Resultaten</a:t>
            </a:r>
          </a:p>
          <a:p>
            <a:r>
              <a:rPr lang="nl-NL" altLang="nl-NL" smtClean="0"/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Eerste telescoop (2010)</a:t>
            </a:r>
          </a:p>
        </p:txBody>
      </p:sp>
      <p:pic>
        <p:nvPicPr>
          <p:cNvPr id="12291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8263" y="1628775"/>
            <a:ext cx="3394075" cy="4525963"/>
          </a:xfrm>
        </p:spPr>
      </p:pic>
      <p:sp>
        <p:nvSpPr>
          <p:cNvPr id="12292" name="Tekstvak 4"/>
          <p:cNvSpPr txBox="1">
            <a:spLocks noChangeArrowheads="1"/>
          </p:cNvSpPr>
          <p:nvPr/>
        </p:nvSpPr>
        <p:spPr bwMode="auto">
          <a:xfrm>
            <a:off x="611188" y="1700213"/>
            <a:ext cx="4105275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nl-NL" altLang="nl-NL"/>
              <a:t>11” Reflector</a:t>
            </a:r>
          </a:p>
          <a:p>
            <a:pPr eaLnBrk="1" hangingPunct="1">
              <a:spcBef>
                <a:spcPct val="0"/>
              </a:spcBef>
            </a:pPr>
            <a:r>
              <a:rPr lang="nl-NL" altLang="nl-NL"/>
              <a:t>0.7 Mp ccd</a:t>
            </a:r>
          </a:p>
        </p:txBody>
      </p:sp>
      <p:pic>
        <p:nvPicPr>
          <p:cNvPr id="122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" y="3068638"/>
            <a:ext cx="4940300" cy="329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14 cm refractor met 8Mp ccd</a:t>
            </a:r>
          </a:p>
        </p:txBody>
      </p:sp>
      <p:pic>
        <p:nvPicPr>
          <p:cNvPr id="1331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98775" y="2376488"/>
            <a:ext cx="3017838" cy="4525962"/>
          </a:xfrm>
        </p:spPr>
      </p:pic>
      <p:pic>
        <p:nvPicPr>
          <p:cNvPr id="13316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14900"/>
            <a:ext cx="2916238" cy="1943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263" y="2924175"/>
            <a:ext cx="2984501" cy="199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613" y="2044700"/>
            <a:ext cx="3227387" cy="484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" name="StarPartyHalley3aug2013_AndrevanHoeven.wmv">
            <a:hlinkClick r:id="" action="ppaction://media"/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613"/>
            <a:ext cx="9144000" cy="514350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6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15363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3440113"/>
            <a:ext cx="3657601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3"/>
          <a:stretch>
            <a:fillRect/>
          </a:stretch>
        </p:blipFill>
        <p:spPr bwMode="auto">
          <a:xfrm>
            <a:off x="4284663" y="-30163"/>
            <a:ext cx="485933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Afbeelding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163"/>
            <a:ext cx="3683000" cy="342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983129">
            <a:off x="1954213" y="2674938"/>
            <a:ext cx="4532312" cy="1531937"/>
          </a:xfr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638" y="-30163"/>
            <a:ext cx="9188451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1638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Korte historie astrofotografie</a:t>
            </a:r>
          </a:p>
          <a:p>
            <a:r>
              <a:rPr lang="nl-NL" altLang="nl-NL" smtClean="0"/>
              <a:t>Ontwikkeling in de hobby</a:t>
            </a:r>
          </a:p>
          <a:p>
            <a:r>
              <a:rPr lang="nl-NL" altLang="nl-NL" smtClean="0">
                <a:solidFill>
                  <a:srgbClr val="FF0000"/>
                </a:solidFill>
              </a:rPr>
              <a:t>Technologie </a:t>
            </a:r>
            <a:r>
              <a:rPr lang="nl-NL" altLang="nl-NL" smtClean="0">
                <a:solidFill>
                  <a:srgbClr val="FF0000"/>
                </a:solidFill>
                <a:sym typeface="Wingdings" pitchFamily="2" charset="2"/>
              </a:rPr>
              <a:t> CCD vs DSLR</a:t>
            </a:r>
            <a:r>
              <a:rPr lang="nl-NL" altLang="nl-NL" smtClean="0">
                <a:solidFill>
                  <a:srgbClr val="FF0000"/>
                </a:solidFill>
              </a:rPr>
              <a:t> </a:t>
            </a:r>
          </a:p>
          <a:p>
            <a:r>
              <a:rPr lang="nl-NL" altLang="nl-NL" smtClean="0"/>
              <a:t>Beknopte fysica achter de astrofotografie</a:t>
            </a:r>
          </a:p>
          <a:p>
            <a:r>
              <a:rPr lang="nl-NL" altLang="nl-NL" smtClean="0"/>
              <a:t>Wat kun je ermee in de klas of op school?</a:t>
            </a:r>
          </a:p>
          <a:p>
            <a:r>
              <a:rPr lang="nl-NL" altLang="nl-NL" smtClean="0"/>
              <a:t>Resultaten</a:t>
            </a:r>
          </a:p>
          <a:p>
            <a:r>
              <a:rPr lang="nl-NL" altLang="nl-NL" smtClean="0"/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Technologie</a:t>
            </a:r>
          </a:p>
        </p:txBody>
      </p:sp>
      <p:sp>
        <p:nvSpPr>
          <p:cNvPr id="174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Twee stromen in astrofotografie</a:t>
            </a:r>
          </a:p>
          <a:p>
            <a:r>
              <a:rPr lang="nl-NL" altLang="nl-NL" smtClean="0"/>
              <a:t>CCD en DSLR (CMOS)</a:t>
            </a:r>
          </a:p>
          <a:p>
            <a:r>
              <a:rPr lang="nl-NL" altLang="nl-NL" smtClean="0"/>
              <a:t>DSLR camera’s zijn commercieel ruim beschikbaar </a:t>
            </a:r>
          </a:p>
          <a:p>
            <a:r>
              <a:rPr lang="nl-NL" altLang="nl-NL" smtClean="0"/>
              <a:t>Relatief goedkoop</a:t>
            </a:r>
          </a:p>
          <a:p>
            <a:r>
              <a:rPr lang="nl-NL" altLang="nl-NL" smtClean="0"/>
              <a:t>Nadeel: massaproductie, niet dedicated…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CCD</a:t>
            </a:r>
          </a:p>
        </p:txBody>
      </p:sp>
      <p:sp>
        <p:nvSpPr>
          <p:cNvPr id="184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Lading wordt getransporteerd over de chip en in de hoek uitgelezen</a:t>
            </a:r>
          </a:p>
          <a:p>
            <a:r>
              <a:rPr lang="nl-NL" altLang="nl-NL" smtClean="0"/>
              <a:t>Gecompliceerd fabricage</a:t>
            </a:r>
            <a:br>
              <a:rPr lang="nl-NL" altLang="nl-NL" smtClean="0"/>
            </a:br>
            <a:r>
              <a:rPr lang="nl-NL" altLang="nl-NL" smtClean="0"/>
              <a:t>proces</a:t>
            </a:r>
          </a:p>
          <a:p>
            <a:r>
              <a:rPr lang="nl-NL" altLang="nl-NL" smtClean="0"/>
              <a:t>Hoge kwaliteits sensoren</a:t>
            </a:r>
          </a:p>
          <a:p>
            <a:r>
              <a:rPr lang="nl-NL" altLang="nl-NL" smtClean="0"/>
              <a:t>Vrijwel geen ruis bij </a:t>
            </a:r>
            <a:br>
              <a:rPr lang="nl-NL" altLang="nl-NL" smtClean="0"/>
            </a:br>
            <a:r>
              <a:rPr lang="nl-NL" altLang="nl-NL" smtClean="0"/>
              <a:t>uitlezen </a:t>
            </a:r>
          </a:p>
          <a:p>
            <a:r>
              <a:rPr lang="nl-NL" altLang="nl-NL" smtClean="0"/>
              <a:t>Hele oppervlak bruikbaar voor pixels</a:t>
            </a:r>
          </a:p>
        </p:txBody>
      </p:sp>
      <p:pic>
        <p:nvPicPr>
          <p:cNvPr id="18436" name="Picture 2" descr="http://www.emmauscollege.nl/anw/majewski.nl/VWO/bijeenkomsten/bijeenkomst5/Images/CCD/readOut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963" y="2276475"/>
            <a:ext cx="3048000" cy="2371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CMOS</a:t>
            </a:r>
          </a:p>
        </p:txBody>
      </p:sp>
      <p:sp>
        <p:nvSpPr>
          <p:cNvPr id="1945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Data wordt per pixel uitgelezen met transistoren</a:t>
            </a:r>
          </a:p>
          <a:p>
            <a:r>
              <a:rPr lang="nl-NL" altLang="nl-NL" smtClean="0"/>
              <a:t>Signaal daarna via draadjes verder</a:t>
            </a:r>
          </a:p>
          <a:p>
            <a:r>
              <a:rPr lang="nl-NL" altLang="nl-NL" smtClean="0"/>
              <a:t>Goedkopere fabricage </a:t>
            </a:r>
            <a:r>
              <a:rPr lang="nl-NL" altLang="nl-NL" smtClean="0">
                <a:sym typeface="Wingdings" pitchFamily="2" charset="2"/>
              </a:rPr>
              <a:t> massaproductie</a:t>
            </a:r>
          </a:p>
          <a:p>
            <a:r>
              <a:rPr lang="nl-NL" altLang="nl-NL" smtClean="0">
                <a:sym typeface="Wingdings" pitchFamily="2" charset="2"/>
              </a:rPr>
              <a:t>Meer uitleesruis</a:t>
            </a:r>
          </a:p>
          <a:p>
            <a:r>
              <a:rPr lang="nl-NL" altLang="nl-NL" smtClean="0">
                <a:sym typeface="Wingdings" pitchFamily="2" charset="2"/>
              </a:rPr>
              <a:t>Deel oppervlak nodig voor transistoren  lagere efficiency (microlenses)</a:t>
            </a:r>
          </a:p>
          <a:p>
            <a:r>
              <a:rPr lang="nl-NL" altLang="nl-NL" smtClean="0">
                <a:sym typeface="Wingdings" pitchFamily="2" charset="2"/>
              </a:rPr>
              <a:t>100x lager energieverbruik</a:t>
            </a:r>
            <a:endParaRPr lang="nl-NL" altLang="nl-NL" smtClean="0"/>
          </a:p>
        </p:txBody>
      </p:sp>
      <p:pic>
        <p:nvPicPr>
          <p:cNvPr id="112642" name="Picture 2" descr="http://4.bp.blogspot.com/-_6uewPOxtKc/T6kLzX6jpwI/AAAAAAAAAFY/bugJP01p8is/s1600/5diii_cmos_sensor_gapless_microl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6538" y="1612900"/>
            <a:ext cx="9380538" cy="5272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2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>
                <a:solidFill>
                  <a:schemeClr val="bg1"/>
                </a:solidFill>
              </a:rPr>
              <a:t>Vergelijking</a:t>
            </a:r>
          </a:p>
        </p:txBody>
      </p:sp>
      <p:sp>
        <p:nvSpPr>
          <p:cNvPr id="2048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nl-NL" altLang="nl-NL" smtClean="0">
                <a:solidFill>
                  <a:schemeClr val="bg1"/>
                </a:solidFill>
              </a:rPr>
              <a:t>CCD				    CMOS</a:t>
            </a:r>
          </a:p>
        </p:txBody>
      </p:sp>
      <p:pic>
        <p:nvPicPr>
          <p:cNvPr id="20484" name="Picture 2" descr="image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133600"/>
            <a:ext cx="4370388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4" descr="imag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2133600"/>
            <a:ext cx="4370387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Korte introductie</a:t>
            </a:r>
          </a:p>
        </p:txBody>
      </p:sp>
      <p:sp>
        <p:nvSpPr>
          <p:cNvPr id="30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Docent natuurkunde in Rotterdam</a:t>
            </a:r>
          </a:p>
          <a:p>
            <a:r>
              <a:rPr lang="nl-NL" altLang="nl-NL" smtClean="0"/>
              <a:t>Auteur bij natuurkunde overal (o.a. hoofdstuk heelal in 2Hv)</a:t>
            </a:r>
          </a:p>
          <a:p>
            <a:r>
              <a:rPr lang="nl-NL" altLang="nl-NL" smtClean="0"/>
              <a:t>3 jaar geleden materiaal ontwikkeld voor middelbare school over astronomie</a:t>
            </a:r>
          </a:p>
          <a:p>
            <a:r>
              <a:rPr lang="nl-NL" altLang="nl-NL" smtClean="0"/>
              <a:t>Gestart met fotografie van de sterrenhemel</a:t>
            </a:r>
          </a:p>
          <a:p>
            <a:r>
              <a:rPr lang="nl-NL" altLang="nl-NL" smtClean="0"/>
              <a:t>Beetje uit de hand gelopen </a:t>
            </a:r>
            <a:r>
              <a:rPr lang="nl-NL" altLang="nl-NL" smtClean="0">
                <a:sym typeface="Wingdings" pitchFamily="2" charset="2"/>
              </a:rPr>
              <a:t> </a:t>
            </a:r>
            <a:endParaRPr lang="nl-NL" altLang="nl-NL" smtClean="0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4000" smtClean="0"/>
              <a:t>DSLR Bayer matrix en gevoeligheid bij DSLR/Color CCD</a:t>
            </a:r>
          </a:p>
        </p:txBody>
      </p:sp>
      <p:sp>
        <p:nvSpPr>
          <p:cNvPr id="2150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Camera sensor is voorzien van kleurenpixels</a:t>
            </a:r>
          </a:p>
          <a:p>
            <a:r>
              <a:rPr lang="nl-NL" altLang="nl-NL" smtClean="0"/>
              <a:t>Niet iedere pixel vangt elke kleur op, maar kleur wordt geinterpoleerd</a:t>
            </a:r>
          </a:p>
          <a:p>
            <a:r>
              <a:rPr lang="nl-NL" altLang="nl-NL" smtClean="0"/>
              <a:t>Daardoor camera eigenlijk</a:t>
            </a:r>
            <a:br>
              <a:rPr lang="nl-NL" altLang="nl-NL" smtClean="0"/>
            </a:br>
            <a:r>
              <a:rPr lang="nl-NL" altLang="nl-NL" smtClean="0"/>
              <a:t>minder pixels dan wordt</a:t>
            </a:r>
            <a:br>
              <a:rPr lang="nl-NL" altLang="nl-NL" smtClean="0"/>
            </a:br>
            <a:r>
              <a:rPr lang="nl-NL" altLang="nl-NL" smtClean="0"/>
              <a:t>opgegeven</a:t>
            </a:r>
          </a:p>
          <a:p>
            <a:r>
              <a:rPr lang="nl-NL" altLang="nl-NL" smtClean="0"/>
              <a:t>Camera bevat filters</a:t>
            </a:r>
            <a:br>
              <a:rPr lang="nl-NL" altLang="nl-NL" smtClean="0"/>
            </a:br>
            <a:r>
              <a:rPr lang="nl-NL" altLang="nl-NL" smtClean="0"/>
              <a:t>om IR af te schermen</a:t>
            </a:r>
          </a:p>
        </p:txBody>
      </p:sp>
      <p:sp>
        <p:nvSpPr>
          <p:cNvPr id="21508" name="AutoShape 2" descr="http://upload.wikimedia.org/wikipedia/commons/3/37/Bayer_pattern_on_sensor.svg"/>
          <p:cNvSpPr>
            <a:spLocks noChangeAspect="1" noChangeArrowheads="1"/>
          </p:cNvSpPr>
          <p:nvPr/>
        </p:nvSpPr>
        <p:spPr bwMode="auto">
          <a:xfrm>
            <a:off x="155575" y="-1790700"/>
            <a:ext cx="57626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sp>
        <p:nvSpPr>
          <p:cNvPr id="21509" name="AutoShape 4" descr="http://upload.wikimedia.org/wikipedia/commons/3/37/Bayer_pattern_on_sensor.svg"/>
          <p:cNvSpPr>
            <a:spLocks noChangeAspect="1" noChangeArrowheads="1"/>
          </p:cNvSpPr>
          <p:nvPr/>
        </p:nvSpPr>
        <p:spPr bwMode="auto">
          <a:xfrm>
            <a:off x="307975" y="-1638300"/>
            <a:ext cx="5762625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nl-NL" altLang="nl-NL" sz="1800"/>
          </a:p>
        </p:txBody>
      </p:sp>
      <p:pic>
        <p:nvPicPr>
          <p:cNvPr id="21510" name="Picture 6" descr="File:Bayer pattern on sensor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463" y="3952875"/>
            <a:ext cx="431958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2253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22532" name="Picture 8" descr="DSLR IR/UV Cut Filter Comparis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615950"/>
            <a:ext cx="9155113" cy="609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CCD camera’s</a:t>
            </a:r>
          </a:p>
        </p:txBody>
      </p:sp>
      <p:sp>
        <p:nvSpPr>
          <p:cNvPr id="2355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Meestal monochroom (zijn er ook in kleur)</a:t>
            </a:r>
          </a:p>
          <a:p>
            <a:r>
              <a:rPr lang="nl-NL" altLang="nl-NL" smtClean="0"/>
              <a:t>Elke pixel gevoelig voor iedere kleur</a:t>
            </a:r>
          </a:p>
          <a:p>
            <a:r>
              <a:rPr lang="nl-NL" altLang="nl-NL" smtClean="0"/>
              <a:t>Fotograferen dmv externe kleurenfilters</a:t>
            </a:r>
          </a:p>
          <a:p>
            <a:r>
              <a:rPr lang="nl-NL" altLang="nl-NL" smtClean="0"/>
              <a:t>Geen IR filters</a:t>
            </a:r>
          </a:p>
          <a:p>
            <a:r>
              <a:rPr lang="nl-NL" altLang="nl-NL" smtClean="0"/>
              <a:t>Meestal gekoeld tot wel 70 </a:t>
            </a:r>
            <a:br>
              <a:rPr lang="nl-NL" altLang="nl-NL" smtClean="0"/>
            </a:br>
            <a:r>
              <a:rPr lang="nl-NL" altLang="nl-NL" smtClean="0"/>
              <a:t>graden onder ambient</a:t>
            </a:r>
          </a:p>
          <a:p>
            <a:r>
              <a:rPr lang="nl-NL" altLang="nl-NL" smtClean="0"/>
              <a:t>Zeer geschikt voor o.a.</a:t>
            </a:r>
            <a:br>
              <a:rPr lang="nl-NL" altLang="nl-NL" smtClean="0"/>
            </a:br>
            <a:r>
              <a:rPr lang="nl-NL" altLang="nl-NL" smtClean="0"/>
              <a:t>smalbandfotografie</a:t>
            </a:r>
          </a:p>
        </p:txBody>
      </p:sp>
      <p:pic>
        <p:nvPicPr>
          <p:cNvPr id="23556" name="Picture 2" descr="http://ww1.prweb.com/prfiles/2008/07/08/622134/gI_0_QSI540CF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4076700"/>
            <a:ext cx="23812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Probleem</a:t>
            </a:r>
          </a:p>
        </p:txBody>
      </p:sp>
      <p:sp>
        <p:nvSpPr>
          <p:cNvPr id="2457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Smalbandfilters laten bijna geen licht door</a:t>
            </a:r>
          </a:p>
          <a:p>
            <a:r>
              <a:rPr lang="nl-NL" altLang="nl-NL" smtClean="0"/>
              <a:t>Lange belichting nodig (tot wel 30 minuten per opname)</a:t>
            </a:r>
          </a:p>
          <a:p>
            <a:r>
              <a:rPr lang="nl-NL" altLang="nl-NL" smtClean="0"/>
              <a:t>Daardoor koeling noodzakelijk, want anders krijg je teveel ruis</a:t>
            </a:r>
          </a:p>
          <a:p>
            <a:r>
              <a:rPr lang="nl-NL" altLang="nl-NL" smtClean="0"/>
              <a:t>Één opname bevat heel veel ruis, meerdere opnamen nodig</a:t>
            </a:r>
          </a:p>
          <a:p>
            <a:r>
              <a:rPr lang="nl-NL" altLang="nl-NL" smtClean="0"/>
              <a:t>Totale belichting tot soms wel 40 uur… (dus meerdere nachten)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Hoe ruis en stof corrigeren?</a:t>
            </a:r>
          </a:p>
        </p:txBody>
      </p:sp>
      <p:sp>
        <p:nvSpPr>
          <p:cNvPr id="2560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Light frames</a:t>
            </a:r>
          </a:p>
          <a:p>
            <a:r>
              <a:rPr lang="nl-NL" altLang="nl-NL" smtClean="0"/>
              <a:t>Bias frames – correctie uitleesruis</a:t>
            </a:r>
          </a:p>
          <a:p>
            <a:r>
              <a:rPr lang="nl-NL" altLang="nl-NL" smtClean="0"/>
              <a:t>Dark frames – correctie warmteruis</a:t>
            </a:r>
          </a:p>
          <a:p>
            <a:r>
              <a:rPr lang="nl-NL" altLang="nl-NL" smtClean="0"/>
              <a:t>Flat frames – correctie stof/vignettering</a:t>
            </a:r>
          </a:p>
          <a:p>
            <a:endParaRPr lang="nl-NL" altLang="nl-NL" smtClean="0"/>
          </a:p>
          <a:p>
            <a:r>
              <a:rPr lang="nl-NL" altLang="nl-NL" smtClean="0"/>
              <a:t>Tegenwoordig ook in veel DSLR camera’s (noise reduction en dust correction)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2662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26628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3" y="0"/>
            <a:ext cx="9144001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8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2765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27652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" y="0"/>
            <a:ext cx="9169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9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286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Korte historie astrofotografie</a:t>
            </a:r>
          </a:p>
          <a:p>
            <a:r>
              <a:rPr lang="nl-NL" altLang="nl-NL" smtClean="0"/>
              <a:t>Ontwikkeling in de hobby</a:t>
            </a:r>
          </a:p>
          <a:p>
            <a:r>
              <a:rPr lang="nl-NL" altLang="nl-NL" smtClean="0"/>
              <a:t>Technologie </a:t>
            </a:r>
            <a:r>
              <a:rPr lang="nl-NL" altLang="nl-NL" smtClean="0">
                <a:sym typeface="Wingdings" pitchFamily="2" charset="2"/>
              </a:rPr>
              <a:t> CCD vs DSLR</a:t>
            </a:r>
            <a:r>
              <a:rPr lang="nl-NL" altLang="nl-NL" smtClean="0"/>
              <a:t> </a:t>
            </a:r>
          </a:p>
          <a:p>
            <a:r>
              <a:rPr lang="nl-NL" altLang="nl-NL" smtClean="0">
                <a:solidFill>
                  <a:srgbClr val="FF0000"/>
                </a:solidFill>
              </a:rPr>
              <a:t>Beknopte fysica achter de astrofotografie</a:t>
            </a:r>
          </a:p>
          <a:p>
            <a:r>
              <a:rPr lang="nl-NL" altLang="nl-NL" smtClean="0"/>
              <a:t>Wat kun je ermee in de klas of op school?</a:t>
            </a:r>
          </a:p>
          <a:p>
            <a:r>
              <a:rPr lang="nl-NL" altLang="nl-NL" smtClean="0"/>
              <a:t>Resultaten</a:t>
            </a:r>
          </a:p>
          <a:p>
            <a:r>
              <a:rPr lang="nl-NL" altLang="nl-NL" smtClean="0"/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Afbeelding 3" descr="Europe-Light-Polluti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8938" y="3168650"/>
            <a:ext cx="3692525" cy="369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699" name="Afbeelding 5" descr="nederland-oranje-klei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84563"/>
            <a:ext cx="4351338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Afbeelding 4" descr="nederland-kleur-kle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7025" y="0"/>
            <a:ext cx="373697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1" name="Afbeelding 6" descr="omgeving_sterrenwach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1338" cy="360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Smalbandotografie</a:t>
            </a:r>
          </a:p>
        </p:txBody>
      </p:sp>
      <p:sp>
        <p:nvSpPr>
          <p:cNvPr id="307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800" smtClean="0"/>
              <a:t>Filters met zeer smalle bandbreedte gebruiken</a:t>
            </a:r>
          </a:p>
          <a:p>
            <a:r>
              <a:rPr lang="nl-NL" altLang="nl-NL" sz="2800" smtClean="0"/>
              <a:t>Laten alleen het licht van de gloeiende gasnevels door, lichtvervuiling tegengehouden…</a:t>
            </a:r>
          </a:p>
        </p:txBody>
      </p:sp>
      <p:pic>
        <p:nvPicPr>
          <p:cNvPr id="3072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370263"/>
            <a:ext cx="4319588" cy="3227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370263"/>
            <a:ext cx="4319588" cy="3232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3370263"/>
            <a:ext cx="4319588" cy="206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2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325" y="5351463"/>
            <a:ext cx="2543175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Rechte verbindingslijn met pijl 4"/>
          <p:cNvCxnSpPr/>
          <p:nvPr/>
        </p:nvCxnSpPr>
        <p:spPr>
          <a:xfrm flipV="1">
            <a:off x="1258888" y="5084763"/>
            <a:ext cx="1657350" cy="3476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met pijl 6"/>
          <p:cNvCxnSpPr/>
          <p:nvPr/>
        </p:nvCxnSpPr>
        <p:spPr>
          <a:xfrm flipV="1">
            <a:off x="3348038" y="5084763"/>
            <a:ext cx="0" cy="347662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84513"/>
            <a:ext cx="3455988" cy="3687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61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1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40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Korte historie astrofotografie</a:t>
            </a:r>
          </a:p>
          <a:p>
            <a:r>
              <a:rPr lang="nl-NL" altLang="nl-NL" smtClean="0"/>
              <a:t>Ontwikkeling in de hobby</a:t>
            </a:r>
          </a:p>
          <a:p>
            <a:r>
              <a:rPr lang="nl-NL" altLang="nl-NL" smtClean="0"/>
              <a:t>Technologie </a:t>
            </a:r>
            <a:r>
              <a:rPr lang="nl-NL" altLang="nl-NL" smtClean="0">
                <a:sym typeface="Wingdings" pitchFamily="2" charset="2"/>
              </a:rPr>
              <a:t> CCD vs DSLR</a:t>
            </a:r>
            <a:r>
              <a:rPr lang="nl-NL" altLang="nl-NL" smtClean="0"/>
              <a:t> </a:t>
            </a:r>
          </a:p>
          <a:p>
            <a:r>
              <a:rPr lang="nl-NL" altLang="nl-NL" smtClean="0"/>
              <a:t>Beknopte fysica achter de astrofotografie</a:t>
            </a:r>
          </a:p>
          <a:p>
            <a:r>
              <a:rPr lang="nl-NL" altLang="nl-NL" smtClean="0"/>
              <a:t>Wat kun je ermee in de klas of op school?</a:t>
            </a:r>
          </a:p>
          <a:p>
            <a:r>
              <a:rPr lang="nl-NL" altLang="nl-NL" smtClean="0"/>
              <a:t>Resultaten</a:t>
            </a:r>
          </a:p>
          <a:p>
            <a:r>
              <a:rPr lang="nl-NL" altLang="nl-NL" smtClean="0"/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Spectraallijnen in de sterrenkunde</a:t>
            </a:r>
          </a:p>
        </p:txBody>
      </p:sp>
      <p:sp>
        <p:nvSpPr>
          <p:cNvPr id="317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Alle kennis van de sterren vrijwel afkomstig uit fraunhöferlijnen</a:t>
            </a:r>
          </a:p>
          <a:p>
            <a:r>
              <a:rPr lang="nl-NL" altLang="nl-NL" smtClean="0"/>
              <a:t>Echter ook belangrijk bij bestudering nevels en planeten </a:t>
            </a:r>
            <a:r>
              <a:rPr lang="nl-NL" altLang="nl-NL" smtClean="0">
                <a:sym typeface="Wingdings" pitchFamily="2" charset="2"/>
              </a:rPr>
              <a:t> juist emissielijnen</a:t>
            </a:r>
            <a:endParaRPr lang="nl-NL" altLang="nl-NL" smtClean="0"/>
          </a:p>
          <a:p>
            <a:r>
              <a:rPr lang="nl-NL" altLang="nl-NL" smtClean="0"/>
              <a:t>Belangrijkste spectraallijnen zijn die van:</a:t>
            </a:r>
          </a:p>
          <a:p>
            <a:pPr lvl="1"/>
            <a:r>
              <a:rPr lang="nl-NL" altLang="nl-NL" smtClean="0"/>
              <a:t>H-alpha (waterstof) 656.3 nm / NII 654.8 nm</a:t>
            </a:r>
          </a:p>
          <a:p>
            <a:pPr lvl="1"/>
            <a:r>
              <a:rPr lang="nl-NL" altLang="nl-NL" smtClean="0"/>
              <a:t>OIII (zuurstof) 500.7 nm</a:t>
            </a:r>
          </a:p>
          <a:p>
            <a:pPr lvl="1"/>
            <a:r>
              <a:rPr lang="nl-NL" altLang="nl-NL" smtClean="0"/>
              <a:t>SII (zwavel) 673.1 nm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3277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2772" name="Picture 2" descr="http://starizona.com/acb/ccd/advimages/Narrowband%20Diagra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9563" y="-3175"/>
            <a:ext cx="10929938" cy="728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Waarom deze lijnen?</a:t>
            </a:r>
          </a:p>
        </p:txBody>
      </p:sp>
      <p:sp>
        <p:nvSpPr>
          <p:cNvPr id="33795" name="Tijdelijke aanduiding voor inhoud 2"/>
          <p:cNvSpPr>
            <a:spLocks noGrp="1"/>
          </p:cNvSpPr>
          <p:nvPr>
            <p:ph idx="1"/>
          </p:nvPr>
        </p:nvSpPr>
        <p:spPr>
          <a:xfrm>
            <a:off x="539750" y="1557338"/>
            <a:ext cx="8229600" cy="4525962"/>
          </a:xfrm>
        </p:spPr>
        <p:txBody>
          <a:bodyPr/>
          <a:lstStyle/>
          <a:p>
            <a:r>
              <a:rPr lang="nl-NL" altLang="nl-NL" smtClean="0"/>
              <a:t>Waterstof is het meest voorkomende element in het heelal</a:t>
            </a:r>
          </a:p>
          <a:p>
            <a:r>
              <a:rPr lang="nl-NL" altLang="nl-NL" smtClean="0"/>
              <a:t>H-alpha ontstaat bij de </a:t>
            </a:r>
            <a:br>
              <a:rPr lang="nl-NL" altLang="nl-NL" smtClean="0"/>
            </a:br>
            <a:r>
              <a:rPr lang="nl-NL" altLang="nl-NL" smtClean="0"/>
              <a:t>transitie van n=3 naar </a:t>
            </a:r>
            <a:br>
              <a:rPr lang="nl-NL" altLang="nl-NL" smtClean="0"/>
            </a:br>
            <a:r>
              <a:rPr lang="nl-NL" altLang="nl-NL" smtClean="0"/>
              <a:t>n=2</a:t>
            </a:r>
          </a:p>
          <a:p>
            <a:r>
              <a:rPr lang="nl-NL" altLang="nl-NL" smtClean="0"/>
              <a:t>OIII is de ‘verboden’ lijn</a:t>
            </a:r>
            <a:br>
              <a:rPr lang="nl-NL" altLang="nl-NL" smtClean="0"/>
            </a:br>
            <a:r>
              <a:rPr lang="nl-NL" altLang="nl-NL" smtClean="0"/>
              <a:t>van dubbel geïoniseerd</a:t>
            </a:r>
            <a:br>
              <a:rPr lang="nl-NL" altLang="nl-NL" smtClean="0"/>
            </a:br>
            <a:r>
              <a:rPr lang="nl-NL" altLang="nl-NL" smtClean="0"/>
              <a:t>zuurstof (O</a:t>
            </a:r>
            <a:r>
              <a:rPr lang="nl-NL" altLang="nl-NL" baseline="30000" smtClean="0"/>
              <a:t>2+</a:t>
            </a:r>
            <a:r>
              <a:rPr lang="nl-NL" altLang="nl-NL" smtClean="0"/>
              <a:t>)</a:t>
            </a:r>
          </a:p>
          <a:p>
            <a:r>
              <a:rPr lang="nl-NL" altLang="nl-NL" smtClean="0"/>
              <a:t>Komt veel voor in nevels</a:t>
            </a:r>
          </a:p>
        </p:txBody>
      </p:sp>
      <p:pic>
        <p:nvPicPr>
          <p:cNvPr id="33796" name="Picture 2" descr="http://www.4college.co.uk/as/el/serie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5138" y="3038475"/>
            <a:ext cx="3779837" cy="381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Standaard set in nevelfotografie</a:t>
            </a:r>
          </a:p>
        </p:txBody>
      </p:sp>
      <p:sp>
        <p:nvSpPr>
          <p:cNvPr id="3481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4820" name="Picture 2" descr="http://www.astrodonimaging.com/_img/pages/image/M27FourPaneWe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230313"/>
            <a:ext cx="6513513" cy="566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35843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35844" name="Tijdelijke aanduiding voor inhoud 2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" y="0"/>
            <a:ext cx="9153525" cy="69405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3686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Korte historie astrofotografie</a:t>
            </a:r>
          </a:p>
          <a:p>
            <a:r>
              <a:rPr lang="nl-NL" altLang="nl-NL" smtClean="0"/>
              <a:t>Ontwikkeling in de hobby</a:t>
            </a:r>
          </a:p>
          <a:p>
            <a:r>
              <a:rPr lang="nl-NL" altLang="nl-NL" smtClean="0"/>
              <a:t>Technologie </a:t>
            </a:r>
            <a:r>
              <a:rPr lang="nl-NL" altLang="nl-NL" smtClean="0">
                <a:sym typeface="Wingdings" pitchFamily="2" charset="2"/>
              </a:rPr>
              <a:t> CCD vs DSLR</a:t>
            </a:r>
            <a:r>
              <a:rPr lang="nl-NL" altLang="nl-NL" smtClean="0"/>
              <a:t> </a:t>
            </a:r>
          </a:p>
          <a:p>
            <a:r>
              <a:rPr lang="nl-NL" altLang="nl-NL" smtClean="0"/>
              <a:t>Beknopte fysica achter de astrofotografie</a:t>
            </a:r>
          </a:p>
          <a:p>
            <a:r>
              <a:rPr lang="nl-NL" altLang="nl-NL" smtClean="0">
                <a:solidFill>
                  <a:srgbClr val="FF0000"/>
                </a:solidFill>
              </a:rPr>
              <a:t>Wat kun je ermee in de klas of op school?</a:t>
            </a:r>
          </a:p>
          <a:p>
            <a:r>
              <a:rPr lang="nl-NL" altLang="nl-NL" smtClean="0"/>
              <a:t>Resultaten</a:t>
            </a:r>
          </a:p>
          <a:p>
            <a:r>
              <a:rPr lang="nl-NL" altLang="nl-NL" smtClean="0"/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Spectraallijnen met mobiele telefoon</a:t>
            </a:r>
          </a:p>
        </p:txBody>
      </p:sp>
      <p:sp>
        <p:nvSpPr>
          <p:cNvPr id="378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Met een zeer simpele setup kunnen spectraallijnen door leerlingen met hun mobiel gemeten worden.</a:t>
            </a:r>
          </a:p>
        </p:txBody>
      </p:sp>
      <p:pic>
        <p:nvPicPr>
          <p:cNvPr id="37892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3213100"/>
            <a:ext cx="258921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2833688"/>
            <a:ext cx="2865437" cy="382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75"/>
            <a:ext cx="5151438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2563" y="-15875"/>
            <a:ext cx="5151437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Spaarlamp</a:t>
            </a:r>
            <a:br>
              <a:rPr lang="nl-NL" altLang="nl-NL" smtClean="0"/>
            </a:br>
            <a:r>
              <a:rPr lang="nl-NL" altLang="nl-NL" sz="2000" smtClean="0"/>
              <a:t>Learnlight app</a:t>
            </a:r>
            <a:endParaRPr lang="nl-NL" altLang="nl-NL" smtClean="0"/>
          </a:p>
        </p:txBody>
      </p:sp>
      <p:pic>
        <p:nvPicPr>
          <p:cNvPr id="38915" name="Tijdelijke aanduiding voor inhoud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1700213"/>
            <a:ext cx="8047037" cy="4525962"/>
          </a:xfr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52513"/>
            <a:ext cx="8785225" cy="546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Visualspec</a:t>
            </a:r>
          </a:p>
        </p:txBody>
      </p:sp>
      <p:sp>
        <p:nvSpPr>
          <p:cNvPr id="3993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Software pakket om spectra mee door te meten</a:t>
            </a:r>
          </a:p>
          <a:p>
            <a:r>
              <a:rPr lang="nl-NL" altLang="nl-NL" smtClean="0"/>
              <a:t>Freeware</a:t>
            </a:r>
          </a:p>
          <a:p>
            <a:r>
              <a:rPr lang="nl-NL" altLang="nl-NL" smtClean="0"/>
              <a:t>Niet simpel, maar zeer geavanceerd…</a:t>
            </a:r>
          </a:p>
          <a:p>
            <a:r>
              <a:rPr lang="nl-NL" altLang="nl-NL" smtClean="0"/>
              <a:t>Is veel info op internet te vinden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Sterspectra</a:t>
            </a:r>
          </a:p>
        </p:txBody>
      </p:sp>
      <p:sp>
        <p:nvSpPr>
          <p:cNvPr id="409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Meten van sterspectra is relatief simpel</a:t>
            </a:r>
          </a:p>
          <a:p>
            <a:r>
              <a:rPr lang="nl-NL" altLang="nl-NL" smtClean="0"/>
              <a:t>Nodig:</a:t>
            </a:r>
          </a:p>
          <a:p>
            <a:pPr lvl="1"/>
            <a:r>
              <a:rPr lang="nl-NL" altLang="nl-NL" smtClean="0"/>
              <a:t>Camera</a:t>
            </a:r>
          </a:p>
          <a:p>
            <a:pPr lvl="1"/>
            <a:r>
              <a:rPr lang="nl-NL" altLang="nl-NL" smtClean="0"/>
              <a:t>Blazed Tralie (100 l/mm) </a:t>
            </a:r>
            <a:r>
              <a:rPr lang="nl-NL" altLang="nl-NL" smtClean="0">
                <a:sym typeface="Wingdings" pitchFamily="2" charset="2"/>
              </a:rPr>
              <a:t> staranalyzer (Euro 100)</a:t>
            </a:r>
          </a:p>
          <a:p>
            <a:pPr lvl="1"/>
            <a:r>
              <a:rPr lang="nl-NL" altLang="nl-NL" smtClean="0">
                <a:sym typeface="Wingdings" pitchFamily="2" charset="2"/>
              </a:rPr>
              <a:t>Camera met telelens / telescoop</a:t>
            </a:r>
          </a:p>
          <a:p>
            <a:pPr lvl="1"/>
            <a:r>
              <a:rPr lang="nl-NL" altLang="nl-NL" smtClean="0">
                <a:sym typeface="Wingdings" pitchFamily="2" charset="2"/>
              </a:rPr>
              <a:t>Weten waar te zoeken…</a:t>
            </a:r>
          </a:p>
          <a:p>
            <a:r>
              <a:rPr lang="nl-NL" altLang="nl-NL" smtClean="0">
                <a:sym typeface="Wingdings" pitchFamily="2" charset="2"/>
              </a:rPr>
              <a:t>Zeer snel al behoorlijke resultaten haalbaar</a:t>
            </a:r>
          </a:p>
          <a:p>
            <a:pPr lvl="1"/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512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>
                <a:solidFill>
                  <a:srgbClr val="FF0000"/>
                </a:solidFill>
              </a:rPr>
              <a:t>Korte historie astrofotografie</a:t>
            </a:r>
          </a:p>
          <a:p>
            <a:r>
              <a:rPr lang="nl-NL" altLang="nl-NL" smtClean="0"/>
              <a:t>Ontwikkeling in de hobby</a:t>
            </a:r>
          </a:p>
          <a:p>
            <a:r>
              <a:rPr lang="nl-NL" altLang="nl-NL" smtClean="0"/>
              <a:t>Technologie </a:t>
            </a:r>
            <a:r>
              <a:rPr lang="nl-NL" altLang="nl-NL" smtClean="0">
                <a:sym typeface="Wingdings" pitchFamily="2" charset="2"/>
              </a:rPr>
              <a:t> CCD vs DSLR</a:t>
            </a:r>
            <a:r>
              <a:rPr lang="nl-NL" altLang="nl-NL" smtClean="0"/>
              <a:t> </a:t>
            </a:r>
          </a:p>
          <a:p>
            <a:r>
              <a:rPr lang="nl-NL" altLang="nl-NL" smtClean="0"/>
              <a:t>Beknopte fysica achter de astrofotografie</a:t>
            </a:r>
          </a:p>
          <a:p>
            <a:r>
              <a:rPr lang="nl-NL" altLang="nl-NL" smtClean="0"/>
              <a:t>Wat kun je ermee in de klas of op school?</a:t>
            </a:r>
          </a:p>
          <a:p>
            <a:r>
              <a:rPr lang="nl-NL" altLang="nl-NL" smtClean="0"/>
              <a:t>Resultaten</a:t>
            </a:r>
          </a:p>
          <a:p>
            <a:r>
              <a:rPr lang="nl-NL" altLang="nl-NL" smtClean="0"/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Wat resultaten</a:t>
            </a:r>
          </a:p>
        </p:txBody>
      </p:sp>
      <p:pic>
        <p:nvPicPr>
          <p:cNvPr id="41987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863" y="1341438"/>
            <a:ext cx="7854950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8" y="1344613"/>
            <a:ext cx="7845425" cy="5249862"/>
          </a:xfr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341438"/>
            <a:ext cx="9026525" cy="525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139825"/>
            <a:ext cx="9026525" cy="565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hthoek 9"/>
          <p:cNvSpPr/>
          <p:nvPr/>
        </p:nvSpPr>
        <p:spPr>
          <a:xfrm>
            <a:off x="-757238" y="-458788"/>
            <a:ext cx="10585451" cy="77041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9" name="Afbeelding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163" y="1989138"/>
            <a:ext cx="9271001" cy="302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Nova Delphinus 2013</a:t>
            </a:r>
          </a:p>
        </p:txBody>
      </p:sp>
      <p:sp>
        <p:nvSpPr>
          <p:cNvPr id="4301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In augustus was er een nova explosie zichtbaar in onze melkweg</a:t>
            </a:r>
          </a:p>
          <a:p>
            <a:r>
              <a:rPr lang="nl-NL" altLang="nl-NL" smtClean="0"/>
              <a:t>Tijdelijk zelfs met blote oog zichtbaar geweest</a:t>
            </a:r>
          </a:p>
          <a:p>
            <a:r>
              <a:rPr lang="nl-NL" altLang="nl-NL" smtClean="0"/>
              <a:t>Processen in nova waren zeer goed met spectra te volgen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4403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403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hthoek 3"/>
          <p:cNvSpPr/>
          <p:nvPr/>
        </p:nvSpPr>
        <p:spPr>
          <a:xfrm>
            <a:off x="-1209675" y="-665163"/>
            <a:ext cx="11306175" cy="828040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nl-NL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3" y="-236538"/>
            <a:ext cx="4651375" cy="7204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>
            <a:spLocks noChangeArrowheads="1"/>
          </p:cNvSpPr>
          <p:nvPr/>
        </p:nvSpPr>
        <p:spPr bwMode="auto">
          <a:xfrm>
            <a:off x="6897688" y="6165850"/>
            <a:ext cx="224631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nl-NL" altLang="nl-NL"/>
              <a:t>Bron: Zenit dec. 2013 Paul Gerlach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23012"/>
          </a:xfrm>
        </p:spPr>
        <p:txBody>
          <a:bodyPr anchor="t"/>
          <a:lstStyle/>
          <a:p>
            <a:r>
              <a:rPr lang="nl-NL" altLang="nl-NL" smtClean="0"/>
              <a:t>Terug naar narrowband</a:t>
            </a:r>
            <a:br>
              <a:rPr lang="nl-NL" altLang="nl-NL" smtClean="0"/>
            </a:br>
            <a:r>
              <a:rPr lang="nl-NL" altLang="nl-NL" smtClean="0"/>
              <a:t/>
            </a:r>
            <a:br>
              <a:rPr lang="nl-NL" altLang="nl-NL" smtClean="0"/>
            </a:br>
            <a:r>
              <a:rPr lang="nl-NL" altLang="nl-NL" smtClean="0"/>
              <a:t/>
            </a:r>
            <a:br>
              <a:rPr lang="nl-NL" altLang="nl-NL" smtClean="0"/>
            </a:br>
            <a:r>
              <a:rPr lang="nl-NL" altLang="nl-NL" smtClean="0"/>
              <a:t/>
            </a:r>
            <a:br>
              <a:rPr lang="nl-NL" altLang="nl-NL" smtClean="0"/>
            </a:br>
            <a:r>
              <a:rPr lang="nl-NL" altLang="nl-NL" smtClean="0"/>
              <a:t/>
            </a:r>
            <a:br>
              <a:rPr lang="nl-NL" altLang="nl-NL" smtClean="0"/>
            </a:br>
            <a:r>
              <a:rPr lang="nl-NL" altLang="nl-NL" smtClean="0"/>
              <a:t/>
            </a:r>
            <a:br>
              <a:rPr lang="nl-NL" altLang="nl-NL" smtClean="0"/>
            </a:br>
            <a:r>
              <a:rPr lang="nl-NL" altLang="nl-NL" smtClean="0"/>
              <a:t/>
            </a:r>
            <a:br>
              <a:rPr lang="nl-NL" altLang="nl-NL" smtClean="0"/>
            </a:br>
            <a:r>
              <a:rPr lang="nl-NL" altLang="nl-NL" smtClean="0"/>
              <a:t/>
            </a:r>
            <a:br>
              <a:rPr lang="nl-NL" altLang="nl-NL" smtClean="0"/>
            </a:br>
            <a:r>
              <a:rPr lang="nl-NL" altLang="nl-NL" smtClean="0"/>
              <a:t>Langdurige opnamen nodig…</a:t>
            </a:r>
          </a:p>
        </p:txBody>
      </p:sp>
      <p:pic>
        <p:nvPicPr>
          <p:cNvPr id="45059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1341438"/>
            <a:ext cx="9147175" cy="38909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608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-26988"/>
            <a:ext cx="9144000" cy="6921501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8" y="-20638"/>
            <a:ext cx="9088437" cy="687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260350"/>
            <a:ext cx="9144000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6725" y="-25400"/>
            <a:ext cx="9790113" cy="6948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Sterbeweging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altLang="nl-NL" sz="2800" smtClean="0"/>
              <a:t>Heel leuk voor leerlingen om zelf zichtbaar te maken</a:t>
            </a:r>
          </a:p>
          <a:p>
            <a:endParaRPr lang="nl-NL" altLang="nl-NL" sz="2800" smtClean="0"/>
          </a:p>
        </p:txBody>
      </p:sp>
      <p:pic>
        <p:nvPicPr>
          <p:cNvPr id="47108" name="Picture 9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92725" y="1557338"/>
            <a:ext cx="2386013" cy="2185987"/>
          </a:xfrm>
        </p:spPr>
      </p:pic>
      <p:sp>
        <p:nvSpPr>
          <p:cNvPr id="47109" name="Tijdelijke aanduiding voor inhoud 5"/>
          <p:cNvSpPr>
            <a:spLocks noGrp="1"/>
          </p:cNvSpPr>
          <p:nvPr>
            <p:ph sz="quarter" idx="3"/>
          </p:nvPr>
        </p:nvSpPr>
        <p:spPr>
          <a:xfrm>
            <a:off x="5003800" y="4554538"/>
            <a:ext cx="4038600" cy="2187575"/>
          </a:xfrm>
        </p:spPr>
        <p:txBody>
          <a:bodyPr/>
          <a:lstStyle/>
          <a:p>
            <a:r>
              <a:rPr lang="nl-NL" altLang="nl-NL" sz="2800" smtClean="0"/>
              <a:t>Star trail software (</a:t>
            </a:r>
            <a:r>
              <a:rPr lang="nl-NL" altLang="nl-NL" sz="2800" smtClean="0">
                <a:hlinkClick r:id="rId3"/>
              </a:rPr>
              <a:t>www.startrails.de</a:t>
            </a:r>
            <a:r>
              <a:rPr lang="nl-NL" altLang="nl-NL" sz="2800" smtClean="0"/>
              <a:t>)</a:t>
            </a:r>
          </a:p>
          <a:p>
            <a:r>
              <a:rPr lang="nl-NL" altLang="nl-NL" sz="2800" smtClean="0"/>
              <a:t>Freeware</a:t>
            </a:r>
          </a:p>
        </p:txBody>
      </p:sp>
      <p:pic>
        <p:nvPicPr>
          <p:cNvPr id="4711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3644900"/>
            <a:ext cx="4211637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Star trail opnamen</a:t>
            </a:r>
          </a:p>
        </p:txBody>
      </p:sp>
      <p:sp>
        <p:nvSpPr>
          <p:cNvPr id="48131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Gedurende aantal uur regelmatig opnamen van zo’n 30 s maken (kan bijv. via computer aan camera)</a:t>
            </a:r>
          </a:p>
          <a:p>
            <a:r>
              <a:rPr lang="nl-NL" altLang="nl-NL" smtClean="0"/>
              <a:t>Star-trail software gebruiken</a:t>
            </a:r>
          </a:p>
          <a:p>
            <a:pPr lvl="1"/>
            <a:r>
              <a:rPr lang="nl-NL" altLang="nl-NL" smtClean="0"/>
              <a:t>Legt de opnamen over elkaar </a:t>
            </a:r>
          </a:p>
          <a:p>
            <a:pPr lvl="1"/>
            <a:r>
              <a:rPr lang="nl-NL" altLang="nl-NL" smtClean="0"/>
              <a:t>Maakt vervolgens een animatie of sterspooropname</a:t>
            </a:r>
          </a:p>
          <a:p>
            <a:pPr lvl="1"/>
            <a:r>
              <a:rPr lang="nl-NL" altLang="nl-NL" smtClean="0"/>
              <a:t>Achtergrond wordt er dan weer overheen gelegd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49155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49156" name="Tijdelijke aanduiding voor inhoud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541338" y="-20638"/>
            <a:ext cx="10288588" cy="6859588"/>
          </a:xfrm>
        </p:spPr>
      </p:pic>
      <p:sp>
        <p:nvSpPr>
          <p:cNvPr id="49157" name="Tijdelijke aanduiding voor inhoud 8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50179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" name="startrailscomp.avi">
            <a:hlinkClick r:id="" action="ppaction://media"/>
          </p:cNvPr>
          <p:cNvPicPr>
            <a:picLocks noGrp="1" noRot="1" noChangeAspect="1"/>
          </p:cNvPicPr>
          <p:nvPr>
            <p:ph sz="quarter" idx="2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113" y="-9525"/>
            <a:ext cx="9144000" cy="6072188"/>
          </a:xfrm>
        </p:spPr>
      </p:pic>
      <p:sp>
        <p:nvSpPr>
          <p:cNvPr id="50181" name="Tijdelijke aanduiding voor inhoud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Leuk fysisch detail</a:t>
            </a:r>
          </a:p>
        </p:txBody>
      </p:sp>
      <p:sp>
        <p:nvSpPr>
          <p:cNvPr id="51203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nl-NL" altLang="nl-NL" smtClean="0"/>
              <a:t>Laat leerlingen foto’s maken van meteorenregens</a:t>
            </a:r>
          </a:p>
          <a:p>
            <a:r>
              <a:rPr lang="nl-NL" altLang="nl-NL" smtClean="0"/>
              <a:t>Aan het spoor kun je de richting zien</a:t>
            </a:r>
          </a:p>
          <a:p>
            <a:r>
              <a:rPr lang="nl-NL" altLang="nl-NL" smtClean="0"/>
              <a:t>Mooi te koppelen aan energie/spectra</a:t>
            </a:r>
          </a:p>
        </p:txBody>
      </p:sp>
      <p:pic>
        <p:nvPicPr>
          <p:cNvPr id="51204" name="Tijdelijke aanduiding voor inhoud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45025" y="1406525"/>
            <a:ext cx="4498975" cy="5468938"/>
          </a:xfrm>
        </p:spPr>
      </p:pic>
      <p:sp>
        <p:nvSpPr>
          <p:cNvPr id="51205" name="Tijdelijke aanduiding voor inhoud 7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Historie</a:t>
            </a:r>
          </a:p>
        </p:txBody>
      </p:sp>
      <p:sp>
        <p:nvSpPr>
          <p:cNvPr id="614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Eerste astrofotografie in 1840 door William Draper</a:t>
            </a:r>
          </a:p>
          <a:p>
            <a:r>
              <a:rPr lang="nl-NL" altLang="nl-NL" smtClean="0"/>
              <a:t>20 minuten (!) belichting van de maan</a:t>
            </a:r>
          </a:p>
          <a:p>
            <a:r>
              <a:rPr lang="nl-NL" altLang="nl-NL" smtClean="0"/>
              <a:t>Eerste opname van een ster</a:t>
            </a:r>
            <a:br>
              <a:rPr lang="nl-NL" altLang="nl-NL" smtClean="0"/>
            </a:br>
            <a:r>
              <a:rPr lang="nl-NL" altLang="nl-NL" smtClean="0"/>
              <a:t>pas in 1850</a:t>
            </a:r>
          </a:p>
          <a:p>
            <a:r>
              <a:rPr lang="nl-NL" altLang="nl-NL" smtClean="0"/>
              <a:t>In 1874 werd de Venus overgang</a:t>
            </a:r>
            <a:br>
              <a:rPr lang="nl-NL" altLang="nl-NL" smtClean="0"/>
            </a:br>
            <a:r>
              <a:rPr lang="nl-NL" altLang="nl-NL" smtClean="0"/>
              <a:t>veelvuldig gefotografeerd</a:t>
            </a:r>
          </a:p>
        </p:txBody>
      </p:sp>
      <p:pic>
        <p:nvPicPr>
          <p:cNvPr id="6148" name="Picture 2" descr="One of the best early daguerrotypes of the&#10;Moon extant. Taken by J. A. Whipple at the 15-inch refractor of the&#10;Harvard College Observatory, Cambridge, MA. February 26, 1852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388" y="3402013"/>
            <a:ext cx="1800225" cy="308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4" descr="Wet Collodion photograph of the&#10;1875 Transit of Venus, Taken by French Astronomer Jules&#10;Janss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8163" y="4943475"/>
            <a:ext cx="1238250" cy="1238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Telescoop en poolster</a:t>
            </a:r>
          </a:p>
        </p:txBody>
      </p:sp>
      <p:sp>
        <p:nvSpPr>
          <p:cNvPr id="5222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Als we door een telescoop kijken moeten de sterren ‘gevolgd’ worden</a:t>
            </a:r>
          </a:p>
          <a:p>
            <a:r>
              <a:rPr lang="nl-NL" altLang="nl-NL" smtClean="0"/>
              <a:t>Alleen mogelijk door telescoop mee te laten draaien met de sterren</a:t>
            </a:r>
          </a:p>
          <a:p>
            <a:r>
              <a:rPr lang="nl-NL" altLang="nl-NL" smtClean="0"/>
              <a:t>Equatoriaal opstelling</a:t>
            </a:r>
          </a:p>
        </p:txBody>
      </p:sp>
      <p:pic>
        <p:nvPicPr>
          <p:cNvPr id="52228" name="Picture 7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318"/>
          <a:stretch>
            <a:fillRect/>
          </a:stretch>
        </p:blipFill>
        <p:spPr bwMode="auto">
          <a:xfrm>
            <a:off x="4570413" y="3760788"/>
            <a:ext cx="4178300" cy="295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4437063"/>
            <a:ext cx="3457575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2244725"/>
            <a:ext cx="5400675" cy="4030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3251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Hoe half uur belichten?</a:t>
            </a:r>
          </a:p>
        </p:txBody>
      </p:sp>
      <p:sp>
        <p:nvSpPr>
          <p:cNvPr id="53252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Waar kun je het volgen mee vergelijken?</a:t>
            </a:r>
          </a:p>
        </p:txBody>
      </p:sp>
      <p:pic>
        <p:nvPicPr>
          <p:cNvPr id="5325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546350"/>
            <a:ext cx="2595562" cy="362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03" t="27094" r="17786" b="63966"/>
          <a:stretch>
            <a:fillRect/>
          </a:stretch>
        </p:blipFill>
        <p:spPr bwMode="auto">
          <a:xfrm>
            <a:off x="0" y="3265488"/>
            <a:ext cx="4432300" cy="358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ep 3"/>
          <p:cNvGrpSpPr>
            <a:grpSpLocks/>
          </p:cNvGrpSpPr>
          <p:nvPr/>
        </p:nvGrpSpPr>
        <p:grpSpPr bwMode="auto">
          <a:xfrm>
            <a:off x="1304925" y="3429000"/>
            <a:ext cx="2971800" cy="2247900"/>
            <a:chOff x="1304965" y="3429000"/>
            <a:chExt cx="2971800" cy="2247900"/>
          </a:xfrm>
        </p:grpSpPr>
        <p:pic>
          <p:nvPicPr>
            <p:cNvPr id="53256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0642" y="4293096"/>
              <a:ext cx="400447" cy="3181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257" name="Picture 5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4965" y="3429000"/>
              <a:ext cx="2971800" cy="22479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32864 -0.2057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424" y="-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542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Korte historie astrofotografie</a:t>
            </a:r>
          </a:p>
          <a:p>
            <a:r>
              <a:rPr lang="nl-NL" altLang="nl-NL" smtClean="0"/>
              <a:t>Ontwikkeling in de hobby</a:t>
            </a:r>
          </a:p>
          <a:p>
            <a:r>
              <a:rPr lang="nl-NL" altLang="nl-NL" smtClean="0"/>
              <a:t>Technologie </a:t>
            </a:r>
            <a:r>
              <a:rPr lang="nl-NL" altLang="nl-NL" smtClean="0">
                <a:sym typeface="Wingdings" pitchFamily="2" charset="2"/>
              </a:rPr>
              <a:t> CCD vs DSLR</a:t>
            </a:r>
            <a:r>
              <a:rPr lang="nl-NL" altLang="nl-NL" smtClean="0"/>
              <a:t> </a:t>
            </a:r>
          </a:p>
          <a:p>
            <a:r>
              <a:rPr lang="nl-NL" altLang="nl-NL" smtClean="0"/>
              <a:t>Beknopte fysica achter de astrofotografie</a:t>
            </a:r>
          </a:p>
          <a:p>
            <a:r>
              <a:rPr lang="nl-NL" altLang="nl-NL" smtClean="0"/>
              <a:t>Wat kun je ermee in de klas of op school?</a:t>
            </a:r>
          </a:p>
          <a:p>
            <a:r>
              <a:rPr lang="nl-NL" altLang="nl-NL" smtClean="0">
                <a:solidFill>
                  <a:srgbClr val="FF0000"/>
                </a:solidFill>
              </a:rPr>
              <a:t>Resultaten</a:t>
            </a:r>
          </a:p>
          <a:p>
            <a:r>
              <a:rPr lang="nl-NL" altLang="nl-NL" smtClean="0"/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Zon, maan en planeten</a:t>
            </a:r>
          </a:p>
        </p:txBody>
      </p:sp>
      <p:sp>
        <p:nvSpPr>
          <p:cNvPr id="552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632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6443663" cy="6905625"/>
          </a:xfrm>
        </p:spPr>
      </p:pic>
      <p:pic>
        <p:nvPicPr>
          <p:cNvPr id="56324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0"/>
            <a:ext cx="2700337" cy="368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3663" y="3689350"/>
            <a:ext cx="2700337" cy="204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7347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28575"/>
            <a:ext cx="9193213" cy="6121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8371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1897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5939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400" y="-15875"/>
            <a:ext cx="9193213" cy="45974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el 1"/>
          <p:cNvSpPr>
            <a:spLocks noGrp="1"/>
          </p:cNvSpPr>
          <p:nvPr>
            <p:ph type="title"/>
          </p:nvPr>
        </p:nvSpPr>
        <p:spPr>
          <a:xfrm>
            <a:off x="468313" y="404813"/>
            <a:ext cx="8229600" cy="1143000"/>
          </a:xfrm>
        </p:spPr>
        <p:txBody>
          <a:bodyPr/>
          <a:lstStyle/>
          <a:p>
            <a:r>
              <a:rPr lang="nl-NL" altLang="nl-NL" smtClean="0"/>
              <a:t>Nevels in narrowband</a:t>
            </a:r>
          </a:p>
        </p:txBody>
      </p:sp>
      <p:sp>
        <p:nvSpPr>
          <p:cNvPr id="48131" name="Tijdelijke aanduiding voor inhoud 3"/>
          <p:cNvSpPr>
            <a:spLocks noGrp="1"/>
          </p:cNvSpPr>
          <p:nvPr>
            <p:ph idx="1"/>
          </p:nvPr>
        </p:nvSpPr>
        <p:spPr>
          <a:xfrm>
            <a:off x="468313" y="1700213"/>
            <a:ext cx="8229600" cy="4525962"/>
          </a:xfrm>
        </p:spPr>
        <p:txBody>
          <a:bodyPr/>
          <a:lstStyle/>
          <a:p>
            <a:pPr>
              <a:defRPr/>
            </a:pPr>
            <a:r>
              <a:rPr lang="nl-NL" dirty="0" smtClean="0"/>
              <a:t>Nevels en sterrenhopen zijn wijd verspreid!</a:t>
            </a:r>
          </a:p>
          <a:p>
            <a:pPr>
              <a:defRPr/>
            </a:pPr>
            <a:r>
              <a:rPr lang="nl-NL" dirty="0" smtClean="0"/>
              <a:t>De hemel zit vol met dit soort objecten…</a:t>
            </a:r>
          </a:p>
          <a:p>
            <a:pPr>
              <a:defRPr/>
            </a:pPr>
            <a:r>
              <a:rPr lang="nl-NL" dirty="0" smtClean="0"/>
              <a:t>Hier wat voorbeelden zoals die gefotografeerd zijn door mij in de afgelopen jaren</a:t>
            </a:r>
          </a:p>
          <a:p>
            <a:pPr marL="0" indent="0">
              <a:buFontTx/>
              <a:buNone/>
              <a:defRPr/>
            </a:pP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1443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0"/>
            <a:ext cx="8137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4" name="Tijdelijke aanduiding voor inhoud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Maan</a:t>
            </a:r>
          </a:p>
        </p:txBody>
      </p:sp>
      <p:sp>
        <p:nvSpPr>
          <p:cNvPr id="7171" name="Tijdelijke aanduiding voor inhoud 2"/>
          <p:cNvSpPr>
            <a:spLocks noGrp="1"/>
          </p:cNvSpPr>
          <p:nvPr>
            <p:ph idx="1"/>
          </p:nvPr>
        </p:nvSpPr>
        <p:spPr>
          <a:xfrm>
            <a:off x="250825" y="1495425"/>
            <a:ext cx="8229600" cy="4525963"/>
          </a:xfrm>
        </p:spPr>
        <p:txBody>
          <a:bodyPr/>
          <a:lstStyle/>
          <a:p>
            <a:r>
              <a:rPr lang="nl-NL" altLang="nl-NL" smtClean="0"/>
              <a:t>1903: eerste fotografische maanatlas, tot die tijd alleen getekend</a:t>
            </a:r>
          </a:p>
        </p:txBody>
      </p:sp>
      <p:pic>
        <p:nvPicPr>
          <p:cNvPr id="7172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549525"/>
            <a:ext cx="7715250" cy="431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2467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2468" name="Tijdelijke aanduiding voor inhoud 2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3813" y="6350"/>
            <a:ext cx="9167813" cy="69326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3491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3492" name="Tijdelijke aanduiding voor inhoud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7015163"/>
          </a:xfrm>
        </p:spPr>
      </p:pic>
      <p:sp>
        <p:nvSpPr>
          <p:cNvPr id="63493" name="Tijdelijke aanduiding voor inhoud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4515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4516" name="Tijdelijke aanduiding voor inhoud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4517" name="Tijdelijke aanduiding voor inhou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5725" y="0"/>
            <a:ext cx="92662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8" name="Tijdelijke aanduiding voor inhoud 1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5539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5540" name="Tijdelijke aanduiding voor inhoud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79413" y="-19050"/>
            <a:ext cx="9559926" cy="6877050"/>
          </a:xfrm>
        </p:spPr>
      </p:pic>
      <p:sp>
        <p:nvSpPr>
          <p:cNvPr id="65541" name="Tijdelijke aanduiding voor inhoud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6563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6564" name="Tijdelijke aanduiding voor inhoud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4925" y="17463"/>
            <a:ext cx="9178925" cy="6880225"/>
          </a:xfrm>
        </p:spPr>
      </p:pic>
      <p:sp>
        <p:nvSpPr>
          <p:cNvPr id="66565" name="Tijdelijke aanduiding voor inhoud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7587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7588" name="Tijdelijke aanduiding voor inhoud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99275"/>
          </a:xfrm>
        </p:spPr>
      </p:pic>
      <p:sp>
        <p:nvSpPr>
          <p:cNvPr id="67589" name="Tijdelijke aanduiding voor inhoud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sp>
        <p:nvSpPr>
          <p:cNvPr id="68611" name="Tijdelijke aanduiding voor tekst 2"/>
          <p:cNvSpPr>
            <a:spLocks noGrp="1"/>
          </p:cNvSpPr>
          <p:nvPr>
            <p:ph type="body" sz="half"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68612" name="Tijdelijke aanduiding voor inhoud 5"/>
          <p:cNvPicPr>
            <a:picLocks noGrp="1" noChangeAspect="1"/>
          </p:cNvPicPr>
          <p:nvPr>
            <p:ph sz="quarter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0"/>
            <a:ext cx="8605838" cy="6848475"/>
          </a:xfrm>
        </p:spPr>
      </p:pic>
      <p:sp>
        <p:nvSpPr>
          <p:cNvPr id="68613" name="Tijdelijke aanduiding voor inhoud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Sterrenstelsels</a:t>
            </a:r>
          </a:p>
        </p:txBody>
      </p:sp>
      <p:sp>
        <p:nvSpPr>
          <p:cNvPr id="69635" name="Tijdelijke aanduiding voor inhoud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/>
          <a:lstStyle/>
          <a:p>
            <a:r>
              <a:rPr lang="nl-NL" altLang="nl-NL" smtClean="0"/>
              <a:t>Vrijwel niet te doen in narrowband</a:t>
            </a:r>
          </a:p>
          <a:p>
            <a:r>
              <a:rPr lang="nl-NL" altLang="nl-NL" smtClean="0"/>
              <a:t>Deze objecten hebben een breedbandig spectrum</a:t>
            </a:r>
          </a:p>
          <a:p>
            <a:r>
              <a:rPr lang="nl-NL" altLang="nl-NL" smtClean="0"/>
              <a:t>Vaak wel H-alpha (stervormingsgebieden)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70659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6513" y="-26988"/>
            <a:ext cx="9232901" cy="689927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7168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8575" y="-28575"/>
            <a:ext cx="9172575" cy="72009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Mars</a:t>
            </a:r>
          </a:p>
        </p:txBody>
      </p:sp>
      <p:sp>
        <p:nvSpPr>
          <p:cNvPr id="819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Mars rond 1900 voor het eerst op foto</a:t>
            </a:r>
          </a:p>
          <a:p>
            <a:r>
              <a:rPr lang="nl-NL" altLang="nl-NL" smtClean="0"/>
              <a:t>Tijd van de ‘kanalen’ op Mars</a:t>
            </a:r>
          </a:p>
        </p:txBody>
      </p:sp>
      <p:pic>
        <p:nvPicPr>
          <p:cNvPr id="819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3075"/>
            <a:ext cx="407035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350" y="3422650"/>
            <a:ext cx="5073650" cy="343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72707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313863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73731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9525" y="0"/>
            <a:ext cx="9245600" cy="6858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7475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413" y="7938"/>
            <a:ext cx="9458326" cy="684212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Variabele sterren</a:t>
            </a:r>
          </a:p>
        </p:txBody>
      </p:sp>
      <p:sp>
        <p:nvSpPr>
          <p:cNvPr id="7577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nl-NL" smtClean="0"/>
              <a:t>Sterren die van helderheid veranderen</a:t>
            </a:r>
          </a:p>
          <a:p>
            <a:r>
              <a:rPr lang="en-US" altLang="nl-NL" smtClean="0"/>
              <a:t>Variaties in de orde van millimagnituden tot wel 20 magnituden in perioden van enkele uren tot enkele jaren</a:t>
            </a:r>
          </a:p>
          <a:p>
            <a:r>
              <a:rPr lang="en-US" altLang="nl-NL" smtClean="0"/>
              <a:t>De eerste variabele sterren werden al in 1600 waargenomen</a:t>
            </a:r>
          </a:p>
          <a:p>
            <a:r>
              <a:rPr lang="en-US" altLang="nl-NL" smtClean="0"/>
              <a:t>Momenteel zo’n 150.000 variabele sterren bekend</a:t>
            </a:r>
          </a:p>
          <a:p>
            <a:endParaRPr lang="en-US" altLang="nl-NL" smtClean="0"/>
          </a:p>
          <a:p>
            <a:endParaRPr lang="nl-NL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nl-NL" sz="4000" smtClean="0">
                <a:solidFill>
                  <a:schemeClr val="tx1"/>
                </a:solidFill>
              </a:rPr>
              <a:t>Welke typen?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nl-NL" smtClean="0"/>
              <a:t>Twee types in vier verschillende klassen</a:t>
            </a:r>
            <a:endParaRPr lang="en-US" altLang="nl-NL" sz="2800" smtClean="0"/>
          </a:p>
          <a:p>
            <a:pPr eaLnBrk="1" hangingPunct="1"/>
            <a:r>
              <a:rPr lang="en-US" altLang="nl-NL" smtClean="0"/>
              <a:t>Types:</a:t>
            </a:r>
          </a:p>
          <a:p>
            <a:pPr lvl="1" eaLnBrk="1" hangingPunct="1"/>
            <a:r>
              <a:rPr lang="en-US" altLang="nl-NL" smtClean="0"/>
              <a:t>Intrinsiek</a:t>
            </a:r>
          </a:p>
          <a:p>
            <a:pPr lvl="2" eaLnBrk="1" hangingPunct="1"/>
            <a:r>
              <a:rPr lang="en-US" altLang="nl-NL" smtClean="0"/>
              <a:t>Pulserend</a:t>
            </a:r>
          </a:p>
          <a:p>
            <a:pPr lvl="2" eaLnBrk="1" hangingPunct="1"/>
            <a:r>
              <a:rPr lang="en-US" altLang="nl-NL" smtClean="0"/>
              <a:t>Eruptief</a:t>
            </a:r>
          </a:p>
          <a:p>
            <a:pPr lvl="1" eaLnBrk="1" hangingPunct="1"/>
            <a:r>
              <a:rPr lang="en-US" altLang="nl-NL" smtClean="0"/>
              <a:t>Extrinsiek</a:t>
            </a:r>
          </a:p>
          <a:p>
            <a:pPr lvl="2" eaLnBrk="1" hangingPunct="1"/>
            <a:r>
              <a:rPr lang="en-US" altLang="nl-NL" smtClean="0"/>
              <a:t>Eclipserende dubbelsterren</a:t>
            </a:r>
          </a:p>
          <a:p>
            <a:pPr lvl="2" eaLnBrk="1" hangingPunct="1"/>
            <a:r>
              <a:rPr lang="en-US" altLang="nl-NL" smtClean="0"/>
              <a:t>Roterende sterren met niet egale oppervlaktehelderheid</a:t>
            </a:r>
          </a:p>
          <a:p>
            <a:pPr lvl="2" eaLnBrk="1" hangingPunct="1"/>
            <a:endParaRPr lang="en-US" altLang="nl-NL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Waarnemen</a:t>
            </a:r>
          </a:p>
        </p:txBody>
      </p:sp>
      <p:sp>
        <p:nvSpPr>
          <p:cNvPr id="77827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Met het blote oog (grote helderheidsverschillen)</a:t>
            </a:r>
          </a:p>
          <a:p>
            <a:r>
              <a:rPr lang="nl-NL" altLang="nl-NL" smtClean="0"/>
              <a:t>Met de verrekijker (visueel schatten)</a:t>
            </a:r>
          </a:p>
          <a:p>
            <a:r>
              <a:rPr lang="nl-NL" altLang="nl-NL" smtClean="0"/>
              <a:t>Fotografisch</a:t>
            </a:r>
          </a:p>
          <a:p>
            <a:pPr lvl="1"/>
            <a:r>
              <a:rPr lang="nl-NL" altLang="nl-NL" smtClean="0"/>
              <a:t>Camera met lens</a:t>
            </a:r>
          </a:p>
          <a:p>
            <a:pPr lvl="1"/>
            <a:r>
              <a:rPr lang="nl-NL" altLang="nl-NL" smtClean="0"/>
              <a:t>Camera met teleskoop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Lineariteit sensor</a:t>
            </a:r>
          </a:p>
        </p:txBody>
      </p:sp>
      <p:sp>
        <p:nvSpPr>
          <p:cNvPr id="7885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z="2800" smtClean="0"/>
              <a:t>Valt onder (havo keuze-onderwerp) automatische systemen </a:t>
            </a:r>
          </a:p>
          <a:p>
            <a:r>
              <a:rPr lang="nl-NL" altLang="nl-NL" sz="2800" smtClean="0"/>
              <a:t>Leerlingen wordt geleerd dat een lineaire sensor belangrijk is</a:t>
            </a:r>
          </a:p>
          <a:p>
            <a:r>
              <a:rPr lang="nl-NL" altLang="nl-NL" sz="2800" smtClean="0"/>
              <a:t>Maar waarom dan?</a:t>
            </a:r>
          </a:p>
          <a:p>
            <a:r>
              <a:rPr lang="nl-NL" altLang="nl-NL" sz="2800" smtClean="0"/>
              <a:t>Noodzakelijk om helderheid van sterren te meten</a:t>
            </a:r>
          </a:p>
          <a:p>
            <a:r>
              <a:rPr lang="nl-NL" altLang="nl-NL" sz="2800" smtClean="0"/>
              <a:t>De magnitude van sterren is direct af te leiden uit de intensiteit van het ontvangen signaal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Mogelijk PWS idee</a:t>
            </a:r>
          </a:p>
        </p:txBody>
      </p:sp>
      <p:sp>
        <p:nvSpPr>
          <p:cNvPr id="7987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Onderzoek doen naar de eigenschappen van sensoren in verschillende spiegelreflexcamera’s</a:t>
            </a:r>
          </a:p>
          <a:p>
            <a:r>
              <a:rPr lang="nl-NL" altLang="nl-NL" smtClean="0"/>
              <a:t>O.a. lineariteit, gain, bias enz. bepalen</a:t>
            </a:r>
          </a:p>
          <a:p>
            <a:r>
              <a:rPr lang="nl-NL" altLang="nl-NL" smtClean="0"/>
              <a:t>Wat gebeurt er met de data als de ISO van een camera hoger wordt gezet…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PWS</a:t>
            </a:r>
          </a:p>
        </p:txBody>
      </p:sp>
      <p:sp>
        <p:nvSpPr>
          <p:cNvPr id="8089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Variabele sterren lenen zich uitstekend voor PWS onderzoeken</a:t>
            </a:r>
          </a:p>
          <a:p>
            <a:r>
              <a:rPr lang="nl-NL" altLang="nl-NL" smtClean="0"/>
              <a:t>Leerlingen kunnen zelf data verzamelen of AAVSO database raadplegen (&gt;20.000.000 waarnemingen!)</a:t>
            </a:r>
          </a:p>
          <a:p>
            <a:r>
              <a:rPr lang="nl-NL" altLang="nl-NL" smtClean="0"/>
              <a:t>Daadwerkelijk wetenschappelijk onderzoek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Wat resultaten</a:t>
            </a:r>
          </a:p>
        </p:txBody>
      </p:sp>
      <p:pic>
        <p:nvPicPr>
          <p:cNvPr id="81923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03350" y="1196975"/>
            <a:ext cx="5832475" cy="5483225"/>
          </a:xfr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1125538"/>
            <a:ext cx="7489825" cy="561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Deepsky</a:t>
            </a:r>
          </a:p>
        </p:txBody>
      </p:sp>
      <p:sp>
        <p:nvSpPr>
          <p:cNvPr id="9219" name="Tijdelijke aanduiding voor inhoud 2"/>
          <p:cNvSpPr>
            <a:spLocks noGrp="1"/>
          </p:cNvSpPr>
          <p:nvPr>
            <p:ph idx="1"/>
          </p:nvPr>
        </p:nvSpPr>
        <p:spPr>
          <a:xfrm>
            <a:off x="457200" y="1350963"/>
            <a:ext cx="8229600" cy="4525962"/>
          </a:xfrm>
        </p:spPr>
        <p:txBody>
          <a:bodyPr/>
          <a:lstStyle/>
          <a:p>
            <a:r>
              <a:rPr lang="nl-NL" altLang="nl-NL" smtClean="0"/>
              <a:t>In begin 20</a:t>
            </a:r>
            <a:r>
              <a:rPr lang="nl-NL" altLang="nl-NL" baseline="30000" smtClean="0"/>
              <a:t>e</a:t>
            </a:r>
            <a:r>
              <a:rPr lang="nl-NL" altLang="nl-NL" smtClean="0"/>
              <a:t> eeuw vooral vooruitgang in gevoeligheid film</a:t>
            </a:r>
          </a:p>
          <a:p>
            <a:r>
              <a:rPr lang="nl-NL" altLang="nl-NL" smtClean="0"/>
              <a:t>Steeds meer detail op opnamen</a:t>
            </a:r>
          </a:p>
        </p:txBody>
      </p:sp>
      <p:pic>
        <p:nvPicPr>
          <p:cNvPr id="9220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14675"/>
            <a:ext cx="5067300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55" t="2608" r="1379" b="20358"/>
          <a:stretch>
            <a:fillRect/>
          </a:stretch>
        </p:blipFill>
        <p:spPr bwMode="auto">
          <a:xfrm>
            <a:off x="4643438" y="3114675"/>
            <a:ext cx="5094287" cy="374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Tekstvak 2"/>
          <p:cNvSpPr txBox="1">
            <a:spLocks noChangeArrowheads="1"/>
          </p:cNvSpPr>
          <p:nvPr/>
        </p:nvSpPr>
        <p:spPr bwMode="auto">
          <a:xfrm>
            <a:off x="107950" y="6308725"/>
            <a:ext cx="9036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l-NL" altLang="nl-NL" sz="1800">
                <a:solidFill>
                  <a:schemeClr val="bg1"/>
                </a:solidFill>
              </a:rPr>
              <a:t>1920 2.5 m Mt. Wilson			2012 0.27 m HI-Ambacht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82947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62451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83971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836613"/>
            <a:ext cx="9051925" cy="475297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nl-NL" altLang="nl-NL" smtClean="0"/>
              <a:t>Exoplaneten</a:t>
            </a:r>
          </a:p>
        </p:txBody>
      </p:sp>
      <p:pic>
        <p:nvPicPr>
          <p:cNvPr id="8499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175" y="-19050"/>
            <a:ext cx="3525838" cy="6877050"/>
          </a:xfrm>
        </p:spPr>
      </p:pic>
      <p:pic>
        <p:nvPicPr>
          <p:cNvPr id="84996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6475" y="2349500"/>
            <a:ext cx="5602288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86019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88" y="0"/>
            <a:ext cx="9121775" cy="645318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Leerlingen bouwen telescoop</a:t>
            </a:r>
          </a:p>
        </p:txBody>
      </p:sp>
      <p:sp>
        <p:nvSpPr>
          <p:cNvPr id="870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PWS in samenwerking met Jean-Pierre Grootaerd (Werkgroep Kijkerbouw Gent)</a:t>
            </a:r>
          </a:p>
          <a:p>
            <a:r>
              <a:rPr lang="nl-NL" altLang="nl-NL" smtClean="0"/>
              <a:t>Leerlingenprojecten om telescopen zelf te bouwen </a:t>
            </a:r>
          </a:p>
          <a:p>
            <a:r>
              <a:rPr lang="nl-NL" altLang="nl-NL" smtClean="0"/>
              <a:t>Leerlingen slijpen zelf spiegel</a:t>
            </a:r>
          </a:p>
          <a:p>
            <a:r>
              <a:rPr lang="nl-NL" altLang="nl-NL" smtClean="0"/>
              <a:t>Begeleiding en resultaten ver boven verwachting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88067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3787775" cy="2841625"/>
          </a:xfrm>
        </p:spPr>
      </p:pic>
      <p:pic>
        <p:nvPicPr>
          <p:cNvPr id="88068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225" y="4221163"/>
            <a:ext cx="3716338" cy="278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8069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9213" y="1484313"/>
            <a:ext cx="5284787" cy="396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Inhoud</a:t>
            </a:r>
          </a:p>
        </p:txBody>
      </p:sp>
      <p:sp>
        <p:nvSpPr>
          <p:cNvPr id="89091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Korte historie astrofotografie</a:t>
            </a:r>
          </a:p>
          <a:p>
            <a:r>
              <a:rPr lang="nl-NL" altLang="nl-NL" smtClean="0"/>
              <a:t>Ontwikkeling in de hobby</a:t>
            </a:r>
          </a:p>
          <a:p>
            <a:r>
              <a:rPr lang="nl-NL" altLang="nl-NL" smtClean="0"/>
              <a:t>Technologie </a:t>
            </a:r>
            <a:r>
              <a:rPr lang="nl-NL" altLang="nl-NL" smtClean="0">
                <a:sym typeface="Wingdings" pitchFamily="2" charset="2"/>
              </a:rPr>
              <a:t> CCD vs DSLR</a:t>
            </a:r>
            <a:r>
              <a:rPr lang="nl-NL" altLang="nl-NL" smtClean="0"/>
              <a:t> </a:t>
            </a:r>
          </a:p>
          <a:p>
            <a:r>
              <a:rPr lang="nl-NL" altLang="nl-NL" smtClean="0"/>
              <a:t>Beknopte fysica achter de astrofotografie</a:t>
            </a:r>
          </a:p>
          <a:p>
            <a:r>
              <a:rPr lang="nl-NL" altLang="nl-NL" smtClean="0"/>
              <a:t>Wat kun je ermee in de klas of op school?</a:t>
            </a:r>
          </a:p>
          <a:p>
            <a:r>
              <a:rPr lang="nl-NL" altLang="nl-NL" smtClean="0"/>
              <a:t>Resultaten</a:t>
            </a:r>
          </a:p>
          <a:p>
            <a:r>
              <a:rPr lang="nl-NL" altLang="nl-NL" smtClean="0">
                <a:solidFill>
                  <a:srgbClr val="FF0000"/>
                </a:solidFill>
              </a:rPr>
              <a:t>Boek ‘Inleiding in de astronomie’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Nieuw boek astronomie</a:t>
            </a:r>
          </a:p>
        </p:txBody>
      </p:sp>
      <p:sp>
        <p:nvSpPr>
          <p:cNvPr id="90115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Meer behoefte aan duidelijke lijn</a:t>
            </a:r>
          </a:p>
          <a:p>
            <a:r>
              <a:rPr lang="nl-NL" altLang="nl-NL" smtClean="0"/>
              <a:t>Geschiedenis vond ik ook belangrijk, ANW gedachte</a:t>
            </a:r>
          </a:p>
          <a:p>
            <a:r>
              <a:rPr lang="nl-NL" altLang="nl-NL" smtClean="0"/>
              <a:t>Wilde meer aansluiten op huidig natuurkunde programma in het VWO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Resultaat?</a:t>
            </a:r>
          </a:p>
        </p:txBody>
      </p:sp>
      <p:sp>
        <p:nvSpPr>
          <p:cNvPr id="91139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Boek: Een algemene inleiding in de astronomie</a:t>
            </a:r>
          </a:p>
          <a:p>
            <a:r>
              <a:rPr lang="nl-NL" altLang="nl-NL" smtClean="0"/>
              <a:t>Gebaseerd op NLT module</a:t>
            </a:r>
            <a:br>
              <a:rPr lang="nl-NL" altLang="nl-NL" smtClean="0"/>
            </a:br>
            <a:r>
              <a:rPr lang="nl-NL" altLang="nl-NL" smtClean="0"/>
              <a:t>levensloop van sterren, </a:t>
            </a:r>
            <a:br>
              <a:rPr lang="nl-NL" altLang="nl-NL" smtClean="0"/>
            </a:br>
            <a:r>
              <a:rPr lang="nl-NL" altLang="nl-NL" smtClean="0"/>
              <a:t>maar bijna volledig </a:t>
            </a:r>
            <a:br>
              <a:rPr lang="nl-NL" altLang="nl-NL" smtClean="0"/>
            </a:br>
            <a:r>
              <a:rPr lang="nl-NL" altLang="nl-NL" smtClean="0"/>
              <a:t>herschreven en met</a:t>
            </a:r>
            <a:br>
              <a:rPr lang="nl-NL" altLang="nl-NL" smtClean="0"/>
            </a:br>
            <a:r>
              <a:rPr lang="nl-NL" altLang="nl-NL" smtClean="0"/>
              <a:t>extra hoofdstukken</a:t>
            </a:r>
          </a:p>
        </p:txBody>
      </p:sp>
      <p:pic>
        <p:nvPicPr>
          <p:cNvPr id="91140" name="Afbeelding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28" t="6250" r="11458" b="6250"/>
          <a:stretch>
            <a:fillRect/>
          </a:stretch>
        </p:blipFill>
        <p:spPr bwMode="auto">
          <a:xfrm>
            <a:off x="6156325" y="2541588"/>
            <a:ext cx="29114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Overzicht boek</a:t>
            </a:r>
          </a:p>
        </p:txBody>
      </p:sp>
      <p:sp>
        <p:nvSpPr>
          <p:cNvPr id="9216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H1: Wat zien we aan de hemel?</a:t>
            </a:r>
          </a:p>
          <a:p>
            <a:r>
              <a:rPr lang="nl-NL" altLang="nl-NL" smtClean="0"/>
              <a:t>H2: De ontwikkeling van ons wereldbeeld</a:t>
            </a:r>
          </a:p>
          <a:p>
            <a:r>
              <a:rPr lang="nl-NL" altLang="nl-NL" smtClean="0"/>
              <a:t>H3: Zwaartekracht en de moderne astronomie</a:t>
            </a:r>
          </a:p>
          <a:p>
            <a:r>
              <a:rPr lang="nl-NL" altLang="nl-NL" smtClean="0"/>
              <a:t>H4: Meten aan sterren</a:t>
            </a:r>
          </a:p>
          <a:p>
            <a:r>
              <a:rPr lang="nl-NL" altLang="nl-NL" smtClean="0"/>
              <a:t>H5: De structuur van sterren</a:t>
            </a:r>
          </a:p>
          <a:p>
            <a:r>
              <a:rPr lang="nl-NL" altLang="nl-NL" smtClean="0"/>
              <a:t>H6: De levensloop van sterren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Digitale camera</a:t>
            </a:r>
          </a:p>
        </p:txBody>
      </p:sp>
      <p:sp>
        <p:nvSpPr>
          <p:cNvPr id="1024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altLang="nl-NL" smtClean="0"/>
              <a:t>Grote doorbraak aan einde 20</a:t>
            </a:r>
            <a:r>
              <a:rPr lang="nl-NL" altLang="nl-NL" baseline="30000" smtClean="0"/>
              <a:t>e</a:t>
            </a:r>
            <a:r>
              <a:rPr lang="nl-NL" altLang="nl-NL" smtClean="0"/>
              <a:t> eeuw met de introductie van CCD camera’s</a:t>
            </a:r>
          </a:p>
          <a:p>
            <a:r>
              <a:rPr lang="nl-NL" altLang="nl-NL" smtClean="0"/>
              <a:t>1973: eerste CCD camera </a:t>
            </a:r>
            <a:br>
              <a:rPr lang="nl-NL" altLang="nl-NL" smtClean="0"/>
            </a:br>
            <a:r>
              <a:rPr lang="nl-NL" altLang="nl-NL" smtClean="0"/>
              <a:t>(100x100 pixels)</a:t>
            </a:r>
          </a:p>
          <a:p>
            <a:r>
              <a:rPr lang="nl-NL" altLang="nl-NL" smtClean="0"/>
              <a:t>2013: 3.2 Gigapixels</a:t>
            </a:r>
          </a:p>
          <a:p>
            <a:endParaRPr lang="nl-NL" altLang="nl-NL" smtClean="0"/>
          </a:p>
          <a:p>
            <a:endParaRPr lang="nl-NL" altLang="nl-NL" smtClean="0"/>
          </a:p>
        </p:txBody>
      </p:sp>
      <p:pic>
        <p:nvPicPr>
          <p:cNvPr id="10244" name="Picture 2" descr="The first astronomical image taken by a CCD camera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8963" y="2781300"/>
            <a:ext cx="184785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2" descr="http://www.petapixel.com/assets/uploads/2011/11/largest_min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4508500"/>
            <a:ext cx="4730750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Waar te verkrijgen?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Digitaal: 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</a:rPr>
              <a:t>www.astronomie.nl</a:t>
            </a:r>
            <a:r>
              <a:rPr lang="nl-NL" dirty="0" smtClean="0"/>
              <a:t> </a:t>
            </a:r>
            <a:r>
              <a:rPr lang="nl-NL" dirty="0" smtClean="0">
                <a:sym typeface="Wingdings" pitchFamily="2" charset="2"/>
              </a:rPr>
              <a:t> lesmateriaal  VO  inleiding astronomie</a:t>
            </a:r>
          </a:p>
          <a:p>
            <a:pPr>
              <a:defRPr/>
            </a:pPr>
            <a:r>
              <a:rPr lang="nl-NL" dirty="0" smtClean="0">
                <a:sym typeface="Wingdings" pitchFamily="2" charset="2"/>
              </a:rPr>
              <a:t>In full-</a:t>
            </a:r>
            <a:r>
              <a:rPr lang="nl-NL" dirty="0" err="1" smtClean="0">
                <a:sym typeface="Wingdings" pitchFamily="2" charset="2"/>
              </a:rPr>
              <a:t>color</a:t>
            </a:r>
            <a:r>
              <a:rPr lang="nl-NL" dirty="0" smtClean="0">
                <a:sym typeface="Wingdings" pitchFamily="2" charset="2"/>
              </a:rPr>
              <a:t> hardcover </a:t>
            </a:r>
            <a:r>
              <a:rPr lang="nl-NL" dirty="0">
                <a:sym typeface="Wingdings" pitchFamily="2" charset="2"/>
              </a:rPr>
              <a:t>druk:</a:t>
            </a:r>
            <a:br>
              <a:rPr lang="nl-NL" dirty="0">
                <a:sym typeface="Wingdings" pitchFamily="2" charset="2"/>
              </a:rPr>
            </a:br>
            <a:r>
              <a:rPr lang="nl-NL" dirty="0">
                <a:sym typeface="Wingdings" pitchFamily="2" charset="2"/>
              </a:rPr>
              <a:t/>
            </a:r>
            <a:br>
              <a:rPr lang="nl-NL" dirty="0">
                <a:sym typeface="Wingdings" pitchFamily="2" charset="2"/>
              </a:rPr>
            </a:br>
            <a:r>
              <a:rPr lang="nl-NL" dirty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http://</a:t>
            </a:r>
            <a:r>
              <a:rPr lang="nl-NL" dirty="0" smtClean="0">
                <a:solidFill>
                  <a:schemeClr val="accent6">
                    <a:lumMod val="75000"/>
                  </a:schemeClr>
                </a:solidFill>
                <a:sym typeface="Wingdings" pitchFamily="2" charset="2"/>
              </a:rPr>
              <a:t>www.lulu.com/spotlight/astronomie</a:t>
            </a:r>
            <a:r>
              <a:rPr lang="nl-NL" dirty="0">
                <a:sym typeface="Wingdings" pitchFamily="2" charset="2"/>
              </a:rPr>
              <a:t/>
            </a:r>
            <a:br>
              <a:rPr lang="nl-NL" dirty="0">
                <a:sym typeface="Wingdings" pitchFamily="2" charset="2"/>
              </a:rPr>
            </a:br>
            <a:r>
              <a:rPr lang="nl-NL" dirty="0" smtClean="0">
                <a:sym typeface="Wingdings" pitchFamily="2" charset="2"/>
              </a:rPr>
              <a:t/>
            </a:r>
            <a:br>
              <a:rPr lang="nl-NL" dirty="0" smtClean="0">
                <a:sym typeface="Wingdings" pitchFamily="2" charset="2"/>
              </a:rPr>
            </a:br>
            <a:r>
              <a:rPr lang="nl-NL" dirty="0" smtClean="0">
                <a:sym typeface="Wingdings" pitchFamily="2" charset="2"/>
              </a:rPr>
              <a:t>Prijs: 29,95 (als in $ eerst naar Nederlandse </a:t>
            </a:r>
            <a:r>
              <a:rPr lang="nl-NL" dirty="0" err="1" smtClean="0">
                <a:sym typeface="Wingdings" pitchFamily="2" charset="2"/>
              </a:rPr>
              <a:t>lulu</a:t>
            </a:r>
            <a:r>
              <a:rPr lang="nl-NL" dirty="0" smtClean="0">
                <a:sym typeface="Wingdings" pitchFamily="2" charset="2"/>
              </a:rPr>
              <a:t> store gaan)</a:t>
            </a:r>
            <a:r>
              <a:rPr lang="nl-NL" dirty="0">
                <a:sym typeface="Wingdings" pitchFamily="2" charset="2"/>
              </a:rPr>
              <a:t/>
            </a:r>
            <a:br>
              <a:rPr lang="nl-NL" dirty="0">
                <a:sym typeface="Wingdings" pitchFamily="2" charset="2"/>
              </a:rPr>
            </a:br>
            <a:r>
              <a:rPr lang="nl-NL" dirty="0">
                <a:sym typeface="Wingdings" pitchFamily="2" charset="2"/>
              </a:rPr>
              <a:t/>
            </a:r>
            <a:br>
              <a:rPr lang="nl-NL" dirty="0">
                <a:sym typeface="Wingdings" pitchFamily="2" charset="2"/>
              </a:rPr>
            </a:br>
            <a:endParaRPr lang="nl-NL" dirty="0" smtClean="0"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z="3600" smtClean="0"/>
              <a:t>Foto op canvas voor huis of school?</a:t>
            </a:r>
          </a:p>
        </p:txBody>
      </p:sp>
      <p:pic>
        <p:nvPicPr>
          <p:cNvPr id="94211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67175" y="2276475"/>
            <a:ext cx="4770438" cy="3128963"/>
          </a:xfrm>
        </p:spPr>
      </p:pic>
      <p:pic>
        <p:nvPicPr>
          <p:cNvPr id="94212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1700213"/>
            <a:ext cx="3427413" cy="460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95235" name="Tijdelijke aanduiding voor inhoud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4763" y="-17463"/>
            <a:ext cx="3394076" cy="4525963"/>
          </a:xfrm>
        </p:spPr>
      </p:pic>
      <p:pic>
        <p:nvPicPr>
          <p:cNvPr id="95236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3822700"/>
            <a:ext cx="4572001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7" name="Afbeelding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39"/>
          <a:stretch>
            <a:fillRect/>
          </a:stretch>
        </p:blipFill>
        <p:spPr bwMode="auto">
          <a:xfrm>
            <a:off x="4567238" y="4044950"/>
            <a:ext cx="4576762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38" name="Afbeelding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725" y="0"/>
            <a:ext cx="5756275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Interesse?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nl-NL" dirty="0" smtClean="0"/>
              <a:t>Meer foto’s op: </a:t>
            </a:r>
            <a:r>
              <a:rPr lang="nl-NL" dirty="0" smtClean="0">
                <a:solidFill>
                  <a:srgbClr val="FFFF00"/>
                </a:solidFill>
              </a:rPr>
              <a:t>www.astro-photo.nl</a:t>
            </a:r>
          </a:p>
          <a:p>
            <a:pPr>
              <a:defRPr/>
            </a:pPr>
            <a:r>
              <a:rPr lang="nl-NL" dirty="0"/>
              <a:t>M</a:t>
            </a:r>
            <a:r>
              <a:rPr lang="nl-NL" dirty="0" smtClean="0"/>
              <a:t>ail: </a:t>
            </a:r>
            <a:r>
              <a:rPr lang="nl-NL" dirty="0" smtClean="0">
                <a:solidFill>
                  <a:srgbClr val="FFFF00"/>
                </a:solidFill>
              </a:rPr>
              <a:t>info@astro-photo.nl</a:t>
            </a:r>
          </a:p>
          <a:p>
            <a:pPr>
              <a:defRPr/>
            </a:pPr>
            <a:r>
              <a:rPr lang="nl-NL" dirty="0" smtClean="0"/>
              <a:t>Of vraag om mijn kaartje…</a:t>
            </a:r>
          </a:p>
          <a:p>
            <a:pPr>
              <a:defRPr/>
            </a:pPr>
            <a:endParaRPr lang="nl-NL" dirty="0"/>
          </a:p>
          <a:p>
            <a:pPr marL="0" indent="0" algn="ctr">
              <a:buFontTx/>
              <a:buNone/>
              <a:defRPr/>
            </a:pPr>
            <a:r>
              <a:rPr lang="nl-NL" dirty="0" smtClean="0"/>
              <a:t>Dank voor uw aandacht!</a:t>
            </a:r>
            <a:endParaRPr lang="nl-N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altLang="nl-NL" smtClean="0"/>
              <a:t>Vragen</a:t>
            </a:r>
          </a:p>
        </p:txBody>
      </p:sp>
      <p:sp>
        <p:nvSpPr>
          <p:cNvPr id="9728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 altLang="nl-NL" smtClean="0"/>
          </a:p>
        </p:txBody>
      </p:sp>
      <p:pic>
        <p:nvPicPr>
          <p:cNvPr id="97284" name="Picture 2" descr="http://assets.kingletas.com/wp-content/uploads/2013/04/Question-Peo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1533525"/>
            <a:ext cx="5362575" cy="499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3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FF0000"/>
      </a:hlink>
      <a:folHlink>
        <a:srgbClr val="99CC00"/>
      </a:folHlink>
    </a:clrScheme>
    <a:fontScheme name="Standaardontwerp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FF00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2922</TotalTime>
  <Words>1433</Words>
  <Application>Microsoft Office PowerPoint</Application>
  <PresentationFormat>Diavoorstelling (4:3)</PresentationFormat>
  <Paragraphs>275</Paragraphs>
  <Slides>94</Slides>
  <Notes>0</Notes>
  <HiddenSlides>0</HiddenSlides>
  <MMClips>2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94</vt:i4>
      </vt:variant>
    </vt:vector>
  </HeadingPairs>
  <TitlesOfParts>
    <vt:vector size="97" baseType="lpstr">
      <vt:lpstr>Arial</vt:lpstr>
      <vt:lpstr>Wingdings</vt:lpstr>
      <vt:lpstr>Standaardontwerp</vt:lpstr>
      <vt:lpstr>Astrofotografie en natuurkunde, een hemelse combinatie </vt:lpstr>
      <vt:lpstr>Korte introductie</vt:lpstr>
      <vt:lpstr>Inhoud</vt:lpstr>
      <vt:lpstr>Inhoud</vt:lpstr>
      <vt:lpstr>Historie</vt:lpstr>
      <vt:lpstr>Maan</vt:lpstr>
      <vt:lpstr>Mars</vt:lpstr>
      <vt:lpstr>Deepsky</vt:lpstr>
      <vt:lpstr>Digitale camera</vt:lpstr>
      <vt:lpstr>Inhoud</vt:lpstr>
      <vt:lpstr>Eerste telescoop (2010)</vt:lpstr>
      <vt:lpstr>14 cm refractor met 8Mp ccd</vt:lpstr>
      <vt:lpstr>PowerPoint-presentatie</vt:lpstr>
      <vt:lpstr>PowerPoint-presentatie</vt:lpstr>
      <vt:lpstr>Inhoud</vt:lpstr>
      <vt:lpstr>Technologie</vt:lpstr>
      <vt:lpstr>CCD</vt:lpstr>
      <vt:lpstr>CMOS</vt:lpstr>
      <vt:lpstr>Vergelijking</vt:lpstr>
      <vt:lpstr>DSLR Bayer matrix en gevoeligheid bij DSLR/Color CCD</vt:lpstr>
      <vt:lpstr>PowerPoint-presentatie</vt:lpstr>
      <vt:lpstr>CCD camera’s</vt:lpstr>
      <vt:lpstr>Probleem</vt:lpstr>
      <vt:lpstr>Hoe ruis en stof corrigeren?</vt:lpstr>
      <vt:lpstr>PowerPoint-presentatie</vt:lpstr>
      <vt:lpstr>PowerPoint-presentatie</vt:lpstr>
      <vt:lpstr>Inhoud</vt:lpstr>
      <vt:lpstr>PowerPoint-presentatie</vt:lpstr>
      <vt:lpstr>Smalbandotografie</vt:lpstr>
      <vt:lpstr>Spectraallijnen in de sterrenkunde</vt:lpstr>
      <vt:lpstr>PowerPoint-presentatie</vt:lpstr>
      <vt:lpstr>Waarom deze lijnen?</vt:lpstr>
      <vt:lpstr>Standaard set in nevelfotografie</vt:lpstr>
      <vt:lpstr>PowerPoint-presentatie</vt:lpstr>
      <vt:lpstr>Inhoud</vt:lpstr>
      <vt:lpstr>Spectraallijnen met mobiele telefoon</vt:lpstr>
      <vt:lpstr>Spaarlamp Learnlight app</vt:lpstr>
      <vt:lpstr>Visualspec</vt:lpstr>
      <vt:lpstr>Sterspectra</vt:lpstr>
      <vt:lpstr>Wat resultaten</vt:lpstr>
      <vt:lpstr>Nova Delphinus 2013</vt:lpstr>
      <vt:lpstr>PowerPoint-presentatie</vt:lpstr>
      <vt:lpstr>Terug naar narrowband        Langdurige opnamen nodig…</vt:lpstr>
      <vt:lpstr>PowerPoint-presentatie</vt:lpstr>
      <vt:lpstr>Sterbeweging</vt:lpstr>
      <vt:lpstr>Star trail opnamen</vt:lpstr>
      <vt:lpstr>PowerPoint-presentatie</vt:lpstr>
      <vt:lpstr>PowerPoint-presentatie</vt:lpstr>
      <vt:lpstr>Leuk fysisch detail</vt:lpstr>
      <vt:lpstr>Telescoop en poolster</vt:lpstr>
      <vt:lpstr>Hoe half uur belichten?</vt:lpstr>
      <vt:lpstr>Inhoud</vt:lpstr>
      <vt:lpstr>Zon, maan en planeten</vt:lpstr>
      <vt:lpstr>PowerPoint-presentatie</vt:lpstr>
      <vt:lpstr>PowerPoint-presentatie</vt:lpstr>
      <vt:lpstr>PowerPoint-presentatie</vt:lpstr>
      <vt:lpstr>PowerPoint-presentatie</vt:lpstr>
      <vt:lpstr>Nevels in narrowband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Sterrenstelsels</vt:lpstr>
      <vt:lpstr>PowerPoint-presentatie</vt:lpstr>
      <vt:lpstr>PowerPoint-presentatie</vt:lpstr>
      <vt:lpstr>PowerPoint-presentatie</vt:lpstr>
      <vt:lpstr>PowerPoint-presentatie</vt:lpstr>
      <vt:lpstr>PowerPoint-presentatie</vt:lpstr>
      <vt:lpstr>Variabele sterren</vt:lpstr>
      <vt:lpstr>Welke typen?</vt:lpstr>
      <vt:lpstr>Waarnemen</vt:lpstr>
      <vt:lpstr>Lineariteit sensor</vt:lpstr>
      <vt:lpstr>Mogelijk PWS idee</vt:lpstr>
      <vt:lpstr>PWS</vt:lpstr>
      <vt:lpstr>Wat resultaten</vt:lpstr>
      <vt:lpstr>PowerPoint-presentatie</vt:lpstr>
      <vt:lpstr>PowerPoint-presentatie</vt:lpstr>
      <vt:lpstr>Exoplaneten</vt:lpstr>
      <vt:lpstr>PowerPoint-presentatie</vt:lpstr>
      <vt:lpstr>Leerlingen bouwen telescoop</vt:lpstr>
      <vt:lpstr>PowerPoint-presentatie</vt:lpstr>
      <vt:lpstr>Inhoud</vt:lpstr>
      <vt:lpstr>Nieuw boek astronomie</vt:lpstr>
      <vt:lpstr>Resultaat?</vt:lpstr>
      <vt:lpstr>Overzicht boek</vt:lpstr>
      <vt:lpstr>Waar te verkrijgen?</vt:lpstr>
      <vt:lpstr>Foto op canvas voor huis of school?</vt:lpstr>
      <vt:lpstr>PowerPoint-presentatie</vt:lpstr>
      <vt:lpstr>Interesse?</vt:lpstr>
      <vt:lpstr>Vragen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ANW</dc:title>
  <dc:creator>andre</dc:creator>
  <cp:lastModifiedBy>Andre</cp:lastModifiedBy>
  <cp:revision>216</cp:revision>
  <dcterms:created xsi:type="dcterms:W3CDTF">2005-11-27T12:20:28Z</dcterms:created>
  <dcterms:modified xsi:type="dcterms:W3CDTF">2013-12-14T23:01:55Z</dcterms:modified>
</cp:coreProperties>
</file>