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8" r:id="rId2"/>
    <p:sldId id="337" r:id="rId3"/>
    <p:sldId id="414" r:id="rId4"/>
    <p:sldId id="415" r:id="rId5"/>
    <p:sldId id="400" r:id="rId6"/>
    <p:sldId id="408" r:id="rId7"/>
    <p:sldId id="402" r:id="rId8"/>
    <p:sldId id="338" r:id="rId9"/>
    <p:sldId id="339" r:id="rId10"/>
    <p:sldId id="409" r:id="rId11"/>
    <p:sldId id="413" r:id="rId12"/>
    <p:sldId id="410" r:id="rId13"/>
    <p:sldId id="411" r:id="rId14"/>
    <p:sldId id="412" r:id="rId15"/>
    <p:sldId id="363" r:id="rId16"/>
    <p:sldId id="352" r:id="rId17"/>
    <p:sldId id="396" r:id="rId18"/>
    <p:sldId id="399" r:id="rId19"/>
  </p:sldIdLst>
  <p:sldSz cx="9144000" cy="6858000" type="screen4x3"/>
  <p:notesSz cx="6794500" cy="9931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0427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34" autoAdjust="0"/>
  </p:normalViewPr>
  <p:slideViewPr>
    <p:cSldViewPr snapToObjects="1">
      <p:cViewPr>
        <p:scale>
          <a:sx n="80" d="100"/>
          <a:sy n="80" d="100"/>
        </p:scale>
        <p:origin x="-858" y="456"/>
      </p:cViewPr>
      <p:guideLst>
        <p:guide orient="horz" pos="900"/>
        <p:guide orient="horz" pos="2839"/>
        <p:guide orient="horz" pos="2699"/>
        <p:guide orient="horz" pos="1080"/>
        <p:guide pos="1642"/>
        <p:guide pos="13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50"/>
    </p:cViewPr>
  </p:sorterViewPr>
  <p:notesViewPr>
    <p:cSldViewPr snapToObjects="1">
      <p:cViewPr varScale="1">
        <p:scale>
          <a:sx n="80" d="100"/>
          <a:sy n="80" d="100"/>
        </p:scale>
        <p:origin x="-2058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54C5C-59EA-4F8D-9281-542C1F772940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3F306-6445-4FAB-B0EE-E82FB63193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321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F072D-93EC-4B87-9E29-D71FA716EFEB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9D4BE-4F5B-447A-A11D-812403D5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0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nova.nl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ieuwenatuurkunde.nl/documentatie" TargetMode="External"/><Relationship Id="rId4" Type="http://schemas.openxmlformats.org/officeDocument/2006/relationships/hyperlink" Target="http://www.betasteunpunten.nl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nova.nl/examenprogramma/handreiki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uwenatuurkunde.nl/disclaimer/7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uwenatuurkunde.nl/disclaimer/1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ieuwenatuurkunde.nl/disclaimer/71" TargetMode="External"/><Relationship Id="rId4" Type="http://schemas.openxmlformats.org/officeDocument/2006/relationships/hyperlink" Target="http://www.nieuwenatuurkunde.nl/disclaimer/55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nova.nl/examenprogramma/handreikin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FC162768-BEAD-48A6-AE66-C978DCDD7EBA}" type="slidenum">
              <a:rPr lang="en-US" sz="1200" baseline="0" smtClean="0"/>
              <a:pPr/>
              <a:t>1</a:t>
            </a:fld>
            <a:endParaRPr lang="en-US" sz="1200" baseline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Inleiding (5'): opzet van deze werkgroep, geven van informatie,  verzamelen van vragen, mede bedoeld als input voor een NVOX artikel (voortbouwend op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NTvN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delen we uit). Dan, kort vooruitlopend op punt 5: waar ging het ook weer om? Vervolgens duiken we onderstaande in.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documentatie, zie 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www.betanova.nl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professionalisering, zie 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www.betasteunpunten.nl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voorbeeldlesmateriaal, zie 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www.nieuwenatuurkunde.nl/documentatie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 schoolboeken,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voorzover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beschikbaar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9D4BE-4F5B-447A-A11D-812403D53A5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709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9E25D505-B9C9-406E-B86F-56B8A871AEDA}" type="slidenum">
              <a:rPr lang="nl-NL" sz="1200" baseline="0" smtClean="0"/>
              <a:pPr/>
              <a:t>18</a:t>
            </a:fld>
            <a:endParaRPr lang="nl-NL" sz="1200" baseline="0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Als het gaat om het vastleggen van concepten</a:t>
            </a:r>
            <a:r>
              <a:rPr lang="nl-NL" baseline="0" dirty="0" smtClean="0"/>
              <a:t> en contexten zijn er verschillende variaties mogelijk. Je ziet ze allemaal terug in de examenprogramma’s van de bètavakken.</a:t>
            </a:r>
            <a:endParaRPr lang="nl-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een voorbeeld van een ‘oude’ eindterm in het examenprogramma natuurkunde 2007 vwo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56A71A-E3CD-44B1-9CD8-77D62CCB62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5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Voorbeeld van een meer conceptueel geformuleerde eindtermen, maar dan in een ‘nieuwe natuurkunde’</a:t>
            </a:r>
            <a:r>
              <a:rPr lang="nl-NL" baseline="0" dirty="0" smtClean="0"/>
              <a:t> jasje. Er zijn in deze eindterm geen specifieke contexten voorgeschreven.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56A71A-E3CD-44B1-9CD8-77D62CCB62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0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Voorbeeld van een contextdomein. Binnen de natuurkunde</a:t>
            </a:r>
            <a:r>
              <a:rPr lang="nl-NL" baseline="0" dirty="0" smtClean="0"/>
              <a:t> kunnen mens en aarde als contexten beschouwd worden. Tegelijkertijd zijn het weer eigen deeldisciplines, met natuurlijk (deels) een eigen conceptueel vakstructuur en eigen contexten. * Docenten maken een keuze van 2 uit 4 subdomeinen.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56A71A-E3CD-44B1-9CD8-77D62CCB62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9D4BE-4F5B-447A-A11D-812403D53A5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79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handreiking, hoofdstuk 4 ("De eindtermen van het schoolexamen") en 7 ("Onderdelen naar keuze van de school"): 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www.betanova.nl/examenprogramma/handreiking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9D4BE-4F5B-447A-A11D-812403D53A5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74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advies commissie vernieuwing examenprogramma's: 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www.nieuwenatuurkunde.nl/disclaimer/71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geeft o.a. toelichting op uitwerking van de genoemde uitgangspunten in de opdracht (van OCW aan de commissie)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9D4BE-4F5B-447A-A11D-812403D53A5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01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voorbeeld havo:  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www.nieuwenatuurkunde.nl/disclaimer/18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voorbeeld vwo: 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www.nieuwenatuurkunde.nl/disclaimer/55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advies commissie vernieuwing examenprogramma's: 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www.nieuwenatuurkunde.nl/disclaimer/71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9D4BE-4F5B-447A-A11D-812403D53A5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14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handreiking, hoofdstuk 4 ("De eindtermen van het schoolexamen"): 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www.betanova.nl/examenprogramma/handreiking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9D4BE-4F5B-447A-A11D-812403D53A5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07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IMG0197_bew26x11gekni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9"/>
            <a:ext cx="9144000" cy="3868444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617787" y="3683000"/>
            <a:ext cx="6526212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SLO</a:t>
            </a:r>
            <a:r>
              <a:rPr lang="nl-NL" sz="1400" baseline="0" dirty="0" smtClean="0"/>
              <a:t> </a:t>
            </a:r>
            <a:r>
              <a:rPr lang="nl-NL" sz="1200" baseline="0" dirty="0" smtClean="0"/>
              <a:t>●</a:t>
            </a:r>
            <a:r>
              <a:rPr lang="nl-NL" sz="1400" baseline="0" dirty="0" smtClean="0"/>
              <a:t> nationaal expertisecentrum leerplanontwikkeling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E414-4AE6-4D36-8109-C304B95CAE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4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03BF-A17C-4846-9E8E-9066EF5C02B5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verandert er met het nieuwe natuurkundeprogramma? 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7788" y="4365104"/>
            <a:ext cx="5840412" cy="792684"/>
          </a:xfrm>
        </p:spPr>
        <p:txBody>
          <a:bodyPr/>
          <a:lstStyle/>
          <a:p>
            <a:r>
              <a:rPr lang="nl-NL" sz="1800" dirty="0" smtClean="0"/>
              <a:t>Maarten Pieters</a:t>
            </a:r>
          </a:p>
          <a:p>
            <a:r>
              <a:rPr lang="nl-NL" sz="1800" dirty="0"/>
              <a:t>Jos Paus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7332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239000" cy="4114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nl-NL" dirty="0"/>
              <a:t>Hoe kan ik het beste gebruik maken van de vrijheid die de SE-onderwerpen bieden? Binnen die ene eindterm per SE-subdomein mag je immers heel veel zelf beslissen!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Wat verandert er met het nieuwe natuurkundeprogramma? </a:t>
            </a:r>
          </a:p>
        </p:txBody>
      </p:sp>
    </p:spTree>
    <p:extLst>
      <p:ext uri="{BB962C8B-B14F-4D97-AF65-F5344CB8AC3E}">
        <p14:creationId xmlns:p14="http://schemas.microsoft.com/office/powerpoint/2010/main" val="25062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90600" y="2132856"/>
            <a:ext cx="7239000" cy="396314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nl-NL" sz="3000" dirty="0"/>
              <a:t>Om welke kenmerken draait het in de vernieuwing van het examen­programma? </a:t>
            </a:r>
            <a:endParaRPr lang="nl-NL" sz="3000" dirty="0" smtClean="0"/>
          </a:p>
          <a:p>
            <a:pPr marL="0" indent="0">
              <a:buNone/>
            </a:pPr>
            <a:endParaRPr lang="nl-NL" sz="3000" dirty="0" smtClean="0"/>
          </a:p>
          <a:p>
            <a:pPr marL="0" indent="0">
              <a:buNone/>
            </a:pPr>
            <a:r>
              <a:rPr lang="nl-NL" sz="3000" dirty="0" smtClean="0"/>
              <a:t>	Hoe hebben uit­gangs­punten als aansluiting VO-HO, 	vakkenafstemming en “concept-context” vorm 	gekregen? </a:t>
            </a:r>
          </a:p>
          <a:p>
            <a:pPr marL="0" indent="0">
              <a:buNone/>
            </a:pPr>
            <a:endParaRPr lang="nl-NL" sz="3000" dirty="0" smtClean="0"/>
          </a:p>
          <a:p>
            <a:pPr marL="0" indent="0">
              <a:buNone/>
            </a:pPr>
            <a:r>
              <a:rPr lang="nl-NL" sz="3000" dirty="0" smtClean="0"/>
              <a:t>	Om welke kenmerken draait het in de vernieuwing van 	het examen­programma? </a:t>
            </a:r>
          </a:p>
          <a:p>
            <a:pPr marL="0" indent="0">
              <a:buNone/>
            </a:pPr>
            <a:endParaRPr lang="nl-NL" sz="3000" dirty="0" smtClean="0"/>
          </a:p>
          <a:p>
            <a:pPr marL="0" indent="0">
              <a:buNone/>
            </a:pPr>
            <a:r>
              <a:rPr lang="nl-NL" sz="3000" dirty="0" smtClean="0"/>
              <a:t>	Hoe hebben uit­gangs­punten als aansluiting VO-HO, 	vakkenafstemming en “concept-context” vorm gekregen?</a:t>
            </a:r>
            <a:endParaRPr lang="nl-NL" sz="30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Wat verandert er met het nieuwe natuurkundeprogramma? </a:t>
            </a:r>
          </a:p>
        </p:txBody>
      </p:sp>
    </p:spTree>
    <p:extLst>
      <p:ext uri="{BB962C8B-B14F-4D97-AF65-F5344CB8AC3E}">
        <p14:creationId xmlns:p14="http://schemas.microsoft.com/office/powerpoint/2010/main" val="50201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9592" y="2967335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nl-NL" sz="3000" dirty="0"/>
              <a:t>Wat is de rol van het CE-domein H: Natuurkunde en technologie (havo),  Natuurwetten en modellen (vwo)?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/>
              <a:t>Wat verandert er met het nieuwe natuurkundeprogramma?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08475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1600" y="3105835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nl-NL" sz="3000" dirty="0"/>
              <a:t>Wat is de rol van het SE-domein I: experiment, modelstudie en ontwerp?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/>
              <a:t>Wat verandert er met het nieuwe natuurkundeprogramma?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7043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27584" y="2690336"/>
            <a:ext cx="77048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nl-NL" sz="3000" dirty="0"/>
              <a:t>Hoe kan ik mij op het nieuwe programma en de examens voorbereiden? Wat voor ondersteuning is beschikbaar? Wat hebben de regionale </a:t>
            </a:r>
            <a:r>
              <a:rPr lang="nl-NL" sz="3000" dirty="0" err="1"/>
              <a:t>bèta­steunpunten</a:t>
            </a:r>
            <a:r>
              <a:rPr lang="nl-NL" sz="3000" dirty="0"/>
              <a:t> te bieden, wat zijn de ervaringen daarmee?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/>
              <a:t>Wat verandert er met het nieuwe natuurkundeprogramma?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2490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70349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5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Vernieuwingskenmerken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931224" cy="38171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Concept-context (visie – eindtermen – didactische keuzes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Versterken relevantie en actualiteit</a:t>
            </a:r>
          </a:p>
          <a:p>
            <a:r>
              <a:rPr lang="nl-NL" dirty="0" smtClean="0"/>
              <a:t>Versterken samenhang binnen vak en tussen vakken</a:t>
            </a:r>
          </a:p>
          <a:p>
            <a:r>
              <a:rPr lang="nl-NL" dirty="0" smtClean="0"/>
              <a:t>Versterken aansluiting vo-ho</a:t>
            </a:r>
          </a:p>
          <a:p>
            <a:r>
              <a:rPr lang="nl-NL" dirty="0" smtClean="0"/>
              <a:t>Reductie overladenheid</a:t>
            </a:r>
          </a:p>
          <a:p>
            <a:r>
              <a:rPr lang="nl-NL" dirty="0" smtClean="0"/>
              <a:t>Nadruk op natuurwetenschappelijke denk- en werkwijzen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Nadruk op onderzoeken, ontwerpen, modelleren</a:t>
            </a:r>
          </a:p>
          <a:p>
            <a:r>
              <a:rPr lang="nl-NL" dirty="0"/>
              <a:t>Natuurwetenschappelijke kennisontwikkeling (</a:t>
            </a:r>
            <a:r>
              <a:rPr lang="nl-NL" dirty="0" err="1"/>
              <a:t>anw</a:t>
            </a:r>
            <a:r>
              <a:rPr lang="nl-NL" dirty="0"/>
              <a:t>)</a:t>
            </a:r>
          </a:p>
          <a:p>
            <a:r>
              <a:rPr lang="nl-NL" dirty="0"/>
              <a:t>Nadruk op natuurkundig redeneren </a:t>
            </a:r>
          </a:p>
          <a:p>
            <a:pPr marL="400050" lvl="1" indent="0">
              <a:buNone/>
            </a:pPr>
            <a:r>
              <a:rPr lang="nl-NL" dirty="0"/>
              <a:t>(kwalitatief ↔ kwantitatief)</a:t>
            </a:r>
          </a:p>
          <a:p>
            <a:r>
              <a:rPr lang="nl-NL" dirty="0"/>
              <a:t>Nieuwe inhouden</a:t>
            </a:r>
          </a:p>
          <a:p>
            <a:r>
              <a:rPr lang="nl-NL" dirty="0"/>
              <a:t>Keuzedomeinen schoolexamen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90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inhouden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417243"/>
          </a:xfrm>
        </p:spPr>
        <p:txBody>
          <a:bodyPr>
            <a:noAutofit/>
          </a:bodyPr>
          <a:lstStyle/>
          <a:p>
            <a:r>
              <a:rPr lang="nl-NL" sz="1800" dirty="0" smtClean="0"/>
              <a:t>se gaat voor natuurkunde over 60 % van de leerstof in examenprogramma</a:t>
            </a:r>
          </a:p>
          <a:p>
            <a:endParaRPr lang="nl-NL" sz="1800" dirty="0" smtClean="0"/>
          </a:p>
          <a:p>
            <a:r>
              <a:rPr lang="nl-NL" sz="1800" dirty="0" smtClean="0"/>
              <a:t>Geen specificatie 40% van se</a:t>
            </a:r>
          </a:p>
          <a:p>
            <a:endParaRPr lang="nl-NL" sz="1800" dirty="0" smtClean="0"/>
          </a:p>
          <a:p>
            <a:r>
              <a:rPr lang="nl-NL" sz="1800" dirty="0"/>
              <a:t>Deel A </a:t>
            </a:r>
            <a:r>
              <a:rPr lang="nl-NL" sz="1800" dirty="0" err="1"/>
              <a:t>bètabreed</a:t>
            </a:r>
            <a:endParaRPr lang="nl-NL" sz="1800" dirty="0"/>
          </a:p>
          <a:p>
            <a:endParaRPr lang="nl-NL" sz="1800" dirty="0" smtClean="0"/>
          </a:p>
          <a:p>
            <a:r>
              <a:rPr lang="nl-NL" sz="1800" dirty="0" smtClean="0"/>
              <a:t>I-domein: </a:t>
            </a:r>
            <a:r>
              <a:rPr lang="nl-NL" sz="1800" dirty="0" err="1" smtClean="0"/>
              <a:t>ce</a:t>
            </a:r>
            <a:r>
              <a:rPr lang="nl-NL" sz="1800" dirty="0" smtClean="0"/>
              <a:t>-onderdelen in se-tijd</a:t>
            </a:r>
          </a:p>
          <a:p>
            <a:pPr marL="0" indent="0">
              <a:buNone/>
            </a:pPr>
            <a:endParaRPr lang="nl-NL" sz="1800" dirty="0" smtClean="0"/>
          </a:p>
          <a:p>
            <a:r>
              <a:rPr lang="nl-NL" sz="1800" dirty="0" smtClean="0"/>
              <a:t>Keuzedomeinen se</a:t>
            </a:r>
            <a:endParaRPr lang="nl-NL" sz="1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nl-NL" sz="2100" dirty="0"/>
              <a:t>havo</a:t>
            </a:r>
          </a:p>
          <a:p>
            <a:pPr lvl="1"/>
            <a:r>
              <a:rPr lang="nl-NL" sz="2100" dirty="0"/>
              <a:t>technisch </a:t>
            </a:r>
            <a:r>
              <a:rPr lang="nl-NL" sz="2100" dirty="0" smtClean="0"/>
              <a:t>ontwerpen</a:t>
            </a:r>
          </a:p>
          <a:p>
            <a:pPr lvl="1"/>
            <a:r>
              <a:rPr lang="nl-NL" sz="2100" dirty="0" smtClean="0"/>
              <a:t>Communicatietechnologie</a:t>
            </a:r>
          </a:p>
          <a:p>
            <a:pPr lvl="1"/>
            <a:r>
              <a:rPr lang="nl-NL" sz="2100" dirty="0" smtClean="0"/>
              <a:t>medische beeldvorming,</a:t>
            </a:r>
          </a:p>
          <a:p>
            <a:pPr lvl="1"/>
            <a:r>
              <a:rPr lang="nl-NL" sz="2100" dirty="0" smtClean="0"/>
              <a:t>Materialen</a:t>
            </a:r>
          </a:p>
          <a:p>
            <a:pPr lvl="1"/>
            <a:r>
              <a:rPr lang="nl-NL" sz="2100" dirty="0" smtClean="0"/>
              <a:t>zonnestelsel </a:t>
            </a:r>
            <a:r>
              <a:rPr lang="nl-NL" sz="2100" dirty="0"/>
              <a:t>&amp; heelal (overgenomen van ANW, met extra natuurkunde)</a:t>
            </a:r>
          </a:p>
          <a:p>
            <a:pPr lvl="0"/>
            <a:r>
              <a:rPr lang="nl-NL" sz="2100" dirty="0"/>
              <a:t>vwo</a:t>
            </a:r>
          </a:p>
          <a:p>
            <a:pPr lvl="1"/>
            <a:r>
              <a:rPr lang="nl-NL" sz="2100" dirty="0" smtClean="0"/>
              <a:t>Astrofysica</a:t>
            </a:r>
          </a:p>
          <a:p>
            <a:pPr lvl="1"/>
            <a:r>
              <a:rPr lang="nl-NL" sz="2100" dirty="0" smtClean="0"/>
              <a:t>Biofysica</a:t>
            </a:r>
          </a:p>
          <a:p>
            <a:pPr lvl="1"/>
            <a:r>
              <a:rPr lang="nl-NL" sz="2100" dirty="0" smtClean="0"/>
              <a:t>Communicatietechnologie</a:t>
            </a:r>
          </a:p>
          <a:p>
            <a:pPr lvl="1"/>
            <a:r>
              <a:rPr lang="nl-NL" sz="2100" dirty="0" smtClean="0"/>
              <a:t>medische beeldvorming</a:t>
            </a:r>
          </a:p>
          <a:p>
            <a:pPr lvl="1"/>
            <a:r>
              <a:rPr lang="nl-NL" sz="2100" dirty="0" smtClean="0"/>
              <a:t>Kwantumfysica</a:t>
            </a:r>
          </a:p>
          <a:p>
            <a:pPr lvl="1"/>
            <a:r>
              <a:rPr lang="nl-NL" sz="2100" dirty="0" smtClean="0"/>
              <a:t>Relativiteitstheorie</a:t>
            </a:r>
          </a:p>
          <a:p>
            <a:pPr lvl="1"/>
            <a:r>
              <a:rPr lang="nl-NL" sz="2100" dirty="0" smtClean="0"/>
              <a:t>“natuurwetten</a:t>
            </a:r>
            <a:r>
              <a:rPr lang="nl-NL" sz="2100" dirty="0"/>
              <a:t>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4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6F2FA113-E119-4A1E-BD09-3821026CBEEB}" type="slidenum">
              <a:rPr lang="en-US" sz="1400" baseline="0" smtClean="0"/>
              <a:pPr/>
              <a:t>18</a:t>
            </a:fld>
            <a:endParaRPr lang="en-US" sz="1400" baseline="0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700808"/>
            <a:ext cx="7162800" cy="4968552"/>
          </a:xfrm>
        </p:spPr>
        <p:txBody>
          <a:bodyPr>
            <a:normAutofit lnSpcReduction="10000"/>
          </a:bodyPr>
          <a:lstStyle/>
          <a:p>
            <a:r>
              <a:rPr lang="nl-NL" sz="2400" dirty="0" smtClean="0"/>
              <a:t>De </a:t>
            </a:r>
            <a:r>
              <a:rPr lang="nl-NL" sz="2400" dirty="0"/>
              <a:t>kandidaat kan…</a:t>
            </a:r>
          </a:p>
          <a:p>
            <a:pPr lvl="1"/>
            <a:r>
              <a:rPr lang="nl-NL" sz="2400" i="1" dirty="0" smtClean="0"/>
              <a:t>voorgeschreven</a:t>
            </a:r>
            <a:r>
              <a:rPr lang="nl-NL" sz="2400" dirty="0" smtClean="0"/>
              <a:t> </a:t>
            </a:r>
            <a:r>
              <a:rPr lang="nl-NL" sz="2400" dirty="0">
                <a:solidFill>
                  <a:srgbClr val="D00077"/>
                </a:solidFill>
              </a:rPr>
              <a:t>concepten</a:t>
            </a:r>
            <a:r>
              <a:rPr lang="nl-NL" sz="2400" dirty="0"/>
              <a:t> </a:t>
            </a:r>
            <a:r>
              <a:rPr lang="nl-NL" sz="2400" dirty="0" smtClean="0"/>
              <a:t>toepassen in niet </a:t>
            </a:r>
            <a:r>
              <a:rPr lang="nl-NL" sz="2400" i="1" dirty="0" smtClean="0"/>
              <a:t>gespecificeerde</a:t>
            </a:r>
            <a:r>
              <a:rPr lang="nl-NL" sz="2400" dirty="0" smtClean="0"/>
              <a:t> </a:t>
            </a:r>
            <a:r>
              <a:rPr lang="nl-NL" sz="2400" dirty="0" smtClean="0">
                <a:solidFill>
                  <a:srgbClr val="D00077"/>
                </a:solidFill>
              </a:rPr>
              <a:t>contexten</a:t>
            </a:r>
            <a:endParaRPr lang="nl-NL" sz="2400" dirty="0" smtClean="0"/>
          </a:p>
          <a:p>
            <a:pPr lvl="1"/>
            <a:endParaRPr lang="nl-NL" sz="2400" dirty="0"/>
          </a:p>
          <a:p>
            <a:pPr lvl="1"/>
            <a:r>
              <a:rPr lang="nl-NL" sz="2400" dirty="0" smtClean="0"/>
              <a:t>fysische verschijnselen / </a:t>
            </a:r>
            <a:r>
              <a:rPr lang="nl-NL" sz="2400" dirty="0" smtClean="0">
                <a:solidFill>
                  <a:srgbClr val="D00077"/>
                </a:solidFill>
              </a:rPr>
              <a:t>begrippen</a:t>
            </a:r>
            <a:r>
              <a:rPr lang="nl-NL" sz="2400" dirty="0" smtClean="0"/>
              <a:t> / etc. (</a:t>
            </a:r>
            <a:r>
              <a:rPr lang="nl-NL" sz="2400" i="1" dirty="0" smtClean="0"/>
              <a:t>niet gedefinieerd</a:t>
            </a:r>
            <a:r>
              <a:rPr lang="nl-NL" sz="2400" dirty="0" smtClean="0"/>
              <a:t>) gebruiken / toepassen in de </a:t>
            </a:r>
            <a:r>
              <a:rPr lang="nl-NL" sz="2400" i="1" dirty="0" smtClean="0"/>
              <a:t>voorgeschreven</a:t>
            </a:r>
            <a:r>
              <a:rPr lang="nl-NL" sz="2400" dirty="0" smtClean="0"/>
              <a:t> </a:t>
            </a:r>
            <a:r>
              <a:rPr lang="nl-NL" sz="2400" dirty="0" smtClean="0">
                <a:solidFill>
                  <a:srgbClr val="D00077"/>
                </a:solidFill>
              </a:rPr>
              <a:t>context </a:t>
            </a:r>
            <a:r>
              <a:rPr lang="nl-NL" sz="2400" dirty="0" smtClean="0"/>
              <a:t>(Bijvoorbeeld aarde)</a:t>
            </a:r>
          </a:p>
          <a:p>
            <a:pPr lvl="1"/>
            <a:endParaRPr lang="nl-NL" sz="2400" dirty="0"/>
          </a:p>
          <a:p>
            <a:pPr lvl="1"/>
            <a:r>
              <a:rPr lang="nl-NL" sz="2400" i="1" dirty="0" smtClean="0"/>
              <a:t>voorgeschreven</a:t>
            </a:r>
            <a:r>
              <a:rPr lang="nl-NL" sz="2400" dirty="0" smtClean="0"/>
              <a:t> </a:t>
            </a:r>
            <a:r>
              <a:rPr lang="nl-NL" sz="2400" dirty="0">
                <a:solidFill>
                  <a:srgbClr val="D00077"/>
                </a:solidFill>
              </a:rPr>
              <a:t>concepten</a:t>
            </a:r>
            <a:r>
              <a:rPr lang="nl-NL" sz="2400" dirty="0"/>
              <a:t> gebruiken / toepassen / etc. in de </a:t>
            </a:r>
            <a:r>
              <a:rPr lang="nl-NL" sz="2400" i="1" dirty="0" smtClean="0"/>
              <a:t>voorgeschreven</a:t>
            </a:r>
            <a:r>
              <a:rPr lang="nl-NL" sz="2400" dirty="0"/>
              <a:t> </a:t>
            </a:r>
            <a:r>
              <a:rPr lang="nl-NL" sz="2400" dirty="0" smtClean="0">
                <a:solidFill>
                  <a:srgbClr val="D00077"/>
                </a:solidFill>
              </a:rPr>
              <a:t>context </a:t>
            </a:r>
            <a:r>
              <a:rPr lang="nl-NL" sz="2400" dirty="0" smtClean="0"/>
              <a:t>(bijvoorbeeld medische beeldvorming)</a:t>
            </a:r>
            <a:endParaRPr lang="nl-NL" sz="2400" dirty="0"/>
          </a:p>
          <a:p>
            <a:pPr marL="0" indent="0">
              <a:buNone/>
            </a:pPr>
            <a:r>
              <a:rPr lang="nl-NL" dirty="0" smtClean="0"/>
              <a:t>	</a:t>
            </a:r>
          </a:p>
          <a:p>
            <a:pPr>
              <a:buFontTx/>
              <a:buNone/>
            </a:pPr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 /niet voorschrijven van concepten en contexten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85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Wat verandert er met het nieuwe natuurkundeprogramma?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 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Vergelijking </a:t>
            </a:r>
            <a:r>
              <a:rPr lang="nl-NL" dirty="0"/>
              <a:t>van het oude (2007) en nieuwe programma </a:t>
            </a:r>
            <a:r>
              <a:rPr lang="nl-NL" dirty="0" smtClean="0"/>
              <a:t>op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</a:t>
            </a:r>
            <a:r>
              <a:rPr lang="nl-NL" dirty="0"/>
              <a:t>hoef ik niet meer te behandelen</a:t>
            </a:r>
            <a:r>
              <a:rPr lang="nl-NL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Hoe </a:t>
            </a:r>
            <a:r>
              <a:rPr lang="nl-NL" dirty="0"/>
              <a:t>kan ik het beste gebruik maken van de vrijheid die de SE-onderwerpen bieden?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3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Wat verandert er met het nieuwe natuurkundeprogramma?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endParaRPr lang="nl-NL" dirty="0" smtClean="0"/>
          </a:p>
          <a:p>
            <a:endParaRPr lang="nl-NL" dirty="0"/>
          </a:p>
          <a:p>
            <a:pPr marL="514350" indent="-514350">
              <a:buFont typeface="+mj-lt"/>
              <a:buAutoNum type="arabicPeriod" startAt="4"/>
            </a:pPr>
            <a:r>
              <a:rPr lang="nl-NL" dirty="0" smtClean="0"/>
              <a:t>Om </a:t>
            </a:r>
            <a:r>
              <a:rPr lang="nl-NL" dirty="0"/>
              <a:t>welke kenmerken draait het in de vernieuwing van het examen­programma? </a:t>
            </a:r>
            <a:endParaRPr lang="nl-NL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nl-NL" dirty="0" smtClean="0"/>
              <a:t>Wat </a:t>
            </a:r>
            <a:r>
              <a:rPr lang="nl-NL" dirty="0"/>
              <a:t>is de rol van het CE-domein H: Natuurkunde en technologie (havo),  Natuurwetten en modellen (vwo</a:t>
            </a:r>
            <a:r>
              <a:rPr lang="nl-NL" dirty="0" smtClean="0"/>
              <a:t>)?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 dirty="0"/>
              <a:t>Wat is de rol van het SE-domein I: experiment, modelstudie en ontwerp</a:t>
            </a:r>
            <a:r>
              <a:rPr lang="nl-NL" dirty="0" smtClean="0"/>
              <a:t>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 dirty="0"/>
              <a:t>Hoe kan ik mij op het nieuwe programma en de examens voorbereiden?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79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Wat verandert er met het nieuwe natuurkundeprogramma?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</a:t>
            </a:r>
            <a:r>
              <a:rPr lang="nl-NL" dirty="0"/>
              <a:t>levert de vergelijking van het oude (2007) en nieuwe programma op? Wat komt er bij, wat gaat er af?</a:t>
            </a:r>
          </a:p>
        </p:txBody>
      </p:sp>
    </p:spTree>
    <p:extLst>
      <p:ext uri="{BB962C8B-B14F-4D97-AF65-F5344CB8AC3E}">
        <p14:creationId xmlns:p14="http://schemas.microsoft.com/office/powerpoint/2010/main" val="299649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61804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Voorbeeld </a:t>
            </a:r>
            <a:r>
              <a:rPr lang="nl-NL" dirty="0" smtClean="0"/>
              <a:t>eindterm natuurkunde (2007</a:t>
            </a:r>
            <a:r>
              <a:rPr lang="nl-NL" dirty="0"/>
              <a:t>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52599"/>
            <a:ext cx="7344816" cy="4329019"/>
          </a:xfrm>
        </p:spPr>
      </p:pic>
    </p:spTree>
    <p:extLst>
      <p:ext uri="{BB962C8B-B14F-4D97-AF65-F5344CB8AC3E}">
        <p14:creationId xmlns:p14="http://schemas.microsoft.com/office/powerpoint/2010/main" val="18405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 eindterm natuurkunde vwo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b="1" dirty="0" smtClean="0"/>
              <a:t>Domein C Beweging en wisselwerking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Subdomein </a:t>
            </a:r>
            <a:r>
              <a:rPr lang="nl-NL" sz="2000" dirty="0"/>
              <a:t>C1. Kracht en beweging </a:t>
            </a:r>
          </a:p>
          <a:p>
            <a:pPr marL="0" indent="0">
              <a:buNone/>
            </a:pPr>
            <a:endParaRPr lang="nl-NL" sz="2000" b="1" i="1" dirty="0" smtClean="0"/>
          </a:p>
          <a:p>
            <a:pPr marL="0" indent="0">
              <a:buNone/>
            </a:pPr>
            <a:r>
              <a:rPr lang="nl-NL" sz="2000" b="1" i="1" dirty="0" smtClean="0"/>
              <a:t>Eindterm </a:t>
            </a:r>
            <a:endParaRPr lang="nl-NL" sz="2000" dirty="0"/>
          </a:p>
          <a:p>
            <a:r>
              <a:rPr lang="nl-NL" sz="2000" dirty="0"/>
              <a:t>De kandidaat kan in contexten de relatie tussen kracht en bewegingsveranderingen kwalitatief en </a:t>
            </a:r>
            <a:r>
              <a:rPr lang="nl-NL" sz="2000" dirty="0" smtClean="0"/>
              <a:t>kwantitatief </a:t>
            </a:r>
            <a:r>
              <a:rPr lang="nl-NL" sz="2000" dirty="0"/>
              <a:t>analyseren en verklaren met behulp van de wetten van Newton. </a:t>
            </a:r>
          </a:p>
        </p:txBody>
      </p:sp>
    </p:spTree>
    <p:extLst>
      <p:ext uri="{BB962C8B-B14F-4D97-AF65-F5344CB8AC3E}">
        <p14:creationId xmlns:p14="http://schemas.microsoft.com/office/powerpoint/2010/main" val="20246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 eindterm natuurkunde vwo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b="1" dirty="0"/>
              <a:t>Domein G Leven en aarde </a:t>
            </a: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Subdomein </a:t>
            </a:r>
            <a:r>
              <a:rPr lang="nl-NL" sz="2000" dirty="0"/>
              <a:t>G1. Biofysica* </a:t>
            </a:r>
          </a:p>
          <a:p>
            <a:pPr marL="400050" lvl="1" indent="0">
              <a:buNone/>
            </a:pPr>
            <a:r>
              <a:rPr lang="nl-NL" sz="2000" dirty="0"/>
              <a:t>28. De kandidaat kan in de context van levende systemen fysische verschijnselen en processen beschrijven, analyseren en verklaren. 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Subdomein G2. Geofysica* </a:t>
            </a:r>
          </a:p>
          <a:p>
            <a:pPr marL="400050" lvl="1" indent="0">
              <a:buNone/>
            </a:pPr>
            <a:r>
              <a:rPr lang="nl-NL" sz="2000" dirty="0"/>
              <a:t>29. De kandidaat kan in de context van geofysische systemen fysische verschijnselen en </a:t>
            </a:r>
            <a:r>
              <a:rPr lang="nl-NL" sz="2000" dirty="0" smtClean="0"/>
              <a:t>processen beschrijven</a:t>
            </a:r>
            <a:r>
              <a:rPr lang="nl-NL" sz="2000" dirty="0"/>
              <a:t>, analyseren en verklaren.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6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Wat verandert er met het nieuwe natuurkundeprogramma?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90600" y="2708920"/>
            <a:ext cx="7239000" cy="33870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nl-NL" dirty="0"/>
              <a:t>In domeinen die gebleven zijn (onder een andere naam): wat hoef ik niet meer te </a:t>
            </a:r>
            <a:r>
              <a:rPr lang="nl-NL" dirty="0" err="1"/>
              <a:t>behandelen?Ofwel</a:t>
            </a:r>
            <a:r>
              <a:rPr lang="nl-NL" dirty="0"/>
              <a:t>: wat moet ik niet meer behandelen, om overladenheid te voorkomen?</a:t>
            </a:r>
          </a:p>
        </p:txBody>
      </p:sp>
    </p:spTree>
    <p:extLst>
      <p:ext uri="{BB962C8B-B14F-4D97-AF65-F5344CB8AC3E}">
        <p14:creationId xmlns:p14="http://schemas.microsoft.com/office/powerpoint/2010/main" val="3298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84" y="2415686"/>
            <a:ext cx="2238031" cy="3170543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2592288" cy="36953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36712"/>
            <a:ext cx="2440928" cy="34579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07" y="3456206"/>
            <a:ext cx="1816269" cy="256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1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01_mage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Presentatie_01_magenta</Template>
  <TotalTime>977</TotalTime>
  <Words>913</Words>
  <Application>Microsoft Office PowerPoint</Application>
  <PresentationFormat>Diavoorstelling (4:3)</PresentationFormat>
  <Paragraphs>128</Paragraphs>
  <Slides>18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Presentatie_01_magenta</vt:lpstr>
      <vt:lpstr>Wat verandert er met het nieuwe natuurkundeprogramma? </vt:lpstr>
      <vt:lpstr>Wat verandert er met het nieuwe natuurkundeprogramma? </vt:lpstr>
      <vt:lpstr>Wat verandert er met het nieuwe natuurkundeprogramma? </vt:lpstr>
      <vt:lpstr>Wat verandert er met het nieuwe natuurkundeprogramma? </vt:lpstr>
      <vt:lpstr>Voorbeeld eindterm natuurkunde (2007)</vt:lpstr>
      <vt:lpstr>Voorbeeld eindterm natuurkunde vwo</vt:lpstr>
      <vt:lpstr>Voorbeeld eindterm natuurkunde vwo</vt:lpstr>
      <vt:lpstr>Wat verandert er met het nieuwe natuurkundeprogramma? </vt:lpstr>
      <vt:lpstr>PowerPoint-presentatie</vt:lpstr>
      <vt:lpstr>Wat verandert er met het nieuwe natuurkundeprogramma? </vt:lpstr>
      <vt:lpstr>Wat verandert er met het nieuwe natuurkundeprogramma? </vt:lpstr>
      <vt:lpstr>PowerPoint-presentatie</vt:lpstr>
      <vt:lpstr>PowerPoint-presentatie</vt:lpstr>
      <vt:lpstr>PowerPoint-presentatie</vt:lpstr>
      <vt:lpstr>PowerPoint-presentatie</vt:lpstr>
      <vt:lpstr>Vernieuwingskenmerken</vt:lpstr>
      <vt:lpstr>Nieuwe inhouden</vt:lpstr>
      <vt:lpstr>Wel /niet voorschrijven van concepten en contexten</vt:lpstr>
    </vt:vector>
  </TitlesOfParts>
  <Company>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Monique van der Hoeven</dc:creator>
  <cp:lastModifiedBy>Jos Paus</cp:lastModifiedBy>
  <cp:revision>82</cp:revision>
  <cp:lastPrinted>2013-11-11T15:39:56Z</cp:lastPrinted>
  <dcterms:created xsi:type="dcterms:W3CDTF">2013-08-30T10:05:42Z</dcterms:created>
  <dcterms:modified xsi:type="dcterms:W3CDTF">2013-12-11T21:48:13Z</dcterms:modified>
</cp:coreProperties>
</file>