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56" r:id="rId2"/>
    <p:sldId id="306" r:id="rId3"/>
    <p:sldId id="307" r:id="rId4"/>
    <p:sldId id="308" r:id="rId5"/>
    <p:sldId id="311" r:id="rId6"/>
    <p:sldId id="268" r:id="rId7"/>
    <p:sldId id="281" r:id="rId8"/>
    <p:sldId id="258" r:id="rId9"/>
    <p:sldId id="282" r:id="rId10"/>
    <p:sldId id="265" r:id="rId11"/>
    <p:sldId id="284" r:id="rId12"/>
    <p:sldId id="285" r:id="rId13"/>
    <p:sldId id="309" r:id="rId14"/>
    <p:sldId id="289" r:id="rId15"/>
    <p:sldId id="310" r:id="rId16"/>
    <p:sldId id="294" r:id="rId17"/>
    <p:sldId id="297" r:id="rId18"/>
    <p:sldId id="264" r:id="rId19"/>
    <p:sldId id="259" r:id="rId20"/>
    <p:sldId id="302" r:id="rId21"/>
    <p:sldId id="278" r:id="rId22"/>
    <p:sldId id="263" r:id="rId23"/>
    <p:sldId id="303" r:id="rId24"/>
    <p:sldId id="301" r:id="rId25"/>
    <p:sldId id="292" r:id="rId26"/>
    <p:sldId id="293" r:id="rId27"/>
    <p:sldId id="267" r:id="rId28"/>
    <p:sldId id="257" r:id="rId29"/>
    <p:sldId id="286" r:id="rId30"/>
    <p:sldId id="299" r:id="rId31"/>
  </p:sldIdLst>
  <p:sldSz cx="9144000" cy="6858000" type="screen4x3"/>
  <p:notesSz cx="6669088" cy="9753600"/>
  <p:defaultTextStyle>
    <a:defPPr>
      <a:defRPr lang="en-US"/>
    </a:defPPr>
    <a:lvl1pPr algn="l" rtl="0" fontAlgn="base">
      <a:spcBef>
        <a:spcPct val="0"/>
      </a:spcBef>
      <a:spcAft>
        <a:spcPct val="0"/>
      </a:spcAft>
      <a:defRPr sz="2800" kern="1200">
        <a:solidFill>
          <a:schemeClr val="tx1"/>
        </a:solidFill>
        <a:latin typeface="Tahoma" charset="0"/>
        <a:ea typeface="+mn-ea"/>
        <a:cs typeface="+mn-cs"/>
      </a:defRPr>
    </a:lvl1pPr>
    <a:lvl2pPr marL="457200" algn="l" rtl="0" fontAlgn="base">
      <a:spcBef>
        <a:spcPct val="0"/>
      </a:spcBef>
      <a:spcAft>
        <a:spcPct val="0"/>
      </a:spcAft>
      <a:defRPr sz="2800" kern="1200">
        <a:solidFill>
          <a:schemeClr val="tx1"/>
        </a:solidFill>
        <a:latin typeface="Tahoma" charset="0"/>
        <a:ea typeface="+mn-ea"/>
        <a:cs typeface="+mn-cs"/>
      </a:defRPr>
    </a:lvl2pPr>
    <a:lvl3pPr marL="914400" algn="l" rtl="0" fontAlgn="base">
      <a:spcBef>
        <a:spcPct val="0"/>
      </a:spcBef>
      <a:spcAft>
        <a:spcPct val="0"/>
      </a:spcAft>
      <a:defRPr sz="2800" kern="1200">
        <a:solidFill>
          <a:schemeClr val="tx1"/>
        </a:solidFill>
        <a:latin typeface="Tahoma" charset="0"/>
        <a:ea typeface="+mn-ea"/>
        <a:cs typeface="+mn-cs"/>
      </a:defRPr>
    </a:lvl3pPr>
    <a:lvl4pPr marL="1371600" algn="l" rtl="0" fontAlgn="base">
      <a:spcBef>
        <a:spcPct val="0"/>
      </a:spcBef>
      <a:spcAft>
        <a:spcPct val="0"/>
      </a:spcAft>
      <a:defRPr sz="2800" kern="1200">
        <a:solidFill>
          <a:schemeClr val="tx1"/>
        </a:solidFill>
        <a:latin typeface="Tahoma" charset="0"/>
        <a:ea typeface="+mn-ea"/>
        <a:cs typeface="+mn-cs"/>
      </a:defRPr>
    </a:lvl4pPr>
    <a:lvl5pPr marL="1828800" algn="l" rtl="0" fontAlgn="base">
      <a:spcBef>
        <a:spcPct val="0"/>
      </a:spcBef>
      <a:spcAft>
        <a:spcPct val="0"/>
      </a:spcAft>
      <a:defRPr sz="2800" kern="1200">
        <a:solidFill>
          <a:schemeClr val="tx1"/>
        </a:solidFill>
        <a:latin typeface="Tahoma" charset="0"/>
        <a:ea typeface="+mn-ea"/>
        <a:cs typeface="+mn-cs"/>
      </a:defRPr>
    </a:lvl5pPr>
    <a:lvl6pPr marL="2286000" algn="l" defTabSz="914400" rtl="0" eaLnBrk="1" latinLnBrk="0" hangingPunct="1">
      <a:defRPr sz="2800" kern="1200">
        <a:solidFill>
          <a:schemeClr val="tx1"/>
        </a:solidFill>
        <a:latin typeface="Tahoma" charset="0"/>
        <a:ea typeface="+mn-ea"/>
        <a:cs typeface="+mn-cs"/>
      </a:defRPr>
    </a:lvl6pPr>
    <a:lvl7pPr marL="2743200" algn="l" defTabSz="914400" rtl="0" eaLnBrk="1" latinLnBrk="0" hangingPunct="1">
      <a:defRPr sz="2800" kern="1200">
        <a:solidFill>
          <a:schemeClr val="tx1"/>
        </a:solidFill>
        <a:latin typeface="Tahoma" charset="0"/>
        <a:ea typeface="+mn-ea"/>
        <a:cs typeface="+mn-cs"/>
      </a:defRPr>
    </a:lvl7pPr>
    <a:lvl8pPr marL="3200400" algn="l" defTabSz="914400" rtl="0" eaLnBrk="1" latinLnBrk="0" hangingPunct="1">
      <a:defRPr sz="2800" kern="1200">
        <a:solidFill>
          <a:schemeClr val="tx1"/>
        </a:solidFill>
        <a:latin typeface="Tahoma" charset="0"/>
        <a:ea typeface="+mn-ea"/>
        <a:cs typeface="+mn-cs"/>
      </a:defRPr>
    </a:lvl8pPr>
    <a:lvl9pPr marL="3657600" algn="l" defTabSz="914400" rtl="0" eaLnBrk="1" latinLnBrk="0" hangingPunct="1">
      <a:defRPr sz="28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40" autoAdjust="0"/>
  </p:normalViewPr>
  <p:slideViewPr>
    <p:cSldViewPr>
      <p:cViewPr varScale="1">
        <p:scale>
          <a:sx n="39" d="100"/>
          <a:sy n="39" d="100"/>
        </p:scale>
        <p:origin x="-7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216"/>
    </p:cViewPr>
  </p:notesTextViewPr>
  <p:sorterViewPr>
    <p:cViewPr>
      <p:scale>
        <a:sx n="66" d="100"/>
        <a:sy n="66" d="100"/>
      </p:scale>
      <p:origin x="0" y="26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890665" cy="488226"/>
          </a:xfrm>
          <a:prstGeom prst="rect">
            <a:avLst/>
          </a:prstGeom>
          <a:noFill/>
          <a:ln>
            <a:noFill/>
          </a:ln>
          <a:effectLst/>
          <a:extLst/>
        </p:spPr>
        <p:txBody>
          <a:bodyPr vert="horz" wrap="square" lIns="89775" tIns="44888" rIns="89775" bIns="44888" numCol="1" anchor="t" anchorCtr="0" compatLnSpc="1">
            <a:prstTxWarp prst="textNoShape">
              <a:avLst/>
            </a:prstTxWarp>
          </a:bodyPr>
          <a:lstStyle>
            <a:lvl1pPr defTabSz="898043">
              <a:defRPr sz="1200">
                <a:latin typeface="Arial" charset="0"/>
              </a:defRPr>
            </a:lvl1pPr>
          </a:lstStyle>
          <a:p>
            <a:pPr>
              <a:defRPr/>
            </a:pPr>
            <a:endParaRPr lang="nl-NL"/>
          </a:p>
        </p:txBody>
      </p:sp>
      <p:sp>
        <p:nvSpPr>
          <p:cNvPr id="40963" name="Rectangle 3"/>
          <p:cNvSpPr>
            <a:spLocks noGrp="1" noChangeArrowheads="1"/>
          </p:cNvSpPr>
          <p:nvPr>
            <p:ph type="dt" sz="quarter" idx="1"/>
          </p:nvPr>
        </p:nvSpPr>
        <p:spPr bwMode="auto">
          <a:xfrm>
            <a:off x="3776866" y="0"/>
            <a:ext cx="2890665" cy="488226"/>
          </a:xfrm>
          <a:prstGeom prst="rect">
            <a:avLst/>
          </a:prstGeom>
          <a:noFill/>
          <a:ln>
            <a:noFill/>
          </a:ln>
          <a:effectLst/>
          <a:extLst/>
        </p:spPr>
        <p:txBody>
          <a:bodyPr vert="horz" wrap="square" lIns="89775" tIns="44888" rIns="89775" bIns="44888" numCol="1" anchor="t" anchorCtr="0" compatLnSpc="1">
            <a:prstTxWarp prst="textNoShape">
              <a:avLst/>
            </a:prstTxWarp>
          </a:bodyPr>
          <a:lstStyle>
            <a:lvl1pPr algn="r" defTabSz="898043">
              <a:defRPr sz="1200">
                <a:latin typeface="Arial" charset="0"/>
              </a:defRPr>
            </a:lvl1pPr>
          </a:lstStyle>
          <a:p>
            <a:pPr>
              <a:defRPr/>
            </a:pPr>
            <a:endParaRPr lang="nl-NL"/>
          </a:p>
        </p:txBody>
      </p:sp>
      <p:sp>
        <p:nvSpPr>
          <p:cNvPr id="40964" name="Rectangle 4"/>
          <p:cNvSpPr>
            <a:spLocks noGrp="1" noChangeArrowheads="1"/>
          </p:cNvSpPr>
          <p:nvPr>
            <p:ph type="ftr" sz="quarter" idx="2"/>
          </p:nvPr>
        </p:nvSpPr>
        <p:spPr bwMode="auto">
          <a:xfrm>
            <a:off x="0" y="9263815"/>
            <a:ext cx="2890665" cy="488225"/>
          </a:xfrm>
          <a:prstGeom prst="rect">
            <a:avLst/>
          </a:prstGeom>
          <a:noFill/>
          <a:ln>
            <a:noFill/>
          </a:ln>
          <a:effectLst/>
          <a:extLst/>
        </p:spPr>
        <p:txBody>
          <a:bodyPr vert="horz" wrap="square" lIns="89775" tIns="44888" rIns="89775" bIns="44888" numCol="1" anchor="b" anchorCtr="0" compatLnSpc="1">
            <a:prstTxWarp prst="textNoShape">
              <a:avLst/>
            </a:prstTxWarp>
          </a:bodyPr>
          <a:lstStyle>
            <a:lvl1pPr defTabSz="898043">
              <a:defRPr sz="1200">
                <a:latin typeface="Arial" charset="0"/>
              </a:defRPr>
            </a:lvl1pPr>
          </a:lstStyle>
          <a:p>
            <a:pPr>
              <a:defRPr/>
            </a:pPr>
            <a:endParaRPr lang="nl-NL"/>
          </a:p>
        </p:txBody>
      </p:sp>
      <p:sp>
        <p:nvSpPr>
          <p:cNvPr id="40965" name="Rectangle 5"/>
          <p:cNvSpPr>
            <a:spLocks noGrp="1" noChangeArrowheads="1"/>
          </p:cNvSpPr>
          <p:nvPr>
            <p:ph type="sldNum" sz="quarter" idx="3"/>
          </p:nvPr>
        </p:nvSpPr>
        <p:spPr bwMode="auto">
          <a:xfrm>
            <a:off x="3776866" y="9263815"/>
            <a:ext cx="2890665" cy="488225"/>
          </a:xfrm>
          <a:prstGeom prst="rect">
            <a:avLst/>
          </a:prstGeom>
          <a:noFill/>
          <a:ln>
            <a:noFill/>
          </a:ln>
          <a:effectLst/>
          <a:extLst/>
        </p:spPr>
        <p:txBody>
          <a:bodyPr vert="horz" wrap="square" lIns="89775" tIns="44888" rIns="89775" bIns="44888" numCol="1" anchor="b" anchorCtr="0" compatLnSpc="1">
            <a:prstTxWarp prst="textNoShape">
              <a:avLst/>
            </a:prstTxWarp>
          </a:bodyPr>
          <a:lstStyle>
            <a:lvl1pPr algn="r" defTabSz="898043">
              <a:defRPr sz="1200">
                <a:latin typeface="Arial" charset="0"/>
              </a:defRPr>
            </a:lvl1pPr>
          </a:lstStyle>
          <a:p>
            <a:pPr>
              <a:defRPr/>
            </a:pPr>
            <a:fld id="{4F8ABBB4-D133-4FCA-B7FB-2A3E5D31E777}" type="slidenum">
              <a:rPr lang="nl-NL"/>
              <a:pPr>
                <a:defRPr/>
              </a:pPr>
              <a:t>‹#›</a:t>
            </a:fld>
            <a:endParaRPr lang="nl-NL"/>
          </a:p>
        </p:txBody>
      </p:sp>
    </p:spTree>
    <p:extLst>
      <p:ext uri="{BB962C8B-B14F-4D97-AF65-F5344CB8AC3E}">
        <p14:creationId xmlns:p14="http://schemas.microsoft.com/office/powerpoint/2010/main" val="6043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108" cy="486666"/>
          </a:xfrm>
          <a:prstGeom prst="rect">
            <a:avLst/>
          </a:prstGeom>
          <a:noFill/>
          <a:ln>
            <a:noFill/>
          </a:ln>
          <a:effectLst/>
          <a:extLst/>
        </p:spPr>
        <p:txBody>
          <a:bodyPr vert="horz" wrap="square" lIns="90117" tIns="45058" rIns="90117" bIns="45058" numCol="1" anchor="t" anchorCtr="0" compatLnSpc="1">
            <a:prstTxWarp prst="textNoShape">
              <a:avLst/>
            </a:prstTxWarp>
          </a:bodyPr>
          <a:lstStyle>
            <a:lvl1pPr>
              <a:defRPr sz="1200">
                <a:latin typeface="Arial" charset="0"/>
              </a:defRPr>
            </a:lvl1pPr>
          </a:lstStyle>
          <a:p>
            <a:pPr>
              <a:defRPr/>
            </a:pPr>
            <a:endParaRPr lang="en-US"/>
          </a:p>
        </p:txBody>
      </p:sp>
      <p:sp>
        <p:nvSpPr>
          <p:cNvPr id="59395" name="Rectangle 3"/>
          <p:cNvSpPr>
            <a:spLocks noGrp="1" noChangeArrowheads="1"/>
          </p:cNvSpPr>
          <p:nvPr>
            <p:ph type="dt" idx="1"/>
          </p:nvPr>
        </p:nvSpPr>
        <p:spPr bwMode="auto">
          <a:xfrm>
            <a:off x="3778424" y="0"/>
            <a:ext cx="2889108" cy="486666"/>
          </a:xfrm>
          <a:prstGeom prst="rect">
            <a:avLst/>
          </a:prstGeom>
          <a:noFill/>
          <a:ln>
            <a:noFill/>
          </a:ln>
          <a:effectLst/>
          <a:extLst/>
        </p:spPr>
        <p:txBody>
          <a:bodyPr vert="horz" wrap="square" lIns="90117" tIns="45058" rIns="90117" bIns="45058" numCol="1" anchor="t" anchorCtr="0" compatLnSpc="1">
            <a:prstTxWarp prst="textNoShape">
              <a:avLst/>
            </a:prstTxWarp>
          </a:bodyPr>
          <a:lstStyle>
            <a:lvl1pPr algn="r">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896938" y="731838"/>
            <a:ext cx="4875212"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66598" y="4632687"/>
            <a:ext cx="5335893" cy="4389354"/>
          </a:xfrm>
          <a:prstGeom prst="rect">
            <a:avLst/>
          </a:prstGeom>
          <a:noFill/>
          <a:ln>
            <a:noFill/>
          </a:ln>
          <a:effectLst/>
          <a:extLst/>
        </p:spPr>
        <p:txBody>
          <a:bodyPr vert="horz" wrap="square" lIns="90117" tIns="45058" rIns="90117" bIns="45058" numCol="1" anchor="t" anchorCtr="0" compatLnSpc="1">
            <a:prstTxWarp prst="textNoShape">
              <a:avLst/>
            </a:prstTxWarp>
          </a:bodyPr>
          <a:lstStyle/>
          <a:p>
            <a:pPr lvl="0"/>
            <a:r>
              <a:rPr lang="en-US" noProof="0" smtClean="0"/>
              <a:t>Klik om de opmaakprofielen van de modeltekst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59398" name="Rectangle 6"/>
          <p:cNvSpPr>
            <a:spLocks noGrp="1" noChangeArrowheads="1"/>
          </p:cNvSpPr>
          <p:nvPr>
            <p:ph type="ftr" sz="quarter" idx="4"/>
          </p:nvPr>
        </p:nvSpPr>
        <p:spPr bwMode="auto">
          <a:xfrm>
            <a:off x="0" y="9265374"/>
            <a:ext cx="2889108" cy="486666"/>
          </a:xfrm>
          <a:prstGeom prst="rect">
            <a:avLst/>
          </a:prstGeom>
          <a:noFill/>
          <a:ln>
            <a:noFill/>
          </a:ln>
          <a:effectLst/>
          <a:extLst/>
        </p:spPr>
        <p:txBody>
          <a:bodyPr vert="horz" wrap="square" lIns="90117" tIns="45058" rIns="90117" bIns="45058" numCol="1" anchor="b" anchorCtr="0" compatLnSpc="1">
            <a:prstTxWarp prst="textNoShape">
              <a:avLst/>
            </a:prstTxWarp>
          </a:bodyPr>
          <a:lstStyle>
            <a:lvl1pPr>
              <a:defRPr sz="120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778424" y="9265374"/>
            <a:ext cx="2889108" cy="486666"/>
          </a:xfrm>
          <a:prstGeom prst="rect">
            <a:avLst/>
          </a:prstGeom>
          <a:noFill/>
          <a:ln>
            <a:noFill/>
          </a:ln>
          <a:effectLst/>
          <a:extLst/>
        </p:spPr>
        <p:txBody>
          <a:bodyPr vert="horz" wrap="square" lIns="90117" tIns="45058" rIns="90117" bIns="45058" numCol="1" anchor="b" anchorCtr="0" compatLnSpc="1">
            <a:prstTxWarp prst="textNoShape">
              <a:avLst/>
            </a:prstTxWarp>
          </a:bodyPr>
          <a:lstStyle>
            <a:lvl1pPr algn="r">
              <a:defRPr sz="1200">
                <a:latin typeface="Arial" charset="0"/>
              </a:defRPr>
            </a:lvl1pPr>
          </a:lstStyle>
          <a:p>
            <a:pPr>
              <a:defRPr/>
            </a:pPr>
            <a:fld id="{E200AD21-B2E0-41BF-980E-7B568069013F}" type="slidenum">
              <a:rPr lang="en-US"/>
              <a:pPr>
                <a:defRPr/>
              </a:pPr>
              <a:t>‹#›</a:t>
            </a:fld>
            <a:endParaRPr lang="en-US"/>
          </a:p>
        </p:txBody>
      </p:sp>
    </p:spTree>
    <p:extLst>
      <p:ext uri="{BB962C8B-B14F-4D97-AF65-F5344CB8AC3E}">
        <p14:creationId xmlns:p14="http://schemas.microsoft.com/office/powerpoint/2010/main" val="1123835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558DAFFF-498F-49D9-8FA3-FA509DCD0F21}" type="slidenum">
              <a:rPr lang="en-US" sz="1200" smtClean="0">
                <a:latin typeface="Arial" charset="0"/>
              </a:rPr>
              <a:pPr eaLnBrk="1" hangingPunct="1"/>
              <a:t>1</a:t>
            </a:fld>
            <a:endParaRPr lang="en-US" sz="1200" dirty="0" smtClean="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Voor</a:t>
            </a:r>
            <a:r>
              <a:rPr lang="en-US" dirty="0" smtClean="0"/>
              <a:t> </a:t>
            </a:r>
            <a:r>
              <a:rPr lang="en-US" dirty="0" err="1" smtClean="0"/>
              <a:t>ondersteunend</a:t>
            </a:r>
            <a:r>
              <a:rPr lang="en-US" dirty="0" smtClean="0"/>
              <a:t> </a:t>
            </a:r>
            <a:r>
              <a:rPr lang="en-US" dirty="0" err="1" smtClean="0"/>
              <a:t>materiaal</a:t>
            </a:r>
            <a:r>
              <a:rPr lang="en-US" dirty="0" smtClean="0"/>
              <a:t> </a:t>
            </a:r>
            <a:r>
              <a:rPr lang="en-US" dirty="0" err="1" smtClean="0"/>
              <a:t>zie</a:t>
            </a:r>
            <a:r>
              <a:rPr lang="en-US" smtClean="0"/>
              <a:t>:</a:t>
            </a:r>
            <a:endParaRPr lang="en-US" dirty="0" smtClean="0"/>
          </a:p>
          <a:p>
            <a:r>
              <a:rPr lang="en-US" dirty="0" smtClean="0"/>
              <a:t>http://www.iederkindeentalent.nl/inspiraties/nascholingsmateriaal/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Laat</a:t>
            </a:r>
            <a:r>
              <a:rPr lang="en-US" dirty="0" smtClean="0"/>
              <a:t> </a:t>
            </a:r>
            <a:r>
              <a:rPr lang="en-US" dirty="0" err="1" smtClean="0"/>
              <a:t>deelnemers</a:t>
            </a:r>
            <a:r>
              <a:rPr lang="en-US" dirty="0" smtClean="0"/>
              <a:t> </a:t>
            </a:r>
            <a:r>
              <a:rPr lang="en-US" dirty="0" err="1" smtClean="0"/>
              <a:t>experimenten</a:t>
            </a:r>
            <a:r>
              <a:rPr lang="en-US" dirty="0" smtClean="0"/>
              <a:t> </a:t>
            </a:r>
            <a:r>
              <a:rPr lang="en-US" dirty="0" err="1" smtClean="0"/>
              <a:t>bedenken</a:t>
            </a:r>
            <a:r>
              <a:rPr lang="en-US" dirty="0" smtClean="0"/>
              <a:t> </a:t>
            </a:r>
            <a:r>
              <a:rPr lang="en-US" dirty="0" err="1" smtClean="0"/>
              <a:t>om</a:t>
            </a:r>
            <a:r>
              <a:rPr lang="en-US" dirty="0" smtClean="0"/>
              <a:t> </a:t>
            </a:r>
            <a:r>
              <a:rPr lang="en-US" dirty="0" err="1" smtClean="0"/>
              <a:t>dit</a:t>
            </a:r>
            <a:r>
              <a:rPr lang="en-US" dirty="0" smtClean="0"/>
              <a:t> </a:t>
            </a:r>
            <a:r>
              <a:rPr lang="en-US" dirty="0" err="1" smtClean="0"/>
              <a:t>verschijnsel</a:t>
            </a:r>
            <a:r>
              <a:rPr lang="en-US" dirty="0" smtClean="0"/>
              <a:t> </a:t>
            </a:r>
            <a:r>
              <a:rPr lang="en-US" dirty="0" err="1" smtClean="0"/>
              <a:t>nader</a:t>
            </a:r>
            <a:r>
              <a:rPr lang="en-US" dirty="0" smtClean="0"/>
              <a:t> </a:t>
            </a:r>
            <a:r>
              <a:rPr lang="en-US" dirty="0" err="1" smtClean="0"/>
              <a:t>te</a:t>
            </a:r>
            <a:r>
              <a:rPr lang="en-US" dirty="0" smtClean="0"/>
              <a:t> </a:t>
            </a:r>
            <a:r>
              <a:rPr lang="en-US" dirty="0" err="1" smtClean="0"/>
              <a:t>onderzoeken</a:t>
            </a:r>
            <a:r>
              <a:rPr lang="en-US" dirty="0" smtClean="0"/>
              <a:t>. </a:t>
            </a:r>
            <a:r>
              <a:rPr lang="en-US" dirty="0" err="1" smtClean="0"/>
              <a:t>Eventueel</a:t>
            </a:r>
            <a:r>
              <a:rPr lang="en-US" dirty="0" smtClean="0"/>
              <a:t> </a:t>
            </a:r>
            <a:r>
              <a:rPr lang="en-US" dirty="0" err="1" smtClean="0"/>
              <a:t>werkblad</a:t>
            </a:r>
            <a:r>
              <a:rPr lang="en-US" dirty="0" smtClean="0"/>
              <a:t> over planning </a:t>
            </a:r>
            <a:r>
              <a:rPr lang="en-US" dirty="0" err="1" smtClean="0"/>
              <a:t>gebruiken</a:t>
            </a:r>
            <a:r>
              <a:rPr lang="en-US" dirty="0" smtClean="0"/>
              <a:t> of het </a:t>
            </a:r>
            <a:r>
              <a:rPr lang="en-US" dirty="0" err="1" smtClean="0"/>
              <a:t>specifieke</a:t>
            </a:r>
            <a:r>
              <a:rPr lang="en-US" dirty="0" smtClean="0"/>
              <a:t> </a:t>
            </a:r>
            <a:r>
              <a:rPr lang="en-US" dirty="0" err="1" smtClean="0"/>
              <a:t>werkblad</a:t>
            </a:r>
            <a:r>
              <a:rPr lang="en-US" dirty="0" smtClean="0"/>
              <a:t> in het </a:t>
            </a:r>
            <a:r>
              <a:rPr lang="en-US" dirty="0" err="1" smtClean="0"/>
              <a:t>bestand</a:t>
            </a:r>
            <a:r>
              <a:rPr lang="en-US" dirty="0" smtClean="0"/>
              <a:t> </a:t>
            </a:r>
            <a:r>
              <a:rPr lang="en-US" dirty="0" err="1" smtClean="0"/>
              <a:t>NatteGlazenConceptCartoon</a:t>
            </a:r>
            <a:r>
              <a:rPr lang="en-US" dirty="0" smtClean="0"/>
              <a:t>. OF </a:t>
            </a:r>
            <a:r>
              <a:rPr lang="en-US" dirty="0" err="1" smtClean="0"/>
              <a:t>gebruik</a:t>
            </a:r>
            <a:r>
              <a:rPr lang="en-US" dirty="0" smtClean="0"/>
              <a:t> de </a:t>
            </a:r>
            <a:r>
              <a:rPr lang="en-US" dirty="0" err="1" smtClean="0"/>
              <a:t>hierna</a:t>
            </a:r>
            <a:r>
              <a:rPr lang="en-US" dirty="0" smtClean="0"/>
              <a:t> </a:t>
            </a:r>
            <a:r>
              <a:rPr lang="en-US" dirty="0" err="1" smtClean="0"/>
              <a:t>volgende</a:t>
            </a:r>
            <a:r>
              <a:rPr lang="en-US" dirty="0" smtClean="0"/>
              <a:t> dia.</a:t>
            </a:r>
          </a:p>
        </p:txBody>
      </p:sp>
      <p:sp>
        <p:nvSpPr>
          <p:cNvPr id="4608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A06D2C0F-E732-4099-B0CE-7ACDEC4523A9}" type="slidenum">
              <a:rPr lang="en-US" sz="1200" smtClean="0">
                <a:latin typeface="Arial" charset="0"/>
              </a:rPr>
              <a:pPr eaLnBrk="1" hangingPunct="1"/>
              <a:t>10</a:t>
            </a:fld>
            <a:endParaRPr lang="en-US" sz="12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Vraag</a:t>
            </a:r>
            <a:r>
              <a:rPr lang="en-US" dirty="0" smtClean="0"/>
              <a:t> 3 is </a:t>
            </a:r>
            <a:r>
              <a:rPr lang="en-US" dirty="0" err="1" smtClean="0"/>
              <a:t>belangrijk</a:t>
            </a:r>
            <a:r>
              <a:rPr lang="en-US" dirty="0" smtClean="0"/>
              <a:t>,</a:t>
            </a:r>
            <a:r>
              <a:rPr lang="en-US" baseline="0" dirty="0" smtClean="0"/>
              <a:t> we </a:t>
            </a:r>
            <a:r>
              <a:rPr lang="en-US" baseline="0" dirty="0" err="1" smtClean="0"/>
              <a:t>willen</a:t>
            </a:r>
            <a:r>
              <a:rPr lang="en-US" baseline="0" dirty="0" smtClean="0"/>
              <a:t> </a:t>
            </a:r>
            <a:r>
              <a:rPr lang="en-US" baseline="0" dirty="0" err="1" smtClean="0"/>
              <a:t>dat</a:t>
            </a:r>
            <a:r>
              <a:rPr lang="en-US" baseline="0" dirty="0" smtClean="0"/>
              <a:t> </a:t>
            </a:r>
            <a:r>
              <a:rPr lang="en-US" baseline="0" dirty="0" err="1" smtClean="0"/>
              <a:t>deelnemers</a:t>
            </a:r>
            <a:r>
              <a:rPr lang="en-US" baseline="0" dirty="0" smtClean="0"/>
              <a:t> </a:t>
            </a:r>
            <a:r>
              <a:rPr lang="en-US" baseline="0" dirty="0" err="1" smtClean="0"/>
              <a:t>serieus</a:t>
            </a:r>
            <a:r>
              <a:rPr lang="en-US" baseline="0" dirty="0" smtClean="0"/>
              <a:t> </a:t>
            </a:r>
            <a:r>
              <a:rPr lang="en-US" baseline="0" dirty="0" err="1" smtClean="0"/>
              <a:t>nadenken</a:t>
            </a:r>
            <a:r>
              <a:rPr lang="en-US" baseline="0" dirty="0" smtClean="0"/>
              <a:t> over </a:t>
            </a:r>
            <a:r>
              <a:rPr lang="en-US" baseline="0" dirty="0" err="1" smtClean="0"/>
              <a:t>verschillende</a:t>
            </a:r>
            <a:r>
              <a:rPr lang="en-US" baseline="0" dirty="0" smtClean="0"/>
              <a:t> </a:t>
            </a:r>
            <a:r>
              <a:rPr lang="en-US" baseline="0" dirty="0" err="1" smtClean="0"/>
              <a:t>alternatieven</a:t>
            </a:r>
            <a:r>
              <a:rPr lang="en-US" baseline="0" dirty="0" smtClean="0"/>
              <a:t>.</a:t>
            </a:r>
            <a:endParaRPr lang="en-US" dirty="0" smtClean="0"/>
          </a:p>
        </p:txBody>
      </p:sp>
      <p:sp>
        <p:nvSpPr>
          <p:cNvPr id="4710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EE324354-7FB9-4D2B-8986-6FCFE053FA7C}" type="slidenum">
              <a:rPr lang="en-US" sz="1200" smtClean="0">
                <a:latin typeface="Arial" charset="0"/>
              </a:rPr>
              <a:pPr eaLnBrk="1" hangingPunct="1"/>
              <a:t>11</a:t>
            </a:fld>
            <a:endParaRPr lang="en-US" sz="1200"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a:ln/>
        </p:spPr>
      </p:sp>
      <p:sp>
        <p:nvSpPr>
          <p:cNvPr id="4813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Voor</a:t>
            </a:r>
            <a:r>
              <a:rPr lang="en-US" dirty="0" smtClean="0"/>
              <a:t> </a:t>
            </a:r>
            <a:r>
              <a:rPr lang="en-US" dirty="0" err="1" smtClean="0"/>
              <a:t>rapportering</a:t>
            </a:r>
            <a:r>
              <a:rPr lang="en-US" dirty="0" smtClean="0"/>
              <a:t> van het experiment en</a:t>
            </a:r>
            <a:r>
              <a:rPr lang="en-US" baseline="0" dirty="0" smtClean="0"/>
              <a:t> </a:t>
            </a:r>
            <a:r>
              <a:rPr lang="en-US" baseline="0" dirty="0" err="1" smtClean="0"/>
              <a:t>resultaten</a:t>
            </a:r>
            <a:r>
              <a:rPr lang="en-US" baseline="0" dirty="0" smtClean="0"/>
              <a:t>.</a:t>
            </a:r>
            <a:endParaRPr lang="en-US" dirty="0" smtClean="0"/>
          </a:p>
        </p:txBody>
      </p:sp>
      <p:sp>
        <p:nvSpPr>
          <p:cNvPr id="4813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E4624BB3-1D21-4634-A718-D7948C189ECE}" type="slidenum">
              <a:rPr lang="en-US" sz="1200" smtClean="0">
                <a:latin typeface="Arial" charset="0"/>
              </a:rPr>
              <a:pPr eaLnBrk="1" hangingPunct="1"/>
              <a:t>12</a:t>
            </a:fld>
            <a:endParaRPr lang="en-US" sz="1200"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ln/>
        </p:spPr>
      </p:sp>
      <p:sp>
        <p:nvSpPr>
          <p:cNvPr id="4915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Voorbeelden</a:t>
            </a:r>
            <a:r>
              <a:rPr lang="en-US" dirty="0" smtClean="0"/>
              <a:t> van </a:t>
            </a:r>
            <a:r>
              <a:rPr lang="en-US" dirty="0" err="1" smtClean="0"/>
              <a:t>experimenten</a:t>
            </a:r>
            <a:r>
              <a:rPr lang="en-US" dirty="0" smtClean="0"/>
              <a:t> van </a:t>
            </a:r>
            <a:r>
              <a:rPr lang="en-US" dirty="0" err="1" smtClean="0"/>
              <a:t>kinderen</a:t>
            </a:r>
            <a:r>
              <a:rPr lang="en-US" dirty="0" smtClean="0"/>
              <a:t>. </a:t>
            </a:r>
            <a:r>
              <a:rPr lang="en-US" dirty="0" err="1" smtClean="0"/>
              <a:t>Kan</a:t>
            </a:r>
            <a:r>
              <a:rPr lang="en-US" dirty="0" smtClean="0"/>
              <a:t> het </a:t>
            </a:r>
            <a:r>
              <a:rPr lang="en-US" dirty="0" err="1" smtClean="0"/>
              <a:t>ook</a:t>
            </a:r>
            <a:r>
              <a:rPr lang="en-US" dirty="0" smtClean="0"/>
              <a:t> met </a:t>
            </a:r>
            <a:r>
              <a:rPr lang="en-US" dirty="0" err="1" smtClean="0"/>
              <a:t>coca-cola</a:t>
            </a:r>
            <a:r>
              <a:rPr lang="en-US" dirty="0" smtClean="0"/>
              <a:t> </a:t>
            </a:r>
            <a:r>
              <a:rPr lang="en-US" dirty="0" err="1" smtClean="0"/>
              <a:t>i.p.v</a:t>
            </a:r>
            <a:r>
              <a:rPr lang="en-US" dirty="0" smtClean="0"/>
              <a:t>. water? Of </a:t>
            </a:r>
            <a:r>
              <a:rPr lang="en-US" dirty="0" err="1" smtClean="0"/>
              <a:t>komt</a:t>
            </a:r>
            <a:r>
              <a:rPr lang="en-US" dirty="0" smtClean="0"/>
              <a:t> die </a:t>
            </a:r>
            <a:r>
              <a:rPr lang="en-US" dirty="0" err="1" smtClean="0"/>
              <a:t>condens</a:t>
            </a:r>
            <a:r>
              <a:rPr lang="en-US" dirty="0" smtClean="0"/>
              <a:t> van </a:t>
            </a:r>
            <a:r>
              <a:rPr lang="en-US" dirty="0" err="1" smtClean="0"/>
              <a:t>buiten</a:t>
            </a:r>
            <a:r>
              <a:rPr lang="en-US" dirty="0" smtClean="0"/>
              <a:t> het </a:t>
            </a:r>
            <a:r>
              <a:rPr lang="en-US" dirty="0" err="1" smtClean="0"/>
              <a:t>glas</a:t>
            </a:r>
            <a:r>
              <a:rPr lang="en-US" dirty="0" smtClean="0"/>
              <a:t> of van </a:t>
            </a:r>
            <a:r>
              <a:rPr lang="en-US" dirty="0" err="1" smtClean="0"/>
              <a:t>binnen</a:t>
            </a:r>
            <a:r>
              <a:rPr lang="en-US" dirty="0" smtClean="0"/>
              <a:t>, maar </a:t>
            </a:r>
            <a:r>
              <a:rPr lang="en-US" dirty="0" err="1" smtClean="0"/>
              <a:t>dan</a:t>
            </a:r>
            <a:r>
              <a:rPr lang="en-US" dirty="0" smtClean="0"/>
              <a:t> is de </a:t>
            </a:r>
            <a:r>
              <a:rPr lang="en-US" dirty="0" err="1" smtClean="0"/>
              <a:t>getekende</a:t>
            </a:r>
            <a:r>
              <a:rPr lang="en-US" dirty="0" smtClean="0"/>
              <a:t> </a:t>
            </a:r>
            <a:r>
              <a:rPr lang="en-US" dirty="0" err="1" smtClean="0"/>
              <a:t>opzet</a:t>
            </a:r>
            <a:r>
              <a:rPr lang="en-US" dirty="0" smtClean="0"/>
              <a:t> </a:t>
            </a:r>
            <a:r>
              <a:rPr lang="en-US" dirty="0" err="1" smtClean="0"/>
              <a:t>toch</a:t>
            </a:r>
            <a:r>
              <a:rPr lang="en-US" dirty="0" smtClean="0"/>
              <a:t> </a:t>
            </a:r>
            <a:r>
              <a:rPr lang="en-US" dirty="0" err="1" smtClean="0"/>
              <a:t>niet</a:t>
            </a:r>
            <a:r>
              <a:rPr lang="en-US" dirty="0" smtClean="0"/>
              <a:t> </a:t>
            </a:r>
            <a:r>
              <a:rPr lang="en-US" dirty="0" err="1" smtClean="0"/>
              <a:t>zo</a:t>
            </a:r>
            <a:r>
              <a:rPr lang="en-US" dirty="0" smtClean="0"/>
              <a:t> </a:t>
            </a:r>
            <a:r>
              <a:rPr lang="en-US" dirty="0" err="1" smtClean="0"/>
              <a:t>goed</a:t>
            </a:r>
            <a:r>
              <a:rPr lang="en-US" dirty="0" smtClean="0"/>
              <a:t>. </a:t>
            </a:r>
            <a:r>
              <a:rPr lang="en-US" dirty="0" err="1" smtClean="0"/>
              <a:t>Waarom</a:t>
            </a:r>
            <a:r>
              <a:rPr lang="en-US" dirty="0" smtClean="0"/>
              <a:t> </a:t>
            </a:r>
            <a:r>
              <a:rPr lang="en-US" dirty="0" err="1" smtClean="0"/>
              <a:t>niet</a:t>
            </a:r>
            <a:r>
              <a:rPr lang="en-US" dirty="0" smtClean="0"/>
              <a:t>?</a:t>
            </a:r>
          </a:p>
        </p:txBody>
      </p:sp>
      <p:sp>
        <p:nvSpPr>
          <p:cNvPr id="4915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61D4585A-01B2-4AFA-BC94-327E7FB6B3F0}" type="slidenum">
              <a:rPr lang="en-US" sz="1200" smtClean="0">
                <a:latin typeface="Arial" charset="0"/>
              </a:rPr>
              <a:pPr eaLnBrk="1" hangingPunct="1"/>
              <a:t>14</a:t>
            </a:fld>
            <a:endParaRPr lang="en-US" sz="1200"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Ervaringen</a:t>
            </a:r>
            <a:r>
              <a:rPr lang="en-US" dirty="0" smtClean="0"/>
              <a:t> in</a:t>
            </a:r>
            <a:r>
              <a:rPr lang="en-US" baseline="0" dirty="0" smtClean="0"/>
              <a:t> </a:t>
            </a:r>
            <a:r>
              <a:rPr lang="en-US" baseline="0" dirty="0" err="1" smtClean="0"/>
              <a:t>groepen</a:t>
            </a:r>
            <a:r>
              <a:rPr lang="en-US" baseline="0" dirty="0" smtClean="0"/>
              <a:t> 6 - 8</a:t>
            </a:r>
            <a:endParaRPr lang="en-US" dirty="0" smtClean="0"/>
          </a:p>
        </p:txBody>
      </p:sp>
      <p:sp>
        <p:nvSpPr>
          <p:cNvPr id="5018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3B9F4DFA-9E5B-4FCF-A25A-58180A37B03D}" type="slidenum">
              <a:rPr lang="en-US" sz="1200" smtClean="0">
                <a:latin typeface="Arial" charset="0"/>
              </a:rPr>
              <a:pPr eaLnBrk="1" hangingPunct="1"/>
              <a:t>16</a:t>
            </a:fld>
            <a:endParaRPr lang="en-US" sz="1200"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a:ln/>
        </p:spPr>
      </p:sp>
      <p:sp>
        <p:nvSpPr>
          <p:cNvPr id="5120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30BD0FCE-A63E-440A-AF67-FA3A9CD17798}" type="slidenum">
              <a:rPr lang="en-US" sz="1200" smtClean="0">
                <a:latin typeface="Arial" charset="0"/>
              </a:rPr>
              <a:pPr eaLnBrk="1" hangingPunct="1"/>
              <a:t>17</a:t>
            </a:fld>
            <a:endParaRPr lang="en-US" sz="1200"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Je </a:t>
            </a:r>
            <a:r>
              <a:rPr lang="en-US" dirty="0" err="1" smtClean="0"/>
              <a:t>kunt</a:t>
            </a:r>
            <a:r>
              <a:rPr lang="en-US" dirty="0" smtClean="0"/>
              <a:t> de cartoon </a:t>
            </a:r>
            <a:r>
              <a:rPr lang="en-US" dirty="0" err="1" smtClean="0"/>
              <a:t>ook</a:t>
            </a:r>
            <a:r>
              <a:rPr lang="en-US" dirty="0" smtClean="0"/>
              <a:t> </a:t>
            </a:r>
            <a:r>
              <a:rPr lang="en-US" dirty="0" err="1" smtClean="0"/>
              <a:t>zo</a:t>
            </a:r>
            <a:r>
              <a:rPr lang="en-US" dirty="0" smtClean="0"/>
              <a:t> </a:t>
            </a:r>
            <a:r>
              <a:rPr lang="en-US" dirty="0" err="1" smtClean="0"/>
              <a:t>presenteren</a:t>
            </a:r>
            <a:r>
              <a:rPr lang="en-US" dirty="0" smtClean="0"/>
              <a:t> en </a:t>
            </a:r>
            <a:r>
              <a:rPr lang="en-US" dirty="0" err="1" smtClean="0"/>
              <a:t>kinderen</a:t>
            </a:r>
            <a:r>
              <a:rPr lang="en-US" dirty="0" smtClean="0"/>
              <a:t> </a:t>
            </a:r>
            <a:r>
              <a:rPr lang="en-US" dirty="0" err="1" smtClean="0"/>
              <a:t>zelf</a:t>
            </a:r>
            <a:r>
              <a:rPr lang="en-US" dirty="0" smtClean="0"/>
              <a:t> de </a:t>
            </a:r>
            <a:r>
              <a:rPr lang="en-US" dirty="0" err="1" smtClean="0"/>
              <a:t>ballonnetjes</a:t>
            </a:r>
            <a:r>
              <a:rPr lang="en-US" dirty="0" smtClean="0"/>
              <a:t> </a:t>
            </a:r>
            <a:r>
              <a:rPr lang="en-US" dirty="0" err="1" smtClean="0"/>
              <a:t>laten</a:t>
            </a:r>
            <a:r>
              <a:rPr lang="en-US" dirty="0" smtClean="0"/>
              <a:t> </a:t>
            </a:r>
            <a:r>
              <a:rPr lang="en-US" dirty="0" err="1" smtClean="0"/>
              <a:t>invullen</a:t>
            </a:r>
            <a:r>
              <a:rPr lang="en-US" dirty="0" smtClean="0"/>
              <a:t>.</a:t>
            </a:r>
          </a:p>
        </p:txBody>
      </p:sp>
      <p:sp>
        <p:nvSpPr>
          <p:cNvPr id="5222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D837759F-A270-4794-83E8-8AAB9E21B569}" type="slidenum">
              <a:rPr lang="en-US" sz="1200" smtClean="0">
                <a:latin typeface="Arial" charset="0"/>
              </a:rPr>
              <a:pPr eaLnBrk="1" hangingPunct="1"/>
              <a:t>18</a:t>
            </a:fld>
            <a:endParaRPr lang="en-US" sz="1200"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73A9A318-5D4D-41C2-ACDB-2A7B2902E612}" type="slidenum">
              <a:rPr lang="en-US" sz="1200" smtClean="0">
                <a:latin typeface="Arial" charset="0"/>
              </a:rPr>
              <a:pPr eaLnBrk="1" hangingPunct="1"/>
              <a:t>19</a:t>
            </a:fld>
            <a:endParaRPr lang="en-US" sz="1200" dirty="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t>Ook</a:t>
            </a:r>
            <a:r>
              <a:rPr lang="en-US" dirty="0" smtClean="0"/>
              <a:t> </a:t>
            </a:r>
            <a:r>
              <a:rPr lang="en-US" dirty="0" err="1" smtClean="0"/>
              <a:t>een</a:t>
            </a:r>
            <a:r>
              <a:rPr lang="en-US" dirty="0" smtClean="0"/>
              <a:t> </a:t>
            </a:r>
            <a:r>
              <a:rPr lang="en-US" dirty="0" err="1" smtClean="0"/>
              <a:t>populaire</a:t>
            </a:r>
            <a:r>
              <a:rPr lang="en-US" dirty="0" smtClean="0"/>
              <a:t> cartoon met </a:t>
            </a:r>
            <a:r>
              <a:rPr lang="en-US" dirty="0" err="1" smtClean="0"/>
              <a:t>veel</a:t>
            </a:r>
            <a:r>
              <a:rPr lang="en-US" dirty="0" smtClean="0"/>
              <a:t> </a:t>
            </a:r>
            <a:r>
              <a:rPr lang="en-US" dirty="0" err="1" smtClean="0"/>
              <a:t>mogelijkheden</a:t>
            </a:r>
            <a:r>
              <a:rPr lang="en-US" dirty="0"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Film op </a:t>
            </a:r>
            <a:r>
              <a:rPr lang="en-US" dirty="0" err="1" smtClean="0"/>
              <a:t>aanvraag</a:t>
            </a:r>
            <a:r>
              <a:rPr lang="en-US" baseline="0" dirty="0" smtClean="0"/>
              <a:t> </a:t>
            </a:r>
            <a:r>
              <a:rPr lang="en-US" baseline="0" dirty="0" err="1" smtClean="0"/>
              <a:t>verkrijgbaar</a:t>
            </a:r>
            <a:r>
              <a:rPr lang="en-US" baseline="0" dirty="0" smtClean="0"/>
              <a:t> </a:t>
            </a:r>
            <a:r>
              <a:rPr lang="en-US" baseline="0" dirty="0" err="1" smtClean="0"/>
              <a:t>voor</a:t>
            </a:r>
            <a:r>
              <a:rPr lang="en-US" baseline="0" dirty="0" smtClean="0"/>
              <a:t> </a:t>
            </a:r>
            <a:r>
              <a:rPr lang="en-US" baseline="0" dirty="0" err="1" smtClean="0"/>
              <a:t>besloten</a:t>
            </a:r>
            <a:r>
              <a:rPr lang="en-US" baseline="0" dirty="0" smtClean="0"/>
              <a:t> </a:t>
            </a:r>
            <a:r>
              <a:rPr lang="en-US" baseline="0" dirty="0" err="1" smtClean="0"/>
              <a:t>nascholing</a:t>
            </a:r>
            <a:r>
              <a:rPr lang="en-US" baseline="0" dirty="0" smtClean="0"/>
              <a:t> via Ed van den Berg.</a:t>
            </a:r>
            <a:endParaRPr lang="en-US" dirty="0" smtClean="0"/>
          </a:p>
        </p:txBody>
      </p:sp>
      <p:sp>
        <p:nvSpPr>
          <p:cNvPr id="5427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45449803-0918-45FA-B0BB-92AA3F37C799}" type="slidenum">
              <a:rPr lang="en-US" sz="1200" smtClean="0">
                <a:latin typeface="Arial" charset="0"/>
              </a:rPr>
              <a:pPr eaLnBrk="1" hangingPunct="1"/>
              <a:t>20</a:t>
            </a:fld>
            <a:endParaRPr lang="en-US" sz="1200"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Discussievragen</a:t>
            </a:r>
            <a:r>
              <a:rPr lang="en-US" dirty="0" smtClean="0"/>
              <a:t> over de film, of over het WerkbladVallen.doc</a:t>
            </a:r>
          </a:p>
        </p:txBody>
      </p:sp>
      <p:sp>
        <p:nvSpPr>
          <p:cNvPr id="5530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360FE72D-08A6-4D73-B4D5-65C88B176BB8}" type="slidenum">
              <a:rPr lang="en-US" sz="1200" smtClean="0">
                <a:latin typeface="Arial" charset="0"/>
              </a:rPr>
              <a:pPr eaLnBrk="1" hangingPunct="1"/>
              <a:t>21</a:t>
            </a:fld>
            <a:endParaRPr lang="en-US" sz="120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w="12700" cap="sq">
            <a:miter lim="800000"/>
            <a:headEnd type="none" w="sm" len="sm"/>
            <a:tailEnd type="none" w="sm" len="sm"/>
          </a:ln>
        </p:spPr>
        <p:txBody>
          <a:bodyPr/>
          <a:lstStyle/>
          <a:p>
            <a:fld id="{06B0084B-E0E3-4A9D-8EF5-98D69E999847}" type="slidenum">
              <a:rPr lang="en-US" smtClean="0"/>
              <a:pPr/>
              <a:t>2</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nl-NL" dirty="0" smtClean="0"/>
              <a:t>Zie eindexamenprogramma’s deel 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Hebben</a:t>
            </a:r>
            <a:r>
              <a:rPr lang="en-US" dirty="0" smtClean="0"/>
              <a:t> we </a:t>
            </a:r>
            <a:r>
              <a:rPr lang="en-US" dirty="0" err="1" smtClean="0"/>
              <a:t>filmclips</a:t>
            </a:r>
            <a:r>
              <a:rPr lang="en-US" dirty="0" smtClean="0"/>
              <a:t> </a:t>
            </a:r>
            <a:r>
              <a:rPr lang="en-US" dirty="0" err="1" smtClean="0"/>
              <a:t>bij</a:t>
            </a:r>
            <a:r>
              <a:rPr lang="en-US" dirty="0" smtClean="0"/>
              <a:t> van </a:t>
            </a:r>
            <a:r>
              <a:rPr lang="en-US" dirty="0" err="1" smtClean="0"/>
              <a:t>groep</a:t>
            </a:r>
            <a:r>
              <a:rPr lang="en-US" dirty="0" smtClean="0"/>
              <a:t> 7, op </a:t>
            </a:r>
            <a:r>
              <a:rPr lang="en-US" dirty="0" err="1" smtClean="0"/>
              <a:t>aanvraag</a:t>
            </a:r>
            <a:r>
              <a:rPr lang="en-US" dirty="0" smtClean="0"/>
              <a:t> </a:t>
            </a:r>
            <a:r>
              <a:rPr lang="en-US" dirty="0" err="1" smtClean="0"/>
              <a:t>verkrijgbaar</a:t>
            </a:r>
            <a:r>
              <a:rPr lang="en-US" dirty="0" smtClean="0"/>
              <a:t>.</a:t>
            </a:r>
          </a:p>
        </p:txBody>
      </p:sp>
      <p:sp>
        <p:nvSpPr>
          <p:cNvPr id="5632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690861FB-E568-4D1E-8E2A-D2132DB7BB23}" type="slidenum">
              <a:rPr lang="en-US" sz="1200" smtClean="0">
                <a:latin typeface="Arial" charset="0"/>
              </a:rPr>
              <a:pPr eaLnBrk="1" hangingPunct="1"/>
              <a:t>22</a:t>
            </a:fld>
            <a:endParaRPr lang="en-US" sz="1200"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a:ln/>
        </p:spPr>
      </p:sp>
      <p:sp>
        <p:nvSpPr>
          <p:cNvPr id="5734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Op </a:t>
            </a:r>
            <a:r>
              <a:rPr lang="en-US" dirty="0" err="1" smtClean="0"/>
              <a:t>aanvraag</a:t>
            </a:r>
            <a:endParaRPr lang="en-US" dirty="0" smtClean="0"/>
          </a:p>
        </p:txBody>
      </p:sp>
      <p:sp>
        <p:nvSpPr>
          <p:cNvPr id="5734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B9CEE951-0368-4D67-990A-A79111747F78}" type="slidenum">
              <a:rPr lang="en-US" sz="1200" smtClean="0">
                <a:latin typeface="Arial" charset="0"/>
              </a:rPr>
              <a:pPr eaLnBrk="1" hangingPunct="1"/>
              <a:t>23</a:t>
            </a:fld>
            <a:endParaRPr lang="en-US" sz="1200"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Resultaten</a:t>
            </a:r>
            <a:r>
              <a:rPr lang="en-US" dirty="0" smtClean="0"/>
              <a:t> </a:t>
            </a:r>
            <a:r>
              <a:rPr lang="en-US" dirty="0" err="1" smtClean="0"/>
              <a:t>uit</a:t>
            </a:r>
            <a:r>
              <a:rPr lang="en-US" dirty="0" smtClean="0"/>
              <a:t> </a:t>
            </a:r>
            <a:r>
              <a:rPr lang="en-US" dirty="0" err="1" smtClean="0"/>
              <a:t>onderzoek</a:t>
            </a:r>
            <a:r>
              <a:rPr lang="en-US" dirty="0" smtClean="0"/>
              <a:t> op de </a:t>
            </a:r>
            <a:r>
              <a:rPr lang="en-US" dirty="0" err="1" smtClean="0"/>
              <a:t>Europaschool</a:t>
            </a:r>
            <a:r>
              <a:rPr lang="en-US" dirty="0" smtClean="0"/>
              <a:t> in Amsterdam. </a:t>
            </a:r>
            <a:r>
              <a:rPr lang="en-US" dirty="0" err="1" smtClean="0"/>
              <a:t>Zie</a:t>
            </a:r>
            <a:r>
              <a:rPr lang="en-US" dirty="0" smtClean="0"/>
              <a:t> </a:t>
            </a:r>
            <a:r>
              <a:rPr lang="en-US" dirty="0" err="1" smtClean="0"/>
              <a:t>artikel</a:t>
            </a:r>
            <a:r>
              <a:rPr lang="en-US" dirty="0" smtClean="0"/>
              <a:t> van Patricia </a:t>
            </a:r>
            <a:r>
              <a:rPr lang="en-US" dirty="0" err="1" smtClean="0"/>
              <a:t>Kruit</a:t>
            </a:r>
            <a:r>
              <a:rPr lang="en-US" dirty="0" smtClean="0"/>
              <a:t>, Fanny Wu, en Ed van den Berg</a:t>
            </a:r>
            <a:r>
              <a:rPr lang="en-US" baseline="0" dirty="0" smtClean="0"/>
              <a:t> in </a:t>
            </a:r>
            <a:r>
              <a:rPr lang="en-US" baseline="0" dirty="0" err="1" smtClean="0"/>
              <a:t>TdBeta</a:t>
            </a:r>
            <a:r>
              <a:rPr lang="en-US" baseline="0" dirty="0" smtClean="0"/>
              <a:t> 2013. </a:t>
            </a:r>
            <a:r>
              <a:rPr lang="en-US" baseline="0" dirty="0" err="1" smtClean="0"/>
              <a:t>Ook</a:t>
            </a:r>
            <a:r>
              <a:rPr lang="en-US" baseline="0" dirty="0" smtClean="0"/>
              <a:t> </a:t>
            </a:r>
            <a:r>
              <a:rPr lang="en-US" baseline="0" dirty="0" err="1" smtClean="0"/>
              <a:t>voor</a:t>
            </a:r>
            <a:r>
              <a:rPr lang="en-US" baseline="0" dirty="0" smtClean="0"/>
              <a:t> de </a:t>
            </a:r>
            <a:r>
              <a:rPr lang="en-US" baseline="0" dirty="0" err="1" smtClean="0"/>
              <a:t>volgende</a:t>
            </a:r>
            <a:r>
              <a:rPr lang="en-US" baseline="0" dirty="0" smtClean="0"/>
              <a:t> slides.</a:t>
            </a:r>
            <a:endParaRPr lang="en-US" dirty="0" smtClean="0"/>
          </a:p>
        </p:txBody>
      </p:sp>
      <p:sp>
        <p:nvSpPr>
          <p:cNvPr id="5837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40717D0B-035E-4E54-864B-33DDD07674DE}" type="slidenum">
              <a:rPr lang="en-US" sz="1200" smtClean="0">
                <a:latin typeface="Arial" charset="0"/>
              </a:rPr>
              <a:pPr eaLnBrk="1" hangingPunct="1"/>
              <a:t>24</a:t>
            </a:fld>
            <a:endParaRPr lang="en-US" sz="1200"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a:ln/>
        </p:spPr>
      </p:sp>
      <p:sp>
        <p:nvSpPr>
          <p:cNvPr id="5939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96DA6B8D-1A2D-440D-B663-68FF710BB7A9}" type="slidenum">
              <a:rPr lang="en-US" sz="1200" smtClean="0">
                <a:latin typeface="Arial" charset="0"/>
              </a:rPr>
              <a:pPr eaLnBrk="1" hangingPunct="1"/>
              <a:t>25</a:t>
            </a:fld>
            <a:endParaRPr lang="en-US" sz="1200"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ln/>
        </p:spPr>
      </p:sp>
      <p:sp>
        <p:nvSpPr>
          <p:cNvPr id="6041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61ACFD9F-C345-42DD-9555-A6415A836610}" type="slidenum">
              <a:rPr lang="en-US" sz="1200" smtClean="0">
                <a:latin typeface="Arial" charset="0"/>
              </a:rPr>
              <a:pPr eaLnBrk="1" hangingPunct="1"/>
              <a:t>26</a:t>
            </a:fld>
            <a:endParaRPr lang="en-US" sz="1200"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p:cNvSpPr>
            <a:spLocks noGrp="1" noRot="1" noChangeAspect="1" noTextEdit="1"/>
          </p:cNvSpPr>
          <p:nvPr>
            <p:ph type="sldImg"/>
          </p:nvPr>
        </p:nvSpPr>
        <p:spPr>
          <a:ln/>
        </p:spPr>
      </p:sp>
      <p:sp>
        <p:nvSpPr>
          <p:cNvPr id="6349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Summary</a:t>
            </a:r>
          </a:p>
        </p:txBody>
      </p:sp>
      <p:sp>
        <p:nvSpPr>
          <p:cNvPr id="6349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6889EFD4-393D-4D7C-A85A-C8917ADFADA8}" type="slidenum">
              <a:rPr lang="en-US" sz="1200" smtClean="0">
                <a:latin typeface="Arial" charset="0"/>
              </a:rPr>
              <a:pPr eaLnBrk="1" hangingPunct="1"/>
              <a:t>27</a:t>
            </a:fld>
            <a:endParaRPr lang="en-US" sz="1200"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0CE3989C-D439-448C-BA26-0E9F3A257B34}" type="slidenum">
              <a:rPr lang="en-US" sz="1200" smtClean="0">
                <a:latin typeface="Arial" charset="0"/>
              </a:rPr>
              <a:pPr eaLnBrk="1" hangingPunct="1"/>
              <a:t>28</a:t>
            </a:fld>
            <a:endParaRPr lang="en-US" sz="1200" dirty="0"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a:ln/>
        </p:spPr>
      </p:sp>
      <p:sp>
        <p:nvSpPr>
          <p:cNvPr id="6553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45968E7F-86B8-46A0-91CD-378699AC0316}" type="slidenum">
              <a:rPr lang="en-US" sz="1200" smtClean="0">
                <a:latin typeface="Arial" charset="0"/>
              </a:rPr>
              <a:pPr eaLnBrk="1" hangingPunct="1"/>
              <a:t>29</a:t>
            </a:fld>
            <a:endParaRPr lang="en-US" sz="1200"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a:ln/>
        </p:spPr>
      </p:sp>
      <p:sp>
        <p:nvSpPr>
          <p:cNvPr id="6656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A0AA34EB-62E0-4E55-ACC5-347F8DF98588}" type="slidenum">
              <a:rPr lang="en-US" sz="1200" smtClean="0">
                <a:latin typeface="Arial" charset="0"/>
              </a:rPr>
              <a:pPr eaLnBrk="1" hangingPunct="1"/>
              <a:t>30</a:t>
            </a:fld>
            <a:endParaRPr lang="en-US" sz="1200"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12700" cap="sq">
            <a:miter lim="800000"/>
            <a:headEnd type="none" w="sm" len="sm"/>
            <a:tailEnd type="none" w="sm" len="sm"/>
          </a:ln>
        </p:spPr>
        <p:txBody>
          <a:bodyPr/>
          <a:lstStyle/>
          <a:p>
            <a:fld id="{DC9A27FA-3381-498F-802A-D01D24BC20C8}"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a:spcBef>
                <a:spcPts val="0"/>
              </a:spcBef>
              <a:spcAft>
                <a:spcPts val="0"/>
              </a:spcAft>
              <a:buSzPts val="1000"/>
              <a:tabLst>
                <a:tab pos="448925" algn="l"/>
              </a:tabLst>
            </a:pPr>
            <a:r>
              <a:rPr lang="nl-NL" dirty="0" smtClean="0"/>
              <a:t>Zie NVOX</a:t>
            </a:r>
            <a:r>
              <a:rPr lang="nl-NL" baseline="0" dirty="0" smtClean="0"/>
              <a:t> artikel: </a:t>
            </a:r>
            <a:r>
              <a:rPr lang="nl-NL" dirty="0" smtClean="0">
                <a:latin typeface="Times New Roman"/>
                <a:ea typeface="Times New Roman"/>
              </a:rPr>
              <a:t>Berg, E. van den (2012). Natuurwetenschap en techniek: heen-en-weer denken tussen begrippen en verschijnselen, redeneren met begrippen en met bewijsmateriaal. </a:t>
            </a:r>
            <a:r>
              <a:rPr lang="nl-NL" i="1" dirty="0" smtClean="0">
                <a:latin typeface="Times New Roman"/>
                <a:ea typeface="Times New Roman"/>
              </a:rPr>
              <a:t>NVOX</a:t>
            </a:r>
            <a:r>
              <a:rPr lang="nl-NL" dirty="0" smtClean="0">
                <a:latin typeface="Times New Roman"/>
                <a:ea typeface="Times New Roman"/>
              </a:rPr>
              <a:t>, 37(4), 176-177.</a:t>
            </a:r>
            <a:endParaRPr lang="en-US" dirty="0" smtClean="0">
              <a:latin typeface="Times New Roman"/>
              <a:ea typeface="Times New Roman"/>
            </a:endParaRPr>
          </a:p>
          <a:p>
            <a:pPr eaLnBrk="1" hangingPunct="1"/>
            <a:endParaRPr 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w="12700" cap="sq">
            <a:miter lim="800000"/>
            <a:headEnd type="none" w="sm" len="sm"/>
            <a:tailEnd type="none" w="sm" len="sm"/>
          </a:ln>
        </p:spPr>
        <p:txBody>
          <a:bodyPr/>
          <a:lstStyle/>
          <a:p>
            <a:fld id="{31D07272-840F-43E6-90AB-6E817A2B05D0}" type="slidenum">
              <a:rPr lang="en-US" smtClean="0"/>
              <a:pPr/>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nl-NL" dirty="0" smtClean="0"/>
              <a:t>De didactische uitdaging van practicum is om het niet alleen </a:t>
            </a:r>
            <a:r>
              <a:rPr lang="nl-NL" dirty="0" err="1" smtClean="0"/>
              <a:t>hands-on</a:t>
            </a:r>
            <a:r>
              <a:rPr lang="nl-NL" dirty="0" smtClean="0"/>
              <a:t> maar ook </a:t>
            </a:r>
            <a:r>
              <a:rPr lang="nl-NL" dirty="0" err="1" smtClean="0"/>
              <a:t>minds</a:t>
            </a:r>
            <a:r>
              <a:rPr lang="nl-NL" dirty="0" smtClean="0"/>
              <a:t>-on te laten zijn. Alle didactiek moet erop gericht zijn leerlingen</a:t>
            </a:r>
            <a:r>
              <a:rPr lang="nl-NL" baseline="0" dirty="0" smtClean="0"/>
              <a:t> aan het heen-en-weer denken te zetten tussen verschijnselen en theorie.</a:t>
            </a:r>
            <a:endParaRPr lang="nl-N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 </a:t>
            </a:r>
            <a:r>
              <a:rPr lang="en-US" dirty="0" err="1" smtClean="0"/>
              <a:t>kunt</a:t>
            </a:r>
            <a:r>
              <a:rPr lang="en-US" dirty="0" smtClean="0"/>
              <a:t> 3 </a:t>
            </a:r>
            <a:r>
              <a:rPr lang="en-US" dirty="0" err="1" smtClean="0"/>
              <a:t>fasen</a:t>
            </a:r>
            <a:r>
              <a:rPr lang="en-US" baseline="0" dirty="0" smtClean="0"/>
              <a:t> </a:t>
            </a:r>
            <a:r>
              <a:rPr lang="en-US" baseline="0" dirty="0" err="1" smtClean="0"/>
              <a:t>onderscheiden</a:t>
            </a:r>
            <a:r>
              <a:rPr lang="en-US" baseline="0" dirty="0" smtClean="0"/>
              <a:t> in </a:t>
            </a:r>
            <a:r>
              <a:rPr lang="en-US" baseline="0" dirty="0" err="1" smtClean="0"/>
              <a:t>onderzoeken</a:t>
            </a:r>
            <a:r>
              <a:rPr lang="en-US" baseline="0" dirty="0" smtClean="0"/>
              <a:t>. </a:t>
            </a:r>
            <a:r>
              <a:rPr lang="en-US" baseline="0" dirty="0" err="1" smtClean="0"/>
              <a:t>Fase</a:t>
            </a:r>
            <a:r>
              <a:rPr lang="en-US" baseline="0" dirty="0" smtClean="0"/>
              <a:t> 2 </a:t>
            </a:r>
            <a:r>
              <a:rPr lang="en-US" baseline="0" dirty="0" err="1" smtClean="0"/>
              <a:t>komt</a:t>
            </a:r>
            <a:r>
              <a:rPr lang="en-US" baseline="0" dirty="0" smtClean="0"/>
              <a:t> in elk practicum </a:t>
            </a:r>
            <a:r>
              <a:rPr lang="en-US" baseline="0" dirty="0" err="1" smtClean="0"/>
              <a:t>aan</a:t>
            </a:r>
            <a:r>
              <a:rPr lang="en-US" baseline="0" dirty="0" smtClean="0"/>
              <a:t> bod, maar </a:t>
            </a:r>
            <a:r>
              <a:rPr lang="en-US" baseline="0" dirty="0" err="1" smtClean="0"/>
              <a:t>fase</a:t>
            </a:r>
            <a:r>
              <a:rPr lang="en-US" baseline="0" dirty="0" smtClean="0"/>
              <a:t> 1 </a:t>
            </a:r>
            <a:r>
              <a:rPr lang="en-US" baseline="0" dirty="0" err="1" smtClean="0"/>
              <a:t>geeft</a:t>
            </a:r>
            <a:r>
              <a:rPr lang="en-US" baseline="0" dirty="0" smtClean="0"/>
              <a:t> </a:t>
            </a:r>
            <a:r>
              <a:rPr lang="en-US" baseline="0" dirty="0" err="1" smtClean="0"/>
              <a:t>altijd</a:t>
            </a:r>
            <a:r>
              <a:rPr lang="en-US" baseline="0" dirty="0" smtClean="0"/>
              <a:t> </a:t>
            </a:r>
            <a:r>
              <a:rPr lang="en-US" baseline="0" dirty="0" err="1" smtClean="0"/>
              <a:t>problemen</a:t>
            </a:r>
            <a:r>
              <a:rPr lang="en-US" baseline="0" dirty="0" smtClean="0"/>
              <a:t>. </a:t>
            </a:r>
            <a:r>
              <a:rPr lang="en-US" baseline="0" dirty="0" err="1" smtClean="0"/>
              <a:t>Leerlingen</a:t>
            </a:r>
            <a:r>
              <a:rPr lang="en-US" baseline="0" dirty="0" smtClean="0"/>
              <a:t> </a:t>
            </a:r>
            <a:r>
              <a:rPr lang="en-US" baseline="0" dirty="0" err="1" smtClean="0"/>
              <a:t>krijgen</a:t>
            </a:r>
            <a:r>
              <a:rPr lang="en-US" baseline="0" dirty="0" smtClean="0"/>
              <a:t> </a:t>
            </a:r>
            <a:r>
              <a:rPr lang="en-US" baseline="0" dirty="0" err="1" smtClean="0"/>
              <a:t>daar</a:t>
            </a:r>
            <a:r>
              <a:rPr lang="en-US" baseline="0" dirty="0" smtClean="0"/>
              <a:t> </a:t>
            </a:r>
            <a:r>
              <a:rPr lang="en-US" baseline="0" dirty="0" err="1" smtClean="0"/>
              <a:t>niet</a:t>
            </a:r>
            <a:r>
              <a:rPr lang="en-US" baseline="0" dirty="0" smtClean="0"/>
              <a:t> </a:t>
            </a:r>
            <a:r>
              <a:rPr lang="en-US" baseline="0" dirty="0" err="1" smtClean="0"/>
              <a:t>genoeg</a:t>
            </a:r>
            <a:r>
              <a:rPr lang="en-US" baseline="0" dirty="0" smtClean="0"/>
              <a:t> </a:t>
            </a:r>
            <a:r>
              <a:rPr lang="en-US" baseline="0" dirty="0" err="1" smtClean="0"/>
              <a:t>oefening</a:t>
            </a:r>
            <a:r>
              <a:rPr lang="en-US" baseline="0" dirty="0" smtClean="0"/>
              <a:t> in en </a:t>
            </a:r>
            <a:r>
              <a:rPr lang="en-US" baseline="0" dirty="0" err="1" smtClean="0"/>
              <a:t>dat</a:t>
            </a:r>
            <a:r>
              <a:rPr lang="en-US" baseline="0" dirty="0" smtClean="0"/>
              <a:t> </a:t>
            </a:r>
            <a:r>
              <a:rPr lang="en-US" baseline="0" dirty="0" err="1" smtClean="0"/>
              <a:t>blijkt</a:t>
            </a:r>
            <a:r>
              <a:rPr lang="en-US" baseline="0" dirty="0" smtClean="0"/>
              <a:t> </a:t>
            </a:r>
            <a:r>
              <a:rPr lang="en-US" baseline="0" dirty="0" err="1" smtClean="0"/>
              <a:t>bij</a:t>
            </a:r>
            <a:r>
              <a:rPr lang="en-US" baseline="0" dirty="0" smtClean="0"/>
              <a:t> </a:t>
            </a:r>
            <a:r>
              <a:rPr lang="en-US" baseline="0" dirty="0" err="1" smtClean="0"/>
              <a:t>profielwerkstukken</a:t>
            </a:r>
            <a:r>
              <a:rPr lang="en-US" baseline="0" dirty="0" smtClean="0"/>
              <a:t>. Via concept cartoons is het </a:t>
            </a:r>
            <a:r>
              <a:rPr lang="en-US" baseline="0" dirty="0" err="1" smtClean="0"/>
              <a:t>vrij</a:t>
            </a:r>
            <a:r>
              <a:rPr lang="en-US" baseline="0" dirty="0" smtClean="0"/>
              <a:t> </a:t>
            </a:r>
            <a:r>
              <a:rPr lang="en-US" baseline="0" dirty="0" err="1" smtClean="0"/>
              <a:t>gemakkelijk</a:t>
            </a:r>
            <a:r>
              <a:rPr lang="en-US" baseline="0" dirty="0" smtClean="0"/>
              <a:t> </a:t>
            </a:r>
            <a:r>
              <a:rPr lang="en-US" baseline="0" dirty="0" err="1" smtClean="0"/>
              <a:t>leerlingen</a:t>
            </a:r>
            <a:r>
              <a:rPr lang="en-US" baseline="0" dirty="0" smtClean="0"/>
              <a:t> </a:t>
            </a:r>
            <a:r>
              <a:rPr lang="en-US" baseline="0" dirty="0" err="1" smtClean="0"/>
              <a:t>juist</a:t>
            </a:r>
            <a:r>
              <a:rPr lang="en-US" baseline="0" dirty="0" smtClean="0"/>
              <a:t> met die </a:t>
            </a:r>
            <a:r>
              <a:rPr lang="en-US" baseline="0" dirty="0" err="1" smtClean="0"/>
              <a:t>fase</a:t>
            </a:r>
            <a:r>
              <a:rPr lang="en-US" baseline="0" dirty="0" smtClean="0"/>
              <a:t> 1 (</a:t>
            </a:r>
            <a:r>
              <a:rPr lang="en-US" baseline="0" dirty="0" err="1" smtClean="0"/>
              <a:t>formuleren</a:t>
            </a:r>
            <a:r>
              <a:rPr lang="en-US" baseline="0" dirty="0" smtClean="0"/>
              <a:t> van </a:t>
            </a:r>
            <a:r>
              <a:rPr lang="en-US" baseline="0" dirty="0" err="1" smtClean="0"/>
              <a:t>onderzoeksvraag</a:t>
            </a:r>
            <a:r>
              <a:rPr lang="en-US" baseline="0" dirty="0" smtClean="0"/>
              <a:t> en </a:t>
            </a:r>
            <a:r>
              <a:rPr lang="en-US" baseline="0" dirty="0" err="1" smtClean="0"/>
              <a:t>opzet</a:t>
            </a:r>
            <a:r>
              <a:rPr lang="en-US" baseline="0" dirty="0" smtClean="0"/>
              <a:t> van experiment) </a:t>
            </a:r>
            <a:r>
              <a:rPr lang="en-US" baseline="0" dirty="0" err="1" smtClean="0"/>
              <a:t>te</a:t>
            </a:r>
            <a:r>
              <a:rPr lang="en-US" baseline="0" dirty="0" smtClean="0"/>
              <a:t> </a:t>
            </a:r>
            <a:r>
              <a:rPr lang="en-US" baseline="0" dirty="0" err="1" smtClean="0"/>
              <a:t>laten</a:t>
            </a:r>
            <a:r>
              <a:rPr lang="en-US" baseline="0" dirty="0" smtClean="0"/>
              <a:t> </a:t>
            </a:r>
            <a:r>
              <a:rPr lang="en-US" baseline="0" dirty="0" err="1" smtClean="0"/>
              <a:t>oefenen</a:t>
            </a:r>
            <a:r>
              <a:rPr lang="en-US" baseline="0" smtClean="0"/>
              <a:t>.</a:t>
            </a:r>
            <a:endParaRPr lang="en-US" dirty="0"/>
          </a:p>
        </p:txBody>
      </p:sp>
      <p:sp>
        <p:nvSpPr>
          <p:cNvPr id="4" name="Slide Number Placeholder 3"/>
          <p:cNvSpPr>
            <a:spLocks noGrp="1"/>
          </p:cNvSpPr>
          <p:nvPr>
            <p:ph type="sldNum" sz="quarter" idx="10"/>
          </p:nvPr>
        </p:nvSpPr>
        <p:spPr/>
        <p:txBody>
          <a:bodyPr/>
          <a:lstStyle/>
          <a:p>
            <a:pPr>
              <a:defRPr/>
            </a:pPr>
            <a:fld id="{E200AD21-B2E0-41BF-980E-7B568069013F}" type="slidenum">
              <a:rPr lang="en-US" smtClean="0"/>
              <a:pPr>
                <a:defRPr/>
              </a:pPr>
              <a:t>5</a:t>
            </a:fld>
            <a:endParaRPr lang="en-US"/>
          </a:p>
        </p:txBody>
      </p:sp>
    </p:spTree>
    <p:extLst>
      <p:ext uri="{BB962C8B-B14F-4D97-AF65-F5344CB8AC3E}">
        <p14:creationId xmlns:p14="http://schemas.microsoft.com/office/powerpoint/2010/main" val="46598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a:ln/>
        </p:spPr>
      </p:sp>
      <p:sp>
        <p:nvSpPr>
          <p:cNvPr id="4198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Wie heeft gelijk? Wat zijn de argumenten? Welke ervaringen kun je inbrengen die hier iets mee te maken hebben?</a:t>
            </a:r>
          </a:p>
        </p:txBody>
      </p:sp>
      <p:sp>
        <p:nvSpPr>
          <p:cNvPr id="4198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143F419C-CC89-4BEB-8E85-FDB2AB031A65}" type="slidenum">
              <a:rPr lang="en-US" sz="1200" smtClean="0">
                <a:latin typeface="Arial" charset="0"/>
              </a:rPr>
              <a:pPr eaLnBrk="1" hangingPunct="1"/>
              <a:t>6</a:t>
            </a:fld>
            <a:endParaRPr lang="en-US" sz="1200"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a:ln/>
        </p:spPr>
      </p:sp>
      <p:sp>
        <p:nvSpPr>
          <p:cNvPr id="4301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 de cartoon: er zijn verschillende argumenten. Een jas is warm doordat de lichaamswarmte wordt vastgehouden, niet doordat een jas zelf zou verwarmen. Een sneeuwman heeft geen lichaamswarmte. De jas werkt isolerend en zal het smelt proces zeker niet versnellen, tenzij de jas uit een warm huis komt en eerst zelf nog warmte afgeeft. Een ander argument is dat een donkere jas zonnestralen absorbeert terwijl de sneeuwpop zonnestralen weerkaatst. Dat stimuleert het smelten mogelijk wel enigszins.</a:t>
            </a:r>
          </a:p>
        </p:txBody>
      </p:sp>
      <p:sp>
        <p:nvSpPr>
          <p:cNvPr id="4301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96A3FBD2-6B54-49BB-92EC-B20A1FB6670A}" type="slidenum">
              <a:rPr lang="en-US" sz="1200" smtClean="0">
                <a:latin typeface="Arial" charset="0"/>
              </a:rPr>
              <a:pPr eaLnBrk="1" hangingPunct="1"/>
              <a:t>7</a:t>
            </a:fld>
            <a:endParaRPr lang="en-US" sz="1200"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9A804D1E-BB61-4BC5-9817-819901E4D2B0}" type="slidenum">
              <a:rPr lang="en-US" sz="1200" smtClean="0">
                <a:latin typeface="Arial" charset="0"/>
              </a:rPr>
              <a:pPr eaLnBrk="1" hangingPunct="1"/>
              <a:t>8</a:t>
            </a:fld>
            <a:endParaRPr lang="en-US" sz="1200" dirty="0"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Moderne cartoonfiguren die meer kunnen aanspreken.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4505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t>Drie</a:t>
            </a:r>
            <a:r>
              <a:rPr lang="en-US" dirty="0" smtClean="0"/>
              <a:t> </a:t>
            </a:r>
            <a:r>
              <a:rPr lang="en-US" dirty="0" err="1" smtClean="0"/>
              <a:t>doelen</a:t>
            </a:r>
            <a:r>
              <a:rPr lang="en-US" dirty="0" smtClean="0"/>
              <a:t> </a:t>
            </a:r>
            <a:r>
              <a:rPr lang="en-US" dirty="0" err="1" smtClean="0"/>
              <a:t>waarvoor</a:t>
            </a:r>
            <a:r>
              <a:rPr lang="en-US" dirty="0" smtClean="0"/>
              <a:t> concept cartoons </a:t>
            </a:r>
            <a:r>
              <a:rPr lang="en-US" dirty="0" err="1" smtClean="0"/>
              <a:t>kunnen</a:t>
            </a:r>
            <a:r>
              <a:rPr lang="en-US" dirty="0" smtClean="0"/>
              <a:t> </a:t>
            </a:r>
            <a:r>
              <a:rPr lang="en-US" dirty="0" err="1" smtClean="0"/>
              <a:t>worden</a:t>
            </a:r>
            <a:r>
              <a:rPr lang="en-US" dirty="0" smtClean="0"/>
              <a:t> </a:t>
            </a:r>
            <a:r>
              <a:rPr lang="en-US" dirty="0" err="1" smtClean="0"/>
              <a:t>ingezet</a:t>
            </a:r>
            <a:endParaRPr lang="en-US" dirty="0" smtClean="0"/>
          </a:p>
        </p:txBody>
      </p:sp>
      <p:sp>
        <p:nvSpPr>
          <p:cNvPr id="4506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074E2AAE-C54E-49FC-A481-D73507C4A600}" type="slidenum">
              <a:rPr lang="en-US" sz="1200" smtClean="0">
                <a:latin typeface="Arial" charset="0"/>
              </a:rPr>
              <a:pPr eaLnBrk="1" hangingPunct="1"/>
              <a:t>9</a:t>
            </a:fld>
            <a:endParaRPr lang="en-US" sz="1200"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44 w 5184"/>
                  <a:gd name="T3" fmla="*/ 3159 h 3159"/>
                  <a:gd name="T4" fmla="*/ 534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76 w 556"/>
                  <a:gd name="T5" fmla="*/ 3159 h 3159"/>
                  <a:gd name="T6" fmla="*/ 57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1 w 251"/>
                <a:gd name="T1" fmla="*/ 0 h 12"/>
                <a:gd name="T2" fmla="*/ 0 w 251"/>
                <a:gd name="T3" fmla="*/ 0 h 12"/>
                <a:gd name="T4" fmla="*/ 0 w 251"/>
                <a:gd name="T5" fmla="*/ 12 h 12"/>
                <a:gd name="T6" fmla="*/ 261 w 251"/>
                <a:gd name="T7" fmla="*/ 12 h 12"/>
                <a:gd name="T8" fmla="*/ 261 w 251"/>
                <a:gd name="T9" fmla="*/ 0 h 12"/>
                <a:gd name="T10" fmla="*/ 26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7186 w 251"/>
                <a:gd name="T5" fmla="*/ 12 h 12"/>
                <a:gd name="T6" fmla="*/ 718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874 w 4724"/>
                  <a:gd name="T1" fmla="*/ 0 h 12"/>
                  <a:gd name="T2" fmla="*/ 0 w 4724"/>
                  <a:gd name="T3" fmla="*/ 0 h 12"/>
                  <a:gd name="T4" fmla="*/ 0 w 4724"/>
                  <a:gd name="T5" fmla="*/ 12 h 12"/>
                  <a:gd name="T6" fmla="*/ 4874 w 4724"/>
                  <a:gd name="T7" fmla="*/ 12 h 12"/>
                  <a:gd name="T8" fmla="*/ 4874 w 4724"/>
                  <a:gd name="T9" fmla="*/ 0 h 12"/>
                  <a:gd name="T10" fmla="*/ 487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p:spPr>
            <p:txBody>
              <a:bodyPr/>
              <a:lstStyle/>
              <a:p>
                <a:pPr>
                  <a:defRPr/>
                </a:pPr>
                <a:endParaRPr lang="en-US"/>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smtClean="0"/>
              <a:t>Klik om het opmaakprofiel te bewerken</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smtClean="0"/>
              <a:t>Klik om het opmaakprofiel van de modelondertitel te bewerken</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FD520B17-5AC2-49EC-B9FA-A6C5B4B960F6}" type="slidenum">
              <a:rPr lang="en-US"/>
              <a:pPr>
                <a:defRPr/>
              </a:pPr>
              <a:t>‹#›</a:t>
            </a:fld>
            <a:endParaRPr lang="en-US"/>
          </a:p>
        </p:txBody>
      </p:sp>
    </p:spTree>
    <p:extLst>
      <p:ext uri="{BB962C8B-B14F-4D97-AF65-F5344CB8AC3E}">
        <p14:creationId xmlns:p14="http://schemas.microsoft.com/office/powerpoint/2010/main" val="3422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1212544A-AB84-4CC7-986E-632E3EAD1D63}" type="slidenum">
              <a:rPr lang="en-US"/>
              <a:pPr>
                <a:defRPr/>
              </a:pPr>
              <a:t>‹#›</a:t>
            </a:fld>
            <a:endParaRPr lang="en-US"/>
          </a:p>
        </p:txBody>
      </p:sp>
    </p:spTree>
    <p:extLst>
      <p:ext uri="{BB962C8B-B14F-4D97-AF65-F5344CB8AC3E}">
        <p14:creationId xmlns:p14="http://schemas.microsoft.com/office/powerpoint/2010/main" val="230514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389AB73-152B-426C-A5C8-11AC5607D281}" type="slidenum">
              <a:rPr lang="en-US"/>
              <a:pPr>
                <a:defRPr/>
              </a:pPr>
              <a:t>‹#›</a:t>
            </a:fld>
            <a:endParaRPr lang="en-US"/>
          </a:p>
        </p:txBody>
      </p:sp>
    </p:spTree>
    <p:extLst>
      <p:ext uri="{BB962C8B-B14F-4D97-AF65-F5344CB8AC3E}">
        <p14:creationId xmlns:p14="http://schemas.microsoft.com/office/powerpoint/2010/main" val="314105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457E7589-A954-44EB-B40D-548B2F13E77F}" type="slidenum">
              <a:rPr lang="en-US"/>
              <a:pPr>
                <a:defRPr/>
              </a:pPr>
              <a:t>‹#›</a:t>
            </a:fld>
            <a:endParaRPr lang="en-US"/>
          </a:p>
        </p:txBody>
      </p:sp>
    </p:spTree>
    <p:extLst>
      <p:ext uri="{BB962C8B-B14F-4D97-AF65-F5344CB8AC3E}">
        <p14:creationId xmlns:p14="http://schemas.microsoft.com/office/powerpoint/2010/main" val="2134430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201D4F8F-B78E-49D3-8318-4951EAE75E4B}" type="slidenum">
              <a:rPr lang="en-US"/>
              <a:pPr>
                <a:defRPr/>
              </a:pPr>
              <a:t>‹#›</a:t>
            </a:fld>
            <a:endParaRPr lang="en-US"/>
          </a:p>
        </p:txBody>
      </p:sp>
    </p:spTree>
    <p:extLst>
      <p:ext uri="{BB962C8B-B14F-4D97-AF65-F5344CB8AC3E}">
        <p14:creationId xmlns:p14="http://schemas.microsoft.com/office/powerpoint/2010/main" val="410447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09DBEB36-99C4-44EE-BA49-EF592016BB4F}" type="slidenum">
              <a:rPr lang="en-US"/>
              <a:pPr>
                <a:defRPr/>
              </a:pPr>
              <a:t>‹#›</a:t>
            </a:fld>
            <a:endParaRPr lang="en-US"/>
          </a:p>
        </p:txBody>
      </p:sp>
    </p:spTree>
    <p:extLst>
      <p:ext uri="{BB962C8B-B14F-4D97-AF65-F5344CB8AC3E}">
        <p14:creationId xmlns:p14="http://schemas.microsoft.com/office/powerpoint/2010/main" val="163167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75E1C001-D072-4874-B7BA-0AA53F6C6488}" type="slidenum">
              <a:rPr lang="en-US"/>
              <a:pPr>
                <a:defRPr/>
              </a:pPr>
              <a:t>‹#›</a:t>
            </a:fld>
            <a:endParaRPr lang="en-US"/>
          </a:p>
        </p:txBody>
      </p:sp>
    </p:spTree>
    <p:extLst>
      <p:ext uri="{BB962C8B-B14F-4D97-AF65-F5344CB8AC3E}">
        <p14:creationId xmlns:p14="http://schemas.microsoft.com/office/powerpoint/2010/main" val="374083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3AFE89CE-99C1-42BD-B5D8-BA227E644042}" type="slidenum">
              <a:rPr lang="en-US"/>
              <a:pPr>
                <a:defRPr/>
              </a:pPr>
              <a:t>‹#›</a:t>
            </a:fld>
            <a:endParaRPr lang="en-US"/>
          </a:p>
        </p:txBody>
      </p:sp>
    </p:spTree>
    <p:extLst>
      <p:ext uri="{BB962C8B-B14F-4D97-AF65-F5344CB8AC3E}">
        <p14:creationId xmlns:p14="http://schemas.microsoft.com/office/powerpoint/2010/main" val="183985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80D76815-2AC9-473B-B228-45024A9454B3}" type="slidenum">
              <a:rPr lang="en-US"/>
              <a:pPr>
                <a:defRPr/>
              </a:pPr>
              <a:t>‹#›</a:t>
            </a:fld>
            <a:endParaRPr lang="en-US"/>
          </a:p>
        </p:txBody>
      </p:sp>
    </p:spTree>
    <p:extLst>
      <p:ext uri="{BB962C8B-B14F-4D97-AF65-F5344CB8AC3E}">
        <p14:creationId xmlns:p14="http://schemas.microsoft.com/office/powerpoint/2010/main" val="394133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DC087EC-8E48-4596-A6DE-A184F0ED5208}" type="slidenum">
              <a:rPr lang="en-US"/>
              <a:pPr>
                <a:defRPr/>
              </a:pPr>
              <a:t>‹#›</a:t>
            </a:fld>
            <a:endParaRPr lang="en-US"/>
          </a:p>
        </p:txBody>
      </p:sp>
    </p:spTree>
    <p:extLst>
      <p:ext uri="{BB962C8B-B14F-4D97-AF65-F5344CB8AC3E}">
        <p14:creationId xmlns:p14="http://schemas.microsoft.com/office/powerpoint/2010/main" val="41156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8D337DC8-EAA5-4407-ACEA-84403BE12B69}" type="slidenum">
              <a:rPr lang="en-US"/>
              <a:pPr>
                <a:defRPr/>
              </a:pPr>
              <a:t>‹#›</a:t>
            </a:fld>
            <a:endParaRPr lang="en-US"/>
          </a:p>
        </p:txBody>
      </p:sp>
    </p:spTree>
    <p:extLst>
      <p:ext uri="{BB962C8B-B14F-4D97-AF65-F5344CB8AC3E}">
        <p14:creationId xmlns:p14="http://schemas.microsoft.com/office/powerpoint/2010/main" val="168306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44 w 5184"/>
                <a:gd name="T3" fmla="*/ 3159 h 3159"/>
                <a:gd name="T4" fmla="*/ 534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76 w 556"/>
                <a:gd name="T5" fmla="*/ 3159 h 3159"/>
                <a:gd name="T6" fmla="*/ 57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p:nvSpPr>
            <p:spPr bwMode="ltGray">
              <a:xfrm>
                <a:off x="1019" y="1155"/>
                <a:ext cx="4739" cy="12"/>
              </a:xfrm>
              <a:custGeom>
                <a:avLst/>
                <a:gdLst>
                  <a:gd name="T0" fmla="*/ 4874 w 4724"/>
                  <a:gd name="T1" fmla="*/ 0 h 12"/>
                  <a:gd name="T2" fmla="*/ 0 w 4724"/>
                  <a:gd name="T3" fmla="*/ 0 h 12"/>
                  <a:gd name="T4" fmla="*/ 0 w 4724"/>
                  <a:gd name="T5" fmla="*/ 12 h 12"/>
                  <a:gd name="T6" fmla="*/ 4874 w 4724"/>
                  <a:gd name="T7" fmla="*/ 12 h 12"/>
                  <a:gd name="T8" fmla="*/ 4874 w 4724"/>
                  <a:gd name="T9" fmla="*/ 0 h 12"/>
                  <a:gd name="T10" fmla="*/ 487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p:spPr>
            <p:txBody>
              <a:bodyPr/>
              <a:lstStyle/>
              <a:p>
                <a:pPr>
                  <a:defRPr/>
                </a:pPr>
                <a:endParaRPr lang="en-US"/>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7186 w 251"/>
                  <a:gd name="T5" fmla="*/ 12 h 12"/>
                  <a:gd name="T6" fmla="*/ 718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767" y="1155"/>
                <a:ext cx="252" cy="12"/>
              </a:xfrm>
              <a:custGeom>
                <a:avLst/>
                <a:gdLst>
                  <a:gd name="T0" fmla="*/ 261 w 251"/>
                  <a:gd name="T1" fmla="*/ 0 h 12"/>
                  <a:gd name="T2" fmla="*/ 0 w 251"/>
                  <a:gd name="T3" fmla="*/ 0 h 12"/>
                  <a:gd name="T4" fmla="*/ 0 w 251"/>
                  <a:gd name="T5" fmla="*/ 12 h 12"/>
                  <a:gd name="T6" fmla="*/ 261 w 251"/>
                  <a:gd name="T7" fmla="*/ 12 h 12"/>
                  <a:gd name="T8" fmla="*/ 261 w 251"/>
                  <a:gd name="T9" fmla="*/ 0 h 12"/>
                  <a:gd name="T10" fmla="*/ 26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p:spPr>
            <p:txBody>
              <a:bodyPr/>
              <a:lstStyle/>
              <a:p>
                <a:pPr>
                  <a:defRPr/>
                </a:pPr>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4E3DB85C-59A9-406A-969A-2161873A06E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illgatehouse.co.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denkenkunjeleren.n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mailto:E.van.den.berg@hva.n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mailto:e.berg@vu.n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14400"/>
            <a:ext cx="4648200" cy="1431925"/>
          </a:xfrm>
        </p:spPr>
        <p:txBody>
          <a:bodyPr/>
          <a:lstStyle/>
          <a:p>
            <a:pPr algn="ctr" eaLnBrk="1" hangingPunct="1">
              <a:defRPr/>
            </a:pPr>
            <a:r>
              <a:rPr lang="en-US" sz="3600" dirty="0" err="1" smtClean="0"/>
              <a:t>Leren</a:t>
            </a:r>
            <a:r>
              <a:rPr lang="en-US" sz="3600" dirty="0" smtClean="0"/>
              <a:t> </a:t>
            </a:r>
            <a:r>
              <a:rPr lang="en-US" sz="3600" dirty="0" err="1" smtClean="0"/>
              <a:t>Onderzoeken</a:t>
            </a:r>
            <a:r>
              <a:rPr lang="en-US" sz="3600" dirty="0" smtClean="0"/>
              <a:t> met Concept Cartoons in PO en VO</a:t>
            </a:r>
          </a:p>
        </p:txBody>
      </p:sp>
      <p:sp>
        <p:nvSpPr>
          <p:cNvPr id="2051" name="Rectangle 3"/>
          <p:cNvSpPr>
            <a:spLocks noGrp="1" noChangeArrowheads="1"/>
          </p:cNvSpPr>
          <p:nvPr>
            <p:ph type="subTitle" idx="1"/>
          </p:nvPr>
        </p:nvSpPr>
        <p:spPr>
          <a:xfrm>
            <a:off x="990600" y="4800600"/>
            <a:ext cx="7391400" cy="1752600"/>
          </a:xfrm>
        </p:spPr>
        <p:txBody>
          <a:bodyPr/>
          <a:lstStyle/>
          <a:p>
            <a:pPr algn="ctr" eaLnBrk="1" hangingPunct="1">
              <a:lnSpc>
                <a:spcPct val="90000"/>
              </a:lnSpc>
              <a:defRPr/>
            </a:pPr>
            <a:endParaRPr lang="en-US" sz="2400" dirty="0" smtClean="0"/>
          </a:p>
          <a:p>
            <a:pPr algn="ctr" eaLnBrk="1" hangingPunct="1">
              <a:lnSpc>
                <a:spcPct val="90000"/>
              </a:lnSpc>
              <a:defRPr/>
            </a:pPr>
            <a:r>
              <a:rPr lang="en-US" sz="2800" dirty="0" smtClean="0"/>
              <a:t>Ed van den Berg, </a:t>
            </a:r>
            <a:r>
              <a:rPr lang="en-US" sz="2800" dirty="0" err="1" smtClean="0"/>
              <a:t>Kenniscentrum</a:t>
            </a:r>
            <a:r>
              <a:rPr lang="en-US" sz="2800" dirty="0" smtClean="0"/>
              <a:t> </a:t>
            </a:r>
            <a:r>
              <a:rPr lang="en-US" sz="2800" dirty="0" err="1" smtClean="0"/>
              <a:t>Hogeschool</a:t>
            </a:r>
            <a:r>
              <a:rPr lang="en-US" sz="2800" dirty="0" smtClean="0"/>
              <a:t> van Amsterdam en VU</a:t>
            </a:r>
          </a:p>
          <a:p>
            <a:pPr algn="ctr" eaLnBrk="1" hangingPunct="1">
              <a:lnSpc>
                <a:spcPct val="90000"/>
              </a:lnSpc>
              <a:defRPr/>
            </a:pPr>
            <a:r>
              <a:rPr lang="en-US" sz="2800" dirty="0" smtClean="0"/>
              <a:t>EWT </a:t>
            </a:r>
            <a:r>
              <a:rPr lang="en-US" sz="2800" dirty="0" err="1" smtClean="0"/>
              <a:t>Noord</a:t>
            </a:r>
            <a:r>
              <a:rPr lang="en-US" sz="2800" dirty="0" smtClean="0"/>
              <a:t>-Holland en </a:t>
            </a:r>
            <a:r>
              <a:rPr lang="en-US" sz="2800" dirty="0" err="1" smtClean="0"/>
              <a:t>Flevoland</a:t>
            </a:r>
            <a:endParaRPr lang="en-US" sz="2800" dirty="0" smtClean="0"/>
          </a:p>
        </p:txBody>
      </p:sp>
      <p:pic>
        <p:nvPicPr>
          <p:cNvPr id="30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700" y="0"/>
            <a:ext cx="3760788"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304800"/>
            <a:ext cx="9144000" cy="1066800"/>
          </a:xfrm>
        </p:spPr>
        <p:txBody>
          <a:bodyPr/>
          <a:lstStyle/>
          <a:p>
            <a:pPr algn="ctr" eaLnBrk="1" hangingPunct="1">
              <a:defRPr/>
            </a:pPr>
            <a:r>
              <a:rPr lang="en-US" sz="3200" dirty="0" err="1" smtClean="0">
                <a:solidFill>
                  <a:srgbClr val="FFFF00"/>
                </a:solidFill>
              </a:rPr>
              <a:t>Opdracht</a:t>
            </a:r>
            <a:r>
              <a:rPr lang="en-US" sz="3200" dirty="0" smtClean="0"/>
              <a:t>: </a:t>
            </a:r>
            <a:r>
              <a:rPr lang="en-US" sz="3200" dirty="0" err="1" smtClean="0"/>
              <a:t>Bedenk</a:t>
            </a:r>
            <a:r>
              <a:rPr lang="en-US" sz="3200" dirty="0" smtClean="0"/>
              <a:t> </a:t>
            </a:r>
            <a:r>
              <a:rPr lang="en-US" sz="3200" dirty="0" err="1" smtClean="0"/>
              <a:t>een</a:t>
            </a:r>
            <a:r>
              <a:rPr lang="en-US" sz="3200" dirty="0" smtClean="0"/>
              <a:t> experiment om </a:t>
            </a:r>
            <a:r>
              <a:rPr lang="en-US" sz="3200" dirty="0" err="1" smtClean="0"/>
              <a:t>dit</a:t>
            </a:r>
            <a:r>
              <a:rPr lang="en-US" sz="3200" dirty="0" smtClean="0"/>
              <a:t> </a:t>
            </a:r>
            <a:r>
              <a:rPr lang="en-US" sz="3200" dirty="0" err="1" smtClean="0"/>
              <a:t>verschijnsel</a:t>
            </a:r>
            <a:r>
              <a:rPr lang="en-US" sz="3200" dirty="0" smtClean="0"/>
              <a:t> (</a:t>
            </a:r>
            <a:r>
              <a:rPr lang="en-US" sz="3200" dirty="0" err="1" smtClean="0"/>
              <a:t>nat</a:t>
            </a:r>
            <a:r>
              <a:rPr lang="en-US" sz="3200" dirty="0" smtClean="0"/>
              <a:t> </a:t>
            </a:r>
            <a:r>
              <a:rPr lang="en-US" sz="3200" dirty="0" err="1" smtClean="0"/>
              <a:t>worden</a:t>
            </a:r>
            <a:r>
              <a:rPr lang="en-US" sz="3200" dirty="0" smtClean="0"/>
              <a:t> van het </a:t>
            </a:r>
            <a:r>
              <a:rPr lang="en-US" sz="3200" dirty="0" err="1" smtClean="0"/>
              <a:t>glas</a:t>
            </a:r>
            <a:r>
              <a:rPr lang="en-US" sz="3200" dirty="0" smtClean="0"/>
              <a:t>) </a:t>
            </a:r>
            <a:r>
              <a:rPr lang="en-US" sz="3200" dirty="0" err="1" smtClean="0"/>
              <a:t>nader</a:t>
            </a:r>
            <a:r>
              <a:rPr lang="en-US" sz="3200" dirty="0" smtClean="0"/>
              <a:t> </a:t>
            </a:r>
            <a:r>
              <a:rPr lang="en-US" sz="3200" dirty="0" err="1" smtClean="0"/>
              <a:t>te</a:t>
            </a:r>
            <a:r>
              <a:rPr lang="en-US" sz="3200" dirty="0" smtClean="0"/>
              <a:t> </a:t>
            </a:r>
            <a:r>
              <a:rPr lang="en-US" sz="3200" dirty="0" err="1" smtClean="0"/>
              <a:t>onderzoeken</a:t>
            </a:r>
            <a:r>
              <a:rPr lang="en-US" sz="3200" dirty="0" smtClean="0"/>
              <a:t>?</a:t>
            </a:r>
          </a:p>
        </p:txBody>
      </p:sp>
      <p:pic>
        <p:nvPicPr>
          <p:cNvPr id="1229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77975"/>
            <a:ext cx="71374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1021"/>
            <a:ext cx="5562600" cy="1431925"/>
          </a:xfrm>
        </p:spPr>
        <p:txBody>
          <a:bodyPr/>
          <a:lstStyle/>
          <a:p>
            <a:pPr>
              <a:defRPr/>
            </a:pPr>
            <a:r>
              <a:rPr lang="en-US" dirty="0" err="1" smtClean="0"/>
              <a:t>Werkblad</a:t>
            </a:r>
            <a:r>
              <a:rPr lang="en-US" dirty="0" smtClean="0"/>
              <a:t> Planning</a:t>
            </a:r>
            <a:endParaRPr lang="en-US" dirty="0"/>
          </a:p>
        </p:txBody>
      </p:sp>
      <p:sp>
        <p:nvSpPr>
          <p:cNvPr id="3" name="Tijdelijke aanduiding voor inhoud 2"/>
          <p:cNvSpPr>
            <a:spLocks noGrp="1"/>
          </p:cNvSpPr>
          <p:nvPr>
            <p:ph idx="1"/>
          </p:nvPr>
        </p:nvSpPr>
        <p:spPr>
          <a:xfrm>
            <a:off x="304800" y="3124200"/>
            <a:ext cx="8153400" cy="2895600"/>
          </a:xfrm>
        </p:spPr>
        <p:txBody>
          <a:bodyPr/>
          <a:lstStyle/>
          <a:p>
            <a:pPr marL="514350" indent="-514350">
              <a:buFont typeface="+mj-lt"/>
              <a:buAutoNum type="arabicPeriod"/>
              <a:defRPr/>
            </a:pPr>
            <a:r>
              <a:rPr lang="en-US" dirty="0" err="1" smtClean="0"/>
              <a:t>Wie</a:t>
            </a:r>
            <a:r>
              <a:rPr lang="en-US" dirty="0" smtClean="0"/>
              <a:t> </a:t>
            </a:r>
            <a:r>
              <a:rPr lang="en-US" dirty="0" err="1" smtClean="0"/>
              <a:t>denk</a:t>
            </a:r>
            <a:r>
              <a:rPr lang="en-US" dirty="0" smtClean="0"/>
              <a:t> je </a:t>
            </a:r>
            <a:r>
              <a:rPr lang="en-US" dirty="0" err="1" smtClean="0"/>
              <a:t>dat</a:t>
            </a:r>
            <a:r>
              <a:rPr lang="en-US" dirty="0" smtClean="0"/>
              <a:t> </a:t>
            </a:r>
            <a:r>
              <a:rPr lang="en-US" dirty="0" err="1" smtClean="0"/>
              <a:t>er</a:t>
            </a:r>
            <a:r>
              <a:rPr lang="en-US" dirty="0" smtClean="0"/>
              <a:t> </a:t>
            </a:r>
            <a:r>
              <a:rPr lang="en-US" dirty="0" err="1" smtClean="0"/>
              <a:t>gelijk</a:t>
            </a:r>
            <a:r>
              <a:rPr lang="en-US" dirty="0" smtClean="0"/>
              <a:t> </a:t>
            </a:r>
            <a:r>
              <a:rPr lang="en-US" dirty="0" err="1" smtClean="0"/>
              <a:t>heeft</a:t>
            </a:r>
            <a:r>
              <a:rPr lang="en-US" dirty="0" smtClean="0"/>
              <a:t>? </a:t>
            </a:r>
            <a:r>
              <a:rPr lang="en-US" dirty="0" err="1" smtClean="0"/>
              <a:t>Waarom</a:t>
            </a:r>
            <a:r>
              <a:rPr lang="en-US" dirty="0" smtClean="0"/>
              <a:t>?</a:t>
            </a:r>
          </a:p>
          <a:p>
            <a:pPr marL="514350" indent="-514350">
              <a:buFont typeface="+mj-lt"/>
              <a:buAutoNum type="arabicPeriod"/>
              <a:defRPr/>
            </a:pPr>
            <a:r>
              <a:rPr lang="en-US" dirty="0" err="1" smtClean="0"/>
              <a:t>Bedenk</a:t>
            </a:r>
            <a:r>
              <a:rPr lang="en-US" dirty="0" smtClean="0"/>
              <a:t> </a:t>
            </a:r>
            <a:r>
              <a:rPr lang="en-US" dirty="0" err="1" smtClean="0"/>
              <a:t>een</a:t>
            </a:r>
            <a:r>
              <a:rPr lang="en-US" dirty="0" smtClean="0"/>
              <a:t> experiment om het </a:t>
            </a:r>
            <a:r>
              <a:rPr lang="en-US" dirty="0" err="1" smtClean="0"/>
              <a:t>verschijnsel</a:t>
            </a:r>
            <a:r>
              <a:rPr lang="en-US" dirty="0" smtClean="0"/>
              <a:t> (</a:t>
            </a:r>
            <a:r>
              <a:rPr lang="en-US" dirty="0" err="1" smtClean="0"/>
              <a:t>nat</a:t>
            </a:r>
            <a:r>
              <a:rPr lang="en-US" dirty="0" smtClean="0"/>
              <a:t> </a:t>
            </a:r>
            <a:r>
              <a:rPr lang="en-US" dirty="0" err="1" smtClean="0"/>
              <a:t>worden</a:t>
            </a:r>
            <a:r>
              <a:rPr lang="en-US" dirty="0" smtClean="0"/>
              <a:t> van </a:t>
            </a:r>
            <a:r>
              <a:rPr lang="en-US" dirty="0" err="1" smtClean="0"/>
              <a:t>glas</a:t>
            </a:r>
            <a:r>
              <a:rPr lang="en-US" dirty="0" smtClean="0"/>
              <a:t>) </a:t>
            </a:r>
            <a:r>
              <a:rPr lang="en-US" dirty="0" err="1" smtClean="0"/>
              <a:t>nader</a:t>
            </a:r>
            <a:r>
              <a:rPr lang="en-US" dirty="0" smtClean="0"/>
              <a:t> </a:t>
            </a:r>
            <a:r>
              <a:rPr lang="en-US" dirty="0" err="1" smtClean="0"/>
              <a:t>te</a:t>
            </a:r>
            <a:r>
              <a:rPr lang="en-US" dirty="0" smtClean="0"/>
              <a:t> </a:t>
            </a:r>
            <a:r>
              <a:rPr lang="en-US" dirty="0" err="1" smtClean="0"/>
              <a:t>onderzoeken</a:t>
            </a:r>
            <a:r>
              <a:rPr lang="en-US" dirty="0" smtClean="0"/>
              <a:t>.</a:t>
            </a:r>
          </a:p>
          <a:p>
            <a:pPr marL="514350" indent="-514350">
              <a:buFont typeface="+mj-lt"/>
              <a:buAutoNum type="arabicPeriod"/>
              <a:defRPr/>
            </a:pPr>
            <a:r>
              <a:rPr lang="en-US" dirty="0" err="1" smtClean="0"/>
              <a:t>Beschrijf</a:t>
            </a:r>
            <a:r>
              <a:rPr lang="en-US" dirty="0" smtClean="0"/>
              <a:t> en </a:t>
            </a:r>
            <a:r>
              <a:rPr lang="en-US" dirty="0" err="1" smtClean="0"/>
              <a:t>maak</a:t>
            </a:r>
            <a:r>
              <a:rPr lang="en-US" dirty="0" smtClean="0"/>
              <a:t> </a:t>
            </a:r>
            <a:r>
              <a:rPr lang="en-US" dirty="0" err="1" smtClean="0"/>
              <a:t>een</a:t>
            </a:r>
            <a:r>
              <a:rPr lang="en-US" dirty="0" smtClean="0"/>
              <a:t> </a:t>
            </a:r>
            <a:r>
              <a:rPr lang="en-US" dirty="0" err="1" smtClean="0"/>
              <a:t>schets</a:t>
            </a:r>
            <a:endParaRPr lang="en-US" dirty="0" smtClean="0"/>
          </a:p>
          <a:p>
            <a:pPr marL="514350" indent="-514350">
              <a:buFont typeface="+mj-lt"/>
              <a:buAutoNum type="arabicPeriod"/>
              <a:defRPr/>
            </a:pPr>
            <a:r>
              <a:rPr lang="en-US" dirty="0" err="1" smtClean="0"/>
              <a:t>Wat</a:t>
            </a:r>
            <a:r>
              <a:rPr lang="en-US" dirty="0" smtClean="0"/>
              <a:t> </a:t>
            </a:r>
            <a:r>
              <a:rPr lang="en-US" dirty="0" err="1" smtClean="0"/>
              <a:t>verwacht</a:t>
            </a:r>
            <a:r>
              <a:rPr lang="en-US" dirty="0" smtClean="0"/>
              <a:t> je </a:t>
            </a:r>
            <a:r>
              <a:rPr lang="en-US" dirty="0" err="1" smtClean="0"/>
              <a:t>als</a:t>
            </a:r>
            <a:r>
              <a:rPr lang="en-US" dirty="0" smtClean="0"/>
              <a:t> </a:t>
            </a:r>
            <a:r>
              <a:rPr lang="en-US" dirty="0" err="1" smtClean="0"/>
              <a:t>uitkomst</a:t>
            </a:r>
            <a:r>
              <a:rPr lang="en-US" dirty="0" smtClean="0"/>
              <a:t>?</a:t>
            </a:r>
          </a:p>
          <a:p>
            <a:pPr marL="514350" indent="-514350">
              <a:buFont typeface="+mj-lt"/>
              <a:buAutoNum type="arabicPeriod"/>
              <a:defRPr/>
            </a:pPr>
            <a:endParaRPr lang="en-US" dirty="0" smtClean="0"/>
          </a:p>
          <a:p>
            <a:pPr marL="514350" indent="-514350">
              <a:buFont typeface="+mj-lt"/>
              <a:buAutoNum type="arabicPeriod"/>
              <a:defRPr/>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6386" y="76200"/>
            <a:ext cx="365733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Werkblad</a:t>
            </a:r>
            <a:r>
              <a:rPr lang="en-US" dirty="0" smtClean="0"/>
              <a:t> </a:t>
            </a:r>
            <a:r>
              <a:rPr lang="en-US" dirty="0" err="1" smtClean="0"/>
              <a:t>uitvoering</a:t>
            </a:r>
            <a:endParaRPr lang="en-US" dirty="0"/>
          </a:p>
        </p:txBody>
      </p:sp>
      <p:sp>
        <p:nvSpPr>
          <p:cNvPr id="3" name="Tijdelijke aanduiding voor inhoud 2"/>
          <p:cNvSpPr>
            <a:spLocks noGrp="1"/>
          </p:cNvSpPr>
          <p:nvPr>
            <p:ph idx="1"/>
          </p:nvPr>
        </p:nvSpPr>
        <p:spPr/>
        <p:txBody>
          <a:bodyPr/>
          <a:lstStyle/>
          <a:p>
            <a:pPr marL="514350" indent="-514350">
              <a:buFont typeface="+mj-lt"/>
              <a:buAutoNum type="arabicPeriod"/>
              <a:defRPr/>
            </a:pPr>
            <a:r>
              <a:rPr lang="en-US" dirty="0" smtClean="0"/>
              <a:t>Hoe </a:t>
            </a:r>
            <a:r>
              <a:rPr lang="en-US" dirty="0" err="1" smtClean="0"/>
              <a:t>heb</a:t>
            </a:r>
            <a:r>
              <a:rPr lang="en-US" dirty="0" smtClean="0"/>
              <a:t> je het experiment </a:t>
            </a:r>
            <a:r>
              <a:rPr lang="en-US" dirty="0" err="1" smtClean="0"/>
              <a:t>uitgevoerd</a:t>
            </a:r>
            <a:r>
              <a:rPr lang="en-US" dirty="0" smtClean="0"/>
              <a:t>?</a:t>
            </a:r>
          </a:p>
          <a:p>
            <a:pPr marL="514350" indent="-514350">
              <a:buFont typeface="+mj-lt"/>
              <a:buAutoNum type="arabicPeriod"/>
              <a:defRPr/>
            </a:pPr>
            <a:r>
              <a:rPr lang="en-US" dirty="0" err="1" smtClean="0"/>
              <a:t>Wat</a:t>
            </a:r>
            <a:r>
              <a:rPr lang="en-US" dirty="0" smtClean="0"/>
              <a:t> </a:t>
            </a:r>
            <a:r>
              <a:rPr lang="en-US" dirty="0" err="1" smtClean="0"/>
              <a:t>heb</a:t>
            </a:r>
            <a:r>
              <a:rPr lang="en-US" dirty="0" smtClean="0"/>
              <a:t> je </a:t>
            </a:r>
            <a:r>
              <a:rPr lang="en-US" dirty="0" err="1" smtClean="0"/>
              <a:t>gezien</a:t>
            </a:r>
            <a:r>
              <a:rPr lang="en-US" dirty="0" smtClean="0"/>
              <a:t>/</a:t>
            </a:r>
            <a:r>
              <a:rPr lang="en-US" dirty="0" err="1" smtClean="0"/>
              <a:t>gemeten</a:t>
            </a:r>
            <a:r>
              <a:rPr lang="en-US" dirty="0" smtClean="0"/>
              <a:t>?</a:t>
            </a:r>
          </a:p>
          <a:p>
            <a:pPr marL="514350" indent="-514350">
              <a:buFont typeface="+mj-lt"/>
              <a:buAutoNum type="arabicPeriod"/>
              <a:defRPr/>
            </a:pPr>
            <a:r>
              <a:rPr lang="en-US" dirty="0" err="1" smtClean="0"/>
              <a:t>Wat</a:t>
            </a:r>
            <a:r>
              <a:rPr lang="en-US" dirty="0" smtClean="0"/>
              <a:t> is je </a:t>
            </a:r>
            <a:r>
              <a:rPr lang="en-US" dirty="0" err="1" smtClean="0"/>
              <a:t>conclusie</a:t>
            </a:r>
            <a:r>
              <a:rPr lang="en-US" dirty="0" smtClean="0"/>
              <a:t>?</a:t>
            </a:r>
          </a:p>
          <a:p>
            <a:pPr marL="514350" indent="-514350">
              <a:buFont typeface="+mj-lt"/>
              <a:buAutoNum type="arabicPeriod"/>
              <a:defRPr/>
            </a:pPr>
            <a:r>
              <a:rPr lang="en-US" dirty="0" smtClean="0"/>
              <a:t>Is </a:t>
            </a:r>
            <a:r>
              <a:rPr lang="en-US" dirty="0" err="1" smtClean="0"/>
              <a:t>er</a:t>
            </a:r>
            <a:r>
              <a:rPr lang="en-US" dirty="0" smtClean="0"/>
              <a:t> </a:t>
            </a:r>
            <a:r>
              <a:rPr lang="en-US" dirty="0" err="1" smtClean="0"/>
              <a:t>verschil</a:t>
            </a:r>
            <a:r>
              <a:rPr lang="en-US" dirty="0" smtClean="0"/>
              <a:t> met </a:t>
            </a:r>
            <a:r>
              <a:rPr lang="en-US" dirty="0" err="1" smtClean="0"/>
              <a:t>wat</a:t>
            </a:r>
            <a:r>
              <a:rPr lang="en-US" dirty="0" smtClean="0"/>
              <a:t> je </a:t>
            </a:r>
            <a:r>
              <a:rPr lang="en-US" dirty="0" err="1" smtClean="0"/>
              <a:t>verwachtte</a:t>
            </a:r>
            <a:r>
              <a:rPr lang="en-US" dirty="0" smtClean="0"/>
              <a:t>?</a:t>
            </a:r>
          </a:p>
          <a:p>
            <a:pPr marL="514350" indent="-514350">
              <a:buFont typeface="+mj-lt"/>
              <a:buAutoNum type="arabicPeriod"/>
              <a:defRPr/>
            </a:pPr>
            <a:r>
              <a:rPr lang="en-US" dirty="0" err="1" smtClean="0"/>
              <a:t>Wat</a:t>
            </a:r>
            <a:r>
              <a:rPr lang="en-US" dirty="0" smtClean="0"/>
              <a:t> </a:t>
            </a:r>
            <a:r>
              <a:rPr lang="en-US" dirty="0" err="1" smtClean="0"/>
              <a:t>heb</a:t>
            </a:r>
            <a:r>
              <a:rPr lang="en-US" dirty="0" smtClean="0"/>
              <a:t> je </a:t>
            </a:r>
            <a:r>
              <a:rPr lang="en-US" dirty="0" err="1" smtClean="0"/>
              <a:t>geleerd</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9" y="76200"/>
            <a:ext cx="3852041" cy="1431925"/>
          </a:xfrm>
        </p:spPr>
        <p:txBody>
          <a:bodyPr/>
          <a:lstStyle/>
          <a:p>
            <a:r>
              <a:rPr lang="en-US" dirty="0" err="1" smtClean="0"/>
              <a:t>Voorbeelden</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1000" y="64302"/>
            <a:ext cx="4876800" cy="6783188"/>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227609"/>
            <a:ext cx="2398295" cy="19727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226676"/>
            <a:ext cx="2398295" cy="1752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4945057"/>
            <a:ext cx="2398295" cy="1885839"/>
          </a:xfrm>
          <a:prstGeom prst="rect">
            <a:avLst/>
          </a:prstGeom>
        </p:spPr>
      </p:pic>
    </p:spTree>
    <p:extLst>
      <p:ext uri="{BB962C8B-B14F-4D97-AF65-F5344CB8AC3E}">
        <p14:creationId xmlns:p14="http://schemas.microsoft.com/office/powerpoint/2010/main" val="221425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Kinderexperimenten</a:t>
            </a:r>
            <a:endParaRPr lang="en-US" dirty="0"/>
          </a:p>
        </p:txBody>
      </p:sp>
      <p:sp>
        <p:nvSpPr>
          <p:cNvPr id="3" name="Tijdelijke aanduiding voor inhoud 2"/>
          <p:cNvSpPr>
            <a:spLocks noGrp="1"/>
          </p:cNvSpPr>
          <p:nvPr>
            <p:ph idx="1"/>
          </p:nvPr>
        </p:nvSpPr>
        <p:spPr>
          <a:xfrm>
            <a:off x="3657600" y="1981200"/>
            <a:ext cx="5486400" cy="4114800"/>
          </a:xfrm>
        </p:spPr>
        <p:txBody>
          <a:bodyPr/>
          <a:lstStyle/>
          <a:p>
            <a:pPr marL="514350" indent="-514350">
              <a:buFont typeface="+mj-lt"/>
              <a:buAutoNum type="arabicPeriod"/>
              <a:defRPr/>
            </a:pPr>
            <a:r>
              <a:rPr lang="en-US" dirty="0" err="1" smtClean="0"/>
              <a:t>Deksel</a:t>
            </a:r>
            <a:endParaRPr lang="en-US" dirty="0" smtClean="0"/>
          </a:p>
          <a:p>
            <a:pPr marL="514350" indent="-514350">
              <a:buFont typeface="+mj-lt"/>
              <a:buAutoNum type="arabicPeriod"/>
              <a:defRPr/>
            </a:pPr>
            <a:r>
              <a:rPr lang="en-US" dirty="0" smtClean="0"/>
              <a:t>Warm en </a:t>
            </a:r>
            <a:r>
              <a:rPr lang="en-US" dirty="0" err="1" smtClean="0"/>
              <a:t>koud</a:t>
            </a:r>
            <a:r>
              <a:rPr lang="en-US" dirty="0" smtClean="0"/>
              <a:t> water </a:t>
            </a:r>
            <a:r>
              <a:rPr lang="en-US" dirty="0" err="1" smtClean="0"/>
              <a:t>vergelijken</a:t>
            </a:r>
            <a:endParaRPr lang="en-US" dirty="0" smtClean="0"/>
          </a:p>
          <a:p>
            <a:pPr marL="514350" indent="-514350">
              <a:buFont typeface="+mj-lt"/>
              <a:buAutoNum type="arabicPeriod"/>
              <a:defRPr/>
            </a:pPr>
            <a:r>
              <a:rPr lang="en-US" dirty="0" err="1" smtClean="0"/>
              <a:t>Gebeurt</a:t>
            </a:r>
            <a:r>
              <a:rPr lang="en-US" dirty="0" smtClean="0"/>
              <a:t> het </a:t>
            </a:r>
            <a:r>
              <a:rPr lang="en-US" dirty="0" err="1" smtClean="0"/>
              <a:t>ook</a:t>
            </a:r>
            <a:r>
              <a:rPr lang="en-US" dirty="0" smtClean="0"/>
              <a:t> </a:t>
            </a:r>
            <a:r>
              <a:rPr lang="en-US" dirty="0" err="1" smtClean="0"/>
              <a:t>bij</a:t>
            </a:r>
            <a:r>
              <a:rPr lang="en-US" dirty="0" smtClean="0"/>
              <a:t> </a:t>
            </a:r>
            <a:r>
              <a:rPr lang="en-US" dirty="0" err="1" smtClean="0"/>
              <a:t>andere</a:t>
            </a:r>
            <a:r>
              <a:rPr lang="en-US" dirty="0" smtClean="0"/>
              <a:t> </a:t>
            </a:r>
            <a:r>
              <a:rPr lang="en-US" dirty="0" err="1" smtClean="0"/>
              <a:t>vloeistoffen</a:t>
            </a:r>
            <a:r>
              <a:rPr lang="en-US" dirty="0" smtClean="0"/>
              <a:t>?</a:t>
            </a:r>
          </a:p>
          <a:p>
            <a:pPr marL="514350" indent="-514350">
              <a:buFont typeface="+mj-lt"/>
              <a:buAutoNum type="arabicPeriod"/>
              <a:defRPr/>
            </a:pPr>
            <a:r>
              <a:rPr lang="nl-NL" dirty="0" smtClean="0"/>
              <a:t>Gebeurt het ook met een overkapping?</a:t>
            </a:r>
            <a:endParaRPr lang="en-US" dirty="0"/>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1811338"/>
            <a:ext cx="3068637"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 y="4311650"/>
            <a:ext cx="30607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382000" cy="1431925"/>
          </a:xfrm>
        </p:spPr>
        <p:txBody>
          <a:bodyPr/>
          <a:lstStyle/>
          <a:p>
            <a:r>
              <a:rPr lang="nl-NL" dirty="0" smtClean="0"/>
              <a:t>Rol van docent: begeleiding van leerlingen</a:t>
            </a:r>
            <a:endParaRPr lang="nl-NL" dirty="0"/>
          </a:p>
        </p:txBody>
      </p:sp>
      <p:sp>
        <p:nvSpPr>
          <p:cNvPr id="3" name="Content Placeholder 2"/>
          <p:cNvSpPr>
            <a:spLocks noGrp="1"/>
          </p:cNvSpPr>
          <p:nvPr>
            <p:ph idx="1"/>
          </p:nvPr>
        </p:nvSpPr>
        <p:spPr>
          <a:xfrm>
            <a:off x="1219200" y="1981200"/>
            <a:ext cx="7543800" cy="4114800"/>
          </a:xfrm>
        </p:spPr>
        <p:txBody>
          <a:bodyPr/>
          <a:lstStyle/>
          <a:p>
            <a:pPr marL="0" indent="0">
              <a:buNone/>
            </a:pPr>
            <a:r>
              <a:rPr lang="nl-NL" dirty="0" smtClean="0">
                <a:solidFill>
                  <a:srgbClr val="FFFF00"/>
                </a:solidFill>
              </a:rPr>
              <a:t>Opdracht</a:t>
            </a:r>
            <a:r>
              <a:rPr lang="nl-NL" dirty="0" smtClean="0"/>
              <a:t>:</a:t>
            </a:r>
          </a:p>
          <a:p>
            <a:pPr marL="514350" indent="-514350">
              <a:buFont typeface="+mj-lt"/>
              <a:buAutoNum type="arabicPeriod"/>
            </a:pPr>
            <a:r>
              <a:rPr lang="nl-NL" dirty="0" smtClean="0"/>
              <a:t>Kies een klas (2 havo, of 4 vmbo-t, of 5 vwo, of ...)</a:t>
            </a:r>
          </a:p>
          <a:p>
            <a:pPr marL="514350" indent="-514350">
              <a:buFont typeface="+mj-lt"/>
              <a:buAutoNum type="arabicPeriod"/>
            </a:pPr>
            <a:r>
              <a:rPr lang="nl-NL" dirty="0" smtClean="0"/>
              <a:t>Stel vast wat je hoofdonderwijsdoelen zijn met deze activiteit.</a:t>
            </a:r>
          </a:p>
          <a:p>
            <a:pPr marL="514350" indent="-514350">
              <a:buFont typeface="+mj-lt"/>
              <a:buAutoNum type="arabicPeriod"/>
            </a:pPr>
            <a:r>
              <a:rPr lang="nl-NL" dirty="0" smtClean="0"/>
              <a:t>Waar ga je op letten tijdens de activiteit, welke vragen stel je?.</a:t>
            </a:r>
          </a:p>
          <a:p>
            <a:pPr marL="514350" indent="-514350">
              <a:buFont typeface="+mj-lt"/>
              <a:buAutoNum type="arabicPeriod"/>
            </a:pPr>
            <a:r>
              <a:rPr lang="nl-NL" dirty="0" smtClean="0"/>
              <a:t>Wat zijn je belangrijkste aandachtspunten?</a:t>
            </a:r>
            <a:endParaRPr lang="nl-NL" dirty="0"/>
          </a:p>
        </p:txBody>
      </p:sp>
    </p:spTree>
    <p:extLst>
      <p:ext uri="{BB962C8B-B14F-4D97-AF65-F5344CB8AC3E}">
        <p14:creationId xmlns:p14="http://schemas.microsoft.com/office/powerpoint/2010/main" val="2406620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1143000"/>
          </a:xfrm>
        </p:spPr>
        <p:txBody>
          <a:bodyPr>
            <a:normAutofit/>
          </a:bodyPr>
          <a:lstStyle/>
          <a:p>
            <a:pPr>
              <a:defRPr/>
            </a:pPr>
            <a:r>
              <a:rPr lang="en-US" dirty="0" err="1" smtClean="0"/>
              <a:t>Ervaringen</a:t>
            </a:r>
            <a:r>
              <a:rPr lang="en-US" dirty="0" smtClean="0"/>
              <a:t> in de </a:t>
            </a:r>
            <a:r>
              <a:rPr lang="en-US" dirty="0" err="1" smtClean="0"/>
              <a:t>klas</a:t>
            </a:r>
            <a:endParaRPr lang="en-US" dirty="0"/>
          </a:p>
        </p:txBody>
      </p:sp>
      <p:sp>
        <p:nvSpPr>
          <p:cNvPr id="3" name="Tijdelijke aanduiding voor inhoud 2"/>
          <p:cNvSpPr>
            <a:spLocks noGrp="1"/>
          </p:cNvSpPr>
          <p:nvPr>
            <p:ph idx="1"/>
          </p:nvPr>
        </p:nvSpPr>
        <p:spPr>
          <a:xfrm>
            <a:off x="1066800" y="1981200"/>
            <a:ext cx="7924800" cy="4114800"/>
          </a:xfrm>
        </p:spPr>
        <p:txBody>
          <a:bodyPr/>
          <a:lstStyle/>
          <a:p>
            <a:pPr>
              <a:defRPr/>
            </a:pPr>
            <a:r>
              <a:rPr lang="en-US" dirty="0" err="1" smtClean="0"/>
              <a:t>Groepen</a:t>
            </a:r>
            <a:r>
              <a:rPr lang="en-US" dirty="0" smtClean="0"/>
              <a:t> 6-8</a:t>
            </a:r>
          </a:p>
          <a:p>
            <a:pPr>
              <a:defRPr/>
            </a:pPr>
            <a:r>
              <a:rPr lang="en-US" dirty="0" err="1" smtClean="0"/>
              <a:t>Enthousiast</a:t>
            </a:r>
            <a:r>
              <a:rPr lang="en-US" dirty="0" smtClean="0"/>
              <a:t>!</a:t>
            </a:r>
          </a:p>
          <a:p>
            <a:pPr>
              <a:defRPr/>
            </a:pPr>
            <a:r>
              <a:rPr lang="en-US" dirty="0" err="1" smtClean="0"/>
              <a:t>Onmiddellijk</a:t>
            </a:r>
            <a:r>
              <a:rPr lang="en-US" dirty="0" smtClean="0"/>
              <a:t> </a:t>
            </a:r>
            <a:r>
              <a:rPr lang="en-US" dirty="0" err="1" smtClean="0"/>
              <a:t>idee</a:t>
            </a:r>
            <a:r>
              <a:rPr lang="en-US" dirty="0" smtClean="0"/>
              <a:t> </a:t>
            </a:r>
            <a:r>
              <a:rPr lang="en-US" dirty="0" err="1" smtClean="0"/>
              <a:t>voor</a:t>
            </a:r>
            <a:r>
              <a:rPr lang="en-US" dirty="0" smtClean="0"/>
              <a:t> experiment en </a:t>
            </a:r>
            <a:r>
              <a:rPr lang="en-US" dirty="0" err="1" smtClean="0"/>
              <a:t>onmiddellijke</a:t>
            </a:r>
            <a:r>
              <a:rPr lang="en-US" dirty="0" smtClean="0"/>
              <a:t> </a:t>
            </a:r>
            <a:r>
              <a:rPr lang="en-US" dirty="0" err="1" smtClean="0"/>
              <a:t>uitvoering</a:t>
            </a:r>
            <a:r>
              <a:rPr lang="en-US" dirty="0" smtClean="0"/>
              <a:t>, </a:t>
            </a:r>
            <a:r>
              <a:rPr lang="en-US" dirty="0" err="1" smtClean="0"/>
              <a:t>te</a:t>
            </a:r>
            <a:r>
              <a:rPr lang="en-US" dirty="0" smtClean="0"/>
              <a:t> </a:t>
            </a:r>
            <a:r>
              <a:rPr lang="en-US" dirty="0" err="1" smtClean="0"/>
              <a:t>ondoordacht</a:t>
            </a:r>
            <a:endParaRPr lang="en-US" dirty="0" smtClean="0"/>
          </a:p>
          <a:p>
            <a:pPr>
              <a:defRPr/>
            </a:pPr>
            <a:r>
              <a:rPr lang="en-US" dirty="0" err="1" smtClean="0"/>
              <a:t>Goede</a:t>
            </a:r>
            <a:r>
              <a:rPr lang="en-US" dirty="0" smtClean="0"/>
              <a:t> </a:t>
            </a:r>
            <a:r>
              <a:rPr lang="en-US" dirty="0" err="1" smtClean="0"/>
              <a:t>ideeën</a:t>
            </a:r>
            <a:endParaRPr lang="en-US" dirty="0" smtClean="0"/>
          </a:p>
          <a:p>
            <a:pPr>
              <a:defRPr/>
            </a:pPr>
            <a:r>
              <a:rPr lang="en-US" dirty="0" err="1" smtClean="0"/>
              <a:t>Doorvragen</a:t>
            </a:r>
            <a:r>
              <a:rPr lang="en-US" dirty="0" smtClean="0"/>
              <a:t> van </a:t>
            </a:r>
            <a:r>
              <a:rPr lang="en-US" dirty="0" err="1" smtClean="0"/>
              <a:t>leerkracht</a:t>
            </a:r>
            <a:r>
              <a:rPr lang="en-US" dirty="0" smtClean="0"/>
              <a:t> is </a:t>
            </a:r>
            <a:r>
              <a:rPr lang="en-US" dirty="0" err="1" smtClean="0"/>
              <a:t>belangrijk</a:t>
            </a:r>
            <a:endParaRPr lang="en-US" dirty="0"/>
          </a:p>
          <a:p>
            <a:pPr>
              <a:defRPr/>
            </a:pPr>
            <a:r>
              <a:rPr lang="en-US" dirty="0" err="1" smtClean="0"/>
              <a:t>Drieslag</a:t>
            </a:r>
            <a:r>
              <a:rPr lang="en-US" dirty="0" smtClean="0"/>
              <a:t> </a:t>
            </a:r>
            <a:r>
              <a:rPr lang="en-US" dirty="0" err="1" smtClean="0"/>
              <a:t>verwachting</a:t>
            </a:r>
            <a:r>
              <a:rPr lang="en-US" dirty="0" smtClean="0"/>
              <a:t>/</a:t>
            </a:r>
            <a:r>
              <a:rPr lang="en-US" dirty="0" err="1" smtClean="0"/>
              <a:t>resultaat</a:t>
            </a:r>
            <a:r>
              <a:rPr lang="en-US" dirty="0" smtClean="0"/>
              <a:t>/</a:t>
            </a:r>
            <a:r>
              <a:rPr lang="en-US" dirty="0" err="1" smtClean="0"/>
              <a:t>conclusie</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Werkwijze</a:t>
            </a:r>
            <a:endParaRPr lang="en-US" dirty="0"/>
          </a:p>
        </p:txBody>
      </p:sp>
      <p:sp>
        <p:nvSpPr>
          <p:cNvPr id="3" name="Tijdelijke aanduiding voor inhoud 2"/>
          <p:cNvSpPr>
            <a:spLocks noGrp="1"/>
          </p:cNvSpPr>
          <p:nvPr>
            <p:ph idx="1"/>
          </p:nvPr>
        </p:nvSpPr>
        <p:spPr/>
        <p:txBody>
          <a:bodyPr/>
          <a:lstStyle/>
          <a:p>
            <a:pPr marL="0" indent="0">
              <a:buFont typeface="Wingdings" pitchFamily="2" charset="2"/>
              <a:buNone/>
              <a:defRPr/>
            </a:pPr>
            <a:r>
              <a:rPr lang="en-US" dirty="0" smtClean="0"/>
              <a:t>2 lessen</a:t>
            </a:r>
          </a:p>
          <a:p>
            <a:pPr marL="0" indent="0">
              <a:buFont typeface="Wingdings" pitchFamily="2" charset="2"/>
              <a:buNone/>
              <a:defRPr/>
            </a:pPr>
            <a:r>
              <a:rPr lang="en-US" dirty="0" err="1" smtClean="0"/>
              <a:t>Laatste</a:t>
            </a:r>
            <a:r>
              <a:rPr lang="en-US" dirty="0" smtClean="0"/>
              <a:t> 15 min van les 1: </a:t>
            </a:r>
            <a:r>
              <a:rPr lang="en-US" dirty="0" err="1" smtClean="0"/>
              <a:t>discussie</a:t>
            </a:r>
            <a:r>
              <a:rPr lang="en-US" dirty="0" smtClean="0"/>
              <a:t>, </a:t>
            </a:r>
            <a:r>
              <a:rPr lang="en-US" dirty="0" err="1" smtClean="0"/>
              <a:t>opzet</a:t>
            </a:r>
            <a:r>
              <a:rPr lang="en-US" dirty="0" smtClean="0"/>
              <a:t> </a:t>
            </a:r>
            <a:r>
              <a:rPr lang="en-US" dirty="0" err="1" smtClean="0"/>
              <a:t>als</a:t>
            </a:r>
            <a:r>
              <a:rPr lang="en-US" dirty="0" smtClean="0"/>
              <a:t> </a:t>
            </a:r>
            <a:r>
              <a:rPr lang="en-US" dirty="0" err="1" smtClean="0"/>
              <a:t>huiswerk</a:t>
            </a:r>
            <a:r>
              <a:rPr lang="en-US" dirty="0" smtClean="0"/>
              <a:t>?</a:t>
            </a:r>
          </a:p>
          <a:p>
            <a:pPr marL="0" indent="0">
              <a:buFont typeface="Wingdings" pitchFamily="2" charset="2"/>
              <a:buNone/>
              <a:defRPr/>
            </a:pPr>
            <a:r>
              <a:rPr lang="en-US" dirty="0" smtClean="0"/>
              <a:t>Les 2: </a:t>
            </a:r>
            <a:r>
              <a:rPr lang="en-US" dirty="0" err="1" smtClean="0"/>
              <a:t>Uitvoering</a:t>
            </a:r>
            <a:r>
              <a:rPr lang="en-US" dirty="0" smtClean="0"/>
              <a:t> van </a:t>
            </a:r>
            <a:r>
              <a:rPr lang="en-US" dirty="0" err="1" smtClean="0"/>
              <a:t>experimenten</a:t>
            </a:r>
            <a:r>
              <a:rPr lang="en-US" dirty="0" smtClean="0"/>
              <a:t> en </a:t>
            </a:r>
            <a:r>
              <a:rPr lang="en-US" dirty="0" err="1" smtClean="0"/>
              <a:t>rapportering</a:t>
            </a:r>
            <a:endParaRPr lang="en-US" dirty="0" smtClean="0"/>
          </a:p>
          <a:p>
            <a:pPr>
              <a:defRPr/>
            </a:pPr>
            <a:endParaRPr lang="en-US" dirty="0" smtClean="0"/>
          </a:p>
          <a:p>
            <a:pPr>
              <a:defRPr/>
            </a:pPr>
            <a:r>
              <a:rPr lang="en-US" dirty="0" err="1" smtClean="0"/>
              <a:t>Samenwerkend</a:t>
            </a:r>
            <a:r>
              <a:rPr lang="en-US" dirty="0" smtClean="0"/>
              <a:t> </a:t>
            </a:r>
            <a:r>
              <a:rPr lang="en-US" dirty="0" err="1" smtClean="0"/>
              <a:t>leren</a:t>
            </a:r>
            <a:r>
              <a:rPr lang="en-US" dirty="0" smtClean="0"/>
              <a:t> met </a:t>
            </a:r>
            <a:r>
              <a:rPr lang="en-US" dirty="0" err="1" smtClean="0"/>
              <a:t>rollen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066800" y="304800"/>
            <a:ext cx="7543800" cy="1066800"/>
          </a:xfrm>
        </p:spPr>
        <p:txBody>
          <a:bodyPr/>
          <a:lstStyle/>
          <a:p>
            <a:pPr eaLnBrk="1" hangingPunct="1">
              <a:defRPr/>
            </a:pPr>
            <a:r>
              <a:rPr lang="en-US" smtClean="0"/>
              <a:t>Nogmaals koud water</a:t>
            </a:r>
          </a:p>
        </p:txBody>
      </p:sp>
      <p:pic>
        <p:nvPicPr>
          <p:cNvPr id="1843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66800" y="0"/>
            <a:ext cx="7543800" cy="838200"/>
          </a:xfrm>
        </p:spPr>
        <p:txBody>
          <a:bodyPr/>
          <a:lstStyle/>
          <a:p>
            <a:pPr eaLnBrk="1" hangingPunct="1">
              <a:defRPr/>
            </a:pPr>
            <a:r>
              <a:rPr lang="en-US" dirty="0" smtClean="0"/>
              <a:t>Film: </a:t>
            </a:r>
            <a:r>
              <a:rPr lang="en-US" dirty="0" err="1" smtClean="0"/>
              <a:t>Vallen</a:t>
            </a:r>
            <a:endParaRPr lang="en-US" dirty="0" smtClean="0"/>
          </a:p>
        </p:txBody>
      </p:sp>
      <p:pic>
        <p:nvPicPr>
          <p:cNvPr id="1945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838200"/>
            <a:ext cx="8702675"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defRPr/>
            </a:pPr>
            <a:r>
              <a:rPr lang="en-US" dirty="0" err="1" smtClean="0"/>
              <a:t>Eindexamenprogramma</a:t>
            </a:r>
            <a:r>
              <a:rPr lang="en-US" dirty="0" smtClean="0"/>
              <a:t> </a:t>
            </a:r>
            <a:r>
              <a:rPr lang="en-US" dirty="0" err="1" smtClean="0"/>
              <a:t>havo</a:t>
            </a:r>
            <a:r>
              <a:rPr lang="en-US" dirty="0" smtClean="0"/>
              <a:t>/</a:t>
            </a:r>
            <a:r>
              <a:rPr lang="en-US" dirty="0" err="1" smtClean="0"/>
              <a:t>vwo</a:t>
            </a:r>
            <a:r>
              <a:rPr lang="en-US" dirty="0" smtClean="0"/>
              <a:t> en </a:t>
            </a:r>
            <a:r>
              <a:rPr lang="en-US" dirty="0" err="1" smtClean="0"/>
              <a:t>vmbo</a:t>
            </a:r>
            <a:endParaRPr lang="en-US" dirty="0" smtClean="0"/>
          </a:p>
        </p:txBody>
      </p:sp>
      <p:sp>
        <p:nvSpPr>
          <p:cNvPr id="513027" name="Rectangle 3"/>
          <p:cNvSpPr>
            <a:spLocks noGrp="1" noChangeArrowheads="1"/>
          </p:cNvSpPr>
          <p:nvPr>
            <p:ph type="body" idx="1"/>
          </p:nvPr>
        </p:nvSpPr>
        <p:spPr/>
        <p:txBody>
          <a:bodyPr/>
          <a:lstStyle/>
          <a:p>
            <a:pPr eaLnBrk="1" hangingPunct="1">
              <a:lnSpc>
                <a:spcPct val="90000"/>
              </a:lnSpc>
              <a:defRPr/>
            </a:pPr>
            <a:r>
              <a:rPr lang="en-US" smtClean="0"/>
              <a:t>Deel A: Vaardigheden</a:t>
            </a:r>
          </a:p>
          <a:p>
            <a:pPr eaLnBrk="1" hangingPunct="1">
              <a:lnSpc>
                <a:spcPct val="90000"/>
              </a:lnSpc>
              <a:defRPr/>
            </a:pPr>
            <a:r>
              <a:rPr lang="en-US" smtClean="0"/>
              <a:t>Deel B-E: Inhoud</a:t>
            </a:r>
          </a:p>
          <a:p>
            <a:pPr eaLnBrk="1" hangingPunct="1">
              <a:lnSpc>
                <a:spcPct val="90000"/>
              </a:lnSpc>
              <a:defRPr/>
            </a:pPr>
            <a:endParaRPr lang="en-US" smtClean="0"/>
          </a:p>
          <a:p>
            <a:pPr eaLnBrk="1" hangingPunct="1">
              <a:lnSpc>
                <a:spcPct val="90000"/>
              </a:lnSpc>
              <a:defRPr/>
            </a:pPr>
            <a:r>
              <a:rPr lang="en-US" smtClean="0"/>
              <a:t>Onderzoeks- en ontwerp vaardigheden: De kandidaat kan een natuurwetenschappelijk onderzoek voorbereiden, uitvoeren, resultaten verwerken, conclusies trekken</a:t>
            </a:r>
          </a:p>
          <a:p>
            <a:pPr eaLnBrk="1" hangingPunct="1">
              <a:lnSpc>
                <a:spcPct val="90000"/>
              </a:lnSpc>
              <a:defRPr/>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304800"/>
            <a:ext cx="7543800" cy="2514600"/>
          </a:xfrm>
        </p:spPr>
        <p:txBody>
          <a:bodyPr/>
          <a:lstStyle/>
          <a:p>
            <a:pPr algn="ctr">
              <a:defRPr/>
            </a:pPr>
            <a:r>
              <a:rPr lang="en-US" dirty="0" smtClean="0"/>
              <a:t>Film 8ste </a:t>
            </a:r>
            <a:r>
              <a:rPr lang="en-US" dirty="0" err="1" smtClean="0"/>
              <a:t>Montessorischool</a:t>
            </a:r>
            <a:r>
              <a:rPr lang="en-US" dirty="0" smtClean="0"/>
              <a:t/>
            </a:r>
            <a:br>
              <a:rPr lang="en-US" dirty="0" smtClean="0"/>
            </a:br>
            <a:r>
              <a:rPr lang="en-US" dirty="0" smtClean="0"/>
              <a:t>STAIJ Amsterdam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mtClean="0"/>
              <a:t>Discussievragen</a:t>
            </a:r>
          </a:p>
        </p:txBody>
      </p:sp>
      <p:sp>
        <p:nvSpPr>
          <p:cNvPr id="95235" name="Rectangle 3"/>
          <p:cNvSpPr>
            <a:spLocks noGrp="1" noChangeArrowheads="1"/>
          </p:cNvSpPr>
          <p:nvPr>
            <p:ph type="body" idx="1"/>
          </p:nvPr>
        </p:nvSpPr>
        <p:spPr/>
        <p:txBody>
          <a:bodyPr/>
          <a:lstStyle/>
          <a:p>
            <a:pPr eaLnBrk="1" hangingPunct="1">
              <a:defRPr/>
            </a:pPr>
            <a:r>
              <a:rPr lang="en-US" dirty="0" smtClean="0"/>
              <a:t>Was </a:t>
            </a:r>
            <a:r>
              <a:rPr lang="en-US" dirty="0" err="1" smtClean="0"/>
              <a:t>er</a:t>
            </a:r>
            <a:r>
              <a:rPr lang="en-US" dirty="0" smtClean="0"/>
              <a:t> </a:t>
            </a:r>
            <a:r>
              <a:rPr lang="en-US" dirty="0" err="1" smtClean="0"/>
              <a:t>redeneren</a:t>
            </a:r>
            <a:r>
              <a:rPr lang="en-US" dirty="0" smtClean="0"/>
              <a:t> met </a:t>
            </a:r>
            <a:r>
              <a:rPr lang="en-US" dirty="0" err="1" smtClean="0"/>
              <a:t>begrippen</a:t>
            </a:r>
            <a:r>
              <a:rPr lang="en-US" dirty="0" smtClean="0"/>
              <a:t>?</a:t>
            </a:r>
          </a:p>
          <a:p>
            <a:pPr eaLnBrk="1" hangingPunct="1">
              <a:defRPr/>
            </a:pPr>
            <a:r>
              <a:rPr lang="en-US" dirty="0" smtClean="0"/>
              <a:t>Was </a:t>
            </a:r>
            <a:r>
              <a:rPr lang="en-US" dirty="0" err="1" smtClean="0"/>
              <a:t>er</a:t>
            </a:r>
            <a:r>
              <a:rPr lang="en-US" dirty="0" smtClean="0"/>
              <a:t> </a:t>
            </a:r>
            <a:r>
              <a:rPr lang="en-US" dirty="0" err="1" smtClean="0"/>
              <a:t>redeneren</a:t>
            </a:r>
            <a:r>
              <a:rPr lang="en-US" dirty="0" smtClean="0"/>
              <a:t> met </a:t>
            </a:r>
            <a:r>
              <a:rPr lang="en-US" dirty="0" err="1" smtClean="0"/>
              <a:t>bewijsmateriaal</a:t>
            </a:r>
            <a:r>
              <a:rPr lang="en-US" dirty="0" smtClean="0"/>
              <a:t>?</a:t>
            </a:r>
          </a:p>
          <a:p>
            <a:pPr eaLnBrk="1" hangingPunct="1">
              <a:defRPr/>
            </a:pPr>
            <a:r>
              <a:rPr lang="en-US" dirty="0" smtClean="0"/>
              <a:t>Is </a:t>
            </a:r>
            <a:r>
              <a:rPr lang="en-US" dirty="0" err="1" smtClean="0"/>
              <a:t>dit</a:t>
            </a:r>
            <a:r>
              <a:rPr lang="en-US" dirty="0" smtClean="0"/>
              <a:t> </a:t>
            </a:r>
            <a:r>
              <a:rPr lang="en-US" dirty="0" err="1" smtClean="0"/>
              <a:t>geschikt</a:t>
            </a:r>
            <a:r>
              <a:rPr lang="en-US" dirty="0" smtClean="0"/>
              <a:t> </a:t>
            </a:r>
            <a:r>
              <a:rPr lang="en-US" dirty="0" err="1" smtClean="0"/>
              <a:t>voor</a:t>
            </a:r>
            <a:r>
              <a:rPr lang="en-US" dirty="0" smtClean="0"/>
              <a:t> </a:t>
            </a:r>
            <a:r>
              <a:rPr lang="en-US" dirty="0" err="1" smtClean="0"/>
              <a:t>leerlingen</a:t>
            </a:r>
            <a:r>
              <a:rPr lang="en-US" dirty="0" smtClean="0"/>
              <a:t> </a:t>
            </a:r>
            <a:r>
              <a:rPr lang="en-US" dirty="0" err="1" smtClean="0"/>
              <a:t>vmbo</a:t>
            </a:r>
            <a:r>
              <a:rPr lang="en-US" dirty="0" smtClean="0"/>
              <a:t>, </a:t>
            </a:r>
            <a:r>
              <a:rPr lang="en-US" dirty="0" err="1" smtClean="0"/>
              <a:t>havo</a:t>
            </a:r>
            <a:r>
              <a:rPr lang="en-US" dirty="0" smtClean="0"/>
              <a:t>, </a:t>
            </a:r>
            <a:r>
              <a:rPr lang="en-US" dirty="0" err="1" smtClean="0"/>
              <a:t>vwo</a:t>
            </a:r>
            <a:r>
              <a:rPr lang="en-US" dirty="0" smtClean="0"/>
              <a:t>, </a:t>
            </a:r>
            <a:r>
              <a:rPr lang="en-US" dirty="0" err="1" smtClean="0"/>
              <a:t>welke</a:t>
            </a:r>
            <a:r>
              <a:rPr lang="en-US" dirty="0" smtClean="0"/>
              <a:t> </a:t>
            </a:r>
            <a:r>
              <a:rPr lang="en-US" dirty="0" err="1" smtClean="0"/>
              <a:t>niveaus</a:t>
            </a:r>
            <a:r>
              <a:rPr lang="en-US"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71513" y="304800"/>
            <a:ext cx="7543800" cy="762000"/>
          </a:xfrm>
        </p:spPr>
        <p:txBody>
          <a:bodyPr/>
          <a:lstStyle/>
          <a:p>
            <a:pPr algn="ctr" eaLnBrk="1" hangingPunct="1">
              <a:defRPr/>
            </a:pPr>
            <a:r>
              <a:rPr lang="en-US" sz="4000" dirty="0" smtClean="0"/>
              <a:t>Bungee </a:t>
            </a:r>
            <a:r>
              <a:rPr lang="en-US" sz="4000" dirty="0" err="1" smtClean="0"/>
              <a:t>jumpen</a:t>
            </a:r>
            <a:endParaRPr lang="en-US" sz="4000" dirty="0" smtClean="0"/>
          </a:p>
        </p:txBody>
      </p:sp>
      <p:pic>
        <p:nvPicPr>
          <p:cNvPr id="235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200150"/>
            <a:ext cx="75438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p:cNvSpPr txBox="1">
            <a:spLocks noChangeArrowheads="1"/>
          </p:cNvSpPr>
          <p:nvPr/>
        </p:nvSpPr>
        <p:spPr bwMode="auto">
          <a:xfrm>
            <a:off x="1295400" y="3048000"/>
            <a:ext cx="1981200" cy="13112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charset="0"/>
              </a:defRPr>
            </a:lvl1pPr>
            <a:lvl2pPr marL="742950" indent="-285750" eaLnBrk="0" hangingPunct="0">
              <a:defRPr sz="2800">
                <a:solidFill>
                  <a:schemeClr val="tx1"/>
                </a:solidFill>
                <a:latin typeface="Tahoma" charset="0"/>
              </a:defRPr>
            </a:lvl2pPr>
            <a:lvl3pPr marL="1143000" indent="-228600" eaLnBrk="0" hangingPunct="0">
              <a:defRPr sz="2800">
                <a:solidFill>
                  <a:schemeClr val="tx1"/>
                </a:solidFill>
                <a:latin typeface="Tahoma" charset="0"/>
              </a:defRPr>
            </a:lvl3pPr>
            <a:lvl4pPr marL="1600200" indent="-228600" eaLnBrk="0" hangingPunct="0">
              <a:defRPr sz="2800">
                <a:solidFill>
                  <a:schemeClr val="tx1"/>
                </a:solidFill>
                <a:latin typeface="Tahoma" charset="0"/>
              </a:defRPr>
            </a:lvl4pPr>
            <a:lvl5pPr marL="2057400" indent="-228600" eaLnBrk="0" hangingPunct="0">
              <a:defRPr sz="2800">
                <a:solidFill>
                  <a:schemeClr val="tx1"/>
                </a:solidFill>
                <a:latin typeface="Tahoma" charset="0"/>
              </a:defRPr>
            </a:lvl5pPr>
            <a:lvl6pPr marL="2514600" indent="-228600" eaLnBrk="0" fontAlgn="base" hangingPunct="0">
              <a:spcBef>
                <a:spcPct val="0"/>
              </a:spcBef>
              <a:spcAft>
                <a:spcPct val="0"/>
              </a:spcAft>
              <a:defRPr sz="2800">
                <a:solidFill>
                  <a:schemeClr val="tx1"/>
                </a:solidFill>
                <a:latin typeface="Tahoma" charset="0"/>
              </a:defRPr>
            </a:lvl6pPr>
            <a:lvl7pPr marL="2971800" indent="-228600" eaLnBrk="0" fontAlgn="base" hangingPunct="0">
              <a:spcBef>
                <a:spcPct val="0"/>
              </a:spcBef>
              <a:spcAft>
                <a:spcPct val="0"/>
              </a:spcAft>
              <a:defRPr sz="2800">
                <a:solidFill>
                  <a:schemeClr val="tx1"/>
                </a:solidFill>
                <a:latin typeface="Tahoma" charset="0"/>
              </a:defRPr>
            </a:lvl7pPr>
            <a:lvl8pPr marL="3429000" indent="-228600" eaLnBrk="0" fontAlgn="base" hangingPunct="0">
              <a:spcBef>
                <a:spcPct val="0"/>
              </a:spcBef>
              <a:spcAft>
                <a:spcPct val="0"/>
              </a:spcAft>
              <a:defRPr sz="2800">
                <a:solidFill>
                  <a:schemeClr val="tx1"/>
                </a:solidFill>
                <a:latin typeface="Tahoma" charset="0"/>
              </a:defRPr>
            </a:lvl8pPr>
            <a:lvl9pPr marL="3886200" indent="-228600" eaLnBrk="0" fontAlgn="base" hangingPunct="0">
              <a:spcBef>
                <a:spcPct val="0"/>
              </a:spcBef>
              <a:spcAft>
                <a:spcPct val="0"/>
              </a:spcAft>
              <a:defRPr sz="2800">
                <a:solidFill>
                  <a:schemeClr val="tx1"/>
                </a:solidFill>
                <a:latin typeface="Tahoma" charset="0"/>
              </a:defRPr>
            </a:lvl9pPr>
          </a:lstStyle>
          <a:p>
            <a:pPr eaLnBrk="1" hangingPunct="1"/>
            <a:r>
              <a:rPr lang="en-US" sz="2000">
                <a:solidFill>
                  <a:srgbClr val="000000"/>
                </a:solidFill>
              </a:rPr>
              <a:t>De grote zal </a:t>
            </a:r>
          </a:p>
          <a:p>
            <a:pPr eaLnBrk="1" hangingPunct="1"/>
            <a:r>
              <a:rPr lang="en-US" sz="2000">
                <a:solidFill>
                  <a:srgbClr val="000000"/>
                </a:solidFill>
              </a:rPr>
              <a:t>sneller vallen </a:t>
            </a:r>
          </a:p>
          <a:p>
            <a:pPr eaLnBrk="1" hangingPunct="1"/>
            <a:r>
              <a:rPr lang="en-US" sz="2000">
                <a:solidFill>
                  <a:srgbClr val="000000"/>
                </a:solidFill>
              </a:rPr>
              <a:t>dan de kleine </a:t>
            </a:r>
          </a:p>
          <a:p>
            <a:pPr eaLnBrk="1" hangingPunct="1"/>
            <a:r>
              <a:rPr lang="en-US" sz="2000">
                <a:solidFill>
                  <a:srgbClr val="000000"/>
                </a:solidFill>
              </a:rPr>
              <a:t>bij het springen</a:t>
            </a:r>
          </a:p>
        </p:txBody>
      </p:sp>
      <p:sp>
        <p:nvSpPr>
          <p:cNvPr id="23557" name="Text Box 7"/>
          <p:cNvSpPr txBox="1">
            <a:spLocks noChangeArrowheads="1"/>
          </p:cNvSpPr>
          <p:nvPr/>
        </p:nvSpPr>
        <p:spPr bwMode="auto">
          <a:xfrm>
            <a:off x="3581400" y="3581400"/>
            <a:ext cx="1676400" cy="701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charset="0"/>
              </a:defRPr>
            </a:lvl1pPr>
            <a:lvl2pPr marL="742950" indent="-285750" eaLnBrk="0" hangingPunct="0">
              <a:defRPr sz="2800">
                <a:solidFill>
                  <a:schemeClr val="tx1"/>
                </a:solidFill>
                <a:latin typeface="Tahoma" charset="0"/>
              </a:defRPr>
            </a:lvl2pPr>
            <a:lvl3pPr marL="1143000" indent="-228600" eaLnBrk="0" hangingPunct="0">
              <a:defRPr sz="2800">
                <a:solidFill>
                  <a:schemeClr val="tx1"/>
                </a:solidFill>
                <a:latin typeface="Tahoma" charset="0"/>
              </a:defRPr>
            </a:lvl3pPr>
            <a:lvl4pPr marL="1600200" indent="-228600" eaLnBrk="0" hangingPunct="0">
              <a:defRPr sz="2800">
                <a:solidFill>
                  <a:schemeClr val="tx1"/>
                </a:solidFill>
                <a:latin typeface="Tahoma" charset="0"/>
              </a:defRPr>
            </a:lvl4pPr>
            <a:lvl5pPr marL="2057400" indent="-228600" eaLnBrk="0" hangingPunct="0">
              <a:defRPr sz="2800">
                <a:solidFill>
                  <a:schemeClr val="tx1"/>
                </a:solidFill>
                <a:latin typeface="Tahoma" charset="0"/>
              </a:defRPr>
            </a:lvl5pPr>
            <a:lvl6pPr marL="2514600" indent="-228600" eaLnBrk="0" fontAlgn="base" hangingPunct="0">
              <a:spcBef>
                <a:spcPct val="0"/>
              </a:spcBef>
              <a:spcAft>
                <a:spcPct val="0"/>
              </a:spcAft>
              <a:defRPr sz="2800">
                <a:solidFill>
                  <a:schemeClr val="tx1"/>
                </a:solidFill>
                <a:latin typeface="Tahoma" charset="0"/>
              </a:defRPr>
            </a:lvl6pPr>
            <a:lvl7pPr marL="2971800" indent="-228600" eaLnBrk="0" fontAlgn="base" hangingPunct="0">
              <a:spcBef>
                <a:spcPct val="0"/>
              </a:spcBef>
              <a:spcAft>
                <a:spcPct val="0"/>
              </a:spcAft>
              <a:defRPr sz="2800">
                <a:solidFill>
                  <a:schemeClr val="tx1"/>
                </a:solidFill>
                <a:latin typeface="Tahoma" charset="0"/>
              </a:defRPr>
            </a:lvl7pPr>
            <a:lvl8pPr marL="3429000" indent="-228600" eaLnBrk="0" fontAlgn="base" hangingPunct="0">
              <a:spcBef>
                <a:spcPct val="0"/>
              </a:spcBef>
              <a:spcAft>
                <a:spcPct val="0"/>
              </a:spcAft>
              <a:defRPr sz="2800">
                <a:solidFill>
                  <a:schemeClr val="tx1"/>
                </a:solidFill>
                <a:latin typeface="Tahoma" charset="0"/>
              </a:defRPr>
            </a:lvl8pPr>
            <a:lvl9pPr marL="3886200" indent="-228600" eaLnBrk="0" fontAlgn="base" hangingPunct="0">
              <a:spcBef>
                <a:spcPct val="0"/>
              </a:spcBef>
              <a:spcAft>
                <a:spcPct val="0"/>
              </a:spcAft>
              <a:defRPr sz="2800">
                <a:solidFill>
                  <a:schemeClr val="tx1"/>
                </a:solidFill>
                <a:latin typeface="Tahoma" charset="0"/>
              </a:defRPr>
            </a:lvl9pPr>
          </a:lstStyle>
          <a:p>
            <a:pPr eaLnBrk="1" hangingPunct="1"/>
            <a:r>
              <a:rPr lang="en-US" sz="2000">
                <a:solidFill>
                  <a:srgbClr val="000000"/>
                </a:solidFill>
              </a:rPr>
              <a:t>De kleine zal sneller vallen</a:t>
            </a:r>
          </a:p>
        </p:txBody>
      </p:sp>
      <p:sp>
        <p:nvSpPr>
          <p:cNvPr id="23558" name="Text Box 8"/>
          <p:cNvSpPr txBox="1">
            <a:spLocks noChangeArrowheads="1"/>
          </p:cNvSpPr>
          <p:nvPr/>
        </p:nvSpPr>
        <p:spPr bwMode="auto">
          <a:xfrm>
            <a:off x="6553200" y="3505200"/>
            <a:ext cx="1997075" cy="701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charset="0"/>
              </a:defRPr>
            </a:lvl1pPr>
            <a:lvl2pPr marL="742950" indent="-285750" eaLnBrk="0" hangingPunct="0">
              <a:defRPr sz="2800">
                <a:solidFill>
                  <a:schemeClr val="tx1"/>
                </a:solidFill>
                <a:latin typeface="Tahoma" charset="0"/>
              </a:defRPr>
            </a:lvl2pPr>
            <a:lvl3pPr marL="1143000" indent="-228600" eaLnBrk="0" hangingPunct="0">
              <a:defRPr sz="2800">
                <a:solidFill>
                  <a:schemeClr val="tx1"/>
                </a:solidFill>
                <a:latin typeface="Tahoma" charset="0"/>
              </a:defRPr>
            </a:lvl3pPr>
            <a:lvl4pPr marL="1600200" indent="-228600" eaLnBrk="0" hangingPunct="0">
              <a:defRPr sz="2800">
                <a:solidFill>
                  <a:schemeClr val="tx1"/>
                </a:solidFill>
                <a:latin typeface="Tahoma" charset="0"/>
              </a:defRPr>
            </a:lvl4pPr>
            <a:lvl5pPr marL="2057400" indent="-228600" eaLnBrk="0" hangingPunct="0">
              <a:defRPr sz="2800">
                <a:solidFill>
                  <a:schemeClr val="tx1"/>
                </a:solidFill>
                <a:latin typeface="Tahoma" charset="0"/>
              </a:defRPr>
            </a:lvl5pPr>
            <a:lvl6pPr marL="2514600" indent="-228600" eaLnBrk="0" fontAlgn="base" hangingPunct="0">
              <a:spcBef>
                <a:spcPct val="0"/>
              </a:spcBef>
              <a:spcAft>
                <a:spcPct val="0"/>
              </a:spcAft>
              <a:defRPr sz="2800">
                <a:solidFill>
                  <a:schemeClr val="tx1"/>
                </a:solidFill>
                <a:latin typeface="Tahoma" charset="0"/>
              </a:defRPr>
            </a:lvl6pPr>
            <a:lvl7pPr marL="2971800" indent="-228600" eaLnBrk="0" fontAlgn="base" hangingPunct="0">
              <a:spcBef>
                <a:spcPct val="0"/>
              </a:spcBef>
              <a:spcAft>
                <a:spcPct val="0"/>
              </a:spcAft>
              <a:defRPr sz="2800">
                <a:solidFill>
                  <a:schemeClr val="tx1"/>
                </a:solidFill>
                <a:latin typeface="Tahoma" charset="0"/>
              </a:defRPr>
            </a:lvl7pPr>
            <a:lvl8pPr marL="3429000" indent="-228600" eaLnBrk="0" fontAlgn="base" hangingPunct="0">
              <a:spcBef>
                <a:spcPct val="0"/>
              </a:spcBef>
              <a:spcAft>
                <a:spcPct val="0"/>
              </a:spcAft>
              <a:defRPr sz="2800">
                <a:solidFill>
                  <a:schemeClr val="tx1"/>
                </a:solidFill>
                <a:latin typeface="Tahoma" charset="0"/>
              </a:defRPr>
            </a:lvl8pPr>
            <a:lvl9pPr marL="3886200" indent="-228600" eaLnBrk="0" fontAlgn="base" hangingPunct="0">
              <a:spcBef>
                <a:spcPct val="0"/>
              </a:spcBef>
              <a:spcAft>
                <a:spcPct val="0"/>
              </a:spcAft>
              <a:defRPr sz="2800">
                <a:solidFill>
                  <a:schemeClr val="tx1"/>
                </a:solidFill>
                <a:latin typeface="Tahoma" charset="0"/>
              </a:defRPr>
            </a:lvl9pPr>
          </a:lstStyle>
          <a:p>
            <a:pPr eaLnBrk="1" hangingPunct="1"/>
            <a:r>
              <a:rPr lang="en-US" sz="2000">
                <a:solidFill>
                  <a:srgbClr val="000000"/>
                </a:solidFill>
              </a:rPr>
              <a:t>Ze vallen even snel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defRPr/>
            </a:pPr>
            <a:r>
              <a:rPr lang="en-US" dirty="0" smtClean="0"/>
              <a:t>Film </a:t>
            </a:r>
            <a:r>
              <a:rPr lang="en-US" dirty="0" err="1" smtClean="0"/>
              <a:t>Europaschool</a:t>
            </a:r>
            <a:r>
              <a:rPr lang="en-US" dirty="0" smtClean="0"/>
              <a:t/>
            </a:r>
            <a:br>
              <a:rPr lang="en-US" dirty="0" smtClean="0"/>
            </a:br>
            <a:r>
              <a:rPr lang="en-US" dirty="0" smtClean="0"/>
              <a:t>Amsterdam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Schaduwen</a:t>
            </a:r>
            <a:endParaRPr lang="en-US" dirty="0"/>
          </a:p>
        </p:txBody>
      </p:sp>
      <p:pic>
        <p:nvPicPr>
          <p:cNvPr id="2560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3" y="2325688"/>
            <a:ext cx="8266112"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Herinnering</a:t>
            </a:r>
            <a:r>
              <a:rPr lang="en-US" dirty="0" smtClean="0"/>
              <a:t> </a:t>
            </a:r>
            <a:r>
              <a:rPr lang="en-US" dirty="0" err="1" smtClean="0"/>
              <a:t>na</a:t>
            </a:r>
            <a:r>
              <a:rPr lang="en-US" dirty="0" smtClean="0"/>
              <a:t> </a:t>
            </a:r>
            <a:r>
              <a:rPr lang="en-US" dirty="0" err="1" smtClean="0"/>
              <a:t>enkele</a:t>
            </a:r>
            <a:r>
              <a:rPr lang="en-US" dirty="0" smtClean="0"/>
              <a:t> </a:t>
            </a:r>
            <a:r>
              <a:rPr lang="en-US" dirty="0" err="1" smtClean="0"/>
              <a:t>weken</a:t>
            </a:r>
            <a:r>
              <a:rPr lang="en-US" dirty="0" smtClean="0"/>
              <a:t> (post-it)</a:t>
            </a:r>
            <a:endParaRPr lang="en-US" dirty="0"/>
          </a:p>
        </p:txBody>
      </p:sp>
      <p:pic>
        <p:nvPicPr>
          <p:cNvPr id="26627"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0"/>
            <a:ext cx="8239125"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304800"/>
            <a:ext cx="7848600" cy="1431925"/>
          </a:xfrm>
        </p:spPr>
        <p:txBody>
          <a:bodyPr/>
          <a:lstStyle/>
          <a:p>
            <a:pPr>
              <a:defRPr/>
            </a:pPr>
            <a:r>
              <a:rPr lang="en-US" dirty="0" err="1" smtClean="0"/>
              <a:t>Geleerd</a:t>
            </a:r>
            <a:r>
              <a:rPr lang="en-US" dirty="0" smtClean="0"/>
              <a:t> over </a:t>
            </a:r>
            <a:r>
              <a:rPr lang="en-US" dirty="0" err="1" smtClean="0"/>
              <a:t>onderzoeken</a:t>
            </a:r>
            <a:endParaRPr lang="en-US" dirty="0"/>
          </a:p>
        </p:txBody>
      </p:sp>
      <p:pic>
        <p:nvPicPr>
          <p:cNvPr id="27651" name="Afbeelding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88" y="1981200"/>
            <a:ext cx="79914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mtClean="0"/>
              <a:t>Concept cartoons</a:t>
            </a:r>
          </a:p>
        </p:txBody>
      </p:sp>
      <p:sp>
        <p:nvSpPr>
          <p:cNvPr id="74755" name="Rectangle 3"/>
          <p:cNvSpPr>
            <a:spLocks noGrp="1" noChangeArrowheads="1"/>
          </p:cNvSpPr>
          <p:nvPr>
            <p:ph type="body" idx="1"/>
          </p:nvPr>
        </p:nvSpPr>
        <p:spPr/>
        <p:txBody>
          <a:bodyPr/>
          <a:lstStyle/>
          <a:p>
            <a:pPr eaLnBrk="1" hangingPunct="1">
              <a:lnSpc>
                <a:spcPct val="90000"/>
              </a:lnSpc>
              <a:defRPr/>
            </a:pPr>
            <a:r>
              <a:rPr lang="en-US" dirty="0" err="1" smtClean="0"/>
              <a:t>Beeldvorm</a:t>
            </a:r>
            <a:r>
              <a:rPr lang="en-US" dirty="0" smtClean="0"/>
              <a:t> + </a:t>
            </a:r>
            <a:r>
              <a:rPr lang="en-US" dirty="0" err="1" smtClean="0"/>
              <a:t>minimale</a:t>
            </a:r>
            <a:r>
              <a:rPr lang="en-US" dirty="0" smtClean="0"/>
              <a:t> </a:t>
            </a:r>
            <a:r>
              <a:rPr lang="en-US" dirty="0" err="1" smtClean="0"/>
              <a:t>tekst</a:t>
            </a:r>
            <a:endParaRPr lang="en-US" dirty="0" smtClean="0"/>
          </a:p>
          <a:p>
            <a:pPr eaLnBrk="1" hangingPunct="1">
              <a:lnSpc>
                <a:spcPct val="90000"/>
              </a:lnSpc>
              <a:defRPr/>
            </a:pPr>
            <a:r>
              <a:rPr lang="en-US" dirty="0" err="1" smtClean="0"/>
              <a:t>Alledaagse</a:t>
            </a:r>
            <a:r>
              <a:rPr lang="en-US" dirty="0" smtClean="0"/>
              <a:t> </a:t>
            </a:r>
            <a:r>
              <a:rPr lang="en-US" dirty="0" err="1" smtClean="0"/>
              <a:t>situaties</a:t>
            </a:r>
            <a:endParaRPr lang="en-US" dirty="0" smtClean="0"/>
          </a:p>
          <a:p>
            <a:pPr eaLnBrk="1" hangingPunct="1">
              <a:lnSpc>
                <a:spcPct val="90000"/>
              </a:lnSpc>
              <a:defRPr/>
            </a:pPr>
            <a:r>
              <a:rPr lang="en-US" dirty="0" err="1" smtClean="0"/>
              <a:t>Neutrale</a:t>
            </a:r>
            <a:r>
              <a:rPr lang="en-US" dirty="0" smtClean="0"/>
              <a:t> </a:t>
            </a:r>
            <a:r>
              <a:rPr lang="en-US" dirty="0" err="1" smtClean="0"/>
              <a:t>presentatie</a:t>
            </a:r>
            <a:r>
              <a:rPr lang="en-US" dirty="0" smtClean="0"/>
              <a:t> van </a:t>
            </a:r>
            <a:r>
              <a:rPr lang="en-US" dirty="0" err="1" smtClean="0"/>
              <a:t>misconcepties</a:t>
            </a:r>
            <a:r>
              <a:rPr lang="en-US" dirty="0" smtClean="0"/>
              <a:t> en </a:t>
            </a:r>
            <a:r>
              <a:rPr lang="en-US" dirty="0" err="1" smtClean="0"/>
              <a:t>wetenschappelijk</a:t>
            </a:r>
            <a:r>
              <a:rPr lang="en-US" dirty="0" smtClean="0"/>
              <a:t> </a:t>
            </a:r>
            <a:r>
              <a:rPr lang="en-US" dirty="0" err="1" smtClean="0"/>
              <a:t>idee</a:t>
            </a:r>
            <a:endParaRPr lang="en-US" dirty="0" smtClean="0"/>
          </a:p>
          <a:p>
            <a:pPr eaLnBrk="1" hangingPunct="1">
              <a:lnSpc>
                <a:spcPct val="90000"/>
              </a:lnSpc>
              <a:defRPr/>
            </a:pPr>
            <a:r>
              <a:rPr lang="en-US" dirty="0" err="1" smtClean="0"/>
              <a:t>Uitdaging</a:t>
            </a:r>
            <a:endParaRPr lang="en-US" dirty="0" smtClean="0"/>
          </a:p>
          <a:p>
            <a:pPr eaLnBrk="1" hangingPunct="1">
              <a:lnSpc>
                <a:spcPct val="90000"/>
              </a:lnSpc>
              <a:defRPr/>
            </a:pPr>
            <a:r>
              <a:rPr lang="en-US" dirty="0" err="1" smtClean="0"/>
              <a:t>Startpunt</a:t>
            </a:r>
            <a:r>
              <a:rPr lang="en-US" dirty="0" smtClean="0"/>
              <a:t> </a:t>
            </a:r>
            <a:r>
              <a:rPr lang="en-US" dirty="0" err="1" smtClean="0"/>
              <a:t>voor</a:t>
            </a:r>
            <a:r>
              <a:rPr lang="en-US" dirty="0" smtClean="0"/>
              <a:t> </a:t>
            </a:r>
            <a:r>
              <a:rPr lang="en-US" dirty="0" err="1" smtClean="0"/>
              <a:t>experimenteel</a:t>
            </a:r>
            <a:r>
              <a:rPr lang="en-US" dirty="0" smtClean="0"/>
              <a:t> </a:t>
            </a:r>
            <a:r>
              <a:rPr lang="en-US" dirty="0" err="1" smtClean="0"/>
              <a:t>onderzoek</a:t>
            </a:r>
            <a:endParaRPr lang="en-US" dirty="0" smtClean="0"/>
          </a:p>
          <a:p>
            <a:pPr eaLnBrk="1" hangingPunct="1">
              <a:lnSpc>
                <a:spcPct val="90000"/>
              </a:lnSpc>
              <a:defRPr/>
            </a:pPr>
            <a:r>
              <a:rPr lang="en-US" dirty="0" err="1" smtClean="0"/>
              <a:t>Betrokkenheid</a:t>
            </a:r>
            <a:r>
              <a:rPr lang="en-US" dirty="0" smtClean="0"/>
              <a:t> </a:t>
            </a:r>
            <a:r>
              <a:rPr lang="en-US" dirty="0" err="1" smtClean="0"/>
              <a:t>leerlingen</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Samengevat, concept cartoons</a:t>
            </a:r>
          </a:p>
        </p:txBody>
      </p:sp>
      <p:sp>
        <p:nvSpPr>
          <p:cNvPr id="57347" name="Rectangle 3"/>
          <p:cNvSpPr>
            <a:spLocks noGrp="1" noChangeArrowheads="1"/>
          </p:cNvSpPr>
          <p:nvPr>
            <p:ph type="body" idx="1"/>
          </p:nvPr>
        </p:nvSpPr>
        <p:spPr/>
        <p:txBody>
          <a:bodyPr/>
          <a:lstStyle/>
          <a:p>
            <a:pPr eaLnBrk="1" hangingPunct="1">
              <a:defRPr/>
            </a:pPr>
            <a:endParaRPr lang="en-US" dirty="0" smtClean="0"/>
          </a:p>
          <a:p>
            <a:pPr eaLnBrk="1" hangingPunct="1">
              <a:buFont typeface="Wingdings" pitchFamily="2" charset="2"/>
              <a:buNone/>
              <a:defRPr/>
            </a:pPr>
            <a:r>
              <a:rPr lang="en-US" sz="3600" dirty="0" err="1" smtClean="0"/>
              <a:t>Stimuleren</a:t>
            </a:r>
            <a:r>
              <a:rPr lang="en-US" sz="3600" dirty="0" smtClean="0"/>
              <a:t> </a:t>
            </a:r>
            <a:r>
              <a:rPr lang="en-US" sz="3600" dirty="0" err="1" smtClean="0"/>
              <a:t>leerlingen</a:t>
            </a:r>
            <a:r>
              <a:rPr lang="en-US" sz="3600" dirty="0" smtClean="0"/>
              <a:t> tot:</a:t>
            </a:r>
          </a:p>
          <a:p>
            <a:pPr eaLnBrk="1" hangingPunct="1">
              <a:defRPr/>
            </a:pPr>
            <a:r>
              <a:rPr lang="en-US" sz="3600" dirty="0" err="1" smtClean="0"/>
              <a:t>nadenken</a:t>
            </a:r>
            <a:endParaRPr lang="en-US" sz="3600" dirty="0" smtClean="0"/>
          </a:p>
          <a:p>
            <a:pPr eaLnBrk="1" hangingPunct="1">
              <a:defRPr/>
            </a:pPr>
            <a:r>
              <a:rPr lang="en-US" sz="3600" dirty="0" err="1" smtClean="0"/>
              <a:t>argumenten</a:t>
            </a:r>
            <a:r>
              <a:rPr lang="en-US" sz="3600" dirty="0" smtClean="0"/>
              <a:t> </a:t>
            </a:r>
            <a:r>
              <a:rPr lang="en-US" sz="3600" dirty="0" err="1" smtClean="0"/>
              <a:t>formuleren</a:t>
            </a:r>
            <a:r>
              <a:rPr lang="en-US" sz="3600" dirty="0" smtClean="0"/>
              <a:t> </a:t>
            </a:r>
          </a:p>
          <a:p>
            <a:pPr eaLnBrk="1" hangingPunct="1">
              <a:defRPr/>
            </a:pPr>
            <a:r>
              <a:rPr lang="en-US" sz="3600" dirty="0" err="1" smtClean="0"/>
              <a:t>verlagen</a:t>
            </a:r>
            <a:r>
              <a:rPr lang="en-US" sz="3600" dirty="0" smtClean="0"/>
              <a:t> de </a:t>
            </a:r>
            <a:r>
              <a:rPr lang="en-US" sz="3600" dirty="0" err="1" smtClean="0"/>
              <a:t>drempel</a:t>
            </a:r>
            <a:r>
              <a:rPr lang="en-US" sz="3600" dirty="0" smtClean="0"/>
              <a:t> tot </a:t>
            </a:r>
            <a:r>
              <a:rPr lang="en-US" sz="3600" dirty="0" err="1" smtClean="0"/>
              <a:t>discussie</a:t>
            </a:r>
            <a:endParaRPr lang="en-US" sz="3600" dirty="0" smtClean="0"/>
          </a:p>
          <a:p>
            <a:pPr eaLnBrk="1" hangingPunct="1">
              <a:defRPr/>
            </a:pPr>
            <a:r>
              <a:rPr lang="en-US" sz="3600" dirty="0" err="1" smtClean="0"/>
              <a:t>inspireren</a:t>
            </a:r>
            <a:r>
              <a:rPr lang="en-US" sz="3600" dirty="0" smtClean="0"/>
              <a:t> </a:t>
            </a:r>
            <a:r>
              <a:rPr lang="en-US" sz="3600" dirty="0" err="1" smtClean="0"/>
              <a:t>eigen</a:t>
            </a:r>
            <a:r>
              <a:rPr lang="en-US" sz="3600" dirty="0" smtClean="0"/>
              <a:t> </a:t>
            </a:r>
            <a:r>
              <a:rPr lang="en-US" sz="3600" dirty="0" err="1" smtClean="0"/>
              <a:t>experimenten</a:t>
            </a:r>
            <a:endParaRPr lang="en-US" sz="3600" dirty="0" smtClean="0"/>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7938"/>
            <a:ext cx="7543800" cy="1431925"/>
          </a:xfrm>
        </p:spPr>
        <p:txBody>
          <a:bodyPr/>
          <a:lstStyle/>
          <a:p>
            <a:pPr>
              <a:defRPr/>
            </a:pPr>
            <a:r>
              <a:rPr lang="en-US" dirty="0" err="1" smtClean="0"/>
              <a:t>Informatie</a:t>
            </a:r>
            <a:endParaRPr lang="en-US" dirty="0"/>
          </a:p>
        </p:txBody>
      </p:sp>
      <p:sp>
        <p:nvSpPr>
          <p:cNvPr id="3" name="Tijdelijke aanduiding voor inhoud 2"/>
          <p:cNvSpPr>
            <a:spLocks noGrp="1"/>
          </p:cNvSpPr>
          <p:nvPr>
            <p:ph idx="1"/>
          </p:nvPr>
        </p:nvSpPr>
        <p:spPr>
          <a:xfrm>
            <a:off x="1066800" y="1371600"/>
            <a:ext cx="7543800" cy="5486400"/>
          </a:xfrm>
        </p:spPr>
        <p:txBody>
          <a:bodyPr/>
          <a:lstStyle/>
          <a:p>
            <a:pPr>
              <a:defRPr/>
            </a:pPr>
            <a:r>
              <a:rPr lang="en-US" dirty="0" err="1"/>
              <a:t>Engelse</a:t>
            </a:r>
            <a:r>
              <a:rPr lang="en-US" dirty="0"/>
              <a:t> website:</a:t>
            </a:r>
          </a:p>
          <a:p>
            <a:pPr marL="0" indent="0">
              <a:buFont typeface="Wingdings" pitchFamily="2" charset="2"/>
              <a:buNone/>
              <a:defRPr/>
            </a:pPr>
            <a:r>
              <a:rPr lang="en-US" dirty="0">
                <a:hlinkClick r:id="rId3"/>
              </a:rPr>
              <a:t>www.millgatehouse.co.uk</a:t>
            </a:r>
            <a:endParaRPr lang="en-US" dirty="0"/>
          </a:p>
          <a:p>
            <a:pPr>
              <a:defRPr/>
            </a:pPr>
            <a:endParaRPr lang="en-US" dirty="0" smtClean="0"/>
          </a:p>
          <a:p>
            <a:pPr>
              <a:defRPr/>
            </a:pPr>
            <a:r>
              <a:rPr lang="en-US" dirty="0" err="1" smtClean="0"/>
              <a:t>Nederlandse</a:t>
            </a:r>
            <a:r>
              <a:rPr lang="en-US" dirty="0" smtClean="0"/>
              <a:t> cartoon </a:t>
            </a:r>
            <a:r>
              <a:rPr lang="en-US" dirty="0" err="1" smtClean="0"/>
              <a:t>versie</a:t>
            </a:r>
            <a:r>
              <a:rPr lang="en-US" dirty="0" smtClean="0"/>
              <a:t> </a:t>
            </a:r>
            <a:r>
              <a:rPr lang="en-US" dirty="0" err="1" smtClean="0"/>
              <a:t>sinds</a:t>
            </a:r>
            <a:r>
              <a:rPr lang="en-US" dirty="0" smtClean="0"/>
              <a:t> </a:t>
            </a:r>
            <a:r>
              <a:rPr lang="en-US" dirty="0" err="1" smtClean="0"/>
              <a:t>voorjaar</a:t>
            </a:r>
            <a:r>
              <a:rPr lang="en-US" dirty="0" smtClean="0"/>
              <a:t> 2013 (Erik Groot-</a:t>
            </a:r>
            <a:r>
              <a:rPr lang="en-US" dirty="0" err="1" smtClean="0"/>
              <a:t>Koerkamp</a:t>
            </a:r>
            <a:r>
              <a:rPr lang="en-US" dirty="0" smtClean="0"/>
              <a:t>):</a:t>
            </a:r>
          </a:p>
          <a:p>
            <a:pPr marL="0" indent="0">
              <a:buFont typeface="Wingdings" pitchFamily="2" charset="2"/>
              <a:buNone/>
              <a:defRPr/>
            </a:pPr>
            <a:r>
              <a:rPr lang="en-US" dirty="0" smtClean="0">
                <a:hlinkClick r:id="rId4"/>
              </a:rPr>
              <a:t>www.denkenkunjeleren.nl</a:t>
            </a:r>
            <a:r>
              <a:rPr lang="en-US" dirty="0" smtClean="0"/>
              <a:t> </a:t>
            </a:r>
          </a:p>
          <a:p>
            <a:pPr>
              <a:defRPr/>
            </a:pPr>
            <a:endParaRPr lang="en-US" dirty="0" smtClean="0"/>
          </a:p>
          <a:p>
            <a:pPr>
              <a:defRPr/>
            </a:pPr>
            <a:r>
              <a:rPr lang="en-US" dirty="0" smtClean="0"/>
              <a:t>Meer </a:t>
            </a:r>
            <a:r>
              <a:rPr lang="en-US" dirty="0" err="1" smtClean="0"/>
              <a:t>informatie</a:t>
            </a:r>
            <a:r>
              <a:rPr lang="en-US" dirty="0" smtClean="0"/>
              <a:t> en NVON </a:t>
            </a:r>
            <a:r>
              <a:rPr lang="en-US" dirty="0" err="1" smtClean="0"/>
              <a:t>boek</a:t>
            </a:r>
            <a:r>
              <a:rPr lang="en-US" dirty="0" smtClean="0"/>
              <a:t>:</a:t>
            </a:r>
            <a:endParaRPr lang="en-US" dirty="0"/>
          </a:p>
          <a:p>
            <a:pPr marL="0" indent="0">
              <a:buFont typeface="Wingdings" pitchFamily="2" charset="2"/>
              <a:buNone/>
              <a:defRPr/>
            </a:pPr>
            <a:r>
              <a:rPr lang="en-US" dirty="0"/>
              <a:t>E.van.den.berg@hva.nl</a:t>
            </a:r>
          </a:p>
          <a:p>
            <a:pPr marL="0" indent="0">
              <a:buFont typeface="Wingdings" pitchFamily="2" charset="2"/>
              <a:buNone/>
              <a:defRPr/>
            </a:pPr>
            <a:endParaRPr lang="en-US" dirty="0" smtClean="0"/>
          </a:p>
          <a:p>
            <a:pPr marL="0" indent="0">
              <a:buFont typeface="Wingdings" pitchFamily="2" charset="2"/>
              <a:buNone/>
              <a:defRPr/>
            </a:pPr>
            <a:endParaRPr lang="en-US" dirty="0"/>
          </a:p>
          <a:p>
            <a:pPr marL="0" indent="0">
              <a:buFont typeface="Wingdings" pitchFamily="2" charset="2"/>
              <a:buNone/>
              <a:defRPr/>
            </a:pPr>
            <a:endParaRPr lang="en-US" dirty="0" smtClean="0"/>
          </a:p>
          <a:p>
            <a:pPr marL="0" indent="0">
              <a:buFont typeface="Wingdings" pitchFamily="2" charset="2"/>
              <a:buNone/>
              <a:defRPr/>
            </a:pPr>
            <a:endParaRPr lang="en-US" dirty="0" smtClean="0"/>
          </a:p>
          <a:p>
            <a:pPr>
              <a:defRPr/>
            </a:pPr>
            <a:endParaRPr lang="en-US" dirty="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304800"/>
            <a:ext cx="3867150" cy="641350"/>
          </a:xfrm>
          <a:prstGeom prst="rect">
            <a:avLst/>
          </a:prstGeom>
          <a:noFill/>
          <a:ln w="9525">
            <a:noFill/>
            <a:miter lim="800000"/>
            <a:headEnd/>
            <a:tailEnd/>
          </a:ln>
          <a:effectLst/>
        </p:spPr>
        <p:txBody>
          <a:bodyPr wrap="none">
            <a:spAutoFit/>
          </a:bodyPr>
          <a:lstStyle/>
          <a:p>
            <a:pPr eaLnBrk="0" hangingPunct="0"/>
            <a:r>
              <a:rPr lang="en-US" sz="3600" b="1">
                <a:solidFill>
                  <a:srgbClr val="FFFF00"/>
                </a:solidFill>
                <a:latin typeface="Times New Roman" pitchFamily="18" charset="0"/>
              </a:rPr>
              <a:t>Wereld van Idee</a:t>
            </a:r>
            <a:r>
              <a:rPr lang="en-US" sz="3600" b="1">
                <a:solidFill>
                  <a:srgbClr val="FFFF00"/>
                </a:solidFill>
                <a:latin typeface="Times New Roman" pitchFamily="18" charset="0"/>
                <a:cs typeface="Times New Roman" pitchFamily="18" charset="0"/>
              </a:rPr>
              <a:t>ë</a:t>
            </a:r>
            <a:r>
              <a:rPr lang="en-US" sz="3600" b="1">
                <a:solidFill>
                  <a:srgbClr val="FFFF00"/>
                </a:solidFill>
                <a:latin typeface="Times New Roman" pitchFamily="18" charset="0"/>
              </a:rPr>
              <a:t>n</a:t>
            </a:r>
          </a:p>
        </p:txBody>
      </p:sp>
      <p:sp>
        <p:nvSpPr>
          <p:cNvPr id="4099" name="Text Box 3"/>
          <p:cNvSpPr txBox="1">
            <a:spLocks noChangeArrowheads="1"/>
          </p:cNvSpPr>
          <p:nvPr/>
        </p:nvSpPr>
        <p:spPr bwMode="auto">
          <a:xfrm>
            <a:off x="4419600" y="304800"/>
            <a:ext cx="4349750" cy="641350"/>
          </a:xfrm>
          <a:prstGeom prst="rect">
            <a:avLst/>
          </a:prstGeom>
          <a:noFill/>
          <a:ln w="9525">
            <a:noFill/>
            <a:miter lim="800000"/>
            <a:headEnd/>
            <a:tailEnd/>
          </a:ln>
          <a:effectLst/>
        </p:spPr>
        <p:txBody>
          <a:bodyPr wrap="none">
            <a:spAutoFit/>
          </a:bodyPr>
          <a:lstStyle/>
          <a:p>
            <a:pPr eaLnBrk="0" hangingPunct="0"/>
            <a:r>
              <a:rPr lang="en-US" sz="3600" b="1">
                <a:solidFill>
                  <a:srgbClr val="FFFF00"/>
                </a:solidFill>
                <a:latin typeface="Times New Roman" pitchFamily="18" charset="0"/>
              </a:rPr>
              <a:t>Wereld van Objecten</a:t>
            </a:r>
          </a:p>
        </p:txBody>
      </p:sp>
      <p:sp>
        <p:nvSpPr>
          <p:cNvPr id="4100" name="Text Box 4"/>
          <p:cNvSpPr txBox="1">
            <a:spLocks noChangeArrowheads="1"/>
          </p:cNvSpPr>
          <p:nvPr/>
        </p:nvSpPr>
        <p:spPr bwMode="auto">
          <a:xfrm>
            <a:off x="1219200" y="1600200"/>
            <a:ext cx="1624013" cy="519113"/>
          </a:xfrm>
          <a:prstGeom prst="rect">
            <a:avLst/>
          </a:prstGeom>
          <a:noFill/>
          <a:ln w="9525">
            <a:noFill/>
            <a:miter lim="800000"/>
            <a:headEnd/>
            <a:tailEnd/>
          </a:ln>
          <a:effectLst/>
        </p:spPr>
        <p:txBody>
          <a:bodyPr wrap="none">
            <a:spAutoFit/>
          </a:bodyPr>
          <a:lstStyle/>
          <a:p>
            <a:pPr eaLnBrk="0" hangingPunct="0"/>
            <a:r>
              <a:rPr lang="en-US" sz="2800">
                <a:latin typeface="Times New Roman" pitchFamily="18" charset="0"/>
              </a:rPr>
              <a:t>Theorie</a:t>
            </a:r>
            <a:r>
              <a:rPr lang="en-US" sz="2800">
                <a:latin typeface="Times New Roman" pitchFamily="18" charset="0"/>
                <a:cs typeface="Times New Roman" pitchFamily="18" charset="0"/>
              </a:rPr>
              <a:t>ë</a:t>
            </a:r>
            <a:r>
              <a:rPr lang="en-US" sz="2800">
                <a:latin typeface="Times New Roman" pitchFamily="18" charset="0"/>
              </a:rPr>
              <a:t>n</a:t>
            </a:r>
            <a:endParaRPr lang="en-US" sz="2400">
              <a:latin typeface="Times New Roman" pitchFamily="18" charset="0"/>
            </a:endParaRPr>
          </a:p>
        </p:txBody>
      </p:sp>
      <p:sp>
        <p:nvSpPr>
          <p:cNvPr id="4101" name="Text Box 5"/>
          <p:cNvSpPr txBox="1">
            <a:spLocks noChangeArrowheads="1"/>
          </p:cNvSpPr>
          <p:nvPr/>
        </p:nvSpPr>
        <p:spPr bwMode="auto">
          <a:xfrm>
            <a:off x="1219200" y="2514600"/>
            <a:ext cx="1663700" cy="519113"/>
          </a:xfrm>
          <a:prstGeom prst="rect">
            <a:avLst/>
          </a:prstGeom>
          <a:noFill/>
          <a:ln w="9525">
            <a:noFill/>
            <a:miter lim="800000"/>
            <a:headEnd/>
            <a:tailEnd/>
          </a:ln>
          <a:effectLst/>
        </p:spPr>
        <p:txBody>
          <a:bodyPr wrap="none">
            <a:spAutoFit/>
          </a:bodyPr>
          <a:lstStyle/>
          <a:p>
            <a:pPr eaLnBrk="0" hangingPunct="0"/>
            <a:r>
              <a:rPr lang="en-US" sz="2800">
                <a:latin typeface="Times New Roman" pitchFamily="18" charset="0"/>
              </a:rPr>
              <a:t>Begrippen</a:t>
            </a:r>
            <a:endParaRPr lang="en-US" sz="2400">
              <a:latin typeface="Times New Roman" pitchFamily="18" charset="0"/>
            </a:endParaRPr>
          </a:p>
        </p:txBody>
      </p:sp>
      <p:sp>
        <p:nvSpPr>
          <p:cNvPr id="4102" name="Text Box 6"/>
          <p:cNvSpPr txBox="1">
            <a:spLocks noChangeArrowheads="1"/>
          </p:cNvSpPr>
          <p:nvPr/>
        </p:nvSpPr>
        <p:spPr bwMode="auto">
          <a:xfrm>
            <a:off x="1219200" y="3429000"/>
            <a:ext cx="1325563" cy="519113"/>
          </a:xfrm>
          <a:prstGeom prst="rect">
            <a:avLst/>
          </a:prstGeom>
          <a:noFill/>
          <a:ln w="9525">
            <a:noFill/>
            <a:miter lim="800000"/>
            <a:headEnd/>
            <a:tailEnd/>
          </a:ln>
          <a:effectLst/>
        </p:spPr>
        <p:txBody>
          <a:bodyPr wrap="none">
            <a:spAutoFit/>
          </a:bodyPr>
          <a:lstStyle/>
          <a:p>
            <a:pPr eaLnBrk="0" hangingPunct="0"/>
            <a:r>
              <a:rPr lang="en-US" sz="2800">
                <a:latin typeface="Times New Roman" pitchFamily="18" charset="0"/>
              </a:rPr>
              <a:t>Relaties</a:t>
            </a:r>
            <a:endParaRPr lang="en-US" sz="2400">
              <a:latin typeface="Times New Roman" pitchFamily="18" charset="0"/>
            </a:endParaRPr>
          </a:p>
        </p:txBody>
      </p:sp>
      <p:sp>
        <p:nvSpPr>
          <p:cNvPr id="4103" name="Text Box 7"/>
          <p:cNvSpPr txBox="1">
            <a:spLocks noChangeArrowheads="1"/>
          </p:cNvSpPr>
          <p:nvPr/>
        </p:nvSpPr>
        <p:spPr bwMode="auto">
          <a:xfrm>
            <a:off x="5181600" y="1828800"/>
            <a:ext cx="2293938" cy="519113"/>
          </a:xfrm>
          <a:prstGeom prst="rect">
            <a:avLst/>
          </a:prstGeom>
          <a:noFill/>
          <a:ln w="9525">
            <a:noFill/>
            <a:miter lim="800000"/>
            <a:headEnd/>
            <a:tailEnd/>
          </a:ln>
          <a:effectLst/>
        </p:spPr>
        <p:txBody>
          <a:bodyPr wrap="none">
            <a:spAutoFit/>
          </a:bodyPr>
          <a:lstStyle/>
          <a:p>
            <a:pPr eaLnBrk="0" hangingPunct="0"/>
            <a:r>
              <a:rPr lang="en-US" sz="2800">
                <a:latin typeface="Times New Roman" pitchFamily="18" charset="0"/>
              </a:rPr>
              <a:t>Verschijnselen</a:t>
            </a:r>
            <a:endParaRPr lang="en-US" sz="2400">
              <a:latin typeface="Times New Roman" pitchFamily="18" charset="0"/>
            </a:endParaRPr>
          </a:p>
        </p:txBody>
      </p:sp>
      <p:sp>
        <p:nvSpPr>
          <p:cNvPr id="4104" name="Text Box 8"/>
          <p:cNvSpPr txBox="1">
            <a:spLocks noChangeArrowheads="1"/>
          </p:cNvSpPr>
          <p:nvPr/>
        </p:nvSpPr>
        <p:spPr bwMode="auto">
          <a:xfrm>
            <a:off x="5257800" y="2438400"/>
            <a:ext cx="1860550" cy="519113"/>
          </a:xfrm>
          <a:prstGeom prst="rect">
            <a:avLst/>
          </a:prstGeom>
          <a:noFill/>
          <a:ln w="9525">
            <a:noFill/>
            <a:miter lim="800000"/>
            <a:headEnd/>
            <a:tailEnd/>
          </a:ln>
          <a:effectLst/>
        </p:spPr>
        <p:txBody>
          <a:bodyPr wrap="none">
            <a:spAutoFit/>
          </a:bodyPr>
          <a:lstStyle/>
          <a:p>
            <a:pPr eaLnBrk="0" hangingPunct="0"/>
            <a:r>
              <a:rPr lang="en-US" sz="2800">
                <a:latin typeface="Times New Roman" pitchFamily="18" charset="0"/>
              </a:rPr>
              <a:t>Observaties</a:t>
            </a:r>
            <a:endParaRPr lang="en-US" sz="2400">
              <a:latin typeface="Times New Roman" pitchFamily="18" charset="0"/>
            </a:endParaRPr>
          </a:p>
        </p:txBody>
      </p:sp>
      <p:sp>
        <p:nvSpPr>
          <p:cNvPr id="4105" name="Text Box 9"/>
          <p:cNvSpPr txBox="1">
            <a:spLocks noChangeArrowheads="1"/>
          </p:cNvSpPr>
          <p:nvPr/>
        </p:nvSpPr>
        <p:spPr bwMode="auto">
          <a:xfrm>
            <a:off x="6477000" y="3886200"/>
            <a:ext cx="1544638" cy="519113"/>
          </a:xfrm>
          <a:prstGeom prst="rect">
            <a:avLst/>
          </a:prstGeom>
          <a:noFill/>
          <a:ln w="9525">
            <a:noFill/>
            <a:miter lim="800000"/>
            <a:headEnd/>
            <a:tailEnd/>
          </a:ln>
          <a:effectLst/>
        </p:spPr>
        <p:txBody>
          <a:bodyPr wrap="none">
            <a:spAutoFit/>
          </a:bodyPr>
          <a:lstStyle/>
          <a:p>
            <a:pPr eaLnBrk="0" hangingPunct="0"/>
            <a:r>
              <a:rPr lang="en-US" sz="2800">
                <a:latin typeface="Times New Roman" pitchFamily="18" charset="0"/>
              </a:rPr>
              <a:t>Metingen</a:t>
            </a:r>
            <a:endParaRPr lang="en-US" sz="2400">
              <a:latin typeface="Times New Roman" pitchFamily="18" charset="0"/>
            </a:endParaRPr>
          </a:p>
        </p:txBody>
      </p:sp>
      <p:sp>
        <p:nvSpPr>
          <p:cNvPr id="4106" name="Text Box 10"/>
          <p:cNvSpPr txBox="1">
            <a:spLocks noChangeArrowheads="1"/>
          </p:cNvSpPr>
          <p:nvPr/>
        </p:nvSpPr>
        <p:spPr bwMode="auto">
          <a:xfrm>
            <a:off x="6477000" y="3200400"/>
            <a:ext cx="2286000" cy="519113"/>
          </a:xfrm>
          <a:prstGeom prst="rect">
            <a:avLst/>
          </a:prstGeom>
          <a:noFill/>
          <a:ln w="9525">
            <a:noFill/>
            <a:miter lim="800000"/>
            <a:headEnd/>
            <a:tailEnd/>
          </a:ln>
          <a:effectLst/>
        </p:spPr>
        <p:txBody>
          <a:bodyPr>
            <a:spAutoFit/>
          </a:bodyPr>
          <a:lstStyle/>
          <a:p>
            <a:pPr eaLnBrk="0" hangingPunct="0">
              <a:spcBef>
                <a:spcPct val="50000"/>
              </a:spcBef>
            </a:pPr>
            <a:r>
              <a:rPr lang="en-US" sz="2800">
                <a:latin typeface="Times New Roman" pitchFamily="18" charset="0"/>
              </a:rPr>
              <a:t>Experimenten</a:t>
            </a:r>
          </a:p>
        </p:txBody>
      </p:sp>
      <p:grpSp>
        <p:nvGrpSpPr>
          <p:cNvPr id="4107" name="Group 30"/>
          <p:cNvGrpSpPr>
            <a:grpSpLocks/>
          </p:cNvGrpSpPr>
          <p:nvPr/>
        </p:nvGrpSpPr>
        <p:grpSpPr bwMode="auto">
          <a:xfrm>
            <a:off x="3581400" y="1752600"/>
            <a:ext cx="914400" cy="2819400"/>
            <a:chOff x="2256" y="1248"/>
            <a:chExt cx="576" cy="1776"/>
          </a:xfrm>
        </p:grpSpPr>
        <p:sp>
          <p:nvSpPr>
            <p:cNvPr id="4115" name="Rectangle 11"/>
            <p:cNvSpPr>
              <a:spLocks noChangeArrowheads="1"/>
            </p:cNvSpPr>
            <p:nvPr/>
          </p:nvSpPr>
          <p:spPr bwMode="auto">
            <a:xfrm>
              <a:off x="2256" y="1248"/>
              <a:ext cx="336"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16" name="Rectangle 12"/>
            <p:cNvSpPr>
              <a:spLocks noChangeArrowheads="1"/>
            </p:cNvSpPr>
            <p:nvPr/>
          </p:nvSpPr>
          <p:spPr bwMode="auto">
            <a:xfrm>
              <a:off x="2400" y="1392"/>
              <a:ext cx="336"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17" name="Rectangle 13"/>
            <p:cNvSpPr>
              <a:spLocks noChangeArrowheads="1"/>
            </p:cNvSpPr>
            <p:nvPr/>
          </p:nvSpPr>
          <p:spPr bwMode="auto">
            <a:xfrm>
              <a:off x="2304" y="1536"/>
              <a:ext cx="288"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18" name="Rectangle 14"/>
            <p:cNvSpPr>
              <a:spLocks noChangeArrowheads="1"/>
            </p:cNvSpPr>
            <p:nvPr/>
          </p:nvSpPr>
          <p:spPr bwMode="auto">
            <a:xfrm>
              <a:off x="2448" y="1680"/>
              <a:ext cx="288"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19" name="Rectangle 15"/>
            <p:cNvSpPr>
              <a:spLocks noChangeArrowheads="1"/>
            </p:cNvSpPr>
            <p:nvPr/>
          </p:nvSpPr>
          <p:spPr bwMode="auto">
            <a:xfrm>
              <a:off x="2352" y="1824"/>
              <a:ext cx="288"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20" name="Rectangle 16"/>
            <p:cNvSpPr>
              <a:spLocks noChangeArrowheads="1"/>
            </p:cNvSpPr>
            <p:nvPr/>
          </p:nvSpPr>
          <p:spPr bwMode="auto">
            <a:xfrm>
              <a:off x="2544" y="1968"/>
              <a:ext cx="288"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21" name="Rectangle 17"/>
            <p:cNvSpPr>
              <a:spLocks noChangeArrowheads="1"/>
            </p:cNvSpPr>
            <p:nvPr/>
          </p:nvSpPr>
          <p:spPr bwMode="auto">
            <a:xfrm>
              <a:off x="2400" y="2112"/>
              <a:ext cx="288"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22" name="Rectangle 18"/>
            <p:cNvSpPr>
              <a:spLocks noChangeArrowheads="1"/>
            </p:cNvSpPr>
            <p:nvPr/>
          </p:nvSpPr>
          <p:spPr bwMode="auto">
            <a:xfrm>
              <a:off x="2592" y="2256"/>
              <a:ext cx="240"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23" name="Rectangle 19"/>
            <p:cNvSpPr>
              <a:spLocks noChangeArrowheads="1"/>
            </p:cNvSpPr>
            <p:nvPr/>
          </p:nvSpPr>
          <p:spPr bwMode="auto">
            <a:xfrm>
              <a:off x="2448" y="2400"/>
              <a:ext cx="240"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24" name="Rectangle 20"/>
            <p:cNvSpPr>
              <a:spLocks noChangeArrowheads="1"/>
            </p:cNvSpPr>
            <p:nvPr/>
          </p:nvSpPr>
          <p:spPr bwMode="auto">
            <a:xfrm>
              <a:off x="2592" y="2544"/>
              <a:ext cx="240"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25" name="Rectangle 21"/>
            <p:cNvSpPr>
              <a:spLocks noChangeArrowheads="1"/>
            </p:cNvSpPr>
            <p:nvPr/>
          </p:nvSpPr>
          <p:spPr bwMode="auto">
            <a:xfrm>
              <a:off x="2496" y="2688"/>
              <a:ext cx="240" cy="144"/>
            </a:xfrm>
            <a:prstGeom prst="rect">
              <a:avLst/>
            </a:prstGeom>
            <a:solidFill>
              <a:srgbClr val="CC0000"/>
            </a:solidFill>
            <a:ln w="9525">
              <a:solidFill>
                <a:schemeClr val="tx1"/>
              </a:solidFill>
              <a:miter lim="800000"/>
              <a:headEnd/>
              <a:tailEnd/>
            </a:ln>
            <a:effectLst/>
          </p:spPr>
          <p:txBody>
            <a:bodyPr wrap="none" anchor="ctr"/>
            <a:lstStyle/>
            <a:p>
              <a:endParaRPr lang="nl-NL"/>
            </a:p>
          </p:txBody>
        </p:sp>
        <p:sp>
          <p:nvSpPr>
            <p:cNvPr id="4126" name="Rectangle 22"/>
            <p:cNvSpPr>
              <a:spLocks noChangeArrowheads="1"/>
            </p:cNvSpPr>
            <p:nvPr/>
          </p:nvSpPr>
          <p:spPr bwMode="auto">
            <a:xfrm>
              <a:off x="2400" y="2832"/>
              <a:ext cx="288" cy="192"/>
            </a:xfrm>
            <a:prstGeom prst="rect">
              <a:avLst/>
            </a:prstGeom>
            <a:solidFill>
              <a:srgbClr val="CC0000"/>
            </a:solidFill>
            <a:ln w="9525">
              <a:solidFill>
                <a:schemeClr val="tx1"/>
              </a:solidFill>
              <a:miter lim="800000"/>
              <a:headEnd/>
              <a:tailEnd/>
            </a:ln>
            <a:effectLst/>
          </p:spPr>
          <p:txBody>
            <a:bodyPr wrap="none" anchor="ctr"/>
            <a:lstStyle/>
            <a:p>
              <a:endParaRPr lang="nl-NL"/>
            </a:p>
          </p:txBody>
        </p:sp>
      </p:grpSp>
      <p:graphicFrame>
        <p:nvGraphicFramePr>
          <p:cNvPr id="4108" name="Object 23"/>
          <p:cNvGraphicFramePr>
            <a:graphicFrameLocks noChangeAspect="1"/>
          </p:cNvGraphicFramePr>
          <p:nvPr/>
        </p:nvGraphicFramePr>
        <p:xfrm>
          <a:off x="5105400" y="3048000"/>
          <a:ext cx="1295400" cy="2109788"/>
        </p:xfrm>
        <a:graphic>
          <a:graphicData uri="http://schemas.openxmlformats.org/presentationml/2006/ole">
            <mc:AlternateContent xmlns:mc="http://schemas.openxmlformats.org/markup-compatibility/2006">
              <mc:Choice xmlns:v="urn:schemas-microsoft-com:vml" Requires="v">
                <p:oleObj spid="_x0000_s1042" name="Clip" r:id="rId4" imgW="3025775" imgH="3252788" progId="">
                  <p:embed/>
                </p:oleObj>
              </mc:Choice>
              <mc:Fallback>
                <p:oleObj name="Clip" r:id="rId4" imgW="3025775" imgH="3252788"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048000"/>
                        <a:ext cx="1295400" cy="2109788"/>
                      </a:xfrm>
                      <a:prstGeom prst="rect">
                        <a:avLst/>
                      </a:prstGeom>
                      <a:solidFill>
                        <a:srgbClr val="FFFF66"/>
                      </a:solidFill>
                    </p:spPr>
                  </p:pic>
                </p:oleObj>
              </mc:Fallback>
            </mc:AlternateContent>
          </a:graphicData>
        </a:graphic>
      </p:graphicFrame>
      <p:graphicFrame>
        <p:nvGraphicFramePr>
          <p:cNvPr id="4109" name="Object 24"/>
          <p:cNvGraphicFramePr>
            <a:graphicFrameLocks noChangeAspect="1"/>
          </p:cNvGraphicFramePr>
          <p:nvPr/>
        </p:nvGraphicFramePr>
        <p:xfrm>
          <a:off x="0" y="4038600"/>
          <a:ext cx="2819400" cy="2133600"/>
        </p:xfrm>
        <a:graphic>
          <a:graphicData uri="http://schemas.openxmlformats.org/presentationml/2006/ole">
            <mc:AlternateContent xmlns:mc="http://schemas.openxmlformats.org/markup-compatibility/2006">
              <mc:Choice xmlns:v="urn:schemas-microsoft-com:vml" Requires="v">
                <p:oleObj spid="_x0000_s1043" name="Clip" r:id="rId6" imgW="4046538" imgH="3352800" progId="">
                  <p:embed/>
                </p:oleObj>
              </mc:Choice>
              <mc:Fallback>
                <p:oleObj name="Clip" r:id="rId6" imgW="4046538" imgH="3352800" progId="">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38600"/>
                        <a:ext cx="28194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0" name="Line 25"/>
          <p:cNvSpPr>
            <a:spLocks noChangeShapeType="1"/>
          </p:cNvSpPr>
          <p:nvPr/>
        </p:nvSpPr>
        <p:spPr bwMode="auto">
          <a:xfrm flipH="1">
            <a:off x="3048000" y="5257800"/>
            <a:ext cx="1524000" cy="0"/>
          </a:xfrm>
          <a:prstGeom prst="line">
            <a:avLst/>
          </a:prstGeom>
          <a:noFill/>
          <a:ln w="57150">
            <a:solidFill>
              <a:schemeClr val="tx1"/>
            </a:solidFill>
            <a:round/>
            <a:headEnd/>
            <a:tailEnd type="triangle" w="med" len="med"/>
          </a:ln>
          <a:effectLst/>
        </p:spPr>
        <p:txBody>
          <a:bodyPr wrap="none" anchor="ctr"/>
          <a:lstStyle/>
          <a:p>
            <a:endParaRPr lang="nl-NL"/>
          </a:p>
        </p:txBody>
      </p:sp>
      <p:sp>
        <p:nvSpPr>
          <p:cNvPr id="4111" name="Line 26"/>
          <p:cNvSpPr>
            <a:spLocks noChangeShapeType="1"/>
          </p:cNvSpPr>
          <p:nvPr/>
        </p:nvSpPr>
        <p:spPr bwMode="auto">
          <a:xfrm>
            <a:off x="3124200" y="1143000"/>
            <a:ext cx="1371600" cy="0"/>
          </a:xfrm>
          <a:prstGeom prst="line">
            <a:avLst/>
          </a:prstGeom>
          <a:noFill/>
          <a:ln w="57150">
            <a:solidFill>
              <a:schemeClr val="tx1"/>
            </a:solidFill>
            <a:round/>
            <a:headEnd/>
            <a:tailEnd type="triangle" w="med" len="med"/>
          </a:ln>
          <a:effectLst/>
        </p:spPr>
        <p:txBody>
          <a:bodyPr wrap="none" anchor="ctr"/>
          <a:lstStyle/>
          <a:p>
            <a:endParaRPr lang="nl-NL"/>
          </a:p>
        </p:txBody>
      </p:sp>
      <p:sp>
        <p:nvSpPr>
          <p:cNvPr id="4112" name="Line 27"/>
          <p:cNvSpPr>
            <a:spLocks noChangeShapeType="1"/>
          </p:cNvSpPr>
          <p:nvPr/>
        </p:nvSpPr>
        <p:spPr bwMode="auto">
          <a:xfrm flipH="1">
            <a:off x="3048000" y="1524000"/>
            <a:ext cx="1371600" cy="0"/>
          </a:xfrm>
          <a:prstGeom prst="line">
            <a:avLst/>
          </a:prstGeom>
          <a:noFill/>
          <a:ln w="57150">
            <a:solidFill>
              <a:schemeClr val="tx1"/>
            </a:solidFill>
            <a:round/>
            <a:headEnd/>
            <a:tailEnd type="triangle" w="med" len="med"/>
          </a:ln>
          <a:effectLst/>
        </p:spPr>
        <p:txBody>
          <a:bodyPr wrap="none" anchor="ctr"/>
          <a:lstStyle/>
          <a:p>
            <a:endParaRPr lang="nl-NL"/>
          </a:p>
        </p:txBody>
      </p:sp>
      <p:sp>
        <p:nvSpPr>
          <p:cNvPr id="4113" name="Line 28"/>
          <p:cNvSpPr>
            <a:spLocks noChangeShapeType="1"/>
          </p:cNvSpPr>
          <p:nvPr/>
        </p:nvSpPr>
        <p:spPr bwMode="auto">
          <a:xfrm>
            <a:off x="3124200" y="4953000"/>
            <a:ext cx="1524000" cy="0"/>
          </a:xfrm>
          <a:prstGeom prst="line">
            <a:avLst/>
          </a:prstGeom>
          <a:noFill/>
          <a:ln w="57150">
            <a:solidFill>
              <a:schemeClr val="tx1"/>
            </a:solidFill>
            <a:round/>
            <a:headEnd/>
            <a:tailEnd type="triangle" w="med" len="med"/>
          </a:ln>
          <a:effectLst/>
        </p:spPr>
        <p:txBody>
          <a:bodyPr wrap="none" anchor="ctr"/>
          <a:lstStyle/>
          <a:p>
            <a:endParaRPr lang="nl-NL"/>
          </a:p>
        </p:txBody>
      </p:sp>
      <p:sp>
        <p:nvSpPr>
          <p:cNvPr id="4114" name="Text Box 29"/>
          <p:cNvSpPr txBox="1">
            <a:spLocks noChangeArrowheads="1"/>
          </p:cNvSpPr>
          <p:nvPr/>
        </p:nvSpPr>
        <p:spPr bwMode="auto">
          <a:xfrm>
            <a:off x="3200400" y="5240338"/>
            <a:ext cx="5943600" cy="1617662"/>
          </a:xfrm>
          <a:prstGeom prst="rect">
            <a:avLst/>
          </a:prstGeom>
          <a:noFill/>
          <a:ln w="12700" cap="sq">
            <a:noFill/>
            <a:miter lim="800000"/>
            <a:headEnd type="none" w="sm" len="sm"/>
            <a:tailEnd type="none" w="sm" len="sm"/>
          </a:ln>
          <a:effectLst/>
        </p:spPr>
        <p:txBody>
          <a:bodyPr>
            <a:spAutoFit/>
          </a:bodyPr>
          <a:lstStyle/>
          <a:p>
            <a:pPr eaLnBrk="0" hangingPunct="0"/>
            <a:r>
              <a:rPr lang="nl-NL" sz="3600" b="1">
                <a:solidFill>
                  <a:srgbClr val="FFFF00"/>
                </a:solidFill>
                <a:latin typeface="Times New Roman" pitchFamily="18" charset="0"/>
              </a:rPr>
              <a:t>Wereld van Wetenschappers</a:t>
            </a:r>
          </a:p>
          <a:p>
            <a:pPr eaLnBrk="0" hangingPunct="0"/>
            <a:r>
              <a:rPr lang="nl-NL" sz="2800">
                <a:latin typeface="Times New Roman" pitchFamily="18" charset="0"/>
              </a:rPr>
              <a:t>Rondspelen van theorieën, resultaten, interpretaties</a:t>
            </a:r>
            <a:r>
              <a:rPr lang="nl-NL" sz="3600" b="1">
                <a:solidFill>
                  <a:schemeClr val="tx2"/>
                </a:solidFill>
                <a:latin typeface="Times New Roman" pitchFamily="18" charset="0"/>
              </a:rPr>
              <a:t>, </a:t>
            </a:r>
            <a:r>
              <a:rPr lang="nl-NL" sz="2800">
                <a:latin typeface="Times New Roman" pitchFamily="18" charset="0"/>
              </a:rPr>
              <a:t>consensus?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smtClean="0"/>
              <a:t>Meer </a:t>
            </a:r>
            <a:r>
              <a:rPr lang="en-US" dirty="0" err="1" smtClean="0"/>
              <a:t>informatie</a:t>
            </a:r>
            <a:endParaRPr lang="en-US" dirty="0"/>
          </a:p>
        </p:txBody>
      </p:sp>
      <p:sp>
        <p:nvSpPr>
          <p:cNvPr id="3" name="Tijdelijke aanduiding voor inhoud 2"/>
          <p:cNvSpPr>
            <a:spLocks noGrp="1"/>
          </p:cNvSpPr>
          <p:nvPr>
            <p:ph idx="1"/>
          </p:nvPr>
        </p:nvSpPr>
        <p:spPr/>
        <p:txBody>
          <a:bodyPr/>
          <a:lstStyle/>
          <a:p>
            <a:pPr>
              <a:defRPr/>
            </a:pPr>
            <a:r>
              <a:rPr lang="en-US" dirty="0" smtClean="0"/>
              <a:t>Ed van den Berg</a:t>
            </a:r>
          </a:p>
          <a:p>
            <a:pPr marL="0" indent="0">
              <a:buFont typeface="Wingdings" pitchFamily="2" charset="2"/>
              <a:buNone/>
              <a:defRPr/>
            </a:pPr>
            <a:r>
              <a:rPr lang="en-US" dirty="0" smtClean="0">
                <a:hlinkClick r:id="rId3"/>
              </a:rPr>
              <a:t>E.van.den.berg@hva.nl</a:t>
            </a:r>
            <a:endParaRPr lang="en-US" dirty="0" smtClean="0"/>
          </a:p>
          <a:p>
            <a:pPr marL="0" indent="0">
              <a:buFont typeface="Wingdings" pitchFamily="2" charset="2"/>
              <a:buNone/>
              <a:defRPr/>
            </a:pPr>
            <a:r>
              <a:rPr lang="nl-NL" dirty="0" err="1" smtClean="0">
                <a:hlinkClick r:id="rId4"/>
              </a:rPr>
              <a:t>e.berg</a:t>
            </a:r>
            <a:r>
              <a:rPr lang="nl-NL" dirty="0" smtClean="0">
                <a:hlinkClick r:id="rId4"/>
              </a:rPr>
              <a:t>@</a:t>
            </a:r>
            <a:r>
              <a:rPr lang="nl-NL" dirty="0" err="1" smtClean="0">
                <a:hlinkClick r:id="rId4"/>
              </a:rPr>
              <a:t>vu.nl</a:t>
            </a:r>
            <a:endParaRPr lang="nl-NL" dirty="0" smtClean="0"/>
          </a:p>
          <a:p>
            <a:pPr marL="0" indent="0">
              <a:buFont typeface="Wingdings" pitchFamily="2" charset="2"/>
              <a:buNone/>
              <a:defRPr/>
            </a:pPr>
            <a:endParaRPr lang="nl-NL" dirty="0" smtClean="0"/>
          </a:p>
          <a:p>
            <a:pPr marL="0" indent="0">
              <a:buFont typeface="Wingdings" pitchFamily="2" charset="2"/>
              <a:buNone/>
              <a:defRPr/>
            </a:pPr>
            <a:r>
              <a:rPr lang="nl-NL" dirty="0" smtClean="0"/>
              <a:t>Boek</a:t>
            </a:r>
          </a:p>
          <a:p>
            <a:pPr marL="0" indent="0">
              <a:buFont typeface="Wingdings" pitchFamily="2" charset="2"/>
              <a:buNone/>
              <a:defRPr/>
            </a:pPr>
            <a:r>
              <a:rPr lang="nl-NL" dirty="0" smtClean="0"/>
              <a:t>NVON Onderzoeken en Ontwerpen voor 4- tot 14-jarigen: Inspirerende praktijkvoorbeelden</a:t>
            </a:r>
          </a:p>
          <a:p>
            <a:pPr marL="0" indent="0">
              <a:buFont typeface="Wingdings" pitchFamily="2" charset="2"/>
              <a:buNone/>
              <a:defRPr/>
            </a:pPr>
            <a:endParaRPr lang="nl-NL" dirty="0" smtClean="0"/>
          </a:p>
          <a:p>
            <a:pPr marL="0" indent="0">
              <a:buFont typeface="Wingdings" pitchFamily="2" charset="2"/>
              <a:buNone/>
              <a:defRPr/>
            </a:pPr>
            <a:endParaRPr lang="en-US" dirty="0"/>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5867400" y="0"/>
            <a:ext cx="3276601" cy="381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09600" y="457200"/>
            <a:ext cx="5915025" cy="1006475"/>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6000">
                <a:latin typeface="Times New Roman" pitchFamily="18" charset="0"/>
              </a:rPr>
              <a:t>Waar gaat het om?</a:t>
            </a:r>
          </a:p>
        </p:txBody>
      </p:sp>
      <p:sp>
        <p:nvSpPr>
          <p:cNvPr id="5123" name="Text Box 6"/>
          <p:cNvSpPr txBox="1">
            <a:spLocks noChangeArrowheads="1"/>
          </p:cNvSpPr>
          <p:nvPr/>
        </p:nvSpPr>
        <p:spPr bwMode="auto">
          <a:xfrm>
            <a:off x="228600" y="3048000"/>
            <a:ext cx="3598863" cy="1778000"/>
          </a:xfrm>
          <a:prstGeom prst="rect">
            <a:avLst/>
          </a:prstGeom>
          <a:noFill/>
          <a:ln w="76200" cap="sq">
            <a:solidFill>
              <a:schemeClr val="tx1"/>
            </a:solidFill>
            <a:miter lim="800000"/>
            <a:headEnd type="none" w="sm" len="sm"/>
            <a:tailEnd type="none" w="sm" len="sm"/>
          </a:ln>
          <a:effectLst/>
        </p:spPr>
        <p:txBody>
          <a:bodyPr wrap="none">
            <a:spAutoFit/>
          </a:bodyPr>
          <a:lstStyle/>
          <a:p>
            <a:pPr eaLnBrk="0" hangingPunct="0">
              <a:spcBef>
                <a:spcPct val="20000"/>
              </a:spcBef>
              <a:buClr>
                <a:schemeClr val="accent2"/>
              </a:buClr>
              <a:buSzPct val="80000"/>
              <a:buFont typeface="Wingdings" pitchFamily="2" charset="2"/>
              <a:buNone/>
            </a:pPr>
            <a:r>
              <a:rPr kumimoji="1" lang="nl-NL" sz="4800" b="1">
                <a:latin typeface="Times New Roman" pitchFamily="18" charset="0"/>
              </a:rPr>
              <a:t>Manipulatie </a:t>
            </a:r>
          </a:p>
          <a:p>
            <a:pPr eaLnBrk="0" hangingPunct="0">
              <a:spcBef>
                <a:spcPct val="20000"/>
              </a:spcBef>
              <a:buClr>
                <a:schemeClr val="accent2"/>
              </a:buClr>
              <a:buSzPct val="80000"/>
              <a:buFont typeface="Wingdings" pitchFamily="2" charset="2"/>
              <a:buNone/>
            </a:pPr>
            <a:r>
              <a:rPr kumimoji="1" lang="nl-NL" sz="4800" b="1">
                <a:latin typeface="Times New Roman" pitchFamily="18" charset="0"/>
              </a:rPr>
              <a:t>van ideeën</a:t>
            </a:r>
            <a:endParaRPr kumimoji="1" lang="en-US" sz="4800">
              <a:latin typeface="Times New Roman" pitchFamily="18" charset="0"/>
            </a:endParaRPr>
          </a:p>
        </p:txBody>
      </p:sp>
      <p:sp>
        <p:nvSpPr>
          <p:cNvPr id="5124" name="Text Box 7"/>
          <p:cNvSpPr txBox="1">
            <a:spLocks noChangeArrowheads="1"/>
          </p:cNvSpPr>
          <p:nvPr/>
        </p:nvSpPr>
        <p:spPr bwMode="auto">
          <a:xfrm>
            <a:off x="4703763" y="3124200"/>
            <a:ext cx="4378325" cy="1778000"/>
          </a:xfrm>
          <a:prstGeom prst="rect">
            <a:avLst/>
          </a:prstGeom>
          <a:noFill/>
          <a:ln w="76200" cap="sq" algn="ctr">
            <a:solidFill>
              <a:schemeClr val="tx1"/>
            </a:solidFill>
            <a:miter lim="800000"/>
            <a:headEnd type="none" w="sm" len="sm"/>
            <a:tailEnd type="none" w="sm" len="sm"/>
          </a:ln>
          <a:effectLst/>
        </p:spPr>
        <p:txBody>
          <a:bodyPr wrap="none">
            <a:spAutoFit/>
          </a:bodyPr>
          <a:lstStyle/>
          <a:p>
            <a:pPr eaLnBrk="0" hangingPunct="0">
              <a:spcBef>
                <a:spcPct val="20000"/>
              </a:spcBef>
              <a:buClr>
                <a:schemeClr val="accent2"/>
              </a:buClr>
              <a:buSzPct val="80000"/>
              <a:buFont typeface="Wingdings" pitchFamily="2" charset="2"/>
              <a:buNone/>
            </a:pPr>
            <a:r>
              <a:rPr kumimoji="1" lang="nl-NL" sz="4800" b="1">
                <a:latin typeface="Times New Roman" pitchFamily="18" charset="0"/>
              </a:rPr>
              <a:t>Manipulatie </a:t>
            </a:r>
          </a:p>
          <a:p>
            <a:pPr eaLnBrk="0" hangingPunct="0">
              <a:spcBef>
                <a:spcPct val="20000"/>
              </a:spcBef>
              <a:buClr>
                <a:schemeClr val="accent2"/>
              </a:buClr>
              <a:buSzPct val="80000"/>
              <a:buFont typeface="Wingdings" pitchFamily="2" charset="2"/>
              <a:buNone/>
            </a:pPr>
            <a:r>
              <a:rPr kumimoji="1" lang="nl-NL" sz="4800" b="1">
                <a:latin typeface="Times New Roman" pitchFamily="18" charset="0"/>
              </a:rPr>
              <a:t>van apparatuur</a:t>
            </a:r>
            <a:endParaRPr kumimoji="1" lang="en-US" sz="4800" b="1">
              <a:latin typeface="Times New Roman" pitchFamily="18" charset="0"/>
            </a:endParaRPr>
          </a:p>
        </p:txBody>
      </p:sp>
      <p:sp>
        <p:nvSpPr>
          <p:cNvPr id="5125" name="Text Box 9"/>
          <p:cNvSpPr txBox="1">
            <a:spLocks noChangeArrowheads="1"/>
          </p:cNvSpPr>
          <p:nvPr/>
        </p:nvSpPr>
        <p:spPr bwMode="auto">
          <a:xfrm>
            <a:off x="3962400" y="3505200"/>
            <a:ext cx="692150" cy="823913"/>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4800">
                <a:latin typeface="Times New Roman" pitchFamily="18" charset="0"/>
              </a:rPr>
              <a:t>of</a:t>
            </a:r>
          </a:p>
        </p:txBody>
      </p:sp>
      <p:sp>
        <p:nvSpPr>
          <p:cNvPr id="5126" name="Text Box 10"/>
          <p:cNvSpPr txBox="1">
            <a:spLocks noChangeArrowheads="1"/>
          </p:cNvSpPr>
          <p:nvPr/>
        </p:nvSpPr>
        <p:spPr bwMode="auto">
          <a:xfrm>
            <a:off x="3962400" y="4957763"/>
            <a:ext cx="590550" cy="1189037"/>
          </a:xfrm>
          <a:prstGeom prst="rect">
            <a:avLst/>
          </a:prstGeom>
          <a:noFill/>
          <a:ln w="12700" cap="sq">
            <a:noFill/>
            <a:miter lim="800000"/>
            <a:headEnd type="none" w="sm" len="sm"/>
            <a:tailEnd type="none" w="sm" len="sm"/>
          </a:ln>
          <a:effectLst/>
        </p:spPr>
        <p:txBody>
          <a:bodyPr wrap="none">
            <a:spAutoFit/>
          </a:bodyPr>
          <a:lstStyle/>
          <a:p>
            <a:pPr eaLnBrk="0" hangingPunct="0"/>
            <a:r>
              <a:rPr kumimoji="1" lang="en-US" sz="7200">
                <a:solidFill>
                  <a:srgbClr val="FFFF00"/>
                </a:solidFill>
                <a:latin typeface="Times New Roman" pitchFamily="18" charset="0"/>
              </a:rPr>
              <a:t>?</a:t>
            </a:r>
          </a:p>
        </p:txBody>
      </p:sp>
      <p:sp>
        <p:nvSpPr>
          <p:cNvPr id="2" name="Tekstvak 1"/>
          <p:cNvSpPr txBox="1"/>
          <p:nvPr/>
        </p:nvSpPr>
        <p:spPr>
          <a:xfrm>
            <a:off x="990600" y="5715000"/>
            <a:ext cx="1835759" cy="584775"/>
          </a:xfrm>
          <a:prstGeom prst="rect">
            <a:avLst/>
          </a:prstGeom>
          <a:noFill/>
        </p:spPr>
        <p:txBody>
          <a:bodyPr wrap="none" rtlCol="0">
            <a:spAutoFit/>
          </a:bodyPr>
          <a:lstStyle/>
          <a:p>
            <a:r>
              <a:rPr lang="en-US" sz="3200" dirty="0" smtClean="0"/>
              <a:t>Minds-on</a:t>
            </a:r>
            <a:endParaRPr lang="en-US" sz="3200" dirty="0"/>
          </a:p>
        </p:txBody>
      </p:sp>
      <p:sp>
        <p:nvSpPr>
          <p:cNvPr id="3" name="Tekstvak 2"/>
          <p:cNvSpPr txBox="1"/>
          <p:nvPr/>
        </p:nvSpPr>
        <p:spPr>
          <a:xfrm>
            <a:off x="5565868" y="5714999"/>
            <a:ext cx="1917513" cy="584775"/>
          </a:xfrm>
          <a:prstGeom prst="rect">
            <a:avLst/>
          </a:prstGeom>
          <a:noFill/>
        </p:spPr>
        <p:txBody>
          <a:bodyPr wrap="none" rtlCol="0">
            <a:spAutoFit/>
          </a:bodyPr>
          <a:lstStyle/>
          <a:p>
            <a:r>
              <a:rPr lang="en-US" sz="3200" dirty="0" smtClean="0"/>
              <a:t>Hands-on</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Fasen in onderzoek</a:t>
            </a:r>
            <a:endParaRPr lang="nl-NL" dirty="0"/>
          </a:p>
        </p:txBody>
      </p:sp>
      <p:sp>
        <p:nvSpPr>
          <p:cNvPr id="3" name="Tijdelijke aanduiding voor inhoud 2"/>
          <p:cNvSpPr>
            <a:spLocks noGrp="1"/>
          </p:cNvSpPr>
          <p:nvPr>
            <p:ph idx="1"/>
          </p:nvPr>
        </p:nvSpPr>
        <p:spPr/>
        <p:txBody>
          <a:bodyPr/>
          <a:lstStyle/>
          <a:p>
            <a:r>
              <a:rPr lang="nl-NL" dirty="0" smtClean="0"/>
              <a:t>Fase 1: Bedenken van experiment</a:t>
            </a:r>
          </a:p>
          <a:p>
            <a:pPr lvl="1"/>
            <a:r>
              <a:rPr lang="nl-NL" dirty="0" smtClean="0"/>
              <a:t>Onderzoeksvraag</a:t>
            </a:r>
          </a:p>
          <a:p>
            <a:pPr lvl="1"/>
            <a:r>
              <a:rPr lang="nl-NL" dirty="0" smtClean="0"/>
              <a:t>Opzet</a:t>
            </a:r>
          </a:p>
          <a:p>
            <a:pPr lvl="1"/>
            <a:endParaRPr lang="nl-NL" dirty="0" smtClean="0"/>
          </a:p>
          <a:p>
            <a:r>
              <a:rPr lang="nl-NL" dirty="0" smtClean="0"/>
              <a:t>Fase 2: Uitvoeren van experiment</a:t>
            </a:r>
          </a:p>
          <a:p>
            <a:r>
              <a:rPr lang="nl-NL" dirty="0" smtClean="0"/>
              <a:t>Fase 3: verwerking, analyse, conclusies</a:t>
            </a: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152400"/>
            <a:ext cx="8077200" cy="1143000"/>
          </a:xfrm>
        </p:spPr>
        <p:txBody>
          <a:bodyPr/>
          <a:lstStyle/>
          <a:p>
            <a:pPr eaLnBrk="1" hangingPunct="1">
              <a:defRPr/>
            </a:pPr>
            <a:r>
              <a:rPr lang="nl-BE" dirty="0" smtClean="0"/>
              <a:t>Opfrissen cartoons:</a:t>
            </a:r>
            <a:br>
              <a:rPr lang="nl-BE" dirty="0" smtClean="0"/>
            </a:br>
            <a:r>
              <a:rPr lang="nl-BE" dirty="0" smtClean="0"/>
              <a:t>De sneeuwman</a:t>
            </a:r>
            <a:endParaRPr lang="nl-NL" dirty="0" smtClean="0"/>
          </a:p>
        </p:txBody>
      </p:sp>
      <p:pic>
        <p:nvPicPr>
          <p:cNvPr id="8195" name="Picture 3" descr="FIG6 k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38200" y="1497013"/>
            <a:ext cx="7620000" cy="5348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4788" y="323850"/>
            <a:ext cx="5586412" cy="1431925"/>
          </a:xfrm>
        </p:spPr>
        <p:txBody>
          <a:bodyPr/>
          <a:lstStyle/>
          <a:p>
            <a:pPr>
              <a:defRPr/>
            </a:pPr>
            <a:r>
              <a:rPr lang="en-US" dirty="0" smtClean="0"/>
              <a:t>Concept cartoons</a:t>
            </a:r>
            <a:endParaRPr lang="en-US" dirty="0"/>
          </a:p>
        </p:txBody>
      </p:sp>
      <p:sp>
        <p:nvSpPr>
          <p:cNvPr id="3" name="Tijdelijke aanduiding voor inhoud 2"/>
          <p:cNvSpPr>
            <a:spLocks noGrp="1"/>
          </p:cNvSpPr>
          <p:nvPr>
            <p:ph idx="1"/>
          </p:nvPr>
        </p:nvSpPr>
        <p:spPr/>
        <p:txBody>
          <a:bodyPr/>
          <a:lstStyle/>
          <a:p>
            <a:pPr>
              <a:defRPr/>
            </a:pPr>
            <a:r>
              <a:rPr lang="en-US" dirty="0" err="1" smtClean="0"/>
              <a:t>Prikkelende</a:t>
            </a:r>
            <a:r>
              <a:rPr lang="en-US" dirty="0" smtClean="0"/>
              <a:t> </a:t>
            </a:r>
            <a:r>
              <a:rPr lang="en-US" dirty="0" err="1" smtClean="0"/>
              <a:t>uitspraken</a:t>
            </a:r>
            <a:endParaRPr lang="en-US" dirty="0" smtClean="0"/>
          </a:p>
          <a:p>
            <a:pPr>
              <a:defRPr/>
            </a:pPr>
            <a:r>
              <a:rPr lang="en-US" dirty="0" smtClean="0"/>
              <a:t>Over </a:t>
            </a:r>
            <a:r>
              <a:rPr lang="en-US" dirty="0" err="1" smtClean="0"/>
              <a:t>dagelijkse</a:t>
            </a:r>
            <a:r>
              <a:rPr lang="en-US" dirty="0" smtClean="0"/>
              <a:t> </a:t>
            </a:r>
            <a:r>
              <a:rPr lang="en-US" dirty="0" err="1" smtClean="0"/>
              <a:t>verschijnselen</a:t>
            </a:r>
            <a:endParaRPr lang="en-US" dirty="0" smtClean="0"/>
          </a:p>
          <a:p>
            <a:pPr>
              <a:defRPr/>
            </a:pPr>
            <a:r>
              <a:rPr lang="en-US" dirty="0" err="1" smtClean="0"/>
              <a:t>Zeer</a:t>
            </a:r>
            <a:r>
              <a:rPr lang="en-US" dirty="0" smtClean="0"/>
              <a:t> </a:t>
            </a:r>
            <a:r>
              <a:rPr lang="en-US" dirty="0" err="1" smtClean="0"/>
              <a:t>herkenbaar</a:t>
            </a:r>
            <a:r>
              <a:rPr lang="en-US" dirty="0" smtClean="0"/>
              <a:t> </a:t>
            </a:r>
            <a:r>
              <a:rPr lang="en-US" dirty="0" err="1" smtClean="0"/>
              <a:t>voor</a:t>
            </a:r>
            <a:r>
              <a:rPr lang="en-US" dirty="0" smtClean="0"/>
              <a:t> </a:t>
            </a:r>
            <a:r>
              <a:rPr lang="en-US" dirty="0" err="1" smtClean="0"/>
              <a:t>kinderen</a:t>
            </a:r>
            <a:endParaRPr lang="en-US" dirty="0" smtClean="0"/>
          </a:p>
          <a:p>
            <a:pPr>
              <a:defRPr/>
            </a:pPr>
            <a:r>
              <a:rPr lang="en-US" dirty="0" err="1" smtClean="0"/>
              <a:t>Laagdrempelig</a:t>
            </a:r>
            <a:endParaRPr lang="en-US" dirty="0" smtClean="0"/>
          </a:p>
          <a:p>
            <a:pPr>
              <a:defRPr/>
            </a:pPr>
            <a:r>
              <a:rPr lang="en-US" dirty="0" err="1" smtClean="0"/>
              <a:t>Neutrale</a:t>
            </a:r>
            <a:r>
              <a:rPr lang="en-US" dirty="0" smtClean="0"/>
              <a:t> </a:t>
            </a:r>
            <a:r>
              <a:rPr lang="en-US" dirty="0" err="1" smtClean="0"/>
              <a:t>presentatie</a:t>
            </a:r>
            <a:r>
              <a:rPr lang="en-US" dirty="0" smtClean="0"/>
              <a:t> van </a:t>
            </a:r>
            <a:r>
              <a:rPr lang="en-US" dirty="0" err="1" smtClean="0"/>
              <a:t>misconcepties</a:t>
            </a:r>
            <a:r>
              <a:rPr lang="en-US" dirty="0" smtClean="0"/>
              <a:t> en </a:t>
            </a:r>
            <a:r>
              <a:rPr lang="en-US" dirty="0" err="1" smtClean="0"/>
              <a:t>wetenschappelijk</a:t>
            </a:r>
            <a:r>
              <a:rPr lang="en-US" dirty="0" smtClean="0"/>
              <a:t> </a:t>
            </a:r>
            <a:r>
              <a:rPr lang="en-US" dirty="0" err="1" smtClean="0"/>
              <a:t>idee</a:t>
            </a:r>
            <a:endParaRPr lang="en-US" dirty="0" smtClean="0"/>
          </a:p>
          <a:p>
            <a:pPr>
              <a:defRPr/>
            </a:pPr>
            <a:endParaRPr lang="en-US" dirty="0"/>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325" y="228600"/>
            <a:ext cx="30368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304800"/>
            <a:ext cx="7543800" cy="990600"/>
          </a:xfrm>
        </p:spPr>
        <p:txBody>
          <a:bodyPr/>
          <a:lstStyle/>
          <a:p>
            <a:pPr eaLnBrk="1" hangingPunct="1">
              <a:defRPr/>
            </a:pPr>
            <a:r>
              <a:rPr lang="en-US" smtClean="0"/>
              <a:t>De sneeuwman</a:t>
            </a:r>
          </a:p>
        </p:txBody>
      </p:sp>
      <p:pic>
        <p:nvPicPr>
          <p:cNvPr id="1024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54125"/>
            <a:ext cx="74676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err="1" smtClean="0"/>
              <a:t>Drie</a:t>
            </a:r>
            <a:r>
              <a:rPr lang="en-US" dirty="0" smtClean="0"/>
              <a:t> </a:t>
            </a:r>
            <a:r>
              <a:rPr lang="en-US" dirty="0" err="1" smtClean="0"/>
              <a:t>mogelijkheden</a:t>
            </a:r>
            <a:r>
              <a:rPr lang="en-US" dirty="0" smtClean="0"/>
              <a:t> </a:t>
            </a:r>
            <a:r>
              <a:rPr lang="en-US" dirty="0" err="1" smtClean="0"/>
              <a:t>voor</a:t>
            </a:r>
            <a:r>
              <a:rPr lang="en-US" dirty="0" smtClean="0"/>
              <a:t> cartoon </a:t>
            </a:r>
            <a:r>
              <a:rPr lang="en-US" dirty="0" err="1" smtClean="0"/>
              <a:t>gebruik</a:t>
            </a:r>
            <a:endParaRPr lang="en-US" dirty="0"/>
          </a:p>
        </p:txBody>
      </p:sp>
      <p:sp>
        <p:nvSpPr>
          <p:cNvPr id="3" name="Tijdelijke aanduiding voor inhoud 2"/>
          <p:cNvSpPr>
            <a:spLocks noGrp="1"/>
          </p:cNvSpPr>
          <p:nvPr>
            <p:ph idx="1"/>
          </p:nvPr>
        </p:nvSpPr>
        <p:spPr/>
        <p:txBody>
          <a:bodyPr/>
          <a:lstStyle/>
          <a:p>
            <a:pPr marL="514350" indent="-514350">
              <a:buFont typeface="+mj-lt"/>
              <a:buAutoNum type="arabicPeriod"/>
              <a:defRPr/>
            </a:pPr>
            <a:r>
              <a:rPr lang="en-US" dirty="0" err="1" smtClean="0"/>
              <a:t>Inventarisatie</a:t>
            </a:r>
            <a:r>
              <a:rPr lang="en-US" dirty="0" smtClean="0"/>
              <a:t> van </a:t>
            </a:r>
            <a:r>
              <a:rPr lang="en-US" dirty="0" err="1" smtClean="0"/>
              <a:t>ideeën</a:t>
            </a:r>
            <a:r>
              <a:rPr lang="en-US" dirty="0" smtClean="0"/>
              <a:t> en </a:t>
            </a:r>
            <a:r>
              <a:rPr lang="en-US" dirty="0" err="1" smtClean="0"/>
              <a:t>voorkennis</a:t>
            </a:r>
            <a:r>
              <a:rPr lang="en-US" dirty="0" smtClean="0"/>
              <a:t> van </a:t>
            </a:r>
            <a:r>
              <a:rPr lang="en-US" dirty="0" err="1" smtClean="0"/>
              <a:t>kinderen</a:t>
            </a:r>
            <a:r>
              <a:rPr lang="en-US" dirty="0" smtClean="0"/>
              <a:t>   </a:t>
            </a:r>
          </a:p>
          <a:p>
            <a:pPr marL="514350" indent="-514350">
              <a:buFont typeface="+mj-lt"/>
              <a:buAutoNum type="arabicPeriod"/>
              <a:defRPr/>
            </a:pPr>
            <a:r>
              <a:rPr lang="en-US" dirty="0" err="1" smtClean="0"/>
              <a:t>Discussie</a:t>
            </a:r>
            <a:r>
              <a:rPr lang="en-US" dirty="0" smtClean="0"/>
              <a:t> met </a:t>
            </a:r>
            <a:r>
              <a:rPr lang="en-US" dirty="0" err="1" smtClean="0"/>
              <a:t>inbreng</a:t>
            </a:r>
            <a:r>
              <a:rPr lang="en-US" dirty="0" smtClean="0"/>
              <a:t> van </a:t>
            </a:r>
            <a:r>
              <a:rPr lang="en-US" dirty="0" err="1" smtClean="0"/>
              <a:t>argumenten</a:t>
            </a:r>
            <a:r>
              <a:rPr lang="en-US" dirty="0" smtClean="0"/>
              <a:t> </a:t>
            </a:r>
            <a:r>
              <a:rPr lang="en-US" dirty="0" err="1" smtClean="0"/>
              <a:t>uit</a:t>
            </a:r>
            <a:r>
              <a:rPr lang="en-US" dirty="0" smtClean="0"/>
              <a:t> </a:t>
            </a:r>
            <a:r>
              <a:rPr lang="en-US" dirty="0" err="1" smtClean="0"/>
              <a:t>ervaringen</a:t>
            </a:r>
            <a:r>
              <a:rPr lang="en-US" dirty="0" smtClean="0"/>
              <a:t> van de </a:t>
            </a:r>
            <a:r>
              <a:rPr lang="en-US" dirty="0" err="1" smtClean="0"/>
              <a:t>kinderen</a:t>
            </a:r>
            <a:r>
              <a:rPr lang="en-US" dirty="0" smtClean="0"/>
              <a:t>   </a:t>
            </a:r>
          </a:p>
          <a:p>
            <a:pPr marL="514350" indent="-514350">
              <a:buFont typeface="+mj-lt"/>
              <a:buAutoNum type="arabicPeriod"/>
              <a:defRPr/>
            </a:pPr>
            <a:r>
              <a:rPr lang="en-US" dirty="0" err="1" smtClean="0"/>
              <a:t>Aanzet</a:t>
            </a:r>
            <a:r>
              <a:rPr lang="en-US" dirty="0" smtClean="0"/>
              <a:t> tot </a:t>
            </a:r>
            <a:r>
              <a:rPr lang="en-US" dirty="0" err="1" smtClean="0"/>
              <a:t>zelf</a:t>
            </a:r>
            <a:r>
              <a:rPr lang="en-US" dirty="0" smtClean="0"/>
              <a:t> </a:t>
            </a:r>
            <a:r>
              <a:rPr lang="en-US" dirty="0" err="1" smtClean="0"/>
              <a:t>onderzoeken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instering">
  <a:themeElements>
    <a:clrScheme name="Glinstering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Glinster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instering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Glinstering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Glinstering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Glinstering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Glinstering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Glinstering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Glinstering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Glinstering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Glinstering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112</TotalTime>
  <Words>1044</Words>
  <Application>Microsoft Office PowerPoint</Application>
  <PresentationFormat>On-screen Show (4:3)</PresentationFormat>
  <Paragraphs>189</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Glinstering</vt:lpstr>
      <vt:lpstr>Clip</vt:lpstr>
      <vt:lpstr>Leren Onderzoeken met Concept Cartoons in PO en VO</vt:lpstr>
      <vt:lpstr>Eindexamenprogramma havo/vwo en vmbo</vt:lpstr>
      <vt:lpstr>PowerPoint Presentation</vt:lpstr>
      <vt:lpstr>PowerPoint Presentation</vt:lpstr>
      <vt:lpstr>Fasen in onderzoek</vt:lpstr>
      <vt:lpstr>Opfrissen cartoons: De sneeuwman</vt:lpstr>
      <vt:lpstr>Concept cartoons</vt:lpstr>
      <vt:lpstr>De sneeuwman</vt:lpstr>
      <vt:lpstr>Drie mogelijkheden voor cartoon gebruik</vt:lpstr>
      <vt:lpstr>Opdracht: Bedenk een experiment om dit verschijnsel (nat worden van het glas) nader te onderzoeken?</vt:lpstr>
      <vt:lpstr>Werkblad Planning</vt:lpstr>
      <vt:lpstr>Werkblad uitvoering</vt:lpstr>
      <vt:lpstr>Voorbeelden</vt:lpstr>
      <vt:lpstr>Kinderexperimenten</vt:lpstr>
      <vt:lpstr>Rol van docent: begeleiding van leerlingen</vt:lpstr>
      <vt:lpstr>Ervaringen in de klas</vt:lpstr>
      <vt:lpstr>Werkwijze</vt:lpstr>
      <vt:lpstr>Nogmaals koud water</vt:lpstr>
      <vt:lpstr>Film: Vallen</vt:lpstr>
      <vt:lpstr>Film 8ste Montessorischool STAIJ Amsterdam</vt:lpstr>
      <vt:lpstr>Discussievragen</vt:lpstr>
      <vt:lpstr>Bungee jumpen</vt:lpstr>
      <vt:lpstr>Film Europaschool Amsterdam</vt:lpstr>
      <vt:lpstr>Schaduwen</vt:lpstr>
      <vt:lpstr>Herinnering na enkele weken (post-it)</vt:lpstr>
      <vt:lpstr>Geleerd over onderzoeken</vt:lpstr>
      <vt:lpstr>Concept cartoons</vt:lpstr>
      <vt:lpstr>Samengevat, concept cartoons</vt:lpstr>
      <vt:lpstr>Informatie</vt:lpstr>
      <vt:lpstr>Meer informatie</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Ervaren leerkrachten worstelen met OOL</dc:title>
  <dc:creator>E. van den Berg</dc:creator>
  <cp:lastModifiedBy>Ed van den Berg</cp:lastModifiedBy>
  <cp:revision>98</cp:revision>
  <dcterms:created xsi:type="dcterms:W3CDTF">2009-11-12T07:09:06Z</dcterms:created>
  <dcterms:modified xsi:type="dcterms:W3CDTF">2013-12-14T18:41:02Z</dcterms:modified>
</cp:coreProperties>
</file>