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7" r:id="rId2"/>
    <p:sldId id="259" r:id="rId3"/>
    <p:sldId id="258" r:id="rId4"/>
    <p:sldId id="260" r:id="rId5"/>
    <p:sldId id="261" r:id="rId6"/>
    <p:sldId id="267" r:id="rId7"/>
    <p:sldId id="262" r:id="rId8"/>
    <p:sldId id="263" r:id="rId9"/>
    <p:sldId id="268" r:id="rId10"/>
    <p:sldId id="269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10" autoAdjust="0"/>
  </p:normalViewPr>
  <p:slideViewPr>
    <p:cSldViewPr>
      <p:cViewPr varScale="1">
        <p:scale>
          <a:sx n="82" d="100"/>
          <a:sy n="82" d="100"/>
        </p:scale>
        <p:origin x="-101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BF551E-2259-402A-8A1C-1D9A3556B002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692661-18F6-4F8C-B669-E88C7DC85F8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69867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50FECF7-0A03-4884-BB8D-39FA832E7CE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263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0764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795490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85932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0568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013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06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45137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91066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98236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096232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BD1EA5-55BF-4832-86D2-39F458E8DCDD}" type="datetimeFigureOut">
              <a:rPr lang="nl-NL" smtClean="0"/>
              <a:t>10-12-2013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06A823-59BC-474A-9B16-54E831737CCA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0524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622920"/>
          </a:xfrm>
        </p:spPr>
        <p:txBody>
          <a:bodyPr/>
          <a:lstStyle/>
          <a:p>
            <a:r>
              <a:rPr lang="nl-NL" dirty="0" smtClean="0">
                <a:solidFill>
                  <a:srgbClr val="38B6B0"/>
                </a:solidFill>
              </a:rPr>
              <a:t>Cathy Baars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367258" y="4566180"/>
            <a:ext cx="28083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 smtClean="0">
                <a:solidFill>
                  <a:srgbClr val="38B6B0"/>
                </a:solidFill>
              </a:rPr>
              <a:t>Docent Natuurkunde Martinuscollege</a:t>
            </a:r>
          </a:p>
          <a:p>
            <a:r>
              <a:rPr lang="nl-NL" sz="2400" dirty="0" smtClean="0">
                <a:solidFill>
                  <a:srgbClr val="38B6B0"/>
                </a:solidFill>
              </a:rPr>
              <a:t>Grootebroek</a:t>
            </a:r>
            <a:endParaRPr lang="nl-NL" sz="2400" dirty="0">
              <a:solidFill>
                <a:srgbClr val="38B6B0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1367258" y="5766509"/>
            <a:ext cx="259089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T3 Instructeur</a:t>
            </a:r>
          </a:p>
          <a:p>
            <a:endParaRPr lang="nl-NL" dirty="0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10185200" y="109391450"/>
            <a:ext cx="144463" cy="433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  <p:txBody>
          <a:bodyPr vert="horz" wrap="square" lIns="36576" tIns="36576" rIns="36576" bIns="36576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altLang="nl-N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7" name="Picture 3" descr="embleem connec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844975" y="107232450"/>
            <a:ext cx="2049463" cy="232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pic>
        <p:nvPicPr>
          <p:cNvPr id="1029" name="Picture 5" descr="tieemblee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377" b="17377"/>
          <a:stretch>
            <a:fillRect/>
          </a:stretch>
        </p:blipFill>
        <p:spPr bwMode="auto">
          <a:xfrm>
            <a:off x="104928988" y="113566575"/>
            <a:ext cx="150812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8" name="Titel 7"/>
          <p:cNvSpPr>
            <a:spLocks noGrp="1"/>
          </p:cNvSpPr>
          <p:nvPr>
            <p:ph type="ctrTitle"/>
          </p:nvPr>
        </p:nvSpPr>
        <p:spPr>
          <a:xfrm>
            <a:off x="1547664" y="2060849"/>
            <a:ext cx="7056784" cy="1296144"/>
          </a:xfrm>
        </p:spPr>
        <p:txBody>
          <a:bodyPr>
            <a:normAutofit fontScale="90000"/>
          </a:bodyPr>
          <a:lstStyle/>
          <a:p>
            <a:r>
              <a:rPr lang="nl-NL" dirty="0"/>
              <a:t>Experimenten en simulatie voor de nieuwe </a:t>
            </a:r>
            <a:r>
              <a:rPr lang="nl-NL" dirty="0" smtClean="0"/>
              <a:t>onderwerpen </a:t>
            </a:r>
            <a:r>
              <a:rPr lang="nl-NL" dirty="0"/>
              <a:t>van het </a:t>
            </a:r>
            <a:r>
              <a:rPr lang="nl-NL" dirty="0" err="1"/>
              <a:t>NiNa</a:t>
            </a:r>
            <a:r>
              <a:rPr lang="nl-NL" dirty="0"/>
              <a:t> programma</a:t>
            </a:r>
          </a:p>
        </p:txBody>
      </p:sp>
    </p:spTree>
    <p:extLst>
      <p:ext uri="{BB962C8B-B14F-4D97-AF65-F5344CB8AC3E}">
        <p14:creationId xmlns:p14="http://schemas.microsoft.com/office/powerpoint/2010/main" val="2702476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Kwantumfysica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449666" y="1628800"/>
            <a:ext cx="6694334" cy="3681626"/>
          </a:xfrm>
        </p:spPr>
        <p:txBody>
          <a:bodyPr>
            <a:normAutofit lnSpcReduction="10000"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Geschreven voor een klassegesprek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Illustratie van wiskundige problematiek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M.b.v. deeltje in oneindige put wiskunde verduidelijken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Zelf kleine verschijnselen theoretisch onderzoeken</a:t>
            </a:r>
          </a:p>
          <a:p>
            <a:pPr marL="0" indent="0">
              <a:buNone/>
            </a:pPr>
            <a:endParaRPr lang="nl-NL" dirty="0">
              <a:solidFill>
                <a:schemeClr val="bg2">
                  <a:lumMod val="50000"/>
                </a:schemeClr>
              </a:solidFill>
            </a:endParaRPr>
          </a:p>
        </p:txBody>
      </p:sp>
      <p:pic>
        <p:nvPicPr>
          <p:cNvPr id="5" name="Afbeelding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65104"/>
            <a:ext cx="2376264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5317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1034" y="0"/>
            <a:ext cx="4546848" cy="1138138"/>
          </a:xfrm>
        </p:spPr>
        <p:txBody>
          <a:bodyPr/>
          <a:lstStyle/>
          <a:p>
            <a:pPr algn="l"/>
            <a:r>
              <a:rPr lang="en-US" dirty="0" err="1" smtClean="0"/>
              <a:t>Vernier</a:t>
            </a:r>
            <a:r>
              <a:rPr lang="en-US" dirty="0" smtClean="0"/>
              <a:t> DataQuest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11</a:t>
            </a:fld>
            <a:endParaRPr lang="nl-NL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700808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852936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789040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44725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4923" y="21162"/>
            <a:ext cx="4618856" cy="1066130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Mogelijkheden</a:t>
            </a:r>
            <a:r>
              <a:rPr lang="en-US" dirty="0" smtClean="0"/>
              <a:t> in DataQuest</a:t>
            </a:r>
            <a:endParaRPr lang="en-US" dirty="0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12</a:t>
            </a:fld>
            <a:endParaRPr lang="nl-NL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96878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5034" y="3140968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7362" y="3770110"/>
            <a:ext cx="2777490" cy="20916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18675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ianumm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13</a:t>
            </a:fld>
            <a:endParaRPr lang="nl-NL"/>
          </a:p>
        </p:txBody>
      </p:sp>
      <p:sp>
        <p:nvSpPr>
          <p:cNvPr id="4" name="Tekstvak 3"/>
          <p:cNvSpPr txBox="1"/>
          <p:nvPr/>
        </p:nvSpPr>
        <p:spPr>
          <a:xfrm>
            <a:off x="141970" y="3441335"/>
            <a:ext cx="18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38B6B0"/>
                </a:solidFill>
              </a:rPr>
              <a:t>Experiment</a:t>
            </a:r>
            <a:endParaRPr lang="en-US" dirty="0">
              <a:solidFill>
                <a:srgbClr val="38B6B0"/>
              </a:solidFill>
            </a:endParaRPr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70" y="3861048"/>
            <a:ext cx="2019300" cy="245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kstvak 4"/>
          <p:cNvSpPr txBox="1"/>
          <p:nvPr/>
        </p:nvSpPr>
        <p:spPr>
          <a:xfrm>
            <a:off x="2254593" y="3162847"/>
            <a:ext cx="1096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Gegevens</a:t>
            </a:r>
          </a:p>
        </p:txBody>
      </p:sp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593" y="3597519"/>
            <a:ext cx="1943100" cy="1504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4355976" y="1787575"/>
            <a:ext cx="85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Grafiek</a:t>
            </a:r>
            <a:endParaRPr lang="nl-NL" dirty="0">
              <a:solidFill>
                <a:srgbClr val="38B6B0"/>
              </a:solidFill>
            </a:endParaRPr>
          </a:p>
        </p:txBody>
      </p:sp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2312622"/>
            <a:ext cx="1819275" cy="2257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kstvak 6"/>
          <p:cNvSpPr txBox="1"/>
          <p:nvPr/>
        </p:nvSpPr>
        <p:spPr>
          <a:xfrm>
            <a:off x="6346913" y="1268760"/>
            <a:ext cx="12246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Analyseren</a:t>
            </a:r>
            <a:endParaRPr lang="nl-NL" dirty="0">
              <a:solidFill>
                <a:srgbClr val="38B6B0"/>
              </a:solidFill>
            </a:endParaRP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6913" y="1772816"/>
            <a:ext cx="257175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itel 5"/>
          <p:cNvSpPr txBox="1">
            <a:spLocks/>
          </p:cNvSpPr>
          <p:nvPr/>
        </p:nvSpPr>
        <p:spPr>
          <a:xfrm>
            <a:off x="14923" y="21162"/>
            <a:ext cx="4618856" cy="106613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l-NL" dirty="0" smtClean="0"/>
              <a:t>Mogelijkheden</a:t>
            </a:r>
            <a:r>
              <a:rPr lang="en-US" dirty="0" smtClean="0"/>
              <a:t> in DataQuest (2)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3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6228184" cy="908720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Inhoud en opzet werkgroep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65104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Introductie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Inventarisatie voorkennis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Uitleg lesmateriaal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Keuze</a:t>
            </a: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Basiskennis </a:t>
            </a:r>
            <a:r>
              <a:rPr lang="nl-NL" dirty="0" smtClean="0">
                <a:solidFill>
                  <a:srgbClr val="38B6B0"/>
                </a:solidFill>
              </a:rPr>
              <a:t>Nspire gebruik (indien </a:t>
            </a:r>
            <a:r>
              <a:rPr lang="nl-NL" dirty="0" smtClean="0">
                <a:solidFill>
                  <a:srgbClr val="38B6B0"/>
                </a:solidFill>
              </a:rPr>
              <a:t>nodig + gezamenlijk experiment)</a:t>
            </a:r>
            <a:endParaRPr lang="nl-NL" dirty="0" smtClean="0">
              <a:solidFill>
                <a:srgbClr val="38B6B0"/>
              </a:solidFill>
            </a:endParaRP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Kwantumfysica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Experimenten</a:t>
            </a:r>
            <a:endParaRPr lang="nl-NL" dirty="0">
              <a:solidFill>
                <a:srgbClr val="38B6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465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3394720" cy="994122"/>
          </a:xfrm>
        </p:spPr>
        <p:txBody>
          <a:bodyPr/>
          <a:lstStyle/>
          <a:p>
            <a:r>
              <a:rPr lang="nl-NL" dirty="0" smtClean="0"/>
              <a:t>Introductie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483768" y="1556792"/>
            <a:ext cx="6491064" cy="3921299"/>
          </a:xfrm>
        </p:spPr>
        <p:txBody>
          <a:bodyPr>
            <a:normAutofit/>
          </a:bodyPr>
          <a:lstStyle/>
          <a:p>
            <a:r>
              <a:rPr lang="nl-NL" dirty="0" smtClean="0">
                <a:solidFill>
                  <a:srgbClr val="38B6B0"/>
                </a:solidFill>
              </a:rPr>
              <a:t>Docent natuurkunde op het Martinuscollege in Grootebroek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Onderzoekscoördinator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Opleiding Academisch meesterschap</a:t>
            </a:r>
          </a:p>
          <a:p>
            <a:r>
              <a:rPr lang="nl-NL" dirty="0">
                <a:solidFill>
                  <a:srgbClr val="38B6B0"/>
                </a:solidFill>
              </a:rPr>
              <a:t>T3 instructeur</a:t>
            </a:r>
          </a:p>
          <a:p>
            <a:endParaRPr lang="nl-NL" dirty="0" smtClean="0">
              <a:solidFill>
                <a:schemeClr val="bg2">
                  <a:lumMod val="75000"/>
                </a:schemeClr>
              </a:solidFill>
            </a:endParaRP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8608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3106688" cy="1138138"/>
          </a:xfrm>
        </p:spPr>
        <p:txBody>
          <a:bodyPr/>
          <a:lstStyle/>
          <a:p>
            <a:r>
              <a:rPr lang="nl-NL" dirty="0" smtClean="0"/>
              <a:t>Voorkennis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1691680" y="1916832"/>
            <a:ext cx="6923112" cy="4205064"/>
          </a:xfrm>
        </p:spPr>
        <p:txBody>
          <a:bodyPr/>
          <a:lstStyle/>
          <a:p>
            <a:r>
              <a:rPr lang="nl-NL" dirty="0" smtClean="0">
                <a:solidFill>
                  <a:srgbClr val="38B6B0"/>
                </a:solidFill>
              </a:rPr>
              <a:t>Wie heeft er eerder met Nspire gewerkt?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Wie heeft er eerder gemeten met Nspire?</a:t>
            </a:r>
            <a:endParaRPr lang="nl-NL" dirty="0">
              <a:solidFill>
                <a:srgbClr val="38B6B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25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3106688" cy="1138138"/>
          </a:xfrm>
        </p:spPr>
        <p:txBody>
          <a:bodyPr/>
          <a:lstStyle/>
          <a:p>
            <a:r>
              <a:rPr lang="nl-NL" dirty="0" smtClean="0"/>
              <a:t>Lesmateriaal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2843808" y="1556792"/>
            <a:ext cx="6084168" cy="4464496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sz="3600" u="sng" dirty="0" smtClean="0">
                <a:solidFill>
                  <a:srgbClr val="38B6B0"/>
                </a:solidFill>
              </a:rPr>
              <a:t>Onderwerp</a:t>
            </a:r>
          </a:p>
          <a:p>
            <a:r>
              <a:rPr lang="nl-NL" dirty="0" smtClean="0">
                <a:solidFill>
                  <a:srgbClr val="38B6B0"/>
                </a:solidFill>
              </a:rPr>
              <a:t>Afstandsbediening (2x)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Geluidssnelheid (1x)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Magnetische inductie rond een permanente </a:t>
            </a:r>
            <a:r>
              <a:rPr lang="nl-NL" dirty="0" smtClean="0">
                <a:solidFill>
                  <a:srgbClr val="38B6B0"/>
                </a:solidFill>
              </a:rPr>
              <a:t>magneet (1x)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Massa van de Aarde </a:t>
            </a:r>
            <a:r>
              <a:rPr lang="nl-NL" dirty="0" smtClean="0">
                <a:solidFill>
                  <a:srgbClr val="38B6B0"/>
                </a:solidFill>
              </a:rPr>
              <a:t>(1x)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Albedo (2x)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Geofysica (seismologie/echografie</a:t>
            </a:r>
            <a:r>
              <a:rPr lang="nl-NL" dirty="0" smtClean="0">
                <a:solidFill>
                  <a:srgbClr val="38B6B0"/>
                </a:solidFill>
              </a:rPr>
              <a:t>) (1x)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Spraak (2x)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Knijpkracht (2x)</a:t>
            </a: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Energie van </a:t>
            </a:r>
            <a:r>
              <a:rPr lang="nl-NL" dirty="0" smtClean="0">
                <a:solidFill>
                  <a:srgbClr val="38B6B0"/>
                </a:solidFill>
              </a:rPr>
              <a:t>denken (1x)</a:t>
            </a:r>
            <a:endParaRPr lang="nl-NL" dirty="0" smtClean="0">
              <a:solidFill>
                <a:srgbClr val="38B6B0"/>
              </a:solidFill>
            </a:endParaRPr>
          </a:p>
          <a:p>
            <a:pPr marL="0" indent="0">
              <a:buNone/>
            </a:pPr>
            <a:endParaRPr lang="nl-NL" dirty="0" smtClean="0">
              <a:solidFill>
                <a:srgbClr val="38B6B0"/>
              </a:solidFill>
            </a:endParaRPr>
          </a:p>
          <a:p>
            <a:r>
              <a:rPr lang="nl-NL" dirty="0" smtClean="0">
                <a:solidFill>
                  <a:srgbClr val="38B6B0"/>
                </a:solidFill>
              </a:rPr>
              <a:t>Kwantumfysica*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2411760" y="6381328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>
                <a:solidFill>
                  <a:schemeClr val="bg1"/>
                </a:solidFill>
              </a:rPr>
              <a:t>* Geen experiment maar simulatie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6" name="Linkeraccolade 5"/>
          <p:cNvSpPr/>
          <p:nvPr/>
        </p:nvSpPr>
        <p:spPr>
          <a:xfrm>
            <a:off x="2411760" y="4365104"/>
            <a:ext cx="360040" cy="879073"/>
          </a:xfrm>
          <a:prstGeom prst="leftBrac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1438941" y="4591459"/>
            <a:ext cx="10717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Biofysica</a:t>
            </a:r>
            <a:endParaRPr lang="nl-NL" dirty="0"/>
          </a:p>
        </p:txBody>
      </p:sp>
      <p:sp>
        <p:nvSpPr>
          <p:cNvPr id="8" name="Linkeraccolade 7"/>
          <p:cNvSpPr/>
          <p:nvPr/>
        </p:nvSpPr>
        <p:spPr>
          <a:xfrm>
            <a:off x="2411760" y="3396280"/>
            <a:ext cx="360040" cy="752800"/>
          </a:xfrm>
          <a:prstGeom prst="leftBrac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>
              <a:solidFill>
                <a:srgbClr val="FF0000"/>
              </a:solidFill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1289303" y="3588014"/>
            <a:ext cx="109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Geofysica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7121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0" y="0"/>
            <a:ext cx="4572000" cy="850106"/>
          </a:xfrm>
        </p:spPr>
        <p:txBody>
          <a:bodyPr>
            <a:normAutofit fontScale="90000"/>
          </a:bodyPr>
          <a:lstStyle/>
          <a:p>
            <a:r>
              <a:rPr lang="nl-NL" dirty="0" smtClean="0"/>
              <a:t>Details lesmateriaal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907704" y="1600200"/>
            <a:ext cx="6779096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 smtClean="0">
                <a:solidFill>
                  <a:srgbClr val="38B6B0"/>
                </a:solidFill>
              </a:rPr>
              <a:t>Lesmateriaal geschreven voor verschillende doelen:</a:t>
            </a: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In eigen klas</a:t>
            </a: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Voor workshops</a:t>
            </a: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Klassegesprek</a:t>
            </a:r>
          </a:p>
          <a:p>
            <a:pPr lvl="1"/>
            <a:r>
              <a:rPr lang="nl-NL" dirty="0" smtClean="0">
                <a:solidFill>
                  <a:srgbClr val="38B6B0"/>
                </a:solidFill>
              </a:rPr>
              <a:t>Nova van Malmberg</a:t>
            </a:r>
          </a:p>
          <a:p>
            <a:endParaRPr lang="nl-NL" dirty="0" smtClean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2898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95600" y="1752600"/>
            <a:ext cx="2859411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9749" name="AutoShape 5"/>
          <p:cNvSpPr>
            <a:spLocks/>
          </p:cNvSpPr>
          <p:nvPr/>
        </p:nvSpPr>
        <p:spPr bwMode="auto">
          <a:xfrm>
            <a:off x="1279525" y="1286758"/>
            <a:ext cx="1158875" cy="743935"/>
          </a:xfrm>
          <a:prstGeom prst="borderCallout1">
            <a:avLst>
              <a:gd name="adj1" fmla="val 18750"/>
              <a:gd name="adj2" fmla="val 108333"/>
              <a:gd name="adj3" fmla="val 107356"/>
              <a:gd name="adj4" fmla="val 165847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Escape   </a:t>
            </a:r>
            <a:endParaRPr lang="en-US" sz="1200" b="1" dirty="0">
              <a:solidFill>
                <a:srgbClr val="9A0719"/>
              </a:solidFill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9A0719"/>
                </a:solidFill>
                <a:cs typeface="Arial" charset="0"/>
              </a:rPr>
              <a:t>and </a:t>
            </a:r>
          </a:p>
          <a:p>
            <a:pPr algn="ctr"/>
            <a:r>
              <a:rPr lang="en-US" sz="1200" b="1" dirty="0">
                <a:solidFill>
                  <a:srgbClr val="0B5395"/>
                </a:solidFill>
                <a:cs typeface="Arial" charset="0"/>
              </a:rPr>
              <a:t>Undo</a:t>
            </a:r>
          </a:p>
          <a:p>
            <a:pPr algn="ctr"/>
            <a:endParaRPr lang="en-US" sz="1200" b="1" dirty="0">
              <a:solidFill>
                <a:srgbClr val="0B5395"/>
              </a:solidFill>
              <a:cs typeface="Arial" charset="0"/>
            </a:endParaRPr>
          </a:p>
          <a:p>
            <a:pPr algn="r"/>
            <a:endParaRPr lang="en-US" sz="600" dirty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159750" name="AutoShape 6"/>
          <p:cNvSpPr>
            <a:spLocks/>
          </p:cNvSpPr>
          <p:nvPr/>
        </p:nvSpPr>
        <p:spPr bwMode="auto">
          <a:xfrm>
            <a:off x="354420" y="2533930"/>
            <a:ext cx="1158875" cy="334962"/>
          </a:xfrm>
          <a:prstGeom prst="borderCallout1">
            <a:avLst>
              <a:gd name="adj1" fmla="val 38655"/>
              <a:gd name="adj2" fmla="val 108333"/>
              <a:gd name="adj3" fmla="val -19116"/>
              <a:gd name="adj4" fmla="val 235976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Scratchpad</a:t>
            </a:r>
            <a:endParaRPr lang="en-US" sz="1200" b="1" dirty="0">
              <a:solidFill>
                <a:srgbClr val="9A0719"/>
              </a:solidFill>
              <a:cs typeface="Arial" charset="0"/>
            </a:endParaRPr>
          </a:p>
          <a:p>
            <a:pPr algn="ctr"/>
            <a:endParaRPr lang="en-US" sz="1000" b="1" dirty="0"/>
          </a:p>
          <a:p>
            <a:pPr algn="r"/>
            <a:endParaRPr lang="en-US" sz="1000" b="1" dirty="0">
              <a:latin typeface="Times New Roman" pitchFamily="18" charset="0"/>
            </a:endParaRPr>
          </a:p>
          <a:p>
            <a:endParaRPr lang="en-US" dirty="0"/>
          </a:p>
        </p:txBody>
      </p:sp>
      <p:sp>
        <p:nvSpPr>
          <p:cNvPr id="159751" name="AutoShape 7"/>
          <p:cNvSpPr>
            <a:spLocks/>
          </p:cNvSpPr>
          <p:nvPr/>
        </p:nvSpPr>
        <p:spPr bwMode="auto">
          <a:xfrm>
            <a:off x="2743200" y="1286758"/>
            <a:ext cx="1131888" cy="334962"/>
          </a:xfrm>
          <a:prstGeom prst="borderCallout1">
            <a:avLst>
              <a:gd name="adj1" fmla="val 18750"/>
              <a:gd name="adj2" fmla="val 107407"/>
              <a:gd name="adj3" fmla="val 249688"/>
              <a:gd name="adj4" fmla="val 120710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Touchpad</a:t>
            </a:r>
          </a:p>
          <a:p>
            <a:endParaRPr lang="en-US" sz="2400" b="1" dirty="0"/>
          </a:p>
        </p:txBody>
      </p:sp>
      <p:sp>
        <p:nvSpPr>
          <p:cNvPr id="159752" name="AutoShape 8"/>
          <p:cNvSpPr>
            <a:spLocks/>
          </p:cNvSpPr>
          <p:nvPr/>
        </p:nvSpPr>
        <p:spPr bwMode="auto">
          <a:xfrm>
            <a:off x="4583112" y="1278820"/>
            <a:ext cx="1006475" cy="350838"/>
          </a:xfrm>
          <a:prstGeom prst="borderCallout1">
            <a:avLst>
              <a:gd name="adj1" fmla="val 18750"/>
              <a:gd name="adj2" fmla="val -8333"/>
              <a:gd name="adj3" fmla="val 323444"/>
              <a:gd name="adj4" fmla="val -24216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“Click</a:t>
            </a:r>
            <a:r>
              <a:rPr lang="en-US" sz="1200" b="1" dirty="0">
                <a:solidFill>
                  <a:srgbClr val="9A0719"/>
                </a:solidFill>
                <a:cs typeface="Arial" charset="0"/>
              </a:rPr>
              <a:t>”</a:t>
            </a:r>
            <a:endParaRPr lang="en-US" sz="2400" b="1" dirty="0">
              <a:solidFill>
                <a:srgbClr val="9A0719"/>
              </a:solidFill>
              <a:cs typeface="Arial" charset="0"/>
            </a:endParaRPr>
          </a:p>
          <a:p>
            <a:pPr algn="r"/>
            <a:endParaRPr lang="en-US" sz="1200" b="1" dirty="0">
              <a:solidFill>
                <a:srgbClr val="9A0719"/>
              </a:solidFill>
              <a:cs typeface="Arial" charset="0"/>
            </a:endParaRPr>
          </a:p>
          <a:p>
            <a:pPr algn="ctr"/>
            <a:endParaRPr lang="en-US" sz="3200" b="1" dirty="0"/>
          </a:p>
        </p:txBody>
      </p:sp>
      <p:sp>
        <p:nvSpPr>
          <p:cNvPr id="159753" name="AutoShape 9"/>
          <p:cNvSpPr>
            <a:spLocks/>
          </p:cNvSpPr>
          <p:nvPr/>
        </p:nvSpPr>
        <p:spPr bwMode="auto">
          <a:xfrm>
            <a:off x="6248400" y="1417638"/>
            <a:ext cx="1447800" cy="350838"/>
          </a:xfrm>
          <a:prstGeom prst="borderCallout1">
            <a:avLst>
              <a:gd name="adj1" fmla="val 18750"/>
              <a:gd name="adj2" fmla="val -8333"/>
              <a:gd name="adj3" fmla="val 185741"/>
              <a:gd name="adj4" fmla="val -53093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Home</a:t>
            </a:r>
            <a:endParaRPr lang="en-US" sz="1200" b="1" dirty="0">
              <a:solidFill>
                <a:srgbClr val="9A0719"/>
              </a:solidFill>
              <a:cs typeface="Arial" charset="0"/>
            </a:endParaRPr>
          </a:p>
        </p:txBody>
      </p:sp>
      <p:sp>
        <p:nvSpPr>
          <p:cNvPr id="159754" name="AutoShape 10"/>
          <p:cNvSpPr>
            <a:spLocks/>
          </p:cNvSpPr>
          <p:nvPr/>
        </p:nvSpPr>
        <p:spPr bwMode="auto">
          <a:xfrm>
            <a:off x="6248400" y="2030693"/>
            <a:ext cx="1219200" cy="503237"/>
          </a:xfrm>
          <a:prstGeom prst="borderCallout1">
            <a:avLst>
              <a:gd name="adj1" fmla="val 18750"/>
              <a:gd name="adj2" fmla="val -8333"/>
              <a:gd name="adj3" fmla="val 76154"/>
              <a:gd name="adj4" fmla="val -62192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Document</a:t>
            </a:r>
            <a:endParaRPr lang="en-US" sz="1200" b="1" dirty="0">
              <a:solidFill>
                <a:srgbClr val="9A0719"/>
              </a:solidFill>
              <a:cs typeface="Arial" charset="0"/>
            </a:endParaRPr>
          </a:p>
          <a:p>
            <a:pPr algn="ctr"/>
            <a:r>
              <a:rPr lang="en-US" sz="1200" b="1" dirty="0">
                <a:solidFill>
                  <a:srgbClr val="9A0719"/>
                </a:solidFill>
                <a:cs typeface="Arial" charset="0"/>
              </a:rPr>
              <a:t>Tools</a:t>
            </a:r>
          </a:p>
          <a:p>
            <a:pPr algn="ctr"/>
            <a:endParaRPr lang="en-US" sz="1200" dirty="0">
              <a:solidFill>
                <a:srgbClr val="9A0719"/>
              </a:solidFill>
              <a:cs typeface="Arial" charset="0"/>
            </a:endParaRPr>
          </a:p>
          <a:p>
            <a:endParaRPr lang="en-US" sz="1200" dirty="0">
              <a:solidFill>
                <a:srgbClr val="9A0719"/>
              </a:solidFill>
              <a:cs typeface="Arial" charset="0"/>
            </a:endParaRPr>
          </a:p>
        </p:txBody>
      </p:sp>
      <p:sp>
        <p:nvSpPr>
          <p:cNvPr id="115720" name="AutoShape 11"/>
          <p:cNvSpPr>
            <a:spLocks/>
          </p:cNvSpPr>
          <p:nvPr/>
        </p:nvSpPr>
        <p:spPr bwMode="auto">
          <a:xfrm>
            <a:off x="6248400" y="4049486"/>
            <a:ext cx="1219200" cy="846137"/>
          </a:xfrm>
          <a:prstGeom prst="borderCallout1">
            <a:avLst>
              <a:gd name="adj1" fmla="val 18750"/>
              <a:gd name="adj2" fmla="val -8333"/>
              <a:gd name="adj3" fmla="val -176820"/>
              <a:gd name="adj4" fmla="val -111621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r"/>
            <a:endParaRPr lang="en-US" sz="1200" b="1" dirty="0">
              <a:solidFill>
                <a:srgbClr val="0B5395"/>
              </a:solidFill>
              <a:cs typeface="Arial" charset="0"/>
            </a:endParaRPr>
          </a:p>
          <a:p>
            <a:pPr algn="ctr"/>
            <a:r>
              <a:rPr lang="en-US" sz="1200" b="1" dirty="0" err="1" smtClean="0">
                <a:solidFill>
                  <a:srgbClr val="0B5395"/>
                </a:solidFill>
                <a:cs typeface="Arial" charset="0"/>
              </a:rPr>
              <a:t>Volgende</a:t>
            </a:r>
            <a:r>
              <a:rPr lang="en-US" sz="1200" b="1" dirty="0" smtClean="0">
                <a:solidFill>
                  <a:srgbClr val="0B5395"/>
                </a:solidFill>
                <a:cs typeface="Arial" charset="0"/>
              </a:rPr>
              <a:t> </a:t>
            </a:r>
            <a:r>
              <a:rPr lang="en-US" sz="1200" b="1" dirty="0" err="1" smtClean="0">
                <a:solidFill>
                  <a:srgbClr val="0B5395"/>
                </a:solidFill>
                <a:cs typeface="Arial" charset="0"/>
              </a:rPr>
              <a:t>pagina</a:t>
            </a:r>
            <a:endParaRPr lang="en-US" sz="1200" b="1" dirty="0">
              <a:solidFill>
                <a:srgbClr val="0B5395"/>
              </a:solidFill>
              <a:cs typeface="Arial" charset="0"/>
            </a:endParaRPr>
          </a:p>
        </p:txBody>
      </p:sp>
      <p:sp>
        <p:nvSpPr>
          <p:cNvPr id="115721" name="AutoShape 12"/>
          <p:cNvSpPr>
            <a:spLocks/>
          </p:cNvSpPr>
          <p:nvPr/>
        </p:nvSpPr>
        <p:spPr bwMode="auto">
          <a:xfrm>
            <a:off x="838200" y="3428999"/>
            <a:ext cx="1600200" cy="685800"/>
          </a:xfrm>
          <a:prstGeom prst="borderCallout1">
            <a:avLst>
              <a:gd name="adj1" fmla="val 18750"/>
              <a:gd name="adj2" fmla="val 108333"/>
              <a:gd name="adj3" fmla="val -130894"/>
              <a:gd name="adj4" fmla="val 172573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r"/>
            <a:endParaRPr lang="en-US" sz="1200" b="1" dirty="0">
              <a:solidFill>
                <a:srgbClr val="0B5395"/>
              </a:solidFill>
              <a:cs typeface="Arial" charset="0"/>
            </a:endParaRPr>
          </a:p>
          <a:p>
            <a:pPr algn="ctr"/>
            <a:r>
              <a:rPr lang="en-US" sz="1200" b="1" dirty="0" err="1" smtClean="0">
                <a:solidFill>
                  <a:srgbClr val="0B5395"/>
                </a:solidFill>
                <a:cs typeface="Arial" charset="0"/>
              </a:rPr>
              <a:t>Vorige</a:t>
            </a:r>
            <a:r>
              <a:rPr lang="en-US" sz="1200" b="1" dirty="0" smtClean="0">
                <a:solidFill>
                  <a:srgbClr val="0B5395"/>
                </a:solidFill>
                <a:cs typeface="Arial" charset="0"/>
              </a:rPr>
              <a:t> </a:t>
            </a:r>
            <a:r>
              <a:rPr lang="en-US" sz="1200" b="1" dirty="0" err="1" smtClean="0">
                <a:solidFill>
                  <a:srgbClr val="0B5395"/>
                </a:solidFill>
                <a:cs typeface="Arial" charset="0"/>
              </a:rPr>
              <a:t>pagina</a:t>
            </a:r>
            <a:endParaRPr lang="en-US" sz="1200" b="1" dirty="0">
              <a:solidFill>
                <a:srgbClr val="0B5395"/>
              </a:solidFill>
              <a:cs typeface="Arial" charset="0"/>
            </a:endParaRPr>
          </a:p>
        </p:txBody>
      </p:sp>
      <p:sp>
        <p:nvSpPr>
          <p:cNvPr id="6" name="Rechthoek 5"/>
          <p:cNvSpPr/>
          <p:nvPr/>
        </p:nvSpPr>
        <p:spPr>
          <a:xfrm>
            <a:off x="168934" y="196333"/>
            <a:ext cx="491741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err="1"/>
              <a:t>Kennismaking</a:t>
            </a:r>
            <a:r>
              <a:rPr lang="en-US" sz="2800" dirty="0"/>
              <a:t> met de </a:t>
            </a:r>
            <a:r>
              <a:rPr lang="en-US" sz="2800" dirty="0" smtClean="0"/>
              <a:t>nspire</a:t>
            </a:r>
            <a:endParaRPr lang="en-US" sz="2800" dirty="0"/>
          </a:p>
        </p:txBody>
      </p:sp>
      <p:sp>
        <p:nvSpPr>
          <p:cNvPr id="16" name="AutoShape 10"/>
          <p:cNvSpPr>
            <a:spLocks/>
          </p:cNvSpPr>
          <p:nvPr/>
        </p:nvSpPr>
        <p:spPr bwMode="auto">
          <a:xfrm>
            <a:off x="6453403" y="3068960"/>
            <a:ext cx="1219200" cy="360039"/>
          </a:xfrm>
          <a:prstGeom prst="borderCallout1">
            <a:avLst>
              <a:gd name="adj1" fmla="val 18750"/>
              <a:gd name="adj2" fmla="val -8333"/>
              <a:gd name="adj3" fmla="val -38492"/>
              <a:gd name="adj4" fmla="val -72013"/>
            </a:avLst>
          </a:prstGeom>
          <a:solidFill>
            <a:srgbClr val="FFFFFF"/>
          </a:solidFill>
          <a:ln w="31750">
            <a:solidFill>
              <a:srgbClr val="FFFF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pPr algn="ctr"/>
            <a:r>
              <a:rPr lang="en-US" sz="1200" b="1" dirty="0" smtClean="0">
                <a:solidFill>
                  <a:srgbClr val="9A0719"/>
                </a:solidFill>
                <a:cs typeface="Arial" charset="0"/>
              </a:rPr>
              <a:t>Menu</a:t>
            </a:r>
            <a:endParaRPr lang="en-US" sz="1200" b="1" dirty="0">
              <a:solidFill>
                <a:srgbClr val="9A0719"/>
              </a:solidFill>
              <a:cs typeface="Arial" charset="0"/>
            </a:endParaRPr>
          </a:p>
          <a:p>
            <a:pPr algn="ctr"/>
            <a:endParaRPr lang="en-US" sz="1200" dirty="0">
              <a:solidFill>
                <a:srgbClr val="9A0719"/>
              </a:solidFill>
              <a:cs typeface="Arial" charset="0"/>
            </a:endParaRPr>
          </a:p>
          <a:p>
            <a:endParaRPr lang="en-US" sz="1200" dirty="0">
              <a:solidFill>
                <a:srgbClr val="9A0719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06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97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97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97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97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97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7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97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57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5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749" grpId="0" animBg="1"/>
      <p:bldP spid="159750" grpId="0" animBg="1"/>
      <p:bldP spid="159751" grpId="0" animBg="1"/>
      <p:bldP spid="159752" grpId="0" animBg="1"/>
      <p:bldP spid="159753" grpId="0" animBg="1"/>
      <p:bldP spid="159754" grpId="0" animBg="1"/>
      <p:bldP spid="115720" grpId="0" animBg="1"/>
      <p:bldP spid="115721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-20081" y="-22381"/>
            <a:ext cx="5122912" cy="994122"/>
          </a:xfrm>
        </p:spPr>
        <p:txBody>
          <a:bodyPr>
            <a:normAutofit fontScale="90000"/>
          </a:bodyPr>
          <a:lstStyle/>
          <a:p>
            <a:pPr algn="l"/>
            <a:r>
              <a:rPr lang="nl-NL" dirty="0" smtClean="0"/>
              <a:t>Navigeren</a:t>
            </a:r>
            <a:r>
              <a:rPr lang="en-US" dirty="0" smtClean="0"/>
              <a:t> in de nspire</a:t>
            </a:r>
            <a:endParaRPr lang="en-US" dirty="0"/>
          </a:p>
        </p:txBody>
      </p:sp>
      <p:sp>
        <p:nvSpPr>
          <p:cNvPr id="2" name="Tijdelijke aanduiding voor dianumm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48315B-741A-44F4-9D2B-631104B3AAFE}" type="slidenum">
              <a:rPr lang="nl-NL" smtClean="0"/>
              <a:t>8</a:t>
            </a:fld>
            <a:endParaRPr lang="nl-NL"/>
          </a:p>
        </p:txBody>
      </p:sp>
      <p:pic>
        <p:nvPicPr>
          <p:cNvPr id="1029" name="Picture 5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2342474"/>
            <a:ext cx="4038600" cy="304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342474"/>
            <a:ext cx="4038600" cy="3041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2386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Kwantumfysica</a:t>
            </a:r>
            <a:endParaRPr lang="nl-NL" dirty="0"/>
          </a:p>
        </p:txBody>
      </p:sp>
      <p:pic>
        <p:nvPicPr>
          <p:cNvPr id="6" name="Tijdelijke aanduiding voor inhoud 5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51720" y="1628800"/>
            <a:ext cx="6433887" cy="4411612"/>
          </a:xfrm>
          <a:prstGeom prst="rect">
            <a:avLst/>
          </a:prstGeom>
          <a:ln w="38100">
            <a:solidFill>
              <a:schemeClr val="tx2">
                <a:lumMod val="40000"/>
                <a:lumOff val="60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609598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T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216</Words>
  <Application>Microsoft Office PowerPoint</Application>
  <PresentationFormat>Diavoorstelling (4:3)</PresentationFormat>
  <Paragraphs>79</Paragraphs>
  <Slides>13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4" baseType="lpstr">
      <vt:lpstr>Kantoorthema</vt:lpstr>
      <vt:lpstr>Experimenten en simulatie voor de nieuwe onderwerpen van het NiNa programma</vt:lpstr>
      <vt:lpstr>Inhoud en opzet werkgroep</vt:lpstr>
      <vt:lpstr>Introductie</vt:lpstr>
      <vt:lpstr>Voorkennis</vt:lpstr>
      <vt:lpstr>Lesmateriaal</vt:lpstr>
      <vt:lpstr>Details lesmateriaal</vt:lpstr>
      <vt:lpstr>PowerPoint-presentatie</vt:lpstr>
      <vt:lpstr>Navigeren in de nspire</vt:lpstr>
      <vt:lpstr>Kwantumfysica</vt:lpstr>
      <vt:lpstr>Kwantumfysica</vt:lpstr>
      <vt:lpstr>Vernier DataQuest</vt:lpstr>
      <vt:lpstr>Mogelijkheden in DataQuest</vt:lpstr>
      <vt:lpstr>PowerPoint-presentatie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Cathy Baars</dc:creator>
  <cp:lastModifiedBy>Martinuscollege</cp:lastModifiedBy>
  <cp:revision>14</cp:revision>
  <dcterms:created xsi:type="dcterms:W3CDTF">2013-10-01T12:12:01Z</dcterms:created>
  <dcterms:modified xsi:type="dcterms:W3CDTF">2013-12-10T12:28:26Z</dcterms:modified>
</cp:coreProperties>
</file>