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376" r:id="rId2"/>
    <p:sldId id="358" r:id="rId3"/>
    <p:sldId id="382" r:id="rId4"/>
    <p:sldId id="364" r:id="rId5"/>
    <p:sldId id="383" r:id="rId6"/>
    <p:sldId id="375" r:id="rId7"/>
    <p:sldId id="374" r:id="rId8"/>
    <p:sldId id="367" r:id="rId9"/>
    <p:sldId id="368" r:id="rId10"/>
    <p:sldId id="369" r:id="rId11"/>
    <p:sldId id="370" r:id="rId12"/>
    <p:sldId id="385" r:id="rId13"/>
    <p:sldId id="384" r:id="rId14"/>
    <p:sldId id="372" r:id="rId15"/>
    <p:sldId id="386" r:id="rId16"/>
    <p:sldId id="387" r:id="rId17"/>
    <p:sldId id="373" r:id="rId18"/>
    <p:sldId id="371" r:id="rId19"/>
    <p:sldId id="396" r:id="rId20"/>
    <p:sldId id="388" r:id="rId21"/>
    <p:sldId id="389" r:id="rId22"/>
    <p:sldId id="392" r:id="rId23"/>
    <p:sldId id="393" r:id="rId24"/>
    <p:sldId id="394" r:id="rId25"/>
    <p:sldId id="395" r:id="rId26"/>
    <p:sldId id="380" r:id="rId27"/>
  </p:sldIdLst>
  <p:sldSz cx="9144000" cy="6858000" type="screen4x3"/>
  <p:notesSz cx="7099300" cy="1023461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 Ottink" initials="H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99"/>
    <a:srgbClr val="003399"/>
    <a:srgbClr val="0090D4"/>
    <a:srgbClr val="A41D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9" autoAdjust="0"/>
    <p:restoredTop sz="94660" autoAdjust="0"/>
  </p:normalViewPr>
  <p:slideViewPr>
    <p:cSldViewPr>
      <p:cViewPr>
        <p:scale>
          <a:sx n="90" d="100"/>
          <a:sy n="90" d="100"/>
        </p:scale>
        <p:origin x="-34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3" Type="http://schemas.openxmlformats.org/officeDocument/2006/relationships/image" Target="../media/image12.wmf"/><Relationship Id="rId21" Type="http://schemas.openxmlformats.org/officeDocument/2006/relationships/image" Target="../media/image30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5" Type="http://schemas.openxmlformats.org/officeDocument/2006/relationships/image" Target="../media/image34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24" Type="http://schemas.openxmlformats.org/officeDocument/2006/relationships/image" Target="../media/image33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10" Type="http://schemas.openxmlformats.org/officeDocument/2006/relationships/image" Target="../media/image19.wmf"/><Relationship Id="rId19" Type="http://schemas.openxmlformats.org/officeDocument/2006/relationships/image" Target="../media/image28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Relationship Id="rId22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168" y="0"/>
            <a:ext cx="5994964" cy="68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168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4A27554F-4F5E-435D-8721-B255786F35C6}" type="datetime4">
              <a:rPr lang="nl-NL"/>
              <a:pPr/>
              <a:t>10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52168" y="9467017"/>
            <a:ext cx="5994964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58321" y="9978748"/>
            <a:ext cx="788811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DED2B63-2DCC-4535-BC02-CCC79A390E16}" type="slidenum">
              <a:rPr lang="nl-NL"/>
              <a:pPr/>
              <a:t>‹nr.›</a:t>
            </a:fld>
            <a:endParaRPr lang="nl-NL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3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83217" y="0"/>
            <a:ext cx="4732867" cy="59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950"/>
              </a:lnSpc>
              <a:defRPr sz="1500">
                <a:latin typeface="Arial" charset="0"/>
              </a:defRPr>
            </a:lvl1pPr>
          </a:lstStyle>
          <a:p>
            <a:r>
              <a:rPr lang="nl-NL" dirty="0"/>
              <a:t>Titel presentatie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3217" y="9978748"/>
            <a:ext cx="307636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71247C3E-9ADC-4CE8-AD0D-DA8D150BA2C4}" type="datetime4">
              <a:rPr lang="nl-NL"/>
              <a:pPr/>
              <a:t>10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852488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83217" y="5117307"/>
            <a:ext cx="4732867" cy="409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83217" y="9467017"/>
            <a:ext cx="4732867" cy="42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Arial" charset="0"/>
              </a:defRPr>
            </a:lvl1pPr>
          </a:lstStyle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69510" y="9978748"/>
            <a:ext cx="946573" cy="25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5AFE96E9-5E82-4505-A968-863F0E91F6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4545437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 smtClean="0"/>
              <a:t>Newton 4e editie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10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1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21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23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24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25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 dirty="0" smtClean="0"/>
              <a:t>Newton 4e editie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E0BC63-92F4-4E3B-9B65-FC6C892CE67D}" type="datetime4">
              <a:rPr lang="nl-NL"/>
              <a:pPr/>
              <a:t>10 december 2013</a:t>
            </a:fld>
            <a:endParaRPr lang="nl-NL" sz="1300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l-NL" dirty="0" err="1"/>
              <a:t>ThiemeMeulenhoff</a:t>
            </a:r>
            <a:endParaRPr lang="nl-NL" sz="1300" dirty="0">
              <a:latin typeface="Times New Roman" pitchFamily="18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294C0-97BF-4FEE-932A-83902C9B68D7}" type="slidenum">
              <a:rPr lang="nl-NL"/>
              <a:pPr/>
              <a:t>26</a:t>
            </a:fld>
            <a:endParaRPr lang="nl-NL"/>
          </a:p>
        </p:txBody>
      </p:sp>
      <p:sp>
        <p:nvSpPr>
          <p:cNvPr id="516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6CDFC8-F9A7-4B72-AEE1-9FEE6E7DD20A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1pPr>
            <a:lvl2pPr marL="804763" indent="-309524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2pPr>
            <a:lvl3pPr marL="1238098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3pPr>
            <a:lvl4pPr marL="1733337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4pPr>
            <a:lvl5pPr marL="2228576" indent="-247620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Arial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8028D89-902A-48B6-B05C-C5B40A4D78FF}" type="slidenum">
              <a:rPr kumimoji="0" lang="nl-NL" altLang="nl-NL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nl-NL" altLang="nl-NL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11" name="Picture 23" descr="TM_PP_titel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5" y="2228850"/>
            <a:ext cx="6665913" cy="15049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</a:extLst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4267200"/>
            <a:ext cx="5716588" cy="17526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98525" y="6237288"/>
            <a:ext cx="5716588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bg1"/>
                </a:solidFill>
                <a:latin typeface="+mn-lt"/>
              </a:defRPr>
            </a:lvl1pPr>
          </a:lstStyle>
          <a:p>
            <a:fld id="{33A076B5-ECEB-4264-9066-5C25D84AB5D1}" type="datetime4">
              <a:rPr lang="nl-NL"/>
              <a:pPr/>
              <a:t>10 december 2013</a:t>
            </a:fld>
            <a:endParaRPr lang="nl-NL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55E67-2CB1-4ABB-BF49-723C0E73BE78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1117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99150" y="1438275"/>
            <a:ext cx="1665288" cy="502761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98525" y="1438275"/>
            <a:ext cx="4848225" cy="502761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ED29D-AC62-45D7-BB3D-3781E2447BBC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06229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438275"/>
            <a:ext cx="6665913" cy="952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98525" y="519113"/>
            <a:ext cx="5689600" cy="317500"/>
          </a:xfrm>
        </p:spPr>
        <p:txBody>
          <a:bodyPr/>
          <a:lstStyle>
            <a:lvl1pPr>
              <a:defRPr/>
            </a:lvl1pPr>
          </a:lstStyle>
          <a:p>
            <a:fld id="{DAA91A7E-0372-4DC7-93AA-EE9EC80E7196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0813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943600" y="1981200"/>
            <a:ext cx="29718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943600" y="4114800"/>
            <a:ext cx="29718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818A-7948-4F82-BC1A-A6B9A33EC4F3}" type="datetime2">
              <a:rPr lang="nl-NL"/>
              <a:pPr>
                <a:defRPr/>
              </a:pPr>
              <a:t>dinsdag 10 december 2013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De SOUL van natuurkunde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ED55-B3C4-4D1D-BA16-28AC1BF048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60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10412D-F43A-47F9-8752-D89B234E1440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3962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4EF173-9C5A-46C6-8F18-1120E0F269EA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896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98525" y="2698750"/>
            <a:ext cx="3255963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06888" y="2698750"/>
            <a:ext cx="3255962" cy="3767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35BA4-418B-4F13-A68D-CFA0696998AD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9590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EFDD48-E396-49D2-8908-93C335258A41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08210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62D02E-7ADE-4353-8B3C-0136FFCF312E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22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A8C176-35E9-49D8-BB41-FD4D124A12A7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2413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A8AF9-E63C-41A1-8353-18EE2B3035A0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162218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C49B42-6C49-4E0B-8274-E07E80522937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  <p:extLst>
      <p:ext uri="{BB962C8B-B14F-4D97-AF65-F5344CB8AC3E}">
        <p14:creationId xmlns:p14="http://schemas.microsoft.com/office/powerpoint/2010/main" xmlns="" val="419708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8" name="Picture 24" descr="TM_PP_diahead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438275"/>
            <a:ext cx="666591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698750"/>
            <a:ext cx="66643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72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519113"/>
            <a:ext cx="56896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fld id="{7AA93899-2CEF-4540-960A-D91DF387A187}" type="datetime4">
              <a:rPr lang="nl-NL"/>
              <a:pPr/>
              <a:t>10 december 2013</a:t>
            </a:fld>
            <a:r>
              <a:rPr lang="nl-NL"/>
              <a:t> </a:t>
            </a:r>
            <a:r>
              <a:rPr lang="nl-NL">
                <a:solidFill>
                  <a:srgbClr val="0090D4"/>
                </a:solidFill>
              </a:rPr>
              <a:t>|</a:t>
            </a:r>
            <a:r>
              <a:rPr lang="nl-NL" sz="1200"/>
              <a:t> Titel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A41D22"/>
          </a:solidFill>
          <a:latin typeface="Verdana" pitchFamily="34" charset="0"/>
        </a:defRPr>
      </a:lvl9pPr>
    </p:titleStyle>
    <p:bodyStyle>
      <a:lvl1pPr marL="220663" indent="-220663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buClr>
          <a:schemeClr val="tx2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192088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2pPr>
      <a:lvl3pPr marL="1050925" indent="-177800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3pPr>
      <a:lvl4pPr marL="1409700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4pPr>
      <a:lvl5pPr marL="17684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5pPr>
      <a:lvl6pPr marL="22256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6pPr>
      <a:lvl7pPr marL="26828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7pPr>
      <a:lvl8pPr marL="31400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8pPr>
      <a:lvl9pPr marL="3597275" indent="-168275" algn="l" rtl="0" eaLnBrk="0" fontAlgn="base" hangingPunct="0">
        <a:lnSpc>
          <a:spcPct val="115000"/>
        </a:lnSpc>
        <a:spcBef>
          <a:spcPct val="0"/>
        </a:spcBef>
        <a:spcAft>
          <a:spcPct val="2500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nat.n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9715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858" y="4869160"/>
            <a:ext cx="7175454" cy="1584176"/>
          </a:xfrm>
        </p:spPr>
        <p:txBody>
          <a:bodyPr/>
          <a:lstStyle/>
          <a:p>
            <a:r>
              <a:rPr lang="nl-NL" sz="3000" dirty="0" smtClean="0"/>
              <a:t>Didactiek</a:t>
            </a:r>
            <a:r>
              <a:rPr lang="nl-NL" sz="3000" dirty="0"/>
              <a:t>, differentiatie </a:t>
            </a:r>
            <a:r>
              <a:rPr lang="nl-NL" sz="3000" dirty="0" smtClean="0"/>
              <a:t>en flexibiliteit bij Newton en Impact</a:t>
            </a:r>
          </a:p>
          <a:p>
            <a:r>
              <a:rPr lang="nl-NL" dirty="0" smtClean="0"/>
              <a:t>Kees Hooyman, docent en auteur</a:t>
            </a:r>
            <a:endParaRPr lang="nl-NL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2656"/>
            <a:ext cx="34845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4343">
            <a:off x="1408018" y="2100491"/>
            <a:ext cx="1851660" cy="2374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15977">
            <a:off x="416626" y="1827325"/>
            <a:ext cx="1868805" cy="2348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6" descr="http://www.thiememeulenhoff.nl/binaries/picture/content/gallery/Voortgezet+Onderwijs/Exact/impact-covers/cover-natu-hav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6465">
            <a:off x="4669364" y="2333870"/>
            <a:ext cx="19050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thiememeulenhoff.nl/binaries/picture/content/gallery/Voortgezet+Onderwijs/Exact/impact-covers/cover-nask-h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5477">
            <a:off x="3741770" y="1980002"/>
            <a:ext cx="19050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00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Sleutelbegrippen: energieomzetter, vermogen, watt, kilowatt, joule, kilowattuur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Ontdekken-Begrijpen-</a:t>
            </a:r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Beheersen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-Verdiepen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http://us.123rf.com/400wm/400/400/Guilu67/Guilu670905/Guilu67090500006/4779439-verschillende-elektrische-apparaten-te-vertegenwoordigen-huishou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600000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spaarbazaar.nl/images/800/Energiemeter_nieu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0" r="29938"/>
          <a:stretch/>
        </p:blipFill>
        <p:spPr bwMode="auto">
          <a:xfrm>
            <a:off x="7279253" y="2330421"/>
            <a:ext cx="1332000" cy="25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87824" y="5085184"/>
            <a:ext cx="576064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Hoe reken je het aantal kWh uit?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Welke formule hoort hierbij?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Hoe </a:t>
            </a:r>
            <a:r>
              <a:rPr lang="nl-NL" sz="1600" dirty="0">
                <a:latin typeface="+mn-lt"/>
              </a:rPr>
              <a:t>reken je W naar kW</a:t>
            </a:r>
            <a:r>
              <a:rPr lang="nl-NL" sz="1600" dirty="0" smtClean="0">
                <a:latin typeface="+mn-lt"/>
              </a:rPr>
              <a:t>? en </a:t>
            </a:r>
            <a:r>
              <a:rPr lang="nl-NL" sz="1600" dirty="0">
                <a:latin typeface="+mn-lt"/>
              </a:rPr>
              <a:t>kWh </a:t>
            </a:r>
            <a:r>
              <a:rPr lang="nl-NL" sz="1600" dirty="0" smtClean="0">
                <a:latin typeface="+mn-lt"/>
              </a:rPr>
              <a:t>naar </a:t>
            </a:r>
            <a:r>
              <a:rPr lang="nl-NL" sz="1600" dirty="0">
                <a:latin typeface="+mn-lt"/>
              </a:rPr>
              <a:t>joule</a:t>
            </a:r>
            <a:r>
              <a:rPr lang="nl-NL" sz="1600" dirty="0" smtClean="0">
                <a:latin typeface="+mn-lt"/>
              </a:rPr>
              <a:t>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Verdiepen: hoger rendement met HIR-technologie</a:t>
            </a:r>
            <a:endParaRPr lang="nl-NL" sz="1100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 Rounded MT Bold" panose="020F0704030504030204" pitchFamily="34" charset="0"/>
              </a:rPr>
              <a:t>Newton</a:t>
            </a:r>
            <a:r>
              <a:rPr lang="nl-NL" sz="4000" b="1" dirty="0" smtClean="0">
                <a:latin typeface="Arial Rounded MT Bold" panose="020F0704030504030204" pitchFamily="34" charset="0"/>
              </a:rPr>
              <a:t>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4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>
                <a:latin typeface="+mn-lt"/>
              </a:rPr>
              <a:t>H</a:t>
            </a:r>
            <a:r>
              <a:rPr lang="nl-NL" sz="1600" kern="0" dirty="0" smtClean="0">
                <a:latin typeface="+mn-lt"/>
              </a:rPr>
              <a:t>oe komt het dat het ene apparaat veel meer energie verbruikt dan het andere?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Hoe komt het dat de stroom bij het ene apparaat veel groter is dan bij het andere apparaat?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En hoe zit dat bij lampen die op een veel lagere spanning werken, maar evenveel energie gebruiken?</a:t>
            </a:r>
          </a:p>
          <a:p>
            <a:pPr marR="0" lvl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Vervolg elektrische apparaten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http://us.123rf.com/400wm/400/400/Guilu67/Guilu670905/Guilu67090500006/4779439-verschillende-elektrische-apparaten-te-vertegenwoordigen-huishou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600000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spaarbazaar.nl/images/800/Energiemeter_nieu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0" r="29938"/>
          <a:stretch/>
        </p:blipFill>
        <p:spPr bwMode="auto">
          <a:xfrm>
            <a:off x="7279253" y="2330421"/>
            <a:ext cx="1332000" cy="25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87824" y="5085184"/>
            <a:ext cx="576064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Hoe zijn de apparaten in huis geschakeld?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Hoe kun je met batterijen een hogere spanning maken?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Hoe gevaarlijk is elektriciteit?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 Rounded MT Bold" panose="020F0704030504030204" pitchFamily="34" charset="0"/>
              </a:rPr>
              <a:t>Newton</a:t>
            </a:r>
            <a:r>
              <a:rPr lang="nl-NL" sz="4000" b="1" dirty="0" smtClean="0">
                <a:latin typeface="Arial Rounded MT Bold" panose="020F0704030504030204" pitchFamily="34" charset="0"/>
              </a:rPr>
              <a:t>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4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Elektromotor en luidspreker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Hoe kun je met elektriciteit en magnetisme iets in beweging brengen?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Eerst: stroomdraad en kompasnaald.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Dan: magneet bij stroomdraad houden.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Ontdekken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Begrijpen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-Beheersen-Verdiepen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</a:t>
            </a:r>
            <a:r>
              <a:rPr lang="nl-NL" sz="4000" dirty="0" smtClean="0">
                <a:latin typeface="Arial Rounded MT Bold" panose="020F0704030504030204" pitchFamily="34" charset="0"/>
              </a:rPr>
              <a:t>Impact</a:t>
            </a:r>
            <a:endParaRPr lang="nl-NL" sz="4000" dirty="0">
              <a:latin typeface="Arial Rounded MT Bold" panose="020F0704030504030204" pitchFamily="34" charset="0"/>
            </a:endParaRPr>
          </a:p>
        </p:txBody>
      </p:sp>
      <p:pic>
        <p:nvPicPr>
          <p:cNvPr id="35" name="Picture 18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2694"/>
            <a:ext cx="2736000" cy="12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ep 16"/>
          <p:cNvGrpSpPr/>
          <p:nvPr/>
        </p:nvGrpSpPr>
        <p:grpSpPr>
          <a:xfrm>
            <a:off x="2514320" y="4149080"/>
            <a:ext cx="3358471" cy="1952625"/>
            <a:chOff x="2514320" y="4149080"/>
            <a:chExt cx="3358471" cy="1952625"/>
          </a:xfrm>
        </p:grpSpPr>
        <p:grpSp>
          <p:nvGrpSpPr>
            <p:cNvPr id="5" name="Groep 4"/>
            <p:cNvGrpSpPr/>
            <p:nvPr/>
          </p:nvGrpSpPr>
          <p:grpSpPr>
            <a:xfrm>
              <a:off x="2514320" y="4149080"/>
              <a:ext cx="3358471" cy="1952625"/>
              <a:chOff x="205417" y="3944398"/>
              <a:chExt cx="3358471" cy="19526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3422"/>
              <a:stretch/>
            </p:blipFill>
            <p:spPr bwMode="auto">
              <a:xfrm>
                <a:off x="205417" y="3944398"/>
                <a:ext cx="3206524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hthoek 3"/>
              <p:cNvSpPr/>
              <p:nvPr/>
            </p:nvSpPr>
            <p:spPr bwMode="auto">
              <a:xfrm>
                <a:off x="3131840" y="4519264"/>
                <a:ext cx="432048" cy="34989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2" name="Vrije vorm 11"/>
            <p:cNvSpPr>
              <a:spLocks noChangeAspect="1"/>
            </p:cNvSpPr>
            <p:nvPr/>
          </p:nvSpPr>
          <p:spPr bwMode="auto">
            <a:xfrm>
              <a:off x="4081154" y="5232562"/>
              <a:ext cx="1058924" cy="516618"/>
            </a:xfrm>
            <a:custGeom>
              <a:avLst/>
              <a:gdLst>
                <a:gd name="connsiteX0" fmla="*/ 366337 w 1070165"/>
                <a:gd name="connsiteY0" fmla="*/ 522102 h 522102"/>
                <a:gd name="connsiteX1" fmla="*/ 369221 w 1070165"/>
                <a:gd name="connsiteY1" fmla="*/ 227879 h 522102"/>
                <a:gd name="connsiteX2" fmla="*/ 1070165 w 1070165"/>
                <a:gd name="connsiteY2" fmla="*/ 230763 h 522102"/>
                <a:gd name="connsiteX3" fmla="*/ 677867 w 1070165"/>
                <a:gd name="connsiteY3" fmla="*/ 0 h 522102"/>
                <a:gd name="connsiteX4" fmla="*/ 0 w 1070165"/>
                <a:gd name="connsiteY4" fmla="*/ 5769 h 522102"/>
                <a:gd name="connsiteX5" fmla="*/ 5769 w 1070165"/>
                <a:gd name="connsiteY5" fmla="*/ 305761 h 522102"/>
                <a:gd name="connsiteX6" fmla="*/ 366337 w 1070165"/>
                <a:gd name="connsiteY6" fmla="*/ 522102 h 52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0165" h="522102">
                  <a:moveTo>
                    <a:pt x="366337" y="522102"/>
                  </a:moveTo>
                  <a:cubicBezTo>
                    <a:pt x="367298" y="424028"/>
                    <a:pt x="368260" y="325953"/>
                    <a:pt x="369221" y="227879"/>
                  </a:cubicBezTo>
                  <a:lnTo>
                    <a:pt x="1070165" y="230763"/>
                  </a:lnTo>
                  <a:lnTo>
                    <a:pt x="677867" y="0"/>
                  </a:lnTo>
                  <a:lnTo>
                    <a:pt x="0" y="5769"/>
                  </a:lnTo>
                  <a:lnTo>
                    <a:pt x="5769" y="305761"/>
                  </a:lnTo>
                  <a:lnTo>
                    <a:pt x="366337" y="522102"/>
                  </a:lnTo>
                  <a:close/>
                </a:path>
              </a:pathLst>
            </a:custGeom>
            <a:solidFill>
              <a:srgbClr val="FF0000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Rechte verbindingslijn 14"/>
            <p:cNvCxnSpPr>
              <a:cxnSpLocks noChangeAspect="1"/>
            </p:cNvCxnSpPr>
            <p:nvPr/>
          </p:nvCxnSpPr>
          <p:spPr bwMode="auto">
            <a:xfrm>
              <a:off x="4067941" y="5229199"/>
              <a:ext cx="403246" cy="2419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66"/>
          <a:stretch/>
        </p:blipFill>
        <p:spPr bwMode="auto">
          <a:xfrm>
            <a:off x="5420271" y="4149080"/>
            <a:ext cx="27675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7" t="6048" r="8962" b="11362"/>
          <a:stretch/>
        </p:blipFill>
        <p:spPr bwMode="auto">
          <a:xfrm>
            <a:off x="5356746" y="3429000"/>
            <a:ext cx="852985" cy="83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3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=== Massief messing staaf = nieuw === 93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08" r="2399" b="2284"/>
          <a:stretch/>
        </p:blipFill>
        <p:spPr bwMode="auto">
          <a:xfrm rot="3156296">
            <a:off x="2130634" y="2505106"/>
            <a:ext cx="2304000" cy="17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Een magneet oefent een kracht uit op bewegende elektronen.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Zou je die kracht ook kunnen gebruiken om de elektronen in een metaaldraad in beweging te brengen?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In welke richting moet je de magneet bewegen? Of de draad?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3"/>
              </a:buBlip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Ontdekken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Begrijpen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-Beheersen-Verdiepen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</a:t>
            </a:r>
            <a:r>
              <a:rPr lang="nl-NL" sz="4000" dirty="0" smtClean="0">
                <a:latin typeface="Arial Rounded MT Bold" panose="020F0704030504030204" pitchFamily="34" charset="0"/>
              </a:rPr>
              <a:t>Impact</a:t>
            </a:r>
            <a:endParaRPr lang="nl-NL" sz="4000" dirty="0">
              <a:latin typeface="Arial Rounded MT Bold" panose="020F0704030504030204" pitchFamily="34" charset="0"/>
            </a:endParaRPr>
          </a:p>
        </p:txBody>
      </p:sp>
      <p:pic>
        <p:nvPicPr>
          <p:cNvPr id="65" name="Afbeelding 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19264"/>
            <a:ext cx="4097020" cy="2025650"/>
          </a:xfrm>
          <a:prstGeom prst="rect">
            <a:avLst/>
          </a:prstGeom>
        </p:spPr>
      </p:pic>
      <p:pic>
        <p:nvPicPr>
          <p:cNvPr id="3078" name="Picture 6" descr="http://ll.lico.nl/Raadsels/Techniek_raadsels_die_de_geest_prikkelen_files/Magneetve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95936" y="2420888"/>
            <a:ext cx="2412000" cy="13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02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72816"/>
            <a:ext cx="6840759" cy="35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Ontdekken – begrijpen – beheersen 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Ontdekken</a:t>
            </a:r>
            <a:r>
              <a:rPr lang="en-US" altLang="nl-NL" dirty="0" smtClean="0"/>
              <a:t> = </a:t>
            </a:r>
            <a:r>
              <a:rPr lang="en-US" altLang="nl-NL" dirty="0" err="1" smtClean="0"/>
              <a:t>activiteit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smtClean="0"/>
              <a:t>Begrijpen = begrippen leren kennen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Beheersen</a:t>
            </a:r>
            <a:r>
              <a:rPr lang="en-US" altLang="nl-NL" dirty="0" smtClean="0"/>
              <a:t> = </a:t>
            </a:r>
            <a:r>
              <a:rPr lang="en-US" altLang="nl-NL" dirty="0" err="1" smtClean="0"/>
              <a:t>dat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wat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leerlingen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moeten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kunnen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toets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grpSp>
        <p:nvGrpSpPr>
          <p:cNvPr id="27" name="Groep 6"/>
          <p:cNvGrpSpPr>
            <a:grpSpLocks/>
          </p:cNvGrpSpPr>
          <p:nvPr/>
        </p:nvGrpSpPr>
        <p:grpSpPr bwMode="auto">
          <a:xfrm>
            <a:off x="1076403" y="5049416"/>
            <a:ext cx="6913562" cy="1331912"/>
            <a:chOff x="1187624" y="3753184"/>
            <a:chExt cx="6912768" cy="1332000"/>
          </a:xfrm>
        </p:grpSpPr>
        <p:pic>
          <p:nvPicPr>
            <p:cNvPr id="28" name="Picture 2" descr="http://www.goedgevoel.be/static/FOTO/pe/11/2/14/large_37444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753184"/>
              <a:ext cx="2069041" cy="1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8" descr="http://allaboutwebapplications.com/wp-content/uploads/2008/06/confuse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348" y="3753184"/>
              <a:ext cx="1774756" cy="1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http://t2.gstatic.com/images?q=tbn:FafGiu7jI7cfeM:http://www.citibank.be/verstandigmetkrediet/img/v_manage.jpg&amp;t=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376" y="3753184"/>
              <a:ext cx="2091016" cy="1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vak 12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6396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72816"/>
            <a:ext cx="6840759" cy="35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Hoe werkt dat in de klas?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Ontdekken</a:t>
            </a:r>
            <a:r>
              <a:rPr lang="en-US" altLang="nl-NL" dirty="0" smtClean="0"/>
              <a:t> = </a:t>
            </a:r>
            <a:r>
              <a:rPr lang="en-US" altLang="nl-NL" dirty="0" err="1" smtClean="0"/>
              <a:t>activiteit</a:t>
            </a:r>
            <a:r>
              <a:rPr lang="en-US" altLang="nl-NL" dirty="0" smtClean="0"/>
              <a:t> van docent/</a:t>
            </a:r>
            <a:r>
              <a:rPr lang="en-US" altLang="nl-NL" dirty="0" err="1" smtClean="0"/>
              <a:t>leerling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smtClean="0"/>
              <a:t>Begrijpen = tekst en uitleg (boek en docent), vragen die helpen (integreervragen), elkaar uitleggen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smtClean="0"/>
              <a:t>Beheersen = tekst en uitleg (boek en docent), vragen om te oefenen, </a:t>
            </a:r>
            <a:r>
              <a:rPr lang="en-US" altLang="nl-NL" dirty="0" err="1" smtClean="0"/>
              <a:t>beredeneren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berekenen</a:t>
            </a:r>
            <a:endParaRPr lang="en-US" altLang="nl-NL" dirty="0" smtClean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Verdiepen</a:t>
            </a:r>
            <a:r>
              <a:rPr lang="en-US" altLang="nl-NL" dirty="0" smtClean="0"/>
              <a:t> = </a:t>
            </a:r>
            <a:r>
              <a:rPr lang="en-US" altLang="nl-NL" dirty="0" err="1" smtClean="0"/>
              <a:t>keuze</a:t>
            </a:r>
            <a:r>
              <a:rPr lang="en-US" altLang="nl-NL" dirty="0" smtClean="0"/>
              <a:t> van docent of </a:t>
            </a:r>
            <a:r>
              <a:rPr lang="en-US" altLang="nl-NL" dirty="0" err="1" smtClean="0"/>
              <a:t>leerling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6396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72816"/>
            <a:ext cx="6840759" cy="35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Welke rol heeft de docent?</a:t>
            </a:r>
          </a:p>
          <a:p>
            <a:pPr>
              <a:spcBef>
                <a:spcPts val="1200"/>
              </a:spcBef>
            </a:pPr>
            <a:r>
              <a:rPr lang="nl-NL" dirty="0" smtClean="0"/>
              <a:t>Starten met concrete leervraag</a:t>
            </a:r>
          </a:p>
          <a:p>
            <a:pPr>
              <a:spcBef>
                <a:spcPts val="1200"/>
              </a:spcBef>
            </a:pPr>
            <a:r>
              <a:rPr lang="nl-NL" dirty="0" smtClean="0"/>
              <a:t>Welke begrippen zijn belangrijk?</a:t>
            </a:r>
          </a:p>
          <a:p>
            <a:pPr>
              <a:spcBef>
                <a:spcPts val="1200"/>
              </a:spcBef>
            </a:pPr>
            <a:r>
              <a:rPr lang="nl-NL" dirty="0" smtClean="0"/>
              <a:t>Overstap van begrijpen naar beheersen</a:t>
            </a:r>
          </a:p>
          <a:p>
            <a:pPr>
              <a:spcBef>
                <a:spcPts val="1200"/>
              </a:spcBef>
            </a:pPr>
            <a:r>
              <a:rPr lang="nl-NL" dirty="0" smtClean="0"/>
              <a:t>Verbinding leggen tussen paragrafen</a:t>
            </a:r>
          </a:p>
          <a:p>
            <a:pPr>
              <a:spcBef>
                <a:spcPts val="1200"/>
              </a:spcBef>
            </a:pPr>
            <a:r>
              <a:rPr lang="nl-NL" kern="0" dirty="0" smtClean="0"/>
              <a:t>Minder aandacht voor uitleg van de theorie en voorbeeldopgave, meer aandacht voor verbindingen leggen en beeld vormen</a:t>
            </a:r>
            <a:endParaRPr lang="nl-NL" sz="1600" b="1" i="1" kern="0" dirty="0" smtClean="0">
              <a:solidFill>
                <a:srgbClr val="0070C0"/>
              </a:solidFill>
            </a:endParaRPr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63968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2554709" y="33265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72816"/>
            <a:ext cx="6840759" cy="355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Werken in groepjes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Samen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onderzoeken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Leren</a:t>
            </a:r>
            <a:r>
              <a:rPr lang="en-US" altLang="nl-NL" dirty="0" smtClean="0"/>
              <a:t> door </a:t>
            </a:r>
            <a:r>
              <a:rPr lang="en-US" altLang="nl-NL" dirty="0" err="1" smtClean="0"/>
              <a:t>elkaar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uit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leggen</a:t>
            </a:r>
            <a:endParaRPr lang="en-US" altLang="nl-NL" dirty="0" smtClean="0"/>
          </a:p>
          <a:p>
            <a:pPr>
              <a:spcBef>
                <a:spcPts val="1200"/>
              </a:spcBef>
            </a:pPr>
            <a:r>
              <a:rPr lang="en-US" altLang="nl-NL" dirty="0" smtClean="0"/>
              <a:t>Feedback en </a:t>
            </a:r>
            <a:r>
              <a:rPr lang="en-US" altLang="nl-NL" dirty="0" err="1" smtClean="0"/>
              <a:t>stimuleren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pic>
        <p:nvPicPr>
          <p:cNvPr id="13" name="Picture 5" descr="PB160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682" y="4658065"/>
            <a:ext cx="2160000" cy="16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IMG_195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07" b="10515"/>
          <a:stretch/>
        </p:blipFill>
        <p:spPr bwMode="auto">
          <a:xfrm>
            <a:off x="1403768" y="4653136"/>
            <a:ext cx="2160000" cy="162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9879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6840759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Differentiatie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deel</a:t>
            </a:r>
            <a:r>
              <a:rPr lang="en-US" altLang="nl-NL" dirty="0" smtClean="0"/>
              <a:t> van de </a:t>
            </a:r>
            <a:r>
              <a:rPr lang="en-US" altLang="nl-NL" dirty="0" err="1" smtClean="0"/>
              <a:t>leerlingen</a:t>
            </a:r>
            <a:r>
              <a:rPr lang="en-US" altLang="nl-NL" dirty="0" smtClean="0"/>
              <a:t> is </a:t>
            </a:r>
            <a:r>
              <a:rPr lang="en-US" altLang="nl-NL" dirty="0" err="1" smtClean="0"/>
              <a:t>gericht</a:t>
            </a:r>
            <a:r>
              <a:rPr lang="en-US" altLang="nl-NL" dirty="0" smtClean="0"/>
              <a:t> op details en </a:t>
            </a:r>
            <a:r>
              <a:rPr lang="en-US" altLang="nl-NL" dirty="0" err="1" smtClean="0"/>
              <a:t>neemt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veel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tijd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voor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begrijpen</a:t>
            </a:r>
            <a:endParaRPr lang="en-US" altLang="nl-NL" dirty="0" smtClean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Groot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verschil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tussen</a:t>
            </a:r>
            <a:r>
              <a:rPr lang="en-US" altLang="nl-NL" dirty="0" smtClean="0"/>
              <a:t> ‘</a:t>
            </a:r>
            <a:r>
              <a:rPr lang="en-US" altLang="nl-NL" dirty="0" err="1" smtClean="0"/>
              <a:t>meisjes</a:t>
            </a:r>
            <a:r>
              <a:rPr lang="en-US" altLang="nl-NL" dirty="0" smtClean="0"/>
              <a:t>’ en ‘</a:t>
            </a:r>
            <a:r>
              <a:rPr lang="en-US" altLang="nl-NL" dirty="0" err="1" smtClean="0"/>
              <a:t>jongens</a:t>
            </a:r>
            <a:r>
              <a:rPr lang="en-US" altLang="nl-NL" dirty="0" smtClean="0"/>
              <a:t>’.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Andere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leerlingen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lopen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veel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sneller</a:t>
            </a:r>
            <a:r>
              <a:rPr lang="en-US" altLang="nl-NL" dirty="0" smtClean="0"/>
              <a:t> door </a:t>
            </a:r>
            <a:r>
              <a:rPr lang="en-US" altLang="nl-NL" dirty="0" err="1" smtClean="0"/>
              <a:t>begrijpen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beheersen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heen</a:t>
            </a:r>
            <a:r>
              <a:rPr lang="en-US" altLang="nl-NL" dirty="0" smtClean="0"/>
              <a:t>, en </a:t>
            </a:r>
            <a:r>
              <a:rPr lang="en-US" altLang="nl-NL" dirty="0" err="1" smtClean="0"/>
              <a:t>zijn</a:t>
            </a:r>
            <a:r>
              <a:rPr lang="en-US" altLang="nl-NL" dirty="0" smtClean="0"/>
              <a:t> toe </a:t>
            </a:r>
            <a:r>
              <a:rPr lang="en-US" altLang="nl-NL" dirty="0" err="1" smtClean="0"/>
              <a:t>aan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uitdaging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Verdiepen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elke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paragraaf</a:t>
            </a:r>
            <a:r>
              <a:rPr lang="en-US" altLang="nl-NL" dirty="0" smtClean="0"/>
              <a:t>) = </a:t>
            </a:r>
            <a:r>
              <a:rPr lang="en-US" altLang="nl-NL" dirty="0" err="1" smtClean="0"/>
              <a:t>interessant</a:t>
            </a:r>
            <a:r>
              <a:rPr lang="en-US" altLang="nl-NL" dirty="0" smtClean="0"/>
              <a:t> of relevant, </a:t>
            </a:r>
            <a:r>
              <a:rPr lang="en-US" altLang="nl-NL" dirty="0" err="1" smtClean="0"/>
              <a:t>helpt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het </a:t>
            </a:r>
            <a:r>
              <a:rPr lang="en-US" altLang="nl-NL" dirty="0" err="1" smtClean="0"/>
              <a:t>beheersen</a:t>
            </a:r>
            <a:r>
              <a:rPr lang="en-US" altLang="nl-NL" dirty="0" smtClean="0"/>
              <a:t> van de </a:t>
            </a:r>
            <a:r>
              <a:rPr lang="en-US" altLang="nl-NL" dirty="0" err="1" smtClean="0"/>
              <a:t>leerstof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6710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6840759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SLO </a:t>
            </a:r>
            <a:r>
              <a:rPr lang="nl-NL" sz="2400" b="1" dirty="0" smtClean="0"/>
              <a:t>–</a:t>
            </a:r>
            <a:r>
              <a:rPr lang="nl-NL" sz="2400" b="1" dirty="0" smtClean="0"/>
              <a:t> leermiddelenbeschrijving</a:t>
            </a:r>
            <a:endParaRPr lang="nl-NL" sz="2400" b="1" dirty="0" smtClean="0"/>
          </a:p>
          <a:p>
            <a:pPr>
              <a:spcBef>
                <a:spcPts val="1200"/>
              </a:spcBef>
            </a:pPr>
            <a:r>
              <a:rPr lang="nl-NL" dirty="0" smtClean="0"/>
              <a:t>De </a:t>
            </a:r>
            <a:r>
              <a:rPr lang="nl-NL" dirty="0" smtClean="0"/>
              <a:t>methode Newton leegt relatief veel nadruk op begripsontwikkeling bij leerlingen. </a:t>
            </a:r>
            <a:endParaRPr lang="en-US" altLang="nl-NL" dirty="0" smtClean="0"/>
          </a:p>
          <a:p>
            <a:pPr>
              <a:spcBef>
                <a:spcPts val="1200"/>
              </a:spcBef>
            </a:pPr>
            <a:r>
              <a:rPr lang="nl-NL" dirty="0" smtClean="0"/>
              <a:t>De gekozen didactische structuur </a:t>
            </a:r>
            <a:r>
              <a:rPr lang="nl-NL" dirty="0" smtClean="0"/>
              <a:t>sluit (volgens de uitgever) aan </a:t>
            </a:r>
            <a:r>
              <a:rPr lang="nl-NL" dirty="0" smtClean="0"/>
              <a:t>bij verschillende leerstijlen en biedt daarbinnen veel ruimte voor andere (eigen) didactische werkvormen. </a:t>
            </a:r>
            <a:endParaRPr lang="nl-NL" dirty="0" smtClean="0"/>
          </a:p>
          <a:p>
            <a:pPr>
              <a:spcBef>
                <a:spcPts val="1200"/>
              </a:spcBef>
            </a:pPr>
            <a:r>
              <a:rPr lang="nl-NL" dirty="0" smtClean="0"/>
              <a:t>Newton </a:t>
            </a:r>
            <a:r>
              <a:rPr lang="nl-NL" dirty="0" smtClean="0"/>
              <a:t>is een uitgebreide methode met veel materialen waar op verschillende wijze mee omgegaan kan worden</a:t>
            </a:r>
            <a:r>
              <a:rPr lang="nl-NL" dirty="0" smtClean="0"/>
              <a:t>. De </a:t>
            </a:r>
            <a:r>
              <a:rPr lang="nl-NL" dirty="0" smtClean="0"/>
              <a:t>methode biedt veel mogelijkheden om te differentiëren. 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6710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71600" y="1844824"/>
            <a:ext cx="7344816" cy="347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nl-NL" sz="2200" b="1" dirty="0"/>
              <a:t>Ontdekken </a:t>
            </a:r>
            <a:r>
              <a:rPr lang="nl-NL" sz="2200" b="1" dirty="0" smtClean="0"/>
              <a:t>Begrijpen Beheersen Verdiepen</a:t>
            </a:r>
            <a:endParaRPr lang="nl-NL" sz="2200" b="1" dirty="0"/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Waarom </a:t>
            </a:r>
            <a:r>
              <a:rPr lang="nl-NL" dirty="0"/>
              <a:t>een andere </a:t>
            </a:r>
            <a:r>
              <a:rPr lang="nl-NL" dirty="0" smtClean="0"/>
              <a:t>aanpak/didactiek? </a:t>
            </a:r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Hoe </a:t>
            </a:r>
            <a:r>
              <a:rPr lang="nl-NL" dirty="0"/>
              <a:t>werkt dat in de </a:t>
            </a:r>
            <a:r>
              <a:rPr lang="nl-NL" dirty="0" smtClean="0"/>
              <a:t>klas?</a:t>
            </a:r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Wat </a:t>
            </a:r>
            <a:r>
              <a:rPr lang="nl-NL" dirty="0"/>
              <a:t>is dan je rol als </a:t>
            </a:r>
            <a:r>
              <a:rPr lang="nl-NL" dirty="0" smtClean="0"/>
              <a:t>docent?</a:t>
            </a:r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Mogelijkheden </a:t>
            </a:r>
            <a:r>
              <a:rPr lang="nl-NL" dirty="0"/>
              <a:t>voor </a:t>
            </a:r>
            <a:r>
              <a:rPr lang="nl-NL" dirty="0" smtClean="0"/>
              <a:t>differentiatie</a:t>
            </a:r>
          </a:p>
          <a:p>
            <a:pPr eaLnBrk="1" hangingPunct="1">
              <a:spcAft>
                <a:spcPts val="1800"/>
              </a:spcAft>
            </a:pPr>
            <a:r>
              <a:rPr lang="nl-NL" dirty="0" smtClean="0"/>
              <a:t>Wat </a:t>
            </a:r>
            <a:r>
              <a:rPr lang="nl-NL" dirty="0"/>
              <a:t>levert het op?</a:t>
            </a:r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6840759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Wat levert het op?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Veel</a:t>
            </a:r>
            <a:r>
              <a:rPr lang="en-US" altLang="nl-NL" dirty="0" smtClean="0"/>
              <a:t> minder </a:t>
            </a:r>
            <a:r>
              <a:rPr lang="en-US" altLang="nl-NL" dirty="0" err="1" smtClean="0"/>
              <a:t>leerlingen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zien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natuurkunde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als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vak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dat</a:t>
            </a:r>
            <a:r>
              <a:rPr lang="en-US" altLang="nl-NL" dirty="0" smtClean="0"/>
              <a:t> ‘</a:t>
            </a:r>
            <a:r>
              <a:rPr lang="en-US" altLang="nl-NL" dirty="0" err="1" smtClean="0"/>
              <a:t>toch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niet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te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snappen</a:t>
            </a:r>
            <a:r>
              <a:rPr lang="en-US" altLang="nl-NL" dirty="0" smtClean="0"/>
              <a:t> is’.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Nooit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meer</a:t>
            </a:r>
            <a:r>
              <a:rPr lang="en-US" altLang="nl-NL" dirty="0" smtClean="0"/>
              <a:t> de </a:t>
            </a:r>
            <a:r>
              <a:rPr lang="en-US" altLang="nl-NL" dirty="0" err="1" smtClean="0"/>
              <a:t>vraag</a:t>
            </a:r>
            <a:r>
              <a:rPr lang="en-US" altLang="nl-NL" dirty="0" smtClean="0"/>
              <a:t> “</a:t>
            </a:r>
            <a:r>
              <a:rPr lang="en-US" altLang="nl-NL" dirty="0" err="1" smtClean="0"/>
              <a:t>Meneer</a:t>
            </a:r>
            <a:r>
              <a:rPr lang="en-US" altLang="nl-NL" dirty="0" smtClean="0"/>
              <a:t>, </a:t>
            </a:r>
            <a:r>
              <a:rPr lang="en-US" altLang="nl-NL" dirty="0" err="1" smtClean="0"/>
              <a:t>waarom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moeten</a:t>
            </a:r>
            <a:r>
              <a:rPr lang="en-US" altLang="nl-NL" dirty="0" smtClean="0"/>
              <a:t> we </a:t>
            </a:r>
            <a:r>
              <a:rPr lang="en-US" altLang="nl-NL" dirty="0" err="1" smtClean="0"/>
              <a:t>dit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leren</a:t>
            </a:r>
            <a:r>
              <a:rPr lang="en-US" altLang="nl-NL" dirty="0" smtClean="0"/>
              <a:t>?”</a:t>
            </a:r>
            <a:endParaRPr lang="en-US" altLang="nl-NL" dirty="0"/>
          </a:p>
          <a:p>
            <a:pPr>
              <a:spcBef>
                <a:spcPts val="1200"/>
              </a:spcBef>
            </a:pPr>
            <a:r>
              <a:rPr lang="en-US" altLang="nl-NL" dirty="0" smtClean="0"/>
              <a:t>Meer </a:t>
            </a:r>
            <a:r>
              <a:rPr lang="en-US" altLang="nl-NL" dirty="0" err="1" smtClean="0"/>
              <a:t>leerlingen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kiezen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natuurkunde</a:t>
            </a:r>
            <a:r>
              <a:rPr lang="en-US" altLang="nl-NL" dirty="0" smtClean="0"/>
              <a:t> in de </a:t>
            </a:r>
            <a:r>
              <a:rPr lang="en-US" altLang="nl-NL" dirty="0" err="1" smtClean="0"/>
              <a:t>bovenbouw</a:t>
            </a:r>
            <a:r>
              <a:rPr lang="en-US" altLang="nl-NL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Leerlingen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zijn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jaar</a:t>
            </a:r>
            <a:r>
              <a:rPr lang="en-US" altLang="nl-NL" dirty="0" smtClean="0"/>
              <a:t> later </a:t>
            </a:r>
            <a:r>
              <a:rPr lang="en-US" altLang="nl-NL" dirty="0" err="1" smtClean="0"/>
              <a:t>niet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alles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vergeten</a:t>
            </a:r>
            <a:r>
              <a:rPr lang="en-US" altLang="nl-NL" dirty="0" smtClean="0"/>
              <a:t>.</a:t>
            </a:r>
            <a:endParaRPr lang="en-US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6710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7560840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Quantumwereld  par 2 - Fotonen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Begrijpen</a:t>
            </a:r>
            <a:endParaRPr lang="en-US" altLang="nl-NL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Naast</a:t>
            </a:r>
            <a:r>
              <a:rPr lang="en-US" sz="2000" dirty="0" smtClean="0"/>
              <a:t> </a:t>
            </a:r>
            <a:r>
              <a:rPr lang="en-US" sz="2000" dirty="0" err="1" smtClean="0"/>
              <a:t>materiedeeltjes</a:t>
            </a:r>
            <a:r>
              <a:rPr lang="en-US" sz="2000" dirty="0" smtClean="0"/>
              <a:t> </a:t>
            </a:r>
            <a:r>
              <a:rPr lang="en-US" sz="2000" dirty="0" err="1" smtClean="0"/>
              <a:t>bestaan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lichtdeeltjes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Lichtdeeltjes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en </a:t>
            </a:r>
            <a:r>
              <a:rPr lang="en-US" sz="2000" dirty="0" err="1" smtClean="0"/>
              <a:t>impuls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Foto-elektrisch</a:t>
            </a:r>
            <a:r>
              <a:rPr lang="en-US" sz="2000" dirty="0" smtClean="0"/>
              <a:t> effect, </a:t>
            </a:r>
            <a:r>
              <a:rPr lang="en-US" sz="2000" dirty="0" err="1" smtClean="0"/>
              <a:t>zonnezeil</a:t>
            </a:r>
            <a:r>
              <a:rPr lang="en-US" sz="2000" dirty="0" smtClean="0"/>
              <a:t>, </a:t>
            </a:r>
            <a:r>
              <a:rPr lang="en-US" sz="2000" dirty="0" err="1" smtClean="0"/>
              <a:t>comptoneffect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Beheersen</a:t>
            </a:r>
            <a:endParaRPr lang="en-US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Formules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</a:t>
            </a:r>
            <a:r>
              <a:rPr lang="en-US" sz="2000" dirty="0" smtClean="0"/>
              <a:t> en </a:t>
            </a:r>
            <a:r>
              <a:rPr lang="en-US" sz="2000" dirty="0" err="1" smtClean="0"/>
              <a:t>impuls</a:t>
            </a:r>
            <a:r>
              <a:rPr lang="en-US" sz="2000" dirty="0" smtClean="0"/>
              <a:t> van </a:t>
            </a:r>
            <a:r>
              <a:rPr lang="en-US" sz="2000" dirty="0" err="1" smtClean="0"/>
              <a:t>lichtdeeltjes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Rekenen</a:t>
            </a:r>
            <a:r>
              <a:rPr lang="en-US" sz="2000" dirty="0" smtClean="0"/>
              <a:t> </a:t>
            </a:r>
            <a:r>
              <a:rPr lang="en-US" sz="2000" dirty="0" err="1" smtClean="0"/>
              <a:t>aan</a:t>
            </a:r>
            <a:r>
              <a:rPr lang="en-US" sz="2000" dirty="0" smtClean="0"/>
              <a:t> het FE-effect, </a:t>
            </a:r>
            <a:r>
              <a:rPr lang="en-US" sz="2000" dirty="0" err="1" smtClean="0"/>
              <a:t>constante</a:t>
            </a:r>
            <a:r>
              <a:rPr lang="en-US" sz="2000" dirty="0" smtClean="0"/>
              <a:t> van Planck</a:t>
            </a:r>
          </a:p>
          <a:p>
            <a:pPr lvl="1">
              <a:spcBef>
                <a:spcPts val="1200"/>
              </a:spcBef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289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7488832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Quantumwereld  par 3 - Golfeigenschappen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Begrijpen</a:t>
            </a:r>
            <a:endParaRPr lang="en-US" altLang="nl-NL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deeltjes</a:t>
            </a:r>
            <a:r>
              <a:rPr lang="en-US" sz="2000" dirty="0" smtClean="0"/>
              <a:t> </a:t>
            </a:r>
            <a:r>
              <a:rPr lang="en-US" sz="2000" dirty="0" err="1" smtClean="0"/>
              <a:t>vertonen</a:t>
            </a:r>
            <a:r>
              <a:rPr lang="en-US" sz="2000" dirty="0" smtClean="0"/>
              <a:t> </a:t>
            </a:r>
            <a:r>
              <a:rPr lang="en-US" sz="2000" dirty="0" err="1" smtClean="0"/>
              <a:t>golfeigenschappen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Buiging</a:t>
            </a:r>
            <a:r>
              <a:rPr lang="en-US" sz="2000" dirty="0"/>
              <a:t> en </a:t>
            </a:r>
            <a:r>
              <a:rPr lang="en-US" sz="2000" dirty="0" err="1"/>
              <a:t>interferentie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water en </a:t>
            </a:r>
            <a:r>
              <a:rPr lang="en-US" sz="2000" dirty="0" err="1"/>
              <a:t>geluid</a:t>
            </a:r>
            <a:endParaRPr lang="en-US" sz="2000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Buiging</a:t>
            </a:r>
            <a:r>
              <a:rPr lang="en-US" sz="2000" dirty="0"/>
              <a:t> en </a:t>
            </a:r>
            <a:r>
              <a:rPr lang="en-US" sz="2000" dirty="0" err="1"/>
              <a:t>interferentie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 smtClean="0"/>
              <a:t>licht</a:t>
            </a:r>
            <a:r>
              <a:rPr lang="en-US" sz="2000" dirty="0" smtClean="0"/>
              <a:t> en </a:t>
            </a:r>
            <a:r>
              <a:rPr lang="en-US" sz="2000" dirty="0" err="1" smtClean="0"/>
              <a:t>elektronen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dirty="0" err="1" smtClean="0"/>
              <a:t>Beheersen</a:t>
            </a:r>
            <a:endParaRPr lang="en-US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Golflengte</a:t>
            </a:r>
            <a:r>
              <a:rPr lang="en-US" sz="2000" dirty="0" smtClean="0"/>
              <a:t> van </a:t>
            </a:r>
            <a:r>
              <a:rPr lang="en-US" sz="2000" dirty="0" err="1" smtClean="0"/>
              <a:t>materiedeeltjes</a:t>
            </a:r>
            <a:r>
              <a:rPr lang="en-US" sz="2000" dirty="0" smtClean="0"/>
              <a:t> (de Broglie)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Golfverschijnselen</a:t>
            </a:r>
            <a:r>
              <a:rPr lang="en-US" sz="2000" dirty="0" smtClean="0"/>
              <a:t> (</a:t>
            </a:r>
            <a:r>
              <a:rPr lang="en-US" sz="2000" dirty="0" err="1" smtClean="0"/>
              <a:t>elektronendiffractie</a:t>
            </a:r>
            <a:r>
              <a:rPr lang="en-US" sz="2000" dirty="0" smtClean="0"/>
              <a:t>)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Elektronenmicroscoop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9729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7128792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Quantumwereld  par 4 – Golven/deeltjes 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Begrijpen</a:t>
            </a:r>
            <a:endParaRPr lang="en-US" altLang="nl-NL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deeltjesgolf</a:t>
            </a:r>
            <a:r>
              <a:rPr lang="en-US" sz="2000" dirty="0" smtClean="0"/>
              <a:t> is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waarschijnlijkheidsgolf</a:t>
            </a:r>
            <a:r>
              <a:rPr lang="en-US" sz="2000" dirty="0" smtClean="0"/>
              <a:t>,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wiskundige</a:t>
            </a:r>
            <a:r>
              <a:rPr lang="en-US" sz="2000" dirty="0" smtClean="0"/>
              <a:t> </a:t>
            </a:r>
            <a:r>
              <a:rPr lang="en-US" sz="2000" dirty="0" err="1" smtClean="0"/>
              <a:t>beschrijving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Foton-emissie</a:t>
            </a:r>
            <a:r>
              <a:rPr lang="en-US" sz="2000" dirty="0" smtClean="0"/>
              <a:t>: golf is </a:t>
            </a:r>
            <a:r>
              <a:rPr lang="en-US" sz="2000" dirty="0" err="1" smtClean="0"/>
              <a:t>symmetrisch</a:t>
            </a:r>
            <a:r>
              <a:rPr lang="en-US" sz="2000" dirty="0" smtClean="0"/>
              <a:t>, </a:t>
            </a:r>
            <a:r>
              <a:rPr lang="en-US" sz="2000" dirty="0" err="1" smtClean="0"/>
              <a:t>overal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Dubbelspleet</a:t>
            </a:r>
            <a:r>
              <a:rPr lang="en-US" sz="2000" dirty="0" smtClean="0"/>
              <a:t>: golf </a:t>
            </a:r>
            <a:r>
              <a:rPr lang="en-US" sz="2000" dirty="0" err="1" smtClean="0"/>
              <a:t>gaat</a:t>
            </a:r>
            <a:r>
              <a:rPr lang="en-US" sz="2000" dirty="0" smtClean="0"/>
              <a:t> door </a:t>
            </a:r>
            <a:r>
              <a:rPr lang="en-US" sz="2000" dirty="0" err="1" smtClean="0"/>
              <a:t>beide</a:t>
            </a:r>
            <a:r>
              <a:rPr lang="en-US" sz="2000" dirty="0" smtClean="0"/>
              <a:t> </a:t>
            </a:r>
            <a:r>
              <a:rPr lang="en-US" sz="2000" dirty="0" err="1" smtClean="0"/>
              <a:t>openingen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Vrije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elektronen</a:t>
            </a:r>
            <a:r>
              <a:rPr lang="en-US" sz="2000" dirty="0" smtClean="0"/>
              <a:t> of </a:t>
            </a:r>
            <a:r>
              <a:rPr lang="en-US" sz="2000" dirty="0" err="1" smtClean="0"/>
              <a:t>gebonden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elektronen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Beheersen</a:t>
            </a:r>
            <a:endParaRPr lang="en-US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Atoommodel</a:t>
            </a:r>
            <a:r>
              <a:rPr lang="en-US" sz="2000" dirty="0" smtClean="0"/>
              <a:t> van Bohr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Gebonden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err="1" smtClean="0"/>
              <a:t>staande</a:t>
            </a:r>
            <a:r>
              <a:rPr lang="en-US" sz="2000" dirty="0" smtClean="0"/>
              <a:t> golf </a:t>
            </a:r>
          </a:p>
          <a:p>
            <a:pPr lvl="1">
              <a:spcBef>
                <a:spcPts val="1200"/>
              </a:spcBef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20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7128792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Quantumwereld  par 5 - </a:t>
            </a:r>
            <a:r>
              <a:rPr lang="nl-NL" sz="2400" b="1" dirty="0" err="1" smtClean="0"/>
              <a:t>Tunneling</a:t>
            </a:r>
            <a:endParaRPr lang="nl-NL" sz="2400" b="1" dirty="0" smtClean="0"/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Begrijpen</a:t>
            </a:r>
            <a:endParaRPr lang="en-US" altLang="nl-NL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golfeigenschappen</a:t>
            </a:r>
            <a:r>
              <a:rPr lang="en-US" sz="2000" dirty="0" smtClean="0"/>
              <a:t>: </a:t>
            </a:r>
            <a:r>
              <a:rPr lang="en-US" sz="2000" dirty="0" err="1" smtClean="0"/>
              <a:t>onbepaaldheid</a:t>
            </a:r>
            <a:r>
              <a:rPr lang="en-US" sz="2000" dirty="0" smtClean="0"/>
              <a:t> en tunneling.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Golfpakketje</a:t>
            </a:r>
            <a:r>
              <a:rPr lang="en-US" sz="2000" dirty="0" smtClean="0"/>
              <a:t> </a:t>
            </a:r>
            <a:r>
              <a:rPr lang="en-US" sz="2000" dirty="0" err="1" smtClean="0"/>
              <a:t>neemt</a:t>
            </a:r>
            <a:r>
              <a:rPr lang="en-US" sz="2000" dirty="0" smtClean="0"/>
              <a:t> </a:t>
            </a:r>
            <a:r>
              <a:rPr lang="en-US" sz="2000" dirty="0" err="1" smtClean="0"/>
              <a:t>ruimte</a:t>
            </a:r>
            <a:r>
              <a:rPr lang="en-US" sz="2000" dirty="0" smtClean="0"/>
              <a:t> in.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Tunneling: </a:t>
            </a:r>
            <a:r>
              <a:rPr lang="en-US" sz="2000" dirty="0" err="1" smtClean="0"/>
              <a:t>detectie</a:t>
            </a:r>
            <a:r>
              <a:rPr lang="en-US" sz="2000" dirty="0" smtClean="0"/>
              <a:t> op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plaats</a:t>
            </a:r>
            <a:r>
              <a:rPr lang="en-US" sz="2000" dirty="0" smtClean="0"/>
              <a:t> </a:t>
            </a:r>
            <a:r>
              <a:rPr lang="en-US" sz="2000" dirty="0" err="1" smtClean="0"/>
              <a:t>waar</a:t>
            </a:r>
            <a:r>
              <a:rPr lang="en-US" sz="2000" dirty="0" smtClean="0"/>
              <a:t> het </a:t>
            </a:r>
            <a:r>
              <a:rPr lang="en-US" sz="2000" dirty="0" err="1" smtClean="0"/>
              <a:t>deeltje</a:t>
            </a:r>
            <a:r>
              <a:rPr lang="en-US" sz="2000" dirty="0" smtClean="0"/>
              <a:t> </a:t>
            </a:r>
            <a:r>
              <a:rPr lang="en-US" sz="2000" dirty="0" err="1" smtClean="0"/>
              <a:t>eigenlijk</a:t>
            </a:r>
            <a:r>
              <a:rPr lang="en-US" sz="2000" dirty="0" smtClean="0"/>
              <a:t>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zou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r>
              <a:rPr lang="en-US" sz="2000" dirty="0" smtClean="0"/>
              <a:t> </a:t>
            </a:r>
            <a:r>
              <a:rPr lang="en-US" sz="2000" dirty="0" err="1" smtClean="0"/>
              <a:t>komen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Beheersen</a:t>
            </a:r>
            <a:endParaRPr lang="en-US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Alfaverval</a:t>
            </a:r>
            <a:r>
              <a:rPr lang="en-US" sz="2000" dirty="0" smtClean="0"/>
              <a:t>, </a:t>
            </a:r>
            <a:r>
              <a:rPr lang="en-US" sz="2000" dirty="0" err="1" smtClean="0"/>
              <a:t>kans</a:t>
            </a:r>
            <a:r>
              <a:rPr lang="en-US" sz="2000" dirty="0" smtClean="0"/>
              <a:t> op tunneling</a:t>
            </a:r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Golfpakketje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l-GR" sz="2000" dirty="0" smtClean="0"/>
              <a:t>Δ</a:t>
            </a:r>
            <a:r>
              <a:rPr lang="nl-NL" sz="2000" dirty="0" smtClean="0"/>
              <a:t>x en </a:t>
            </a:r>
            <a:r>
              <a:rPr lang="el-GR" sz="2000" dirty="0" smtClean="0"/>
              <a:t>Δ</a:t>
            </a:r>
            <a:r>
              <a:rPr lang="nl-NL" sz="2000" dirty="0" smtClean="0"/>
              <a:t>p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20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898525" y="260648"/>
            <a:ext cx="5689600" cy="575965"/>
          </a:xfrm>
        </p:spPr>
        <p:txBody>
          <a:bodyPr/>
          <a:lstStyle/>
          <a:p>
            <a:pPr>
              <a:defRPr/>
            </a:pPr>
            <a:fld id="{F46F8458-19CC-4DBC-B960-28730E25EA28}" type="datetime2">
              <a:rPr lang="nl-NL">
                <a:solidFill>
                  <a:schemeClr val="bg1"/>
                </a:solidFill>
              </a:rPr>
              <a:pPr>
                <a:defRPr/>
              </a:pPr>
              <a:t>dinsdag 10 december 2013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ijdelijke aanduiding voor voettekst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NL">
                <a:solidFill>
                  <a:schemeClr val="bg1"/>
                </a:solidFill>
              </a:rPr>
              <a:t>De SOUL van natuurkunde</a:t>
            </a: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71D0D4-3E59-44DE-888D-BEE9DB0CD18C}" type="slidenum">
              <a:rPr lang="nl-NL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 bwMode="auto">
          <a:xfrm>
            <a:off x="971600" y="1700808"/>
            <a:ext cx="7344816" cy="36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Quantumwereld  par 6 – Deeltje in doosje</a:t>
            </a:r>
          </a:p>
          <a:p>
            <a:pPr>
              <a:spcBef>
                <a:spcPts val="1200"/>
              </a:spcBef>
            </a:pPr>
            <a:r>
              <a:rPr lang="en-US" altLang="nl-NL" dirty="0" err="1" smtClean="0"/>
              <a:t>Begrijpen</a:t>
            </a:r>
            <a:endParaRPr lang="en-US" altLang="nl-NL" dirty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atomen</a:t>
            </a:r>
            <a:r>
              <a:rPr lang="en-US" sz="2000" dirty="0" smtClean="0"/>
              <a:t> </a:t>
            </a:r>
            <a:r>
              <a:rPr lang="en-US" sz="2000" dirty="0" err="1" smtClean="0"/>
              <a:t>hoort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staande</a:t>
            </a:r>
            <a:r>
              <a:rPr lang="en-US" sz="2000" dirty="0" smtClean="0"/>
              <a:t> golf met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golflengte</a:t>
            </a:r>
            <a:r>
              <a:rPr lang="en-US" sz="2000" dirty="0" smtClean="0"/>
              <a:t> en </a:t>
            </a:r>
            <a:r>
              <a:rPr lang="en-US" sz="2000" dirty="0" err="1" smtClean="0"/>
              <a:t>dus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hoge</a:t>
            </a:r>
            <a:r>
              <a:rPr lang="en-US" sz="2000" dirty="0" smtClean="0"/>
              <a:t> </a:t>
            </a:r>
            <a:r>
              <a:rPr lang="en-US" sz="2000" dirty="0" err="1" smtClean="0"/>
              <a:t>energie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kleine</a:t>
            </a:r>
            <a:r>
              <a:rPr lang="en-US" sz="2000" dirty="0" smtClean="0"/>
              <a:t> </a:t>
            </a:r>
            <a:r>
              <a:rPr lang="en-US" sz="2000" dirty="0" err="1" smtClean="0"/>
              <a:t>atomen</a:t>
            </a:r>
            <a:r>
              <a:rPr lang="en-US" sz="2000" dirty="0" smtClean="0"/>
              <a:t> is de </a:t>
            </a:r>
            <a:r>
              <a:rPr lang="en-US" sz="2000" dirty="0" err="1" smtClean="0"/>
              <a:t>ionisatie-energie</a:t>
            </a:r>
            <a:r>
              <a:rPr lang="en-US" sz="2000" dirty="0" smtClean="0"/>
              <a:t> </a:t>
            </a:r>
            <a:r>
              <a:rPr lang="en-US" sz="2000" dirty="0" err="1" smtClean="0"/>
              <a:t>groter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grote</a:t>
            </a:r>
            <a:r>
              <a:rPr lang="en-US" sz="2000" dirty="0" smtClean="0"/>
              <a:t> </a:t>
            </a:r>
            <a:r>
              <a:rPr lang="en-US" sz="2000" dirty="0" err="1" smtClean="0"/>
              <a:t>atomen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Kleurstoffen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lange</a:t>
            </a:r>
            <a:r>
              <a:rPr lang="en-US" sz="2000" dirty="0" smtClean="0"/>
              <a:t> </a:t>
            </a:r>
            <a:r>
              <a:rPr lang="en-US" sz="2000" dirty="0" err="1" smtClean="0"/>
              <a:t>moleculen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Beheersen</a:t>
            </a:r>
            <a:endParaRPr lang="en-US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Formule</a:t>
            </a:r>
            <a:r>
              <a:rPr lang="en-US" sz="2000" dirty="0" smtClean="0"/>
              <a:t> </a:t>
            </a:r>
            <a:r>
              <a:rPr lang="en-US" sz="2000" dirty="0" err="1" smtClean="0"/>
              <a:t>deeltje</a:t>
            </a:r>
            <a:r>
              <a:rPr lang="en-US" sz="2000" dirty="0" smtClean="0"/>
              <a:t> in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doosje</a:t>
            </a:r>
            <a:endParaRPr lang="en-US" sz="2000" dirty="0" smtClean="0"/>
          </a:p>
          <a:p>
            <a:pPr marL="833437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/>
              <a:t>Voorbeeld</a:t>
            </a:r>
            <a:r>
              <a:rPr lang="en-US" sz="2000" dirty="0" smtClean="0"/>
              <a:t> van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kleurstof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202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5572" y="3692624"/>
            <a:ext cx="730076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endParaRPr lang="nl-NL" dirty="0" smtClean="0"/>
          </a:p>
          <a:p>
            <a:r>
              <a:rPr lang="nl-NL" sz="2800" dirty="0" smtClean="0"/>
              <a:t>Meer weten, schooladvies nodig?</a:t>
            </a:r>
          </a:p>
          <a:p>
            <a:r>
              <a:rPr lang="nl-NL" sz="2800" dirty="0" smtClean="0">
                <a:solidFill>
                  <a:srgbClr val="FFFF00"/>
                </a:solidFill>
                <a:hlinkClick r:id="rId3"/>
              </a:rPr>
              <a:t>www.impact-online.nl</a:t>
            </a:r>
            <a:endParaRPr lang="nl-NL" sz="2800" dirty="0" smtClean="0">
              <a:solidFill>
                <a:srgbClr val="FFFF00"/>
              </a:solidFill>
            </a:endParaRPr>
          </a:p>
          <a:p>
            <a:r>
              <a:rPr lang="nl-NL" sz="2800" dirty="0" smtClean="0"/>
              <a:t>Maak een afspraak met uw educatief adviseur Ernst Scholten: e.scholten@thiememeulenhoff.nl</a:t>
            </a:r>
            <a:endParaRPr lang="nl-NL" sz="2800" dirty="0"/>
          </a:p>
        </p:txBody>
      </p:sp>
      <p:pic>
        <p:nvPicPr>
          <p:cNvPr id="5" name="Afbeelding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003" y="332656"/>
            <a:ext cx="1080119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08379"/>
            <a:ext cx="4596142" cy="36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463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71600" y="1988840"/>
            <a:ext cx="6840759" cy="33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Waarom een andere aanpak/didactiek?</a:t>
            </a:r>
          </a:p>
          <a:p>
            <a:pPr eaLnBrk="1" hangingPunct="1"/>
            <a:r>
              <a:rPr lang="nl-NL" altLang="nl-NL" dirty="0" smtClean="0"/>
              <a:t>Natuurkunde wordt gezien als een moeilijk vak</a:t>
            </a:r>
          </a:p>
          <a:p>
            <a:pPr eaLnBrk="1" hangingPunct="1"/>
            <a:r>
              <a:rPr lang="nl-NL" altLang="nl-NL" dirty="0" smtClean="0"/>
              <a:t>Teksten zijn vaak </a:t>
            </a:r>
            <a:r>
              <a:rPr lang="nl-NL" altLang="nl-NL" dirty="0"/>
              <a:t>abstract en </a:t>
            </a:r>
            <a:r>
              <a:rPr lang="nl-NL" altLang="nl-NL" dirty="0" smtClean="0"/>
              <a:t>(te) </a:t>
            </a:r>
            <a:r>
              <a:rPr lang="nl-NL" altLang="nl-NL" dirty="0"/>
              <a:t>complex</a:t>
            </a:r>
          </a:p>
          <a:p>
            <a:r>
              <a:rPr lang="nl-NL" altLang="nl-NL" dirty="0" smtClean="0"/>
              <a:t>Vooral </a:t>
            </a:r>
            <a:r>
              <a:rPr lang="nl-NL" altLang="nl-NL" dirty="0"/>
              <a:t>gericht op de </a:t>
            </a:r>
            <a:r>
              <a:rPr lang="nl-NL" altLang="nl-NL" dirty="0" err="1"/>
              <a:t>toetsvragen</a:t>
            </a:r>
            <a:endParaRPr lang="nl-NL" altLang="nl-NL" dirty="0"/>
          </a:p>
          <a:p>
            <a:r>
              <a:rPr lang="nl-NL" altLang="nl-NL" dirty="0"/>
              <a:t>Veel tijd kwijt aan het maken van lastige sommen</a:t>
            </a:r>
          </a:p>
          <a:p>
            <a:r>
              <a:rPr lang="nl-NL" altLang="nl-NL" dirty="0" smtClean="0"/>
              <a:t>Leerlingen </a:t>
            </a:r>
            <a:r>
              <a:rPr lang="nl-NL" altLang="nl-NL" dirty="0"/>
              <a:t>maken de sommen wel, maar snappen het vaak </a:t>
            </a:r>
            <a:r>
              <a:rPr lang="nl-NL" altLang="nl-NL" dirty="0" smtClean="0"/>
              <a:t>niet en vergeten het weer snel</a:t>
            </a:r>
            <a:endParaRPr lang="nl-NL" altLang="nl-NL" dirty="0"/>
          </a:p>
          <a:p>
            <a:r>
              <a:rPr lang="nl-NL" altLang="nl-NL" dirty="0"/>
              <a:t>Veel oefenen baart kunstjes</a:t>
            </a:r>
          </a:p>
          <a:p>
            <a:r>
              <a:rPr lang="nl-NL" altLang="nl-NL" dirty="0"/>
              <a:t>Formules, formules, formules</a:t>
            </a:r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1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De SOUL van natuurkunde</a:t>
            </a:r>
          </a:p>
        </p:txBody>
      </p:sp>
      <p:sp>
        <p:nvSpPr>
          <p:cNvPr id="32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90D86-ED4D-4CB3-A358-29CA62C56F69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19461" name="Rectangle 31"/>
          <p:cNvSpPr>
            <a:spLocks noChangeArrowheads="1"/>
          </p:cNvSpPr>
          <p:nvPr/>
        </p:nvSpPr>
        <p:spPr bwMode="auto">
          <a:xfrm>
            <a:off x="107950" y="115888"/>
            <a:ext cx="8856663" cy="6626225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213" y="333375"/>
            <a:ext cx="6096000" cy="1143000"/>
          </a:xfrm>
        </p:spPr>
        <p:txBody>
          <a:bodyPr/>
          <a:lstStyle/>
          <a:p>
            <a:pPr eaLnBrk="1" hangingPunct="1"/>
            <a:r>
              <a:rPr lang="nl-NL" altLang="nl-NL" dirty="0" smtClean="0">
                <a:solidFill>
                  <a:schemeClr val="bg1"/>
                </a:solidFill>
              </a:rPr>
              <a:t>          Formulekunde?</a:t>
            </a:r>
          </a:p>
        </p:txBody>
      </p:sp>
      <p:graphicFrame>
        <p:nvGraphicFramePr>
          <p:cNvPr id="1946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8850" y="3068638"/>
          <a:ext cx="811213" cy="787400"/>
        </p:xfrm>
        <a:graphic>
          <a:graphicData uri="http://schemas.openxmlformats.org/presentationml/2006/ole">
            <p:oleObj spid="_x0000_s2275" name="Vergelijking" r:id="rId4" imgW="431613" imgH="418918" progId="Equation.3">
              <p:embed/>
            </p:oleObj>
          </a:graphicData>
        </a:graphic>
      </p:graphicFrame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u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«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2400">
              <a:latin typeface="Times New Roman" pitchFamily="18" charset="0"/>
            </a:endParaRPr>
          </a:p>
        </p:txBody>
      </p:sp>
      <p:graphicFrame>
        <p:nvGraphicFramePr>
          <p:cNvPr id="19465" name="Object 6"/>
          <p:cNvGraphicFramePr>
            <a:graphicFrameLocks noChangeAspect="1"/>
          </p:cNvGraphicFramePr>
          <p:nvPr/>
        </p:nvGraphicFramePr>
        <p:xfrm>
          <a:off x="4787900" y="1989138"/>
          <a:ext cx="928688" cy="787400"/>
        </p:xfrm>
        <a:graphic>
          <a:graphicData uri="http://schemas.openxmlformats.org/presentationml/2006/ole">
            <p:oleObj spid="_x0000_s2276" name="Vergelijking" r:id="rId5" imgW="457002" imgH="393529" progId="Equation.3">
              <p:embed/>
            </p:oleObj>
          </a:graphicData>
        </a:graphic>
      </p:graphicFrame>
      <p:graphicFrame>
        <p:nvGraphicFramePr>
          <p:cNvPr id="19466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39975" y="2781300"/>
          <a:ext cx="889000" cy="787400"/>
        </p:xfrm>
        <a:graphic>
          <a:graphicData uri="http://schemas.openxmlformats.org/presentationml/2006/ole">
            <p:oleObj spid="_x0000_s2277" name="Vergelijking" r:id="rId6" imgW="444307" imgH="393529" progId="Equation.3">
              <p:embed/>
            </p:oleObj>
          </a:graphicData>
        </a:graphic>
      </p:graphicFrame>
      <p:graphicFrame>
        <p:nvGraphicFramePr>
          <p:cNvPr id="19467" name="Object 8"/>
          <p:cNvGraphicFramePr>
            <a:graphicFrameLocks noChangeAspect="1"/>
          </p:cNvGraphicFramePr>
          <p:nvPr/>
        </p:nvGraphicFramePr>
        <p:xfrm>
          <a:off x="900113" y="2997200"/>
          <a:ext cx="889000" cy="787400"/>
        </p:xfrm>
        <a:graphic>
          <a:graphicData uri="http://schemas.openxmlformats.org/presentationml/2006/ole">
            <p:oleObj spid="_x0000_s2278" name="Vergelijking" r:id="rId7" imgW="444307" imgH="393529" progId="Equation.3">
              <p:embed/>
            </p:oleObj>
          </a:graphicData>
        </a:graphic>
      </p:graphicFrame>
      <p:graphicFrame>
        <p:nvGraphicFramePr>
          <p:cNvPr id="19468" name="Object 9"/>
          <p:cNvGraphicFramePr>
            <a:graphicFrameLocks noChangeAspect="1"/>
          </p:cNvGraphicFramePr>
          <p:nvPr/>
        </p:nvGraphicFramePr>
        <p:xfrm>
          <a:off x="3492500" y="5445125"/>
          <a:ext cx="811213" cy="787400"/>
        </p:xfrm>
        <a:graphic>
          <a:graphicData uri="http://schemas.openxmlformats.org/presentationml/2006/ole">
            <p:oleObj spid="_x0000_s2279" name="Vergelijking" r:id="rId8" imgW="431613" imgH="418918" progId="Equation.3">
              <p:embed/>
            </p:oleObj>
          </a:graphicData>
        </a:graphic>
      </p:graphicFrame>
      <p:graphicFrame>
        <p:nvGraphicFramePr>
          <p:cNvPr id="19469" name="Object 10"/>
          <p:cNvGraphicFramePr>
            <a:graphicFrameLocks noChangeAspect="1"/>
          </p:cNvGraphicFramePr>
          <p:nvPr/>
        </p:nvGraphicFramePr>
        <p:xfrm>
          <a:off x="4932363" y="2924175"/>
          <a:ext cx="835025" cy="739775"/>
        </p:xfrm>
        <a:graphic>
          <a:graphicData uri="http://schemas.openxmlformats.org/presentationml/2006/ole">
            <p:oleObj spid="_x0000_s2280" name="Vergelijking" r:id="rId9" imgW="444307" imgH="393529" progId="Equation.3">
              <p:embed/>
            </p:oleObj>
          </a:graphicData>
        </a:graphic>
      </p:graphicFrame>
      <p:graphicFrame>
        <p:nvGraphicFramePr>
          <p:cNvPr id="19470" name="Object 11"/>
          <p:cNvGraphicFramePr>
            <a:graphicFrameLocks noChangeAspect="1"/>
          </p:cNvGraphicFramePr>
          <p:nvPr/>
        </p:nvGraphicFramePr>
        <p:xfrm>
          <a:off x="395288" y="3933825"/>
          <a:ext cx="908050" cy="739775"/>
        </p:xfrm>
        <a:graphic>
          <a:graphicData uri="http://schemas.openxmlformats.org/presentationml/2006/ole">
            <p:oleObj spid="_x0000_s2281" name="Vergelijking" r:id="rId10" imgW="482391" imgH="393529" progId="Equation.3">
              <p:embed/>
            </p:oleObj>
          </a:graphicData>
        </a:graphic>
      </p:graphicFrame>
      <p:graphicFrame>
        <p:nvGraphicFramePr>
          <p:cNvPr id="19471" name="Object 12"/>
          <p:cNvGraphicFramePr>
            <a:graphicFrameLocks noChangeAspect="1"/>
          </p:cNvGraphicFramePr>
          <p:nvPr/>
        </p:nvGraphicFramePr>
        <p:xfrm>
          <a:off x="5795963" y="3644900"/>
          <a:ext cx="860425" cy="739775"/>
        </p:xfrm>
        <a:graphic>
          <a:graphicData uri="http://schemas.openxmlformats.org/presentationml/2006/ole">
            <p:oleObj spid="_x0000_s2282" name="Vergelijking" r:id="rId11" imgW="457002" imgH="393529" progId="Equation.3">
              <p:embed/>
            </p:oleObj>
          </a:graphicData>
        </a:graphic>
      </p:graphicFrame>
      <p:graphicFrame>
        <p:nvGraphicFramePr>
          <p:cNvPr id="19472" name="Object 13"/>
          <p:cNvGraphicFramePr>
            <a:graphicFrameLocks noChangeAspect="1"/>
          </p:cNvGraphicFramePr>
          <p:nvPr/>
        </p:nvGraphicFramePr>
        <p:xfrm>
          <a:off x="3708400" y="2781300"/>
          <a:ext cx="812800" cy="739775"/>
        </p:xfrm>
        <a:graphic>
          <a:graphicData uri="http://schemas.openxmlformats.org/presentationml/2006/ole">
            <p:oleObj spid="_x0000_s2283" name="Vergelijking" r:id="rId12" imgW="431613" imgH="393529" progId="Equation.3">
              <p:embed/>
            </p:oleObj>
          </a:graphicData>
        </a:graphic>
      </p:graphicFrame>
      <p:graphicFrame>
        <p:nvGraphicFramePr>
          <p:cNvPr id="19473" name="Object 14"/>
          <p:cNvGraphicFramePr>
            <a:graphicFrameLocks noChangeAspect="1"/>
          </p:cNvGraphicFramePr>
          <p:nvPr/>
        </p:nvGraphicFramePr>
        <p:xfrm>
          <a:off x="2051050" y="3716338"/>
          <a:ext cx="1004888" cy="739775"/>
        </p:xfrm>
        <a:graphic>
          <a:graphicData uri="http://schemas.openxmlformats.org/presentationml/2006/ole">
            <p:oleObj spid="_x0000_s2284" name="Vergelijking" r:id="rId13" imgW="533169" imgH="393529" progId="Equation.3">
              <p:embed/>
            </p:oleObj>
          </a:graphicData>
        </a:graphic>
      </p:graphicFrame>
      <p:graphicFrame>
        <p:nvGraphicFramePr>
          <p:cNvPr id="19474" name="Object 15"/>
          <p:cNvGraphicFramePr>
            <a:graphicFrameLocks noChangeAspect="1"/>
          </p:cNvGraphicFramePr>
          <p:nvPr/>
        </p:nvGraphicFramePr>
        <p:xfrm>
          <a:off x="539750" y="5229225"/>
          <a:ext cx="1027113" cy="739775"/>
        </p:xfrm>
        <a:graphic>
          <a:graphicData uri="http://schemas.openxmlformats.org/presentationml/2006/ole">
            <p:oleObj spid="_x0000_s2285" name="Vergelijking" r:id="rId14" imgW="545863" imgH="393529" progId="Equation.3">
              <p:embed/>
            </p:oleObj>
          </a:graphicData>
        </a:graphic>
      </p:graphicFrame>
      <p:graphicFrame>
        <p:nvGraphicFramePr>
          <p:cNvPr id="19475" name="Object 16"/>
          <p:cNvGraphicFramePr>
            <a:graphicFrameLocks noChangeAspect="1"/>
          </p:cNvGraphicFramePr>
          <p:nvPr/>
        </p:nvGraphicFramePr>
        <p:xfrm>
          <a:off x="322263" y="1916113"/>
          <a:ext cx="2174875" cy="811212"/>
        </p:xfrm>
        <a:graphic>
          <a:graphicData uri="http://schemas.openxmlformats.org/presentationml/2006/ole">
            <p:oleObj spid="_x0000_s2286" name="Vergelijking" r:id="rId15" imgW="1155700" imgH="431800" progId="Equation.3">
              <p:embed/>
            </p:oleObj>
          </a:graphicData>
        </a:graphic>
      </p:graphicFrame>
      <p:graphicFrame>
        <p:nvGraphicFramePr>
          <p:cNvPr id="19476" name="Object 17"/>
          <p:cNvGraphicFramePr>
            <a:graphicFrameLocks noChangeAspect="1"/>
          </p:cNvGraphicFramePr>
          <p:nvPr/>
        </p:nvGraphicFramePr>
        <p:xfrm>
          <a:off x="1979613" y="5300663"/>
          <a:ext cx="1169987" cy="739775"/>
        </p:xfrm>
        <a:graphic>
          <a:graphicData uri="http://schemas.openxmlformats.org/presentationml/2006/ole">
            <p:oleObj spid="_x0000_s2287" name="Vergelijking" r:id="rId16" imgW="622030" imgH="393529" progId="Equation.3">
              <p:embed/>
            </p:oleObj>
          </a:graphicData>
        </a:graphic>
      </p:graphicFrame>
      <p:graphicFrame>
        <p:nvGraphicFramePr>
          <p:cNvPr id="19477" name="Object 18"/>
          <p:cNvGraphicFramePr>
            <a:graphicFrameLocks noChangeAspect="1"/>
          </p:cNvGraphicFramePr>
          <p:nvPr/>
        </p:nvGraphicFramePr>
        <p:xfrm>
          <a:off x="7451725" y="3933825"/>
          <a:ext cx="1290638" cy="787400"/>
        </p:xfrm>
        <a:graphic>
          <a:graphicData uri="http://schemas.openxmlformats.org/presentationml/2006/ole">
            <p:oleObj spid="_x0000_s2288" name="Vergelijking" r:id="rId17" imgW="685800" imgH="419100" progId="Equation.3">
              <p:embed/>
            </p:oleObj>
          </a:graphicData>
        </a:graphic>
      </p:graphicFrame>
      <p:graphicFrame>
        <p:nvGraphicFramePr>
          <p:cNvPr id="19478" name="Object 19"/>
          <p:cNvGraphicFramePr>
            <a:graphicFrameLocks noChangeAspect="1"/>
          </p:cNvGraphicFramePr>
          <p:nvPr/>
        </p:nvGraphicFramePr>
        <p:xfrm>
          <a:off x="7235825" y="5157788"/>
          <a:ext cx="1096963" cy="739775"/>
        </p:xfrm>
        <a:graphic>
          <a:graphicData uri="http://schemas.openxmlformats.org/presentationml/2006/ole">
            <p:oleObj spid="_x0000_s2289" name="Vergelijking" r:id="rId18" imgW="583947" imgH="393529" progId="Equation.3">
              <p:embed/>
            </p:oleObj>
          </a:graphicData>
        </a:graphic>
      </p:graphicFrame>
      <p:graphicFrame>
        <p:nvGraphicFramePr>
          <p:cNvPr id="19479" name="Object 20"/>
          <p:cNvGraphicFramePr>
            <a:graphicFrameLocks noChangeAspect="1"/>
          </p:cNvGraphicFramePr>
          <p:nvPr/>
        </p:nvGraphicFramePr>
        <p:xfrm>
          <a:off x="5940425" y="1700213"/>
          <a:ext cx="2649538" cy="430212"/>
        </p:xfrm>
        <a:graphic>
          <a:graphicData uri="http://schemas.openxmlformats.org/presentationml/2006/ole">
            <p:oleObj spid="_x0000_s2290" name="Vergelijking" r:id="rId19" imgW="1409700" imgH="228600" progId="Equation.3">
              <p:embed/>
            </p:oleObj>
          </a:graphicData>
        </a:graphic>
      </p:graphicFrame>
      <p:graphicFrame>
        <p:nvGraphicFramePr>
          <p:cNvPr id="19480" name="Object 21"/>
          <p:cNvGraphicFramePr>
            <a:graphicFrameLocks noChangeAspect="1"/>
          </p:cNvGraphicFramePr>
          <p:nvPr/>
        </p:nvGraphicFramePr>
        <p:xfrm>
          <a:off x="3276600" y="4652963"/>
          <a:ext cx="1143000" cy="482600"/>
        </p:xfrm>
        <a:graphic>
          <a:graphicData uri="http://schemas.openxmlformats.org/presentationml/2006/ole">
            <p:oleObj spid="_x0000_s2291" name="Vergelijking" r:id="rId20" imgW="571252" imgH="241195" progId="Equation.3">
              <p:embed/>
            </p:oleObj>
          </a:graphicData>
        </a:graphic>
      </p:graphicFrame>
      <p:graphicFrame>
        <p:nvGraphicFramePr>
          <p:cNvPr id="19481" name="Object 22"/>
          <p:cNvGraphicFramePr>
            <a:graphicFrameLocks noChangeAspect="1"/>
          </p:cNvGraphicFramePr>
          <p:nvPr/>
        </p:nvGraphicFramePr>
        <p:xfrm>
          <a:off x="3000375" y="2133600"/>
          <a:ext cx="1160463" cy="355600"/>
        </p:xfrm>
        <a:graphic>
          <a:graphicData uri="http://schemas.openxmlformats.org/presentationml/2006/ole">
            <p:oleObj spid="_x0000_s2292" name="Vergelijking" r:id="rId21" imgW="571004" imgH="177646" progId="Equation.3">
              <p:embed/>
            </p:oleObj>
          </a:graphicData>
        </a:graphic>
      </p:graphicFrame>
      <p:graphicFrame>
        <p:nvGraphicFramePr>
          <p:cNvPr id="19482" name="Object 23"/>
          <p:cNvGraphicFramePr>
            <a:graphicFrameLocks noChangeAspect="1"/>
          </p:cNvGraphicFramePr>
          <p:nvPr/>
        </p:nvGraphicFramePr>
        <p:xfrm>
          <a:off x="4859338" y="4652963"/>
          <a:ext cx="1754187" cy="406400"/>
        </p:xfrm>
        <a:graphic>
          <a:graphicData uri="http://schemas.openxmlformats.org/presentationml/2006/ole">
            <p:oleObj spid="_x0000_s2293" name="Vergelijking" r:id="rId22" imgW="863225" imgH="203112" progId="Equation.3">
              <p:embed/>
            </p:oleObj>
          </a:graphicData>
        </a:graphic>
      </p:graphicFrame>
      <p:graphicFrame>
        <p:nvGraphicFramePr>
          <p:cNvPr id="19483" name="Object 24"/>
          <p:cNvGraphicFramePr>
            <a:graphicFrameLocks noChangeAspect="1"/>
          </p:cNvGraphicFramePr>
          <p:nvPr/>
        </p:nvGraphicFramePr>
        <p:xfrm>
          <a:off x="4787900" y="5300663"/>
          <a:ext cx="2114550" cy="889000"/>
        </p:xfrm>
        <a:graphic>
          <a:graphicData uri="http://schemas.openxmlformats.org/presentationml/2006/ole">
            <p:oleObj spid="_x0000_s2294" name="Vergelijking" r:id="rId23" imgW="1040948" imgH="444307" progId="Equation.3">
              <p:embed/>
            </p:oleObj>
          </a:graphicData>
        </a:graphic>
      </p:graphicFrame>
      <p:graphicFrame>
        <p:nvGraphicFramePr>
          <p:cNvPr id="19484" name="Object 25"/>
          <p:cNvGraphicFramePr>
            <a:graphicFrameLocks noChangeAspect="1"/>
          </p:cNvGraphicFramePr>
          <p:nvPr/>
        </p:nvGraphicFramePr>
        <p:xfrm>
          <a:off x="3708400" y="3789363"/>
          <a:ext cx="1238250" cy="355600"/>
        </p:xfrm>
        <a:graphic>
          <a:graphicData uri="http://schemas.openxmlformats.org/presentationml/2006/ole">
            <p:oleObj spid="_x0000_s2295" name="Vergelijking" r:id="rId24" imgW="609336" imgH="177723" progId="Equation.3">
              <p:embed/>
            </p:oleObj>
          </a:graphicData>
        </a:graphic>
      </p:graphicFrame>
      <p:graphicFrame>
        <p:nvGraphicFramePr>
          <p:cNvPr id="19485" name="Object 26"/>
          <p:cNvGraphicFramePr>
            <a:graphicFrameLocks noChangeAspect="1"/>
          </p:cNvGraphicFramePr>
          <p:nvPr/>
        </p:nvGraphicFramePr>
        <p:xfrm>
          <a:off x="1403350" y="4508500"/>
          <a:ext cx="1193800" cy="787400"/>
        </p:xfrm>
        <a:graphic>
          <a:graphicData uri="http://schemas.openxmlformats.org/presentationml/2006/ole">
            <p:oleObj spid="_x0000_s2296" name="Vergelijking" r:id="rId25" imgW="596641" imgH="393529" progId="Equation.3">
              <p:embed/>
            </p:oleObj>
          </a:graphicData>
        </a:graphic>
      </p:graphicFrame>
      <p:graphicFrame>
        <p:nvGraphicFramePr>
          <p:cNvPr id="19486" name="Object 27"/>
          <p:cNvGraphicFramePr>
            <a:graphicFrameLocks noChangeAspect="1"/>
          </p:cNvGraphicFramePr>
          <p:nvPr/>
        </p:nvGraphicFramePr>
        <p:xfrm>
          <a:off x="900113" y="692150"/>
          <a:ext cx="1243012" cy="858838"/>
        </p:xfrm>
        <a:graphic>
          <a:graphicData uri="http://schemas.openxmlformats.org/presentationml/2006/ole">
            <p:oleObj spid="_x0000_s2297" name="Vergelijking" r:id="rId26" imgW="660400" imgH="457200" progId="Equation.3">
              <p:embed/>
            </p:oleObj>
          </a:graphicData>
        </a:graphic>
      </p:graphicFrame>
      <p:graphicFrame>
        <p:nvGraphicFramePr>
          <p:cNvPr id="19487" name="Object 28"/>
          <p:cNvGraphicFramePr>
            <a:graphicFrameLocks noChangeAspect="1"/>
          </p:cNvGraphicFramePr>
          <p:nvPr/>
        </p:nvGraphicFramePr>
        <p:xfrm>
          <a:off x="2562225" y="1493838"/>
          <a:ext cx="2036763" cy="482600"/>
        </p:xfrm>
        <a:graphic>
          <a:graphicData uri="http://schemas.openxmlformats.org/presentationml/2006/ole">
            <p:oleObj spid="_x0000_s2298" name="Vergelijking" r:id="rId27" imgW="1002865" imgH="241195" progId="Equation.3">
              <p:embed/>
            </p:oleObj>
          </a:graphicData>
        </a:graphic>
      </p:graphicFrame>
      <p:graphicFrame>
        <p:nvGraphicFramePr>
          <p:cNvPr id="19488" name="Object 29"/>
          <p:cNvGraphicFramePr>
            <a:graphicFrameLocks noChangeAspect="1"/>
          </p:cNvGraphicFramePr>
          <p:nvPr/>
        </p:nvGraphicFramePr>
        <p:xfrm>
          <a:off x="6227763" y="2349500"/>
          <a:ext cx="1520825" cy="812800"/>
        </p:xfrm>
        <a:graphic>
          <a:graphicData uri="http://schemas.openxmlformats.org/presentationml/2006/ole">
            <p:oleObj spid="_x0000_s2299" name="Vergelijking" r:id="rId28" imgW="748975" imgH="4062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691767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71600" y="1988840"/>
            <a:ext cx="6840759" cy="33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APS:  oppervlakkig of diepgaand leren</a:t>
            </a:r>
          </a:p>
          <a:p>
            <a:pPr eaLnBrk="1" hangingPunct="1"/>
            <a:r>
              <a:rPr lang="nl-NL" altLang="nl-NL" dirty="0" smtClean="0"/>
              <a:t>Lijstje: dit moet je kennen en kunnen</a:t>
            </a:r>
          </a:p>
          <a:p>
            <a:pPr eaLnBrk="1" hangingPunct="1"/>
            <a:r>
              <a:rPr lang="nl-NL" altLang="nl-NL" dirty="0" smtClean="0"/>
              <a:t>Kennen = reproductie en uit het hoofd leren</a:t>
            </a:r>
          </a:p>
          <a:p>
            <a:r>
              <a:rPr lang="nl-NL" altLang="nl-NL" dirty="0" smtClean="0"/>
              <a:t>Kunnen = toepassen in bekende en nieuwe context</a:t>
            </a:r>
            <a:endParaRPr lang="nl-NL" altLang="nl-NL" dirty="0"/>
          </a:p>
          <a:p>
            <a:r>
              <a:rPr lang="nl-NL" altLang="nl-NL" dirty="0" smtClean="0"/>
              <a:t>Leren door voordoen en nadoen</a:t>
            </a:r>
          </a:p>
          <a:p>
            <a:r>
              <a:rPr lang="nl-NL" altLang="nl-NL" dirty="0" smtClean="0"/>
              <a:t>Oefenen</a:t>
            </a:r>
            <a:r>
              <a:rPr lang="nl-NL" altLang="nl-NL" dirty="0"/>
              <a:t>, </a:t>
            </a:r>
            <a:r>
              <a:rPr lang="nl-NL" altLang="nl-NL" dirty="0" smtClean="0"/>
              <a:t>oefenen, oefenen</a:t>
            </a:r>
          </a:p>
          <a:p>
            <a:endParaRPr lang="nl-NL" altLang="nl-NL" dirty="0"/>
          </a:p>
          <a:p>
            <a:r>
              <a:rPr lang="nl-NL" altLang="nl-NL" dirty="0" smtClean="0"/>
              <a:t>RTTI of OBIT</a:t>
            </a:r>
            <a:endParaRPr lang="nl-NL" altLang="nl-NL" dirty="0"/>
          </a:p>
          <a:p>
            <a:r>
              <a:rPr lang="nl-NL" altLang="nl-NL" dirty="0" smtClean="0"/>
              <a:t>I staat bij OBIT voor Integreervragen</a:t>
            </a:r>
            <a:endParaRPr lang="nl-NL" alt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sz="1800" dirty="0" smtClean="0"/>
          </a:p>
        </p:txBody>
      </p:sp>
      <p:sp>
        <p:nvSpPr>
          <p:cNvPr id="5" name="Tekstvak 4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8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2554709" y="332656"/>
            <a:ext cx="3601467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71600" y="1988840"/>
            <a:ext cx="6840759" cy="33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192088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2pPr>
            <a:lvl3pPr marL="1050925" indent="-177800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3pPr>
            <a:lvl4pPr marL="1409700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4pPr>
            <a:lvl5pPr marL="17684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5pPr>
            <a:lvl6pPr marL="22256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6pPr>
            <a:lvl7pPr marL="26828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7pPr>
            <a:lvl8pPr marL="31400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8pPr>
            <a:lvl9pPr marL="3597275" indent="-168275" algn="l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400" b="1" dirty="0" smtClean="0"/>
              <a:t>Dus: niet te snel naar de formules toe</a:t>
            </a:r>
          </a:p>
          <a:p>
            <a:pPr eaLnBrk="1" hangingPunct="1"/>
            <a:r>
              <a:rPr lang="nl-NL" altLang="nl-NL" dirty="0" smtClean="0"/>
              <a:t>Starten vanuit concrete situaties met een concreet doel: wat gebeurt hier?</a:t>
            </a:r>
          </a:p>
          <a:p>
            <a:pPr eaLnBrk="1" hangingPunct="1"/>
            <a:r>
              <a:rPr lang="nl-NL" altLang="nl-NL" dirty="0" smtClean="0"/>
              <a:t>Herkenbare situatie, maar nieuwe kennis</a:t>
            </a:r>
          </a:p>
          <a:p>
            <a:pPr eaLnBrk="1" hangingPunct="1"/>
            <a:r>
              <a:rPr lang="nl-NL" altLang="nl-NL" dirty="0" smtClean="0"/>
              <a:t>Eerst aandacht voor details, zorgen dat er een beeld ontstaat</a:t>
            </a:r>
          </a:p>
          <a:p>
            <a:pPr eaLnBrk="1" hangingPunct="1"/>
            <a:r>
              <a:rPr lang="nl-NL" altLang="nl-NL" dirty="0" smtClean="0"/>
              <a:t>Teksten en beelden die daarbij helpen</a:t>
            </a:r>
          </a:p>
          <a:p>
            <a:pPr eaLnBrk="1" hangingPunct="1"/>
            <a:r>
              <a:rPr lang="nl-NL" altLang="nl-NL" dirty="0" smtClean="0"/>
              <a:t>Vragen die helpen om te begrijpen wat er aan de hand is en verbindingen te leggen met bestaande kennis = integreervragen</a:t>
            </a:r>
          </a:p>
          <a:p>
            <a:pPr eaLnBrk="1" hangingPunct="1"/>
            <a:endParaRPr lang="nl-NL" altLang="nl-NL" dirty="0"/>
          </a:p>
          <a:p>
            <a:endParaRPr lang="nl-NL" dirty="0" smtClean="0"/>
          </a:p>
          <a:p>
            <a:endParaRPr lang="nl-NL" sz="1800" dirty="0" smtClean="0"/>
          </a:p>
        </p:txBody>
      </p:sp>
      <p:sp>
        <p:nvSpPr>
          <p:cNvPr id="6" name="Tekstvak 5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611560" y="2059524"/>
            <a:ext cx="7776864" cy="4299296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2000" kern="0" dirty="0" smtClean="0">
                <a:latin typeface="+mn-lt"/>
              </a:rPr>
              <a:t>Contextrijke experimenten in 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Ontdekken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2000" kern="0" dirty="0" smtClean="0">
                <a:latin typeface="+mn-lt"/>
              </a:rPr>
              <a:t>Begrippen, kennis en integreervragen in 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Begrijpen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2000" kern="0" dirty="0" smtClean="0">
                <a:latin typeface="+mn-lt"/>
              </a:rPr>
              <a:t>Kwantitatieve leerstof en formules in 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Beheersen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2000" kern="0" dirty="0" smtClean="0">
                <a:latin typeface="+mn-lt"/>
              </a:rPr>
              <a:t>Leerstof die verder gaat in 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Verdiepen</a:t>
            </a: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2000" kern="0" dirty="0" smtClean="0">
                <a:latin typeface="+mn-lt"/>
              </a:rPr>
              <a:t>Bij elke paragraaf 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Onderzoeken</a:t>
            </a: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endParaRPr lang="nl-NL" sz="2000" i="1" kern="0" dirty="0">
              <a:solidFill>
                <a:srgbClr val="0070C0"/>
              </a:solidFill>
              <a:latin typeface="+mn-lt"/>
            </a:endParaRP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2000" kern="0" dirty="0" smtClean="0">
                <a:latin typeface="+mn-lt"/>
              </a:rPr>
              <a:t>Kern zit in begrijpen en beheersen</a:t>
            </a:r>
          </a:p>
          <a:p>
            <a:pPr marL="220663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2000" kern="0" dirty="0" smtClean="0">
                <a:latin typeface="+mn-lt"/>
              </a:rPr>
              <a:t>Flexibiliteit: Maak keuzes bij ontdekken, verdiepen en onderzoeken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611560" y="1412776"/>
            <a:ext cx="4033515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A41D22"/>
                </a:solidFill>
                <a:latin typeface="Verdana" pitchFamily="34" charset="0"/>
              </a:defRPr>
            </a:lvl9pPr>
          </a:lstStyle>
          <a:p>
            <a:r>
              <a:rPr lang="nl-NL" dirty="0" smtClean="0">
                <a:solidFill>
                  <a:srgbClr val="0070C0"/>
                </a:solidFill>
              </a:rPr>
              <a:t>Didactische opbouw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latin typeface="Arial Rounded MT Bold" panose="020F0704030504030204" pitchFamily="34" charset="0"/>
              </a:rPr>
              <a:t>Newton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9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Start hoofdstuk elektriciteit klas 3</a:t>
            </a:r>
            <a:endParaRPr lang="nl-NL" sz="1600" i="1" kern="0" dirty="0" smtClean="0">
              <a:solidFill>
                <a:srgbClr val="0070C0"/>
              </a:solidFill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Elektrische apparaten</a:t>
            </a:r>
            <a:endParaRPr lang="nl-NL" sz="1600" i="1" kern="0" dirty="0" smtClean="0">
              <a:solidFill>
                <a:srgbClr val="0070C0"/>
              </a:solidFill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Energieverbruik en vermogen, watt, kilowatt, joule, kilowattuur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Nog geen formule gebruiken!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us.123rf.com/400wm/400/400/Guilu67/Guilu670905/Guilu67090500006/4779439-verschillende-elektrische-apparaten-te-vertegenwoordigen-huishou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600000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spaarbazaar.nl/images/800/Energiemeter_nieu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0" r="29938"/>
          <a:stretch/>
        </p:blipFill>
        <p:spPr bwMode="auto">
          <a:xfrm>
            <a:off x="7279253" y="2330421"/>
            <a:ext cx="1332000" cy="25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87824" y="5085184"/>
            <a:ext cx="5760640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latin typeface="+mn-lt"/>
              </a:rPr>
              <a:t>Opdrachten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>
                <a:latin typeface="+mn-lt"/>
              </a:rPr>
              <a:t>Klopt het aantal watt?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>
                <a:latin typeface="+mn-lt"/>
              </a:rPr>
              <a:t>Meten: Hoeveel kWh in 2 en in 5 minuten?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>
                <a:latin typeface="+mn-lt"/>
              </a:rPr>
              <a:t>Rekenen: Hoeveel in 1 uur? En 24 uur?</a:t>
            </a:r>
          </a:p>
          <a:p>
            <a:endParaRPr lang="nl-NL" sz="1600" b="1" dirty="0" smtClean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 Rounded MT Bold" panose="020F0704030504030204" pitchFamily="34" charset="0"/>
              </a:rPr>
              <a:t>Newton</a:t>
            </a:r>
            <a:r>
              <a:rPr lang="nl-NL" sz="4000" b="1" dirty="0" smtClean="0">
                <a:latin typeface="Arial Rounded MT Bold" panose="020F0704030504030204" pitchFamily="34" charset="0"/>
              </a:rPr>
              <a:t>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Ontdekken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-Begrijpen-Beheersen-Verdiepen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46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67544" y="3356992"/>
            <a:ext cx="1368152" cy="1162272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nl-NL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179512" y="1772815"/>
            <a:ext cx="2461130" cy="4586005"/>
          </a:xfrm>
          <a:prstGeom prst="rect">
            <a:avLst/>
          </a:prstGeom>
        </p:spPr>
        <p:txBody>
          <a:bodyPr/>
          <a:lstStyle/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lang="nl-NL" sz="1600" kern="0" dirty="0" smtClean="0">
                <a:latin typeface="+mn-lt"/>
              </a:rPr>
              <a:t>Sleutelbegrippen: energieomzetter, vermogen, watt, kilowatt, joule, kilowattuur</a:t>
            </a: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endParaRPr lang="nl-NL" sz="1600" kern="0" dirty="0" smtClean="0"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nl-NL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nl-NL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0" indent="-220663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nl-N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179512" y="126876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Ontdekken-</a:t>
            </a:r>
            <a:r>
              <a:rPr lang="nl-NL" sz="2000" b="1" i="1" kern="0" dirty="0" smtClean="0">
                <a:solidFill>
                  <a:srgbClr val="0070C0"/>
                </a:solidFill>
                <a:latin typeface="+mn-lt"/>
              </a:rPr>
              <a:t>Begrijpen</a:t>
            </a:r>
            <a:r>
              <a:rPr lang="nl-NL" sz="2000" i="1" kern="0" dirty="0" smtClean="0">
                <a:solidFill>
                  <a:srgbClr val="0070C0"/>
                </a:solidFill>
                <a:latin typeface="+mn-lt"/>
              </a:rPr>
              <a:t>-Beheersen-Verdiepen</a:t>
            </a:r>
            <a:endParaRPr lang="nl-NL" sz="2000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http://us.123rf.com/400wm/400/400/Guilu67/Guilu670905/Guilu67090500006/4779439-verschillende-elektrische-apparaten-te-vertegenwoordigen-huishoud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600000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spaarbazaar.nl/images/800/Energiemeter_nieuw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0" r="29938"/>
          <a:stretch/>
        </p:blipFill>
        <p:spPr bwMode="auto">
          <a:xfrm>
            <a:off x="7279253" y="2330421"/>
            <a:ext cx="1332000" cy="25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987824" y="5085184"/>
            <a:ext cx="576064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>
                <a:latin typeface="+mn-lt"/>
              </a:rPr>
              <a:t>Waar hangt het energieverbruik vanaf</a:t>
            </a:r>
            <a:r>
              <a:rPr lang="nl-NL" sz="1600" dirty="0" smtClean="0">
                <a:latin typeface="+mn-lt"/>
              </a:rPr>
              <a:t>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Wat is het verschil tussen watt en kWh?</a:t>
            </a: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r>
              <a:rPr lang="nl-NL" sz="1600" dirty="0" smtClean="0">
                <a:latin typeface="+mn-lt"/>
              </a:rPr>
              <a:t>kWh is niet kW per uur!</a:t>
            </a:r>
            <a:endParaRPr lang="nl-NL" sz="1600" dirty="0">
              <a:latin typeface="+mn-lt"/>
            </a:endParaRPr>
          </a:p>
          <a:p>
            <a:pPr marL="220663" lvl="0" indent="-220663">
              <a:lnSpc>
                <a:spcPct val="115000"/>
              </a:lnSpc>
              <a:spcAft>
                <a:spcPct val="25000"/>
              </a:spcAft>
              <a:buClr>
                <a:schemeClr val="tx2"/>
              </a:buClr>
              <a:buBlip>
                <a:blip r:embed="rId2"/>
              </a:buBlip>
              <a:defRPr/>
            </a:pPr>
            <a:endParaRPr lang="nl-NL" sz="1600" dirty="0" smtClean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00736" y="188640"/>
            <a:ext cx="42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 Rounded MT Bold" panose="020F0704030504030204" pitchFamily="34" charset="0"/>
              </a:rPr>
              <a:t>Newton</a:t>
            </a:r>
            <a:r>
              <a:rPr lang="nl-NL" sz="4000" b="1" dirty="0" smtClean="0">
                <a:latin typeface="Arial Rounded MT Bold" panose="020F0704030504030204" pitchFamily="34" charset="0"/>
              </a:rPr>
              <a:t> / Impact</a:t>
            </a:r>
            <a:endParaRPr lang="nl-NL" sz="40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emeMeulenhoff">
  <a:themeElements>
    <a:clrScheme name="ThiemeMeulenhoff 1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ThiemeMeulenhof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emeMeulenhoff 1">
        <a:dk1>
          <a:srgbClr val="000000"/>
        </a:dk1>
        <a:lt1>
          <a:srgbClr val="FFFFFF"/>
        </a:lt1>
        <a:dk2>
          <a:srgbClr val="FF0000"/>
        </a:dk2>
        <a:lt2>
          <a:srgbClr val="7F7F7F"/>
        </a:lt2>
        <a:accent1>
          <a:srgbClr val="FFFFFF"/>
        </a:accent1>
        <a:accent2>
          <a:srgbClr val="ABABA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9B9B9B"/>
        </a:accent6>
        <a:hlink>
          <a:srgbClr val="57575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FF0000"/>
      </a:dk2>
      <a:lt2>
        <a:srgbClr val="7F7F7F"/>
      </a:lt2>
      <a:accent1>
        <a:srgbClr val="FFFFFF"/>
      </a:accent1>
      <a:accent2>
        <a:srgbClr val="ABABAB"/>
      </a:accent2>
      <a:accent3>
        <a:srgbClr val="FFFFFF"/>
      </a:accent3>
      <a:accent4>
        <a:srgbClr val="000000"/>
      </a:accent4>
      <a:accent5>
        <a:srgbClr val="FFFFFF"/>
      </a:accent5>
      <a:accent6>
        <a:srgbClr val="9B9B9B"/>
      </a:accent6>
      <a:hlink>
        <a:srgbClr val="575757"/>
      </a:hlink>
      <a:folHlink>
        <a:srgbClr val="0000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1264</Words>
  <Application>Microsoft Office PowerPoint</Application>
  <PresentationFormat>Diavoorstelling (4:3)</PresentationFormat>
  <Paragraphs>363</Paragraphs>
  <Slides>26</Slides>
  <Notes>15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ThiemeMeulenhoff</vt:lpstr>
      <vt:lpstr>Vergelijking</vt:lpstr>
      <vt:lpstr>Dia 1</vt:lpstr>
      <vt:lpstr>Dia 2</vt:lpstr>
      <vt:lpstr>Dia 3</vt:lpstr>
      <vt:lpstr>          Formulekunde?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</vt:vector>
  </TitlesOfParts>
  <Company>NDC|VBK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deze plek komt de titel van de presentatie</dc:title>
  <dc:creator>haanh</dc:creator>
  <cp:lastModifiedBy>Kees Hooyman</cp:lastModifiedBy>
  <cp:revision>229</cp:revision>
  <cp:lastPrinted>2003-01-28T10:05:01Z</cp:lastPrinted>
  <dcterms:created xsi:type="dcterms:W3CDTF">2009-08-04T09:28:22Z</dcterms:created>
  <dcterms:modified xsi:type="dcterms:W3CDTF">2013-12-10T19:27:05Z</dcterms:modified>
</cp:coreProperties>
</file>