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9"/>
  </p:notesMasterIdLst>
  <p:sldIdLst>
    <p:sldId id="349" r:id="rId3"/>
    <p:sldId id="322" r:id="rId4"/>
    <p:sldId id="350" r:id="rId5"/>
    <p:sldId id="328" r:id="rId6"/>
    <p:sldId id="323" r:id="rId7"/>
    <p:sldId id="351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030"/>
    <a:srgbClr val="363636"/>
    <a:srgbClr val="323232"/>
    <a:srgbClr val="262626"/>
    <a:srgbClr val="2C2C2C"/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8" autoAdjust="0"/>
    <p:restoredTop sz="94660"/>
  </p:normalViewPr>
  <p:slideViewPr>
    <p:cSldViewPr>
      <p:cViewPr>
        <p:scale>
          <a:sx n="62" d="100"/>
          <a:sy n="62" d="100"/>
        </p:scale>
        <p:origin x="-1980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84419E-5D25-418A-9996-9A31CB6CE7DB}" type="doc">
      <dgm:prSet loTypeId="urn:microsoft.com/office/officeart/2005/8/layout/cycle2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A4BFF6A7-8DF1-4A26-9D18-6EADD8D0BCCC}">
      <dgm:prSet phldrT="[Tekst]" custT="1"/>
      <dgm:spPr/>
      <dgm:t>
        <a:bodyPr lIns="0" tIns="0" rIns="0" bIns="0"/>
        <a:lstStyle/>
        <a:p>
          <a:r>
            <a:rPr lang="nl-NL" sz="1500" b="1" dirty="0" smtClean="0"/>
            <a:t>Oriënteren &amp; Vragen stellen</a:t>
          </a:r>
          <a:endParaRPr lang="nl-NL" sz="1500" b="1" dirty="0"/>
        </a:p>
      </dgm:t>
    </dgm:pt>
    <dgm:pt modelId="{297F413E-4024-4A8A-A02F-B1970BEECDF7}" type="parTrans" cxnId="{A525A122-17CF-46FB-86F5-CF1F80E0C525}">
      <dgm:prSet/>
      <dgm:spPr/>
      <dgm:t>
        <a:bodyPr/>
        <a:lstStyle/>
        <a:p>
          <a:endParaRPr lang="nl-NL"/>
        </a:p>
      </dgm:t>
    </dgm:pt>
    <dgm:pt modelId="{98F06F89-A4EA-4E78-980C-825B096696A1}" type="sibTrans" cxnId="{A525A122-17CF-46FB-86F5-CF1F80E0C525}">
      <dgm:prSet/>
      <dgm:spPr/>
      <dgm:t>
        <a:bodyPr/>
        <a:lstStyle/>
        <a:p>
          <a:endParaRPr lang="nl-NL"/>
        </a:p>
      </dgm:t>
    </dgm:pt>
    <dgm:pt modelId="{4EBEF517-9DE4-48EB-9B31-49F1D9A05A0E}">
      <dgm:prSet phldrT="[Tekst]" custT="1"/>
      <dgm:spPr/>
      <dgm:t>
        <a:bodyPr lIns="0" tIns="0" rIns="0" bIns="0"/>
        <a:lstStyle/>
        <a:p>
          <a:r>
            <a:rPr lang="nl-NL" sz="1500" b="1" dirty="0" smtClean="0"/>
            <a:t>Plannen &amp; Onderzoeken</a:t>
          </a:r>
          <a:endParaRPr lang="nl-NL" sz="1500" b="1" dirty="0"/>
        </a:p>
      </dgm:t>
    </dgm:pt>
    <dgm:pt modelId="{ADA838EA-EDFC-44B9-8855-DE894A51FA38}" type="parTrans" cxnId="{3E974246-2E5B-4281-9684-9CEE764D8599}">
      <dgm:prSet/>
      <dgm:spPr/>
      <dgm:t>
        <a:bodyPr/>
        <a:lstStyle/>
        <a:p>
          <a:endParaRPr lang="nl-NL"/>
        </a:p>
      </dgm:t>
    </dgm:pt>
    <dgm:pt modelId="{40A8B734-587B-4CEB-BD2F-966DCD14EFBA}" type="sibTrans" cxnId="{3E974246-2E5B-4281-9684-9CEE764D8599}">
      <dgm:prSet/>
      <dgm:spPr/>
      <dgm:t>
        <a:bodyPr/>
        <a:lstStyle/>
        <a:p>
          <a:endParaRPr lang="nl-NL"/>
        </a:p>
      </dgm:t>
    </dgm:pt>
    <dgm:pt modelId="{46E3CF62-0182-4A04-B93A-C5E034A2DAA2}">
      <dgm:prSet phldrT="[Tekst]" custT="1"/>
      <dgm:spPr/>
      <dgm:t>
        <a:bodyPr lIns="0" tIns="0" rIns="0" bIns="0"/>
        <a:lstStyle/>
        <a:p>
          <a:r>
            <a:rPr lang="nl-NL" sz="1500" b="1" dirty="0" smtClean="0"/>
            <a:t>Analyseren &amp; Interpreteren</a:t>
          </a:r>
          <a:endParaRPr lang="nl-NL" sz="1500" b="1" dirty="0"/>
        </a:p>
      </dgm:t>
    </dgm:pt>
    <dgm:pt modelId="{E9329195-D4AB-4E2C-B7F1-C357CA550D1D}" type="parTrans" cxnId="{7D677A34-A81E-4983-997C-B3CEADF9C4A7}">
      <dgm:prSet/>
      <dgm:spPr/>
      <dgm:t>
        <a:bodyPr/>
        <a:lstStyle/>
        <a:p>
          <a:endParaRPr lang="nl-NL"/>
        </a:p>
      </dgm:t>
    </dgm:pt>
    <dgm:pt modelId="{CE7A665C-31CD-4B1B-BA54-D1F1FA118B8D}" type="sibTrans" cxnId="{7D677A34-A81E-4983-997C-B3CEADF9C4A7}">
      <dgm:prSet/>
      <dgm:spPr/>
      <dgm:t>
        <a:bodyPr/>
        <a:lstStyle/>
        <a:p>
          <a:endParaRPr lang="nl-NL"/>
        </a:p>
      </dgm:t>
    </dgm:pt>
    <dgm:pt modelId="{2FC3DF26-CAD2-426D-B1A4-7CA0C6C8BB0C}">
      <dgm:prSet phldrT="[Tekst]" custT="1"/>
      <dgm:spPr>
        <a:gradFill rotWithShape="0">
          <a:gsLst>
            <a:gs pos="80000">
              <a:srgbClr val="FF9900"/>
            </a:gs>
            <a:gs pos="100000">
              <a:schemeClr val="accent2">
                <a:hueOff val="-16655173"/>
                <a:satOff val="0"/>
                <a:lumOff val="9216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 lIns="0" tIns="0" rIns="0" bIns="0"/>
        <a:lstStyle/>
        <a:p>
          <a:r>
            <a:rPr lang="nl-NL" sz="1500" b="1" dirty="0" smtClean="0"/>
            <a:t>Concluderen &amp; Evalueren</a:t>
          </a:r>
          <a:endParaRPr lang="nl-NL" sz="1500" b="1" dirty="0"/>
        </a:p>
      </dgm:t>
    </dgm:pt>
    <dgm:pt modelId="{B093F8B5-D879-4564-A616-C94585EA4BDE}" type="parTrans" cxnId="{76AD0500-6DBD-46E5-81DE-FFBD8F7C35B0}">
      <dgm:prSet/>
      <dgm:spPr/>
      <dgm:t>
        <a:bodyPr/>
        <a:lstStyle/>
        <a:p>
          <a:endParaRPr lang="nl-NL"/>
        </a:p>
      </dgm:t>
    </dgm:pt>
    <dgm:pt modelId="{F6302FDA-F3AB-430E-9C39-B4CC572220E3}" type="sibTrans" cxnId="{76AD0500-6DBD-46E5-81DE-FFBD8F7C35B0}">
      <dgm:prSet/>
      <dgm:spPr>
        <a:gradFill rotWithShape="0">
          <a:gsLst>
            <a:gs pos="80000">
              <a:srgbClr val="FF9900"/>
            </a:gs>
            <a:gs pos="100000">
              <a:schemeClr val="accent2">
                <a:hueOff val="-16655173"/>
                <a:satOff val="0"/>
                <a:lumOff val="9216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endParaRPr lang="nl-NL"/>
        </a:p>
      </dgm:t>
    </dgm:pt>
    <dgm:pt modelId="{F108B71A-0433-4A75-B22E-434355C2F4F1}">
      <dgm:prSet custT="1"/>
      <dgm:spPr/>
      <dgm:t>
        <a:bodyPr/>
        <a:lstStyle/>
        <a:p>
          <a:r>
            <a:rPr lang="nl-NL" sz="1500" b="1" dirty="0" smtClean="0"/>
            <a:t>Hypothesen opstellen &amp; Ontwerpen</a:t>
          </a:r>
          <a:endParaRPr lang="nl-NL" sz="1500" b="1" dirty="0"/>
        </a:p>
      </dgm:t>
    </dgm:pt>
    <dgm:pt modelId="{1179362D-197D-4775-8FA5-245F201BE2AF}" type="parTrans" cxnId="{675CF910-ABAE-494F-8DFE-C85A30CC5922}">
      <dgm:prSet/>
      <dgm:spPr/>
      <dgm:t>
        <a:bodyPr/>
        <a:lstStyle/>
        <a:p>
          <a:endParaRPr lang="nl-NL"/>
        </a:p>
      </dgm:t>
    </dgm:pt>
    <dgm:pt modelId="{44317EBC-0BD1-4555-83F3-8045B56DAB2E}" type="sibTrans" cxnId="{675CF910-ABAE-494F-8DFE-C85A30CC5922}">
      <dgm:prSet/>
      <dgm:spPr/>
      <dgm:t>
        <a:bodyPr/>
        <a:lstStyle/>
        <a:p>
          <a:endParaRPr lang="nl-NL"/>
        </a:p>
      </dgm:t>
    </dgm:pt>
    <dgm:pt modelId="{60D19B86-89FE-4582-AA69-354826B346AB}" type="pres">
      <dgm:prSet presAssocID="{5684419E-5D25-418A-9996-9A31CB6CE7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88046F5-5951-4E83-ADFE-091048FFFA35}" type="pres">
      <dgm:prSet presAssocID="{A4BFF6A7-8DF1-4A26-9D18-6EADD8D0BCC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F9207BA-12EC-47C9-B6D1-C23875B223B4}" type="pres">
      <dgm:prSet presAssocID="{98F06F89-A4EA-4E78-980C-825B096696A1}" presName="sibTrans" presStyleLbl="sibTrans2D1" presStyleIdx="0" presStyleCnt="5"/>
      <dgm:spPr/>
      <dgm:t>
        <a:bodyPr/>
        <a:lstStyle/>
        <a:p>
          <a:endParaRPr lang="nl-NL"/>
        </a:p>
      </dgm:t>
    </dgm:pt>
    <dgm:pt modelId="{C308D75D-752F-4653-9665-594A92310F7C}" type="pres">
      <dgm:prSet presAssocID="{98F06F89-A4EA-4E78-980C-825B096696A1}" presName="connectorText" presStyleLbl="sibTrans2D1" presStyleIdx="0" presStyleCnt="5"/>
      <dgm:spPr/>
      <dgm:t>
        <a:bodyPr/>
        <a:lstStyle/>
        <a:p>
          <a:endParaRPr lang="nl-NL"/>
        </a:p>
      </dgm:t>
    </dgm:pt>
    <dgm:pt modelId="{1E682ABA-F522-4E6C-AB08-4320B16B446F}" type="pres">
      <dgm:prSet presAssocID="{F108B71A-0433-4A75-B22E-434355C2F4F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9B59EFB-E11F-46EE-843C-00815091C60F}" type="pres">
      <dgm:prSet presAssocID="{44317EBC-0BD1-4555-83F3-8045B56DAB2E}" presName="sibTrans" presStyleLbl="sibTrans2D1" presStyleIdx="1" presStyleCnt="5"/>
      <dgm:spPr/>
      <dgm:t>
        <a:bodyPr/>
        <a:lstStyle/>
        <a:p>
          <a:endParaRPr lang="nl-NL"/>
        </a:p>
      </dgm:t>
    </dgm:pt>
    <dgm:pt modelId="{1F0A183E-944E-4F68-B8BE-9C6A5F19519E}" type="pres">
      <dgm:prSet presAssocID="{44317EBC-0BD1-4555-83F3-8045B56DAB2E}" presName="connectorText" presStyleLbl="sibTrans2D1" presStyleIdx="1" presStyleCnt="5"/>
      <dgm:spPr/>
      <dgm:t>
        <a:bodyPr/>
        <a:lstStyle/>
        <a:p>
          <a:endParaRPr lang="nl-NL"/>
        </a:p>
      </dgm:t>
    </dgm:pt>
    <dgm:pt modelId="{D6F063FE-94BD-4BC7-83B1-752DE4F7963D}" type="pres">
      <dgm:prSet presAssocID="{4EBEF517-9DE4-48EB-9B31-49F1D9A05A0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6078178-5B90-4F5E-BFA3-F60470F3851E}" type="pres">
      <dgm:prSet presAssocID="{40A8B734-587B-4CEB-BD2F-966DCD14EFBA}" presName="sibTrans" presStyleLbl="sibTrans2D1" presStyleIdx="2" presStyleCnt="5"/>
      <dgm:spPr/>
      <dgm:t>
        <a:bodyPr/>
        <a:lstStyle/>
        <a:p>
          <a:endParaRPr lang="nl-NL"/>
        </a:p>
      </dgm:t>
    </dgm:pt>
    <dgm:pt modelId="{DC904C7C-FDDA-4FBB-9A8C-14D0336A34B9}" type="pres">
      <dgm:prSet presAssocID="{40A8B734-587B-4CEB-BD2F-966DCD14EFBA}" presName="connectorText" presStyleLbl="sibTrans2D1" presStyleIdx="2" presStyleCnt="5"/>
      <dgm:spPr/>
      <dgm:t>
        <a:bodyPr/>
        <a:lstStyle/>
        <a:p>
          <a:endParaRPr lang="nl-NL"/>
        </a:p>
      </dgm:t>
    </dgm:pt>
    <dgm:pt modelId="{25C613B0-9884-4370-96D0-5BA424D181FA}" type="pres">
      <dgm:prSet presAssocID="{46E3CF62-0182-4A04-B93A-C5E034A2DAA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72F2338-1E14-481A-92DA-92B9F4D44E9D}" type="pres">
      <dgm:prSet presAssocID="{CE7A665C-31CD-4B1B-BA54-D1F1FA118B8D}" presName="sibTrans" presStyleLbl="sibTrans2D1" presStyleIdx="3" presStyleCnt="5"/>
      <dgm:spPr/>
      <dgm:t>
        <a:bodyPr/>
        <a:lstStyle/>
        <a:p>
          <a:endParaRPr lang="nl-NL"/>
        </a:p>
      </dgm:t>
    </dgm:pt>
    <dgm:pt modelId="{D3E6BA54-B066-4171-87E5-32844759E25E}" type="pres">
      <dgm:prSet presAssocID="{CE7A665C-31CD-4B1B-BA54-D1F1FA118B8D}" presName="connectorText" presStyleLbl="sibTrans2D1" presStyleIdx="3" presStyleCnt="5"/>
      <dgm:spPr/>
      <dgm:t>
        <a:bodyPr/>
        <a:lstStyle/>
        <a:p>
          <a:endParaRPr lang="nl-NL"/>
        </a:p>
      </dgm:t>
    </dgm:pt>
    <dgm:pt modelId="{5040652C-AC7C-4105-AF32-15348C5BB125}" type="pres">
      <dgm:prSet presAssocID="{2FC3DF26-CAD2-426D-B1A4-7CA0C6C8BB0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FD6DE2B-A95B-4580-B70A-EB5452119789}" type="pres">
      <dgm:prSet presAssocID="{F6302FDA-F3AB-430E-9C39-B4CC572220E3}" presName="sibTrans" presStyleLbl="sibTrans2D1" presStyleIdx="4" presStyleCnt="5"/>
      <dgm:spPr/>
      <dgm:t>
        <a:bodyPr/>
        <a:lstStyle/>
        <a:p>
          <a:endParaRPr lang="nl-NL"/>
        </a:p>
      </dgm:t>
    </dgm:pt>
    <dgm:pt modelId="{314879CC-D470-4D24-BD3F-BEB185E254BC}" type="pres">
      <dgm:prSet presAssocID="{F6302FDA-F3AB-430E-9C39-B4CC572220E3}" presName="connectorText" presStyleLbl="sibTrans2D1" presStyleIdx="4" presStyleCnt="5"/>
      <dgm:spPr/>
      <dgm:t>
        <a:bodyPr/>
        <a:lstStyle/>
        <a:p>
          <a:endParaRPr lang="nl-NL"/>
        </a:p>
      </dgm:t>
    </dgm:pt>
  </dgm:ptLst>
  <dgm:cxnLst>
    <dgm:cxn modelId="{3C178738-9D3D-44EF-87EB-D84F0A967AF9}" type="presOf" srcId="{98F06F89-A4EA-4E78-980C-825B096696A1}" destId="{3F9207BA-12EC-47C9-B6D1-C23875B223B4}" srcOrd="0" destOrd="0" presId="urn:microsoft.com/office/officeart/2005/8/layout/cycle2"/>
    <dgm:cxn modelId="{6B1F8D13-84BE-42E9-8063-A5809FC2A4D4}" type="presOf" srcId="{40A8B734-587B-4CEB-BD2F-966DCD14EFBA}" destId="{76078178-5B90-4F5E-BFA3-F60470F3851E}" srcOrd="0" destOrd="0" presId="urn:microsoft.com/office/officeart/2005/8/layout/cycle2"/>
    <dgm:cxn modelId="{9A66DE3A-B773-4117-8F52-EB6650FACE6D}" type="presOf" srcId="{40A8B734-587B-4CEB-BD2F-966DCD14EFBA}" destId="{DC904C7C-FDDA-4FBB-9A8C-14D0336A34B9}" srcOrd="1" destOrd="0" presId="urn:microsoft.com/office/officeart/2005/8/layout/cycle2"/>
    <dgm:cxn modelId="{99E74364-AB0E-4086-8A67-F67C4E02BD01}" type="presOf" srcId="{5684419E-5D25-418A-9996-9A31CB6CE7DB}" destId="{60D19B86-89FE-4582-AA69-354826B346AB}" srcOrd="0" destOrd="0" presId="urn:microsoft.com/office/officeart/2005/8/layout/cycle2"/>
    <dgm:cxn modelId="{3E974246-2E5B-4281-9684-9CEE764D8599}" srcId="{5684419E-5D25-418A-9996-9A31CB6CE7DB}" destId="{4EBEF517-9DE4-48EB-9B31-49F1D9A05A0E}" srcOrd="2" destOrd="0" parTransId="{ADA838EA-EDFC-44B9-8855-DE894A51FA38}" sibTransId="{40A8B734-587B-4CEB-BD2F-966DCD14EFBA}"/>
    <dgm:cxn modelId="{C25442B2-EDFA-421A-B58B-154BA99C0169}" type="presOf" srcId="{46E3CF62-0182-4A04-B93A-C5E034A2DAA2}" destId="{25C613B0-9884-4370-96D0-5BA424D181FA}" srcOrd="0" destOrd="0" presId="urn:microsoft.com/office/officeart/2005/8/layout/cycle2"/>
    <dgm:cxn modelId="{818B7142-8033-4375-84CF-90452B298EA8}" type="presOf" srcId="{CE7A665C-31CD-4B1B-BA54-D1F1FA118B8D}" destId="{D3E6BA54-B066-4171-87E5-32844759E25E}" srcOrd="1" destOrd="0" presId="urn:microsoft.com/office/officeart/2005/8/layout/cycle2"/>
    <dgm:cxn modelId="{639A6AF0-30FD-4675-BB83-0E9D3624563C}" type="presOf" srcId="{44317EBC-0BD1-4555-83F3-8045B56DAB2E}" destId="{E9B59EFB-E11F-46EE-843C-00815091C60F}" srcOrd="0" destOrd="0" presId="urn:microsoft.com/office/officeart/2005/8/layout/cycle2"/>
    <dgm:cxn modelId="{A525A122-17CF-46FB-86F5-CF1F80E0C525}" srcId="{5684419E-5D25-418A-9996-9A31CB6CE7DB}" destId="{A4BFF6A7-8DF1-4A26-9D18-6EADD8D0BCCC}" srcOrd="0" destOrd="0" parTransId="{297F413E-4024-4A8A-A02F-B1970BEECDF7}" sibTransId="{98F06F89-A4EA-4E78-980C-825B096696A1}"/>
    <dgm:cxn modelId="{7D677A34-A81E-4983-997C-B3CEADF9C4A7}" srcId="{5684419E-5D25-418A-9996-9A31CB6CE7DB}" destId="{46E3CF62-0182-4A04-B93A-C5E034A2DAA2}" srcOrd="3" destOrd="0" parTransId="{E9329195-D4AB-4E2C-B7F1-C357CA550D1D}" sibTransId="{CE7A665C-31CD-4B1B-BA54-D1F1FA118B8D}"/>
    <dgm:cxn modelId="{9A736C76-2E9B-47D6-9D3E-E07E98506EAE}" type="presOf" srcId="{CE7A665C-31CD-4B1B-BA54-D1F1FA118B8D}" destId="{272F2338-1E14-481A-92DA-92B9F4D44E9D}" srcOrd="0" destOrd="0" presId="urn:microsoft.com/office/officeart/2005/8/layout/cycle2"/>
    <dgm:cxn modelId="{1957ABB6-82D5-427B-8855-225911ED4AA1}" type="presOf" srcId="{44317EBC-0BD1-4555-83F3-8045B56DAB2E}" destId="{1F0A183E-944E-4F68-B8BE-9C6A5F19519E}" srcOrd="1" destOrd="0" presId="urn:microsoft.com/office/officeart/2005/8/layout/cycle2"/>
    <dgm:cxn modelId="{76AD0500-6DBD-46E5-81DE-FFBD8F7C35B0}" srcId="{5684419E-5D25-418A-9996-9A31CB6CE7DB}" destId="{2FC3DF26-CAD2-426D-B1A4-7CA0C6C8BB0C}" srcOrd="4" destOrd="0" parTransId="{B093F8B5-D879-4564-A616-C94585EA4BDE}" sibTransId="{F6302FDA-F3AB-430E-9C39-B4CC572220E3}"/>
    <dgm:cxn modelId="{D2E39D67-D796-454B-9C3F-E8853C90D008}" type="presOf" srcId="{98F06F89-A4EA-4E78-980C-825B096696A1}" destId="{C308D75D-752F-4653-9665-594A92310F7C}" srcOrd="1" destOrd="0" presId="urn:microsoft.com/office/officeart/2005/8/layout/cycle2"/>
    <dgm:cxn modelId="{FD1C479B-61AA-4210-85FB-2118EC840970}" type="presOf" srcId="{F6302FDA-F3AB-430E-9C39-B4CC572220E3}" destId="{7FD6DE2B-A95B-4580-B70A-EB5452119789}" srcOrd="0" destOrd="0" presId="urn:microsoft.com/office/officeart/2005/8/layout/cycle2"/>
    <dgm:cxn modelId="{07CEBCDA-D033-44D3-A9E2-F178C8C3FFE6}" type="presOf" srcId="{F108B71A-0433-4A75-B22E-434355C2F4F1}" destId="{1E682ABA-F522-4E6C-AB08-4320B16B446F}" srcOrd="0" destOrd="0" presId="urn:microsoft.com/office/officeart/2005/8/layout/cycle2"/>
    <dgm:cxn modelId="{CE9B6236-C367-4F50-8B60-8335F284BE46}" type="presOf" srcId="{2FC3DF26-CAD2-426D-B1A4-7CA0C6C8BB0C}" destId="{5040652C-AC7C-4105-AF32-15348C5BB125}" srcOrd="0" destOrd="0" presId="urn:microsoft.com/office/officeart/2005/8/layout/cycle2"/>
    <dgm:cxn modelId="{8903E801-5D2B-4D89-AD1C-14F39A95F092}" type="presOf" srcId="{A4BFF6A7-8DF1-4A26-9D18-6EADD8D0BCCC}" destId="{A88046F5-5951-4E83-ADFE-091048FFFA35}" srcOrd="0" destOrd="0" presId="urn:microsoft.com/office/officeart/2005/8/layout/cycle2"/>
    <dgm:cxn modelId="{675CF910-ABAE-494F-8DFE-C85A30CC5922}" srcId="{5684419E-5D25-418A-9996-9A31CB6CE7DB}" destId="{F108B71A-0433-4A75-B22E-434355C2F4F1}" srcOrd="1" destOrd="0" parTransId="{1179362D-197D-4775-8FA5-245F201BE2AF}" sibTransId="{44317EBC-0BD1-4555-83F3-8045B56DAB2E}"/>
    <dgm:cxn modelId="{8F244E6D-1CFE-48D0-8B64-7885F1442105}" type="presOf" srcId="{F6302FDA-F3AB-430E-9C39-B4CC572220E3}" destId="{314879CC-D470-4D24-BD3F-BEB185E254BC}" srcOrd="1" destOrd="0" presId="urn:microsoft.com/office/officeart/2005/8/layout/cycle2"/>
    <dgm:cxn modelId="{0D37090E-85BB-4863-BBCF-39738B8D735C}" type="presOf" srcId="{4EBEF517-9DE4-48EB-9B31-49F1D9A05A0E}" destId="{D6F063FE-94BD-4BC7-83B1-752DE4F7963D}" srcOrd="0" destOrd="0" presId="urn:microsoft.com/office/officeart/2005/8/layout/cycle2"/>
    <dgm:cxn modelId="{5FE80FED-C9DD-4C68-962F-915D4680569D}" type="presParOf" srcId="{60D19B86-89FE-4582-AA69-354826B346AB}" destId="{A88046F5-5951-4E83-ADFE-091048FFFA35}" srcOrd="0" destOrd="0" presId="urn:microsoft.com/office/officeart/2005/8/layout/cycle2"/>
    <dgm:cxn modelId="{39BF3989-55E2-4C49-B709-EF5568C8F8E0}" type="presParOf" srcId="{60D19B86-89FE-4582-AA69-354826B346AB}" destId="{3F9207BA-12EC-47C9-B6D1-C23875B223B4}" srcOrd="1" destOrd="0" presId="urn:microsoft.com/office/officeart/2005/8/layout/cycle2"/>
    <dgm:cxn modelId="{08E3F17F-264A-4517-A143-7E17B73B636D}" type="presParOf" srcId="{3F9207BA-12EC-47C9-B6D1-C23875B223B4}" destId="{C308D75D-752F-4653-9665-594A92310F7C}" srcOrd="0" destOrd="0" presId="urn:microsoft.com/office/officeart/2005/8/layout/cycle2"/>
    <dgm:cxn modelId="{6C0959B1-5A12-45E3-B799-CEED160DF455}" type="presParOf" srcId="{60D19B86-89FE-4582-AA69-354826B346AB}" destId="{1E682ABA-F522-4E6C-AB08-4320B16B446F}" srcOrd="2" destOrd="0" presId="urn:microsoft.com/office/officeart/2005/8/layout/cycle2"/>
    <dgm:cxn modelId="{5A4FC346-7607-432C-9B1D-B6D6BDF36191}" type="presParOf" srcId="{60D19B86-89FE-4582-AA69-354826B346AB}" destId="{E9B59EFB-E11F-46EE-843C-00815091C60F}" srcOrd="3" destOrd="0" presId="urn:microsoft.com/office/officeart/2005/8/layout/cycle2"/>
    <dgm:cxn modelId="{16FB5763-51D6-48DF-878D-9694937150E9}" type="presParOf" srcId="{E9B59EFB-E11F-46EE-843C-00815091C60F}" destId="{1F0A183E-944E-4F68-B8BE-9C6A5F19519E}" srcOrd="0" destOrd="0" presId="urn:microsoft.com/office/officeart/2005/8/layout/cycle2"/>
    <dgm:cxn modelId="{6F025FBB-28EA-4C6A-A0A8-CEA47B632EDD}" type="presParOf" srcId="{60D19B86-89FE-4582-AA69-354826B346AB}" destId="{D6F063FE-94BD-4BC7-83B1-752DE4F7963D}" srcOrd="4" destOrd="0" presId="urn:microsoft.com/office/officeart/2005/8/layout/cycle2"/>
    <dgm:cxn modelId="{7FD78410-E792-4F24-BCA8-75E2A7C606BE}" type="presParOf" srcId="{60D19B86-89FE-4582-AA69-354826B346AB}" destId="{76078178-5B90-4F5E-BFA3-F60470F3851E}" srcOrd="5" destOrd="0" presId="urn:microsoft.com/office/officeart/2005/8/layout/cycle2"/>
    <dgm:cxn modelId="{2CDF87C0-E346-475E-9D2C-C6A98D84564B}" type="presParOf" srcId="{76078178-5B90-4F5E-BFA3-F60470F3851E}" destId="{DC904C7C-FDDA-4FBB-9A8C-14D0336A34B9}" srcOrd="0" destOrd="0" presId="urn:microsoft.com/office/officeart/2005/8/layout/cycle2"/>
    <dgm:cxn modelId="{67F4836C-AAA0-47E9-8B49-50E2B95CD402}" type="presParOf" srcId="{60D19B86-89FE-4582-AA69-354826B346AB}" destId="{25C613B0-9884-4370-96D0-5BA424D181FA}" srcOrd="6" destOrd="0" presId="urn:microsoft.com/office/officeart/2005/8/layout/cycle2"/>
    <dgm:cxn modelId="{CBED62B2-547B-4BD2-8765-01892597BCE9}" type="presParOf" srcId="{60D19B86-89FE-4582-AA69-354826B346AB}" destId="{272F2338-1E14-481A-92DA-92B9F4D44E9D}" srcOrd="7" destOrd="0" presId="urn:microsoft.com/office/officeart/2005/8/layout/cycle2"/>
    <dgm:cxn modelId="{277E5853-AE7C-4F08-B513-0304ABC368AC}" type="presParOf" srcId="{272F2338-1E14-481A-92DA-92B9F4D44E9D}" destId="{D3E6BA54-B066-4171-87E5-32844759E25E}" srcOrd="0" destOrd="0" presId="urn:microsoft.com/office/officeart/2005/8/layout/cycle2"/>
    <dgm:cxn modelId="{24BBBB5A-0BE5-4C21-95F6-09CA980BD4D7}" type="presParOf" srcId="{60D19B86-89FE-4582-AA69-354826B346AB}" destId="{5040652C-AC7C-4105-AF32-15348C5BB125}" srcOrd="8" destOrd="0" presId="urn:microsoft.com/office/officeart/2005/8/layout/cycle2"/>
    <dgm:cxn modelId="{6C3CA8C2-FA6F-4157-8FAD-9B2CC0B5A7EE}" type="presParOf" srcId="{60D19B86-89FE-4582-AA69-354826B346AB}" destId="{7FD6DE2B-A95B-4580-B70A-EB5452119789}" srcOrd="9" destOrd="0" presId="urn:microsoft.com/office/officeart/2005/8/layout/cycle2"/>
    <dgm:cxn modelId="{1F3B741D-BB19-494C-8A61-52DDD9BE1E1A}" type="presParOf" srcId="{7FD6DE2B-A95B-4580-B70A-EB5452119789}" destId="{314879CC-D470-4D24-BD3F-BEB185E254B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046F5-5951-4E83-ADFE-091048FFFA35}">
      <dsp:nvSpPr>
        <dsp:cNvPr id="0" name=""/>
        <dsp:cNvSpPr/>
      </dsp:nvSpPr>
      <dsp:spPr>
        <a:xfrm>
          <a:off x="3137120" y="833"/>
          <a:ext cx="1726783" cy="172678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b="1" kern="1200" dirty="0" smtClean="0"/>
            <a:t>Oriënteren &amp; Vragen stellen</a:t>
          </a:r>
          <a:endParaRPr lang="nl-NL" sz="1500" b="1" kern="1200" dirty="0"/>
        </a:p>
      </dsp:txBody>
      <dsp:txXfrm>
        <a:off x="3390002" y="253715"/>
        <a:ext cx="1221019" cy="1221019"/>
      </dsp:txXfrm>
    </dsp:sp>
    <dsp:sp modelId="{3F9207BA-12EC-47C9-B6D1-C23875B223B4}">
      <dsp:nvSpPr>
        <dsp:cNvPr id="0" name=""/>
        <dsp:cNvSpPr/>
      </dsp:nvSpPr>
      <dsp:spPr>
        <a:xfrm rot="2160000">
          <a:off x="4809041" y="1326580"/>
          <a:ext cx="457837" cy="582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600" kern="1200"/>
        </a:p>
      </dsp:txBody>
      <dsp:txXfrm>
        <a:off x="4822157" y="1402772"/>
        <a:ext cx="320486" cy="349673"/>
      </dsp:txXfrm>
    </dsp:sp>
    <dsp:sp modelId="{1E682ABA-F522-4E6C-AB08-4320B16B446F}">
      <dsp:nvSpPr>
        <dsp:cNvPr id="0" name=""/>
        <dsp:cNvSpPr/>
      </dsp:nvSpPr>
      <dsp:spPr>
        <a:xfrm>
          <a:off x="5232982" y="1523565"/>
          <a:ext cx="1726783" cy="1726783"/>
        </a:xfrm>
        <a:prstGeom prst="ellipse">
          <a:avLst/>
        </a:prstGeom>
        <a:gradFill rotWithShape="0">
          <a:gsLst>
            <a:gs pos="0">
              <a:schemeClr val="accent2">
                <a:hueOff val="-4163793"/>
                <a:satOff val="0"/>
                <a:lumOff val="2304"/>
                <a:alphaOff val="0"/>
                <a:shade val="51000"/>
                <a:satMod val="130000"/>
              </a:schemeClr>
            </a:gs>
            <a:gs pos="80000">
              <a:schemeClr val="accent2">
                <a:hueOff val="-4163793"/>
                <a:satOff val="0"/>
                <a:lumOff val="2304"/>
                <a:alphaOff val="0"/>
                <a:shade val="93000"/>
                <a:satMod val="130000"/>
              </a:schemeClr>
            </a:gs>
            <a:gs pos="100000">
              <a:schemeClr val="accent2">
                <a:hueOff val="-4163793"/>
                <a:satOff val="0"/>
                <a:lumOff val="23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b="1" kern="1200" dirty="0" smtClean="0"/>
            <a:t>Hypothesen opstellen &amp; Ontwerpen</a:t>
          </a:r>
          <a:endParaRPr lang="nl-NL" sz="1500" b="1" kern="1200" dirty="0"/>
        </a:p>
      </dsp:txBody>
      <dsp:txXfrm>
        <a:off x="5485864" y="1776447"/>
        <a:ext cx="1221019" cy="1221019"/>
      </dsp:txXfrm>
    </dsp:sp>
    <dsp:sp modelId="{E9B59EFB-E11F-46EE-843C-00815091C60F}">
      <dsp:nvSpPr>
        <dsp:cNvPr id="0" name=""/>
        <dsp:cNvSpPr/>
      </dsp:nvSpPr>
      <dsp:spPr>
        <a:xfrm rot="6480000">
          <a:off x="5471185" y="3315156"/>
          <a:ext cx="457837" cy="582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163793"/>
            <a:satOff val="0"/>
            <a:lumOff val="230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600" kern="1200"/>
        </a:p>
      </dsp:txBody>
      <dsp:txXfrm rot="10800000">
        <a:off x="5561082" y="3366400"/>
        <a:ext cx="320486" cy="349673"/>
      </dsp:txXfrm>
    </dsp:sp>
    <dsp:sp modelId="{D6F063FE-94BD-4BC7-83B1-752DE4F7963D}">
      <dsp:nvSpPr>
        <dsp:cNvPr id="0" name=""/>
        <dsp:cNvSpPr/>
      </dsp:nvSpPr>
      <dsp:spPr>
        <a:xfrm>
          <a:off x="4432434" y="3987399"/>
          <a:ext cx="1726783" cy="1726783"/>
        </a:xfrm>
        <a:prstGeom prst="ellipse">
          <a:avLst/>
        </a:prstGeom>
        <a:gradFill rotWithShape="0">
          <a:gsLst>
            <a:gs pos="0">
              <a:schemeClr val="accent2">
                <a:hueOff val="-8327586"/>
                <a:satOff val="0"/>
                <a:lumOff val="4608"/>
                <a:alphaOff val="0"/>
                <a:shade val="51000"/>
                <a:satMod val="130000"/>
              </a:schemeClr>
            </a:gs>
            <a:gs pos="80000">
              <a:schemeClr val="accent2">
                <a:hueOff val="-8327586"/>
                <a:satOff val="0"/>
                <a:lumOff val="4608"/>
                <a:alphaOff val="0"/>
                <a:shade val="93000"/>
                <a:satMod val="130000"/>
              </a:schemeClr>
            </a:gs>
            <a:gs pos="100000">
              <a:schemeClr val="accent2">
                <a:hueOff val="-8327586"/>
                <a:satOff val="0"/>
                <a:lumOff val="46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b="1" kern="1200" dirty="0" smtClean="0"/>
            <a:t>Plannen &amp; Onderzoeken</a:t>
          </a:r>
          <a:endParaRPr lang="nl-NL" sz="1500" b="1" kern="1200" dirty="0"/>
        </a:p>
      </dsp:txBody>
      <dsp:txXfrm>
        <a:off x="4685316" y="4240281"/>
        <a:ext cx="1221019" cy="1221019"/>
      </dsp:txXfrm>
    </dsp:sp>
    <dsp:sp modelId="{76078178-5B90-4F5E-BFA3-F60470F3851E}">
      <dsp:nvSpPr>
        <dsp:cNvPr id="0" name=""/>
        <dsp:cNvSpPr/>
      </dsp:nvSpPr>
      <dsp:spPr>
        <a:xfrm rot="10800000">
          <a:off x="3784550" y="4559396"/>
          <a:ext cx="457837" cy="582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8327586"/>
            <a:satOff val="0"/>
            <a:lumOff val="460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600" kern="1200"/>
        </a:p>
      </dsp:txBody>
      <dsp:txXfrm rot="10800000">
        <a:off x="3921901" y="4675954"/>
        <a:ext cx="320486" cy="349673"/>
      </dsp:txXfrm>
    </dsp:sp>
    <dsp:sp modelId="{25C613B0-9884-4370-96D0-5BA424D181FA}">
      <dsp:nvSpPr>
        <dsp:cNvPr id="0" name=""/>
        <dsp:cNvSpPr/>
      </dsp:nvSpPr>
      <dsp:spPr>
        <a:xfrm>
          <a:off x="1841806" y="3987399"/>
          <a:ext cx="1726783" cy="1726783"/>
        </a:xfrm>
        <a:prstGeom prst="ellipse">
          <a:avLst/>
        </a:prstGeom>
        <a:gradFill rotWithShape="0">
          <a:gsLst>
            <a:gs pos="0">
              <a:schemeClr val="accent2">
                <a:hueOff val="-12491380"/>
                <a:satOff val="0"/>
                <a:lumOff val="6912"/>
                <a:alphaOff val="0"/>
                <a:shade val="51000"/>
                <a:satMod val="130000"/>
              </a:schemeClr>
            </a:gs>
            <a:gs pos="80000">
              <a:schemeClr val="accent2">
                <a:hueOff val="-12491380"/>
                <a:satOff val="0"/>
                <a:lumOff val="6912"/>
                <a:alphaOff val="0"/>
                <a:shade val="93000"/>
                <a:satMod val="130000"/>
              </a:schemeClr>
            </a:gs>
            <a:gs pos="100000">
              <a:schemeClr val="accent2">
                <a:hueOff val="-12491380"/>
                <a:satOff val="0"/>
                <a:lumOff val="69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b="1" kern="1200" dirty="0" smtClean="0"/>
            <a:t>Analyseren &amp; Interpreteren</a:t>
          </a:r>
          <a:endParaRPr lang="nl-NL" sz="1500" b="1" kern="1200" dirty="0"/>
        </a:p>
      </dsp:txBody>
      <dsp:txXfrm>
        <a:off x="2094688" y="4240281"/>
        <a:ext cx="1221019" cy="1221019"/>
      </dsp:txXfrm>
    </dsp:sp>
    <dsp:sp modelId="{272F2338-1E14-481A-92DA-92B9F4D44E9D}">
      <dsp:nvSpPr>
        <dsp:cNvPr id="0" name=""/>
        <dsp:cNvSpPr/>
      </dsp:nvSpPr>
      <dsp:spPr>
        <a:xfrm rot="15120000">
          <a:off x="2080009" y="3339803"/>
          <a:ext cx="457837" cy="582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2491380"/>
            <a:satOff val="0"/>
            <a:lumOff val="691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600" kern="1200"/>
        </a:p>
      </dsp:txBody>
      <dsp:txXfrm rot="10800000">
        <a:off x="2169906" y="3521675"/>
        <a:ext cx="320486" cy="349673"/>
      </dsp:txXfrm>
    </dsp:sp>
    <dsp:sp modelId="{5040652C-AC7C-4105-AF32-15348C5BB125}">
      <dsp:nvSpPr>
        <dsp:cNvPr id="0" name=""/>
        <dsp:cNvSpPr/>
      </dsp:nvSpPr>
      <dsp:spPr>
        <a:xfrm>
          <a:off x="1041258" y="1523565"/>
          <a:ext cx="1726783" cy="1726783"/>
        </a:xfrm>
        <a:prstGeom prst="ellipse">
          <a:avLst/>
        </a:prstGeom>
        <a:gradFill rotWithShape="0">
          <a:gsLst>
            <a:gs pos="80000">
              <a:srgbClr val="FF9900"/>
            </a:gs>
            <a:gs pos="100000">
              <a:schemeClr val="accent2">
                <a:hueOff val="-16655173"/>
                <a:satOff val="0"/>
                <a:lumOff val="92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b="1" kern="1200" dirty="0" smtClean="0"/>
            <a:t>Concluderen &amp; Evalueren</a:t>
          </a:r>
          <a:endParaRPr lang="nl-NL" sz="1500" b="1" kern="1200" dirty="0"/>
        </a:p>
      </dsp:txBody>
      <dsp:txXfrm>
        <a:off x="1294140" y="1776447"/>
        <a:ext cx="1221019" cy="1221019"/>
      </dsp:txXfrm>
    </dsp:sp>
    <dsp:sp modelId="{7FD6DE2B-A95B-4580-B70A-EB5452119789}">
      <dsp:nvSpPr>
        <dsp:cNvPr id="0" name=""/>
        <dsp:cNvSpPr/>
      </dsp:nvSpPr>
      <dsp:spPr>
        <a:xfrm rot="19440000">
          <a:off x="2713179" y="1341812"/>
          <a:ext cx="457837" cy="5827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80000">
              <a:srgbClr val="FF9900"/>
            </a:gs>
            <a:gs pos="100000">
              <a:schemeClr val="accent2">
                <a:hueOff val="-16655173"/>
                <a:satOff val="0"/>
                <a:lumOff val="92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600" kern="1200"/>
        </a:p>
      </dsp:txBody>
      <dsp:txXfrm>
        <a:off x="2726295" y="1498736"/>
        <a:ext cx="320486" cy="349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04FEA-A90E-41E9-9132-A52882D95D46}" type="datetimeFigureOut">
              <a:rPr lang="nl-NL" smtClean="0"/>
              <a:pPr/>
              <a:t>28-11-2013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D5E39-BBB8-490A-943A-1F4865A8386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799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16872-87EB-441D-AF10-F2749C137593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237"/>
            <a:r>
              <a:rPr lang="nl-NL" dirty="0" smtClean="0"/>
              <a:t>Op zich biedt klassikaal gebruik van een computersimulatie wel de mogelijkheid om de controle over het verloop van de les te verschuiven richting de leerling.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16872-87EB-441D-AF10-F2749C137593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4102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0263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8675" y="3035300"/>
            <a:ext cx="6788150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817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4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0263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8675" y="3035300"/>
            <a:ext cx="6788150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238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8" descr="UT_Strookwit_1_klein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C91B2C-194A-4627-A672-9221EE1E0CEA}" type="datetime1">
              <a:rPr lang="nl-NL" smtClean="0">
                <a:solidFill>
                  <a:srgbClr val="000000"/>
                </a:solidFill>
              </a:rPr>
              <a:t>28-11-2013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2013 -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85E30-691A-4346-9E48-DADA314D316B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31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8" descr="UT_Strookwit_2_klein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21CC14-B86C-4526-91A8-4854365F13C3}" type="datetime1">
              <a:rPr lang="nl-NL" smtClean="0">
                <a:solidFill>
                  <a:srgbClr val="000000"/>
                </a:solidFill>
              </a:rPr>
              <a:t>28-11-2013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2013 -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305F6-86C4-4F46-8B5F-E711914FA56E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40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7" descr="UT_Strookwit_3_klein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8C989E-400B-4C25-BFFB-5EFC26BB54A3}" type="datetime1">
              <a:rPr lang="nl-NL" smtClean="0">
                <a:solidFill>
                  <a:srgbClr val="000000"/>
                </a:solidFill>
              </a:rPr>
              <a:t>28-11-2013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2013 -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98D52-FF86-45F0-9248-9F5D1FCA54D5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8" descr="UT_Strookwit_4_klein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73831D-8BB0-4ADD-A0F8-CBA3C4F279F6}" type="datetime1">
              <a:rPr lang="nl-NL" smtClean="0">
                <a:solidFill>
                  <a:srgbClr val="000000"/>
                </a:solidFill>
              </a:rPr>
              <a:t>28-11-2013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2013 -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4DFB3-695B-48B5-82AC-5F7FDA6C7E2C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66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7" descr="UT_Strookwit_5_klein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D31D8E-5C74-4C3D-BB20-802A17130606}" type="datetime1">
              <a:rPr lang="nl-NL" smtClean="0">
                <a:solidFill>
                  <a:srgbClr val="000000"/>
                </a:solidFill>
              </a:rPr>
              <a:t>28-11-2013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2013 -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A3CC2-FB77-4F4C-B34A-4EA78163B716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64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0263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8675" y="3035300"/>
            <a:ext cx="6788150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9709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DA3EA-92FE-47E9-9805-9194D8902FA2}" type="datetime1">
              <a:rPr lang="nl-NL" smtClean="0">
                <a:solidFill>
                  <a:srgbClr val="000000"/>
                </a:solidFill>
              </a:rPr>
              <a:t>28-11-2013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2013 -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9A82C-C377-4B76-B68F-E0AD7E5CF2CA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48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103FF-24C8-4078-A664-6430FA847EB2}" type="datetime1">
              <a:rPr lang="nl-NL" smtClean="0">
                <a:solidFill>
                  <a:srgbClr val="000000"/>
                </a:solidFill>
              </a:rPr>
              <a:t>28-11-2013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2013 -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F7C76-2BEB-437C-B179-4A1CAADE45CD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21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6B6BB-5576-4515-813F-D94077A5C411}" type="datetime1">
              <a:rPr lang="nl-NL" smtClean="0">
                <a:solidFill>
                  <a:srgbClr val="000000"/>
                </a:solidFill>
              </a:rPr>
              <a:t>28-11-2013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2013 -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F87F9-4EC3-4E80-BC0A-7EDAEA0143E5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2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03F1E-2FB6-427E-A74D-882872120394}" type="datetime1">
              <a:rPr lang="nl-NL" smtClean="0">
                <a:solidFill>
                  <a:srgbClr val="000000"/>
                </a:solidFill>
              </a:rPr>
              <a:t>28-11-2013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2013 -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9A82C-C377-4B76-B68F-E0AD7E5CF2CA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88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764000" y="1643050"/>
            <a:ext cx="7380000" cy="4000528"/>
          </a:xfrm>
        </p:spPr>
        <p:txBody>
          <a:bodyPr/>
          <a:lstStyle/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6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9A6C9-ED9D-4683-B825-13B771522230}" type="datetime1">
              <a:rPr lang="nl-NL" smtClean="0">
                <a:solidFill>
                  <a:srgbClr val="000000"/>
                </a:solidFill>
              </a:rPr>
              <a:t>28-11-2013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2013 -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3905F-E59B-40CD-8B2A-3BBB491E6216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55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/>
          <p:cNvSpPr>
            <a:spLocks noGrp="1"/>
          </p:cNvSpPr>
          <p:nvPr>
            <p:ph type="body" sz="quarter" idx="16"/>
          </p:nvPr>
        </p:nvSpPr>
        <p:spPr>
          <a:xfrm>
            <a:off x="5971735" y="1643050"/>
            <a:ext cx="2933429" cy="4429156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764000" y="1632600"/>
            <a:ext cx="4200072" cy="4425958"/>
          </a:xfrm>
        </p:spPr>
        <p:txBody>
          <a:bodyPr/>
          <a:lstStyle/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12AEC-9637-44DD-8CF0-7A8BB42925EF}" type="datetime1">
              <a:rPr lang="nl-NL" smtClean="0">
                <a:solidFill>
                  <a:srgbClr val="000000"/>
                </a:solidFill>
              </a:rPr>
              <a:t>28-11-2013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2013 -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B15CC-90DE-4DC7-9453-AA2DE713DD1B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61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1762125" y="1636713"/>
            <a:ext cx="7381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764000" y="1641599"/>
            <a:ext cx="7380000" cy="3999600"/>
          </a:xfrm>
        </p:spPr>
        <p:txBody>
          <a:bodyPr/>
          <a:lstStyle/>
          <a:p>
            <a:pPr lvl="0"/>
            <a:r>
              <a:rPr lang="nl-NL" noProof="0" smtClean="0"/>
              <a:t>Klik op het pictogram als u een grafiek wilt toevoegen</a:t>
            </a:r>
            <a:endParaRPr lang="nl-NL" noProof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3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59326C-CBDB-471F-8A5C-1A3C99939269}" type="datetime1">
              <a:rPr lang="nl-NL" smtClean="0">
                <a:solidFill>
                  <a:srgbClr val="000000"/>
                </a:solidFill>
              </a:rPr>
              <a:t>28-11-2013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2013 -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F237C-D357-480D-9B38-330DEF6785CA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836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0263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8675" y="3035300"/>
            <a:ext cx="6788150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061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0263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8675" y="3035300"/>
            <a:ext cx="6788150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609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4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0263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8675" y="3035300"/>
            <a:ext cx="6788150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4525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8" descr="UT_Strookwit_1_klein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790002-738F-4695-95BF-A10306FC732B}" type="datetime1">
              <a:rPr lang="nl-NL" smtClean="0">
                <a:solidFill>
                  <a:srgbClr val="000000"/>
                </a:solidFill>
              </a:rPr>
              <a:t>28-11-2013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2013 -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85E30-691A-4346-9E48-DADA314D316B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35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8" descr="UT_Strookwit_2_klein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B8C2D8-8FA5-4A53-9912-CD006E2A2D1F}" type="datetime1">
              <a:rPr lang="nl-NL" smtClean="0">
                <a:solidFill>
                  <a:srgbClr val="000000"/>
                </a:solidFill>
              </a:rPr>
              <a:t>28-11-2013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2013 -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305F6-86C4-4F46-8B5F-E711914FA56E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46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7" descr="UT_Strookwit_3_klein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B71B80-0741-4C9E-804B-AA926CE7158E}" type="datetime1">
              <a:rPr lang="nl-NL" smtClean="0">
                <a:solidFill>
                  <a:srgbClr val="000000"/>
                </a:solidFill>
              </a:rPr>
              <a:t>28-11-2013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2013 -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98D52-FF86-45F0-9248-9F5D1FCA54D5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603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8" descr="UT_Strookwit_4_klein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460527-B275-4BBA-9FBC-4DF177254369}" type="datetime1">
              <a:rPr lang="nl-NL" smtClean="0">
                <a:solidFill>
                  <a:srgbClr val="000000"/>
                </a:solidFill>
              </a:rPr>
              <a:t>28-11-2013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2013 -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4DFB3-695B-48B5-82AC-5F7FDA6C7E2C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5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1C99C-03F0-459A-A992-8DBBDC88E571}" type="datetime1">
              <a:rPr lang="nl-NL" smtClean="0">
                <a:solidFill>
                  <a:srgbClr val="000000"/>
                </a:solidFill>
              </a:rPr>
              <a:t>28-11-2013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2013 -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F7C76-2BEB-437C-B179-4A1CAADE45CD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50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7" descr="UT_Strookwit_5_klein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FF218E-BD4C-4D79-8061-2FAA8BA0BFDA}" type="datetime1">
              <a:rPr lang="nl-NL" smtClean="0">
                <a:solidFill>
                  <a:srgbClr val="000000"/>
                </a:solidFill>
              </a:rPr>
              <a:t>28-11-2013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2013 -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A3CC2-FB77-4F4C-B34A-4EA78163B716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969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AF92CE-8D29-412B-9BF1-60DB37D56E01}" type="datetime1">
              <a:rPr lang="nl-NL" noProof="0" smtClean="0"/>
              <a:t>28-11-2013</a:t>
            </a:fld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smtClean="0"/>
              <a:t>Woudschoten 2013 - werkgroep Nico Rutten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here and type the title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 smtClean="0"/>
              <a:t>Click here and type the subtitle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7611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7EAEA-E63D-45AD-A862-6E7323179FBE}" type="datetime1">
              <a:rPr lang="nl-NL" smtClean="0">
                <a:solidFill>
                  <a:srgbClr val="000000"/>
                </a:solidFill>
              </a:rPr>
              <a:t>28-11-2013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2013 -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F87F9-4EC3-4E80-BC0A-7EDAEA0143E5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59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764000" y="1643050"/>
            <a:ext cx="7380000" cy="4000528"/>
          </a:xfrm>
        </p:spPr>
        <p:txBody>
          <a:bodyPr/>
          <a:lstStyle/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6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7449D-CA4A-41F5-B6A6-D63ED3EF09A6}" type="datetime1">
              <a:rPr lang="nl-NL" smtClean="0">
                <a:solidFill>
                  <a:srgbClr val="000000"/>
                </a:solidFill>
              </a:rPr>
              <a:t>28-11-2013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2013 -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3905F-E59B-40CD-8B2A-3BBB491E6216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62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/>
          <p:cNvSpPr>
            <a:spLocks noGrp="1"/>
          </p:cNvSpPr>
          <p:nvPr>
            <p:ph type="body" sz="quarter" idx="16"/>
          </p:nvPr>
        </p:nvSpPr>
        <p:spPr>
          <a:xfrm>
            <a:off x="5971735" y="1643050"/>
            <a:ext cx="2933429" cy="4429156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764000" y="1632600"/>
            <a:ext cx="4200072" cy="4425958"/>
          </a:xfrm>
        </p:spPr>
        <p:txBody>
          <a:bodyPr/>
          <a:lstStyle/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3393A-7E18-4EE5-9466-2B2BC60041F2}" type="datetime1">
              <a:rPr lang="nl-NL" smtClean="0">
                <a:solidFill>
                  <a:srgbClr val="000000"/>
                </a:solidFill>
              </a:rPr>
              <a:t>28-11-2013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2013 -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B15CC-90DE-4DC7-9453-AA2DE713DD1B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7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1762125" y="1636713"/>
            <a:ext cx="7381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764000" y="1641599"/>
            <a:ext cx="7380000" cy="3999600"/>
          </a:xfrm>
        </p:spPr>
        <p:txBody>
          <a:bodyPr/>
          <a:lstStyle/>
          <a:p>
            <a:pPr lvl="0"/>
            <a:r>
              <a:rPr lang="nl-NL" noProof="0" smtClean="0"/>
              <a:t>Klik op het pictogram als u een grafiek wilt toevoegen</a:t>
            </a:r>
            <a:endParaRPr lang="nl-NL" noProof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3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C15A83-8B07-4E9A-B032-CA8C4ABE8EE7}" type="datetime1">
              <a:rPr lang="nl-NL" smtClean="0">
                <a:solidFill>
                  <a:srgbClr val="000000"/>
                </a:solidFill>
              </a:rPr>
              <a:t>28-11-2013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2013 -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F237C-D357-480D-9B38-330DEF6785CA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594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0263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8675" y="3035300"/>
            <a:ext cx="6788150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606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0263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8675" y="3035300"/>
            <a:ext cx="6788150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56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2051050"/>
            <a:ext cx="711835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72375" y="6402388"/>
            <a:ext cx="936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 smtClean="0"/>
            </a:lvl1pPr>
          </a:lstStyle>
          <a:p>
            <a:pPr>
              <a:defRPr/>
            </a:pPr>
            <a:fld id="{E1504B82-7AC6-417B-8F7D-95DE7CB1E4D8}" type="datetime1">
              <a:rPr lang="nl-NL" smtClean="0">
                <a:solidFill>
                  <a:srgbClr val="000000"/>
                </a:solidFill>
                <a:latin typeface="Arial" charset="0"/>
                <a:cs typeface="+mn-cs"/>
              </a:rPr>
              <a:t>28-11-2013</a:t>
            </a:fld>
            <a:endParaRPr lang="nl-NL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0125" y="6402388"/>
            <a:ext cx="4032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 smtClean="0"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  <a:latin typeface="Arial" charset="0"/>
                <a:cs typeface="+mn-cs"/>
              </a:rPr>
              <a:t>Woudschoten 2013 - werkgroep Nico Rutten</a:t>
            </a:r>
            <a:endParaRPr lang="nl-NL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9000" y="6400800"/>
            <a:ext cx="374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pPr>
              <a:defRPr/>
            </a:pPr>
            <a:fld id="{9E3BCEE6-ADF9-4B3C-863A-E4037F531DB0}" type="slidenum">
              <a:rPr lang="nl-NL">
                <a:solidFill>
                  <a:srgbClr val="000000"/>
                </a:solidFill>
                <a:latin typeface="Arial" charset="0"/>
                <a:cs typeface="+mn-cs"/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762125" y="1636713"/>
            <a:ext cx="7381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1031" name="Afbeelding 8" descr="UT_Logo_Black_NL.WMF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630363" y="6335713"/>
            <a:ext cx="20193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079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2pPr>
      <a:lvl3pPr marL="801688" indent="-2381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3pPr>
      <a:lvl4pPr marL="1077913" indent="-2508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4pPr>
      <a:lvl5pPr marL="13446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5pPr>
      <a:lvl6pPr marL="18018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2590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27162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1734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2051050"/>
            <a:ext cx="711835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72375" y="6402388"/>
            <a:ext cx="936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 smtClean="0"/>
            </a:lvl1pPr>
          </a:lstStyle>
          <a:p>
            <a:pPr>
              <a:defRPr/>
            </a:pPr>
            <a:fld id="{54578F78-9EB4-4C7F-B955-7A555F9304AC}" type="datetime1">
              <a:rPr lang="nl-NL" smtClean="0">
                <a:solidFill>
                  <a:srgbClr val="000000"/>
                </a:solidFill>
                <a:latin typeface="Arial" charset="0"/>
                <a:cs typeface="+mn-cs"/>
              </a:rPr>
              <a:t>28-11-2013</a:t>
            </a:fld>
            <a:endParaRPr lang="nl-NL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0125" y="6402388"/>
            <a:ext cx="4032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 smtClean="0"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  <a:latin typeface="Arial" charset="0"/>
                <a:cs typeface="+mn-cs"/>
              </a:rPr>
              <a:t>Woudschoten 2013 - werkgroep Nico Rutten</a:t>
            </a:r>
            <a:endParaRPr lang="nl-NL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9000" y="6400800"/>
            <a:ext cx="374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pPr>
              <a:defRPr/>
            </a:pPr>
            <a:fld id="{9E3BCEE6-ADF9-4B3C-863A-E4037F531DB0}" type="slidenum">
              <a:rPr lang="nl-NL">
                <a:solidFill>
                  <a:srgbClr val="000000"/>
                </a:solidFill>
                <a:latin typeface="Arial" charset="0"/>
                <a:cs typeface="+mn-cs"/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762125" y="1636713"/>
            <a:ext cx="7381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1031" name="Afbeelding 8" descr="UT_Logo_Black_NL.WMF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30363" y="6335713"/>
            <a:ext cx="20193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936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2pPr>
      <a:lvl3pPr marL="801688" indent="-2381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3pPr>
      <a:lvl4pPr marL="1077913" indent="-2508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4pPr>
      <a:lvl5pPr marL="13446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5pPr>
      <a:lvl6pPr marL="18018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2590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27162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1734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DB1BAD91-8BDE-4959-98BD-8B99087A6CEA}" type="datetime1">
              <a:rPr lang="nl-NL" smtClean="0">
                <a:solidFill>
                  <a:srgbClr val="000000"/>
                </a:solidFill>
              </a:rPr>
              <a:t>28-11-2013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2013 -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0"/>
            <a:ext cx="10886556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27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:\Afbeeldingen\Afbeeldingen - Getty Images\An expert giving a lecture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90"/>
          <a:stretch/>
        </p:blipFill>
        <p:spPr bwMode="auto">
          <a:xfrm>
            <a:off x="1763688" y="980728"/>
            <a:ext cx="404033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:\Afbeeldingen\Afbeeldingen - Getty Images\An expert giving a lecture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90"/>
          <a:stretch/>
        </p:blipFill>
        <p:spPr bwMode="auto">
          <a:xfrm>
            <a:off x="1755797" y="1628800"/>
            <a:ext cx="404033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BFE86F7-184E-4B7B-854E-E9CF1B8D86C9}" type="datetime1">
              <a:rPr lang="nl-NL" smtClean="0">
                <a:solidFill>
                  <a:srgbClr val="000000"/>
                </a:solidFill>
              </a:rPr>
              <a:t>28-11-2013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2013 -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619672" y="980728"/>
            <a:ext cx="4320480" cy="1944216"/>
          </a:xfrm>
          <a:prstGeom prst="rect">
            <a:avLst/>
          </a:prstGeom>
        </p:spPr>
        <p:txBody>
          <a:bodyPr anchor="ctr" anchorCtr="0"/>
          <a:lstStyle/>
          <a:p>
            <a:pPr algn="ctr">
              <a:defRPr/>
            </a:pPr>
            <a:r>
              <a:rPr lang="nl-NL" sz="2500" b="1" i="1" kern="0" dirty="0" smtClean="0">
                <a:solidFill>
                  <a:srgbClr val="FFFFFF"/>
                </a:solidFill>
                <a:latin typeface="Cambria" pitchFamily="18" charset="0"/>
                <a:cs typeface="+mn-cs"/>
              </a:rPr>
              <a:t>Deze werkgroep</a:t>
            </a:r>
            <a:br>
              <a:rPr lang="nl-NL" sz="2500" b="1" i="1" kern="0" dirty="0" smtClean="0">
                <a:solidFill>
                  <a:srgbClr val="FFFFFF"/>
                </a:solidFill>
                <a:latin typeface="Cambria" pitchFamily="18" charset="0"/>
                <a:cs typeface="+mn-cs"/>
              </a:rPr>
            </a:br>
            <a:r>
              <a:rPr lang="nl-NL" sz="2500" b="1" i="1" kern="0" dirty="0" smtClean="0">
                <a:solidFill>
                  <a:srgbClr val="FFFFFF"/>
                </a:solidFill>
                <a:latin typeface="Cambria" pitchFamily="18" charset="0"/>
                <a:cs typeface="+mn-cs"/>
              </a:rPr>
              <a:t>gaat over</a:t>
            </a:r>
            <a:br>
              <a:rPr lang="nl-NL" sz="2500" b="1" i="1" kern="0" dirty="0" smtClean="0">
                <a:solidFill>
                  <a:srgbClr val="FFFFFF"/>
                </a:solidFill>
                <a:latin typeface="Cambria" pitchFamily="18" charset="0"/>
                <a:cs typeface="+mn-cs"/>
              </a:rPr>
            </a:br>
            <a:r>
              <a:rPr lang="nl-NL" sz="2500" b="1" i="1" kern="0" dirty="0" smtClean="0">
                <a:solidFill>
                  <a:srgbClr val="FFFFFF"/>
                </a:solidFill>
                <a:latin typeface="Cambria" pitchFamily="18" charset="0"/>
                <a:cs typeface="+mn-cs"/>
              </a:rPr>
              <a:t>onderzoekend lesgeven als inspirerende verhaallijn</a:t>
            </a:r>
            <a:endParaRPr lang="nl-NL" sz="2500" b="1" i="1" kern="0" dirty="0">
              <a:solidFill>
                <a:srgbClr val="FFFFFF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15" name="Ondertitel 2"/>
          <p:cNvSpPr txBox="1">
            <a:spLocks/>
          </p:cNvSpPr>
          <p:nvPr/>
        </p:nvSpPr>
        <p:spPr bwMode="auto">
          <a:xfrm>
            <a:off x="6156176" y="1196752"/>
            <a:ext cx="273630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238125">
              <a:lnSpc>
                <a:spcPts val="2500"/>
              </a:lnSpc>
              <a:spcBef>
                <a:spcPct val="20000"/>
              </a:spcBef>
              <a:defRPr/>
            </a:pPr>
            <a:r>
              <a:rPr lang="nl-NL" sz="2800" kern="0" dirty="0" smtClean="0">
                <a:solidFill>
                  <a:srgbClr val="000000"/>
                </a:solidFill>
                <a:latin typeface="Cambria" pitchFamily="18" charset="0"/>
                <a:cs typeface="+mn-cs"/>
              </a:rPr>
              <a:t>Hierin gaan </a:t>
            </a:r>
            <a:r>
              <a:rPr lang="nl-NL" sz="2800" kern="0" dirty="0" smtClean="0">
                <a:solidFill>
                  <a:srgbClr val="000000"/>
                </a:solidFill>
                <a:latin typeface="Cambria" pitchFamily="18" charset="0"/>
                <a:cs typeface="+mn-cs"/>
              </a:rPr>
              <a:t>we</a:t>
            </a:r>
            <a:endParaRPr lang="nl-NL" sz="2800" kern="0" dirty="0" smtClean="0">
              <a:solidFill>
                <a:srgbClr val="000000"/>
              </a:solidFill>
              <a:latin typeface="Cambria" pitchFamily="18" charset="0"/>
              <a:cs typeface="+mn-cs"/>
            </a:endParaRPr>
          </a:p>
          <a:p>
            <a:pPr defTabSz="238125">
              <a:lnSpc>
                <a:spcPts val="2500"/>
              </a:lnSpc>
              <a:spcBef>
                <a:spcPct val="20000"/>
              </a:spcBef>
              <a:defRPr/>
            </a:pPr>
            <a:endParaRPr lang="nl-NL" sz="2800" kern="0" dirty="0">
              <a:solidFill>
                <a:srgbClr val="000000"/>
              </a:solidFill>
              <a:latin typeface="Cambria" pitchFamily="18" charset="0"/>
              <a:cs typeface="+mn-cs"/>
            </a:endParaRPr>
          </a:p>
          <a:p>
            <a:pPr algn="ctr" defTabSz="238125">
              <a:lnSpc>
                <a:spcPts val="2500"/>
              </a:lnSpc>
              <a:spcBef>
                <a:spcPct val="20000"/>
              </a:spcBef>
              <a:defRPr/>
            </a:pPr>
            <a:r>
              <a:rPr lang="nl-NL" sz="2800" kern="0" dirty="0" smtClean="0">
                <a:solidFill>
                  <a:srgbClr val="000000"/>
                </a:solidFill>
                <a:latin typeface="Cambria" pitchFamily="18" charset="0"/>
                <a:cs typeface="+mn-cs"/>
              </a:rPr>
              <a:t>…een </a:t>
            </a:r>
            <a:r>
              <a:rPr lang="nl-NL" sz="2800" kern="0" dirty="0" smtClean="0">
                <a:solidFill>
                  <a:srgbClr val="000000"/>
                </a:solidFill>
                <a:latin typeface="Cambria" pitchFamily="18" charset="0"/>
                <a:cs typeface="+mn-cs"/>
              </a:rPr>
              <a:t>bestaande verhaallijn bespreken</a:t>
            </a:r>
            <a:endParaRPr lang="nl-NL" sz="2800" kern="0" dirty="0">
              <a:solidFill>
                <a:srgbClr val="000000"/>
              </a:solidFill>
              <a:latin typeface="Cambria" pitchFamily="18" charset="0"/>
              <a:cs typeface="+mn-cs"/>
            </a:endParaRPr>
          </a:p>
          <a:p>
            <a:pPr algn="ctr" defTabSz="238125">
              <a:lnSpc>
                <a:spcPts val="2500"/>
              </a:lnSpc>
              <a:spcBef>
                <a:spcPct val="20000"/>
              </a:spcBef>
              <a:defRPr/>
            </a:pPr>
            <a:endParaRPr lang="nl-NL" sz="2800" kern="0" dirty="0">
              <a:solidFill>
                <a:srgbClr val="000000"/>
              </a:solidFill>
              <a:latin typeface="Cambria" pitchFamily="18" charset="0"/>
              <a:cs typeface="+mn-cs"/>
            </a:endParaRPr>
          </a:p>
          <a:p>
            <a:pPr algn="ctr" defTabSz="238125">
              <a:lnSpc>
                <a:spcPts val="2500"/>
              </a:lnSpc>
              <a:spcBef>
                <a:spcPct val="20000"/>
              </a:spcBef>
              <a:defRPr/>
            </a:pPr>
            <a:r>
              <a:rPr lang="nl-NL" sz="2800" kern="0" dirty="0" smtClean="0">
                <a:solidFill>
                  <a:srgbClr val="000000"/>
                </a:solidFill>
                <a:latin typeface="Cambria" pitchFamily="18" charset="0"/>
                <a:cs typeface="+mn-cs"/>
              </a:rPr>
              <a:t>…met </a:t>
            </a:r>
            <a:r>
              <a:rPr lang="nl-NL" sz="2800" kern="0" dirty="0">
                <a:solidFill>
                  <a:srgbClr val="000000"/>
                </a:solidFill>
                <a:latin typeface="Cambria" pitchFamily="18" charset="0"/>
                <a:cs typeface="+mn-cs"/>
              </a:rPr>
              <a:t>elkaar verhaallijnen opzetten</a:t>
            </a:r>
          </a:p>
          <a:p>
            <a:pPr algn="ctr" defTabSz="238125">
              <a:lnSpc>
                <a:spcPts val="2500"/>
              </a:lnSpc>
              <a:spcBef>
                <a:spcPct val="20000"/>
              </a:spcBef>
              <a:defRPr/>
            </a:pPr>
            <a:endParaRPr lang="nl-NL" sz="2800" kern="0" dirty="0">
              <a:solidFill>
                <a:srgbClr val="000000"/>
              </a:solidFill>
              <a:latin typeface="Cambria" pitchFamily="18" charset="0"/>
              <a:cs typeface="+mn-cs"/>
            </a:endParaRPr>
          </a:p>
          <a:p>
            <a:pPr algn="ctr" defTabSz="238125">
              <a:lnSpc>
                <a:spcPts val="2500"/>
              </a:lnSpc>
              <a:spcBef>
                <a:spcPct val="20000"/>
              </a:spcBef>
              <a:defRPr/>
            </a:pPr>
            <a:r>
              <a:rPr lang="nl-NL" sz="2800" kern="0" dirty="0" smtClean="0">
                <a:solidFill>
                  <a:srgbClr val="000000"/>
                </a:solidFill>
                <a:latin typeface="Cambria" pitchFamily="18" charset="0"/>
                <a:cs typeface="+mn-cs"/>
              </a:rPr>
              <a:t>…elkaars </a:t>
            </a:r>
            <a:r>
              <a:rPr lang="nl-NL" sz="2800" kern="0" dirty="0">
                <a:solidFill>
                  <a:srgbClr val="000000"/>
                </a:solidFill>
                <a:latin typeface="Cambria" pitchFamily="18" charset="0"/>
                <a:cs typeface="+mn-cs"/>
              </a:rPr>
              <a:t>verhaallijnen bespreken</a:t>
            </a:r>
          </a:p>
        </p:txBody>
      </p:sp>
    </p:spTree>
    <p:extLst>
      <p:ext uri="{BB962C8B-B14F-4D97-AF65-F5344CB8AC3E}">
        <p14:creationId xmlns:p14="http://schemas.microsoft.com/office/powerpoint/2010/main" val="23694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ijdelijke aanduiding voor inhoud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719500"/>
              </p:ext>
            </p:extLst>
          </p:nvPr>
        </p:nvGraphicFramePr>
        <p:xfrm>
          <a:off x="539552" y="398980"/>
          <a:ext cx="8001024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829A0CB-DF19-49E3-8295-C2EAF815467A}" type="datetime1">
              <a:rPr lang="nl-NL" smtClean="0">
                <a:solidFill>
                  <a:srgbClr val="000000"/>
                </a:solidFill>
              </a:rPr>
              <a:t>28-11-2013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2013 -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785918" y="5929330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9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714480" y="6238473"/>
            <a:ext cx="7143800" cy="430887"/>
          </a:xfrm>
          <a:prstGeom prst="rect">
            <a:avLst/>
          </a:prstGeom>
          <a:solidFill>
            <a:schemeClr val="bg1"/>
          </a:solidFill>
          <a:effectLst>
            <a:innerShdw blurRad="635000">
              <a:srgbClr val="34B233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r>
              <a:rPr lang="nl-NL" sz="1100" dirty="0">
                <a:solidFill>
                  <a:srgbClr val="000000"/>
                </a:solidFill>
                <a:latin typeface="Arial" charset="0"/>
                <a:cs typeface="+mn-cs"/>
              </a:rPr>
              <a:t>referentie: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+mn-cs"/>
              </a:rPr>
              <a:t>Salinas, M.F., 2008, From Dewey to Gates - A model to integrate </a:t>
            </a:r>
            <a:r>
              <a:rPr lang="en-US" sz="1100" dirty="0" err="1">
                <a:solidFill>
                  <a:srgbClr val="000000"/>
                </a:solidFill>
                <a:latin typeface="Arial" charset="0"/>
                <a:cs typeface="+mn-cs"/>
              </a:rPr>
              <a:t>psychoeducational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+mn-cs"/>
              </a:rPr>
              <a:t> principles in the selection and use of instructional technology</a:t>
            </a:r>
            <a:endParaRPr lang="nl-NL" sz="11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6" name="Tijdelijke aanduiding voor afbeelding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320165"/>
              </p:ext>
            </p:extLst>
          </p:nvPr>
        </p:nvGraphicFramePr>
        <p:xfrm>
          <a:off x="179512" y="260648"/>
          <a:ext cx="8784977" cy="5795860"/>
        </p:xfrm>
        <a:graphic>
          <a:graphicData uri="http://schemas.openxmlformats.org/drawingml/2006/table">
            <a:tbl>
              <a:tblPr/>
              <a:tblGrid>
                <a:gridCol w="1935025"/>
                <a:gridCol w="1372338"/>
                <a:gridCol w="2382463"/>
                <a:gridCol w="151995"/>
                <a:gridCol w="566891"/>
                <a:gridCol w="2376265"/>
              </a:tblGrid>
              <a:tr h="8791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dirty="0" smtClean="0">
                        <a:latin typeface="Cambria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 err="1" smtClean="0">
                          <a:latin typeface="Cambria"/>
                          <a:ea typeface="Times New Roman"/>
                        </a:rPr>
                        <a:t>Zodra</a:t>
                      </a:r>
                      <a:r>
                        <a:rPr lang="en-US" sz="1500" b="1" dirty="0" smtClean="0">
                          <a:latin typeface="Cambria"/>
                          <a:ea typeface="Times New Roman"/>
                        </a:rPr>
                        <a:t> de </a:t>
                      </a:r>
                      <a:r>
                        <a:rPr lang="en-US" sz="1500" b="1" dirty="0" err="1" smtClean="0">
                          <a:latin typeface="Cambria"/>
                          <a:ea typeface="Times New Roman"/>
                        </a:rPr>
                        <a:t>leerling</a:t>
                      </a:r>
                      <a:r>
                        <a:rPr lang="en-US" sz="1500" b="1" dirty="0" smtClean="0">
                          <a:latin typeface="Cambria"/>
                          <a:ea typeface="Times New Roman"/>
                        </a:rPr>
                        <a:t> </a:t>
                      </a:r>
                      <a:r>
                        <a:rPr lang="en-US" sz="1500" b="1" dirty="0" err="1" smtClean="0">
                          <a:latin typeface="Cambria"/>
                          <a:ea typeface="Times New Roman"/>
                        </a:rPr>
                        <a:t>behoefte</a:t>
                      </a:r>
                      <a:r>
                        <a:rPr lang="en-US" sz="1500" b="1" dirty="0" smtClean="0">
                          <a:latin typeface="Cambria"/>
                          <a:ea typeface="Times New Roman"/>
                        </a:rPr>
                        <a:t> </a:t>
                      </a:r>
                      <a:r>
                        <a:rPr lang="en-US" sz="1500" b="1" dirty="0" err="1" smtClean="0">
                          <a:latin typeface="Cambria"/>
                          <a:ea typeface="Times New Roman"/>
                        </a:rPr>
                        <a:t>heeft</a:t>
                      </a:r>
                      <a:r>
                        <a:rPr lang="en-US" sz="1500" b="1" dirty="0" smtClean="0">
                          <a:latin typeface="Cambria"/>
                          <a:ea typeface="Times New Roman"/>
                        </a:rPr>
                        <a:t> </a:t>
                      </a:r>
                      <a:r>
                        <a:rPr lang="en-US" sz="1500" b="1" dirty="0" err="1" smtClean="0">
                          <a:latin typeface="Cambria"/>
                          <a:ea typeface="Times New Roman"/>
                        </a:rPr>
                        <a:t>aan</a:t>
                      </a:r>
                      <a:r>
                        <a:rPr lang="en-US" sz="1500" b="1" dirty="0" smtClean="0">
                          <a:latin typeface="Cambria"/>
                          <a:ea typeface="Times New Roman"/>
                        </a:rPr>
                        <a:t>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nl-NL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500" b="1" dirty="0" smtClean="0">
                          <a:latin typeface="Cambria"/>
                          <a:ea typeface="Times New Roman"/>
                        </a:rPr>
                        <a:t>niveaus</a:t>
                      </a:r>
                      <a:r>
                        <a:rPr lang="nl-NL" sz="1500" b="1" baseline="0" dirty="0" smtClean="0">
                          <a:latin typeface="Cambria"/>
                          <a:ea typeface="Times New Roman"/>
                        </a:rPr>
                        <a:t> van</a:t>
                      </a:r>
                      <a:r>
                        <a:rPr lang="nl-NL" sz="1500" b="1" dirty="0" smtClean="0">
                          <a:latin typeface="Cambria"/>
                          <a:ea typeface="Times New Roman"/>
                        </a:rPr>
                        <a:t> </a:t>
                      </a:r>
                      <a:r>
                        <a:rPr lang="nl-NL" sz="1500" b="1" i="1" dirty="0" err="1" smtClean="0">
                          <a:latin typeface="Cambria"/>
                          <a:ea typeface="Times New Roman"/>
                        </a:rPr>
                        <a:t>Blooms</a:t>
                      </a:r>
                      <a:r>
                        <a:rPr lang="nl-NL" sz="1500" b="1" i="1" dirty="0" smtClean="0">
                          <a:latin typeface="Cambria"/>
                          <a:ea typeface="Times New Roman"/>
                        </a:rPr>
                        <a:t> Taxonomie</a:t>
                      </a:r>
                      <a:endParaRPr lang="nl-NL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Cambria"/>
                          <a:ea typeface="Times New Roman"/>
                        </a:rPr>
                        <a:t>De </a:t>
                      </a:r>
                      <a:r>
                        <a:rPr lang="en-US" sz="1500" b="1" dirty="0" err="1" smtClean="0">
                          <a:latin typeface="Cambria"/>
                          <a:ea typeface="Times New Roman"/>
                        </a:rPr>
                        <a:t>rol</a:t>
                      </a:r>
                      <a:r>
                        <a:rPr lang="en-US" sz="1500" b="1" dirty="0" smtClean="0">
                          <a:latin typeface="Cambria"/>
                          <a:ea typeface="Times New Roman"/>
                        </a:rPr>
                        <a:t> van de </a:t>
                      </a:r>
                      <a:r>
                        <a:rPr lang="en-US" sz="1500" b="1" dirty="0" err="1" smtClean="0">
                          <a:latin typeface="Cambria"/>
                          <a:ea typeface="Times New Roman"/>
                        </a:rPr>
                        <a:t>leerkracht</a:t>
                      </a:r>
                      <a:r>
                        <a:rPr lang="en-US" sz="1500" b="1" dirty="0" smtClean="0">
                          <a:latin typeface="Cambria"/>
                          <a:ea typeface="Times New Roman"/>
                        </a:rPr>
                        <a:t> is</a:t>
                      </a:r>
                      <a:r>
                        <a:rPr lang="en-US" sz="1500" b="1" dirty="0">
                          <a:latin typeface="Cambria"/>
                          <a:ea typeface="Times New Roman"/>
                        </a:rPr>
                        <a:t>:</a:t>
                      </a:r>
                      <a:endParaRPr lang="nl-NL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500" b="1" dirty="0" smtClean="0">
                          <a:latin typeface="Cambria"/>
                          <a:ea typeface="Times New Roman"/>
                        </a:rPr>
                        <a:t>De passende</a:t>
                      </a:r>
                      <a:r>
                        <a:rPr lang="nl-NL" sz="1500" b="1" dirty="0">
                          <a:latin typeface="Cambria"/>
                          <a:ea typeface="Times New Roman"/>
                        </a:rPr>
                        <a:t/>
                      </a:r>
                      <a:br>
                        <a:rPr lang="nl-NL" sz="1500" b="1" dirty="0">
                          <a:latin typeface="Cambria"/>
                          <a:ea typeface="Times New Roman"/>
                        </a:rPr>
                      </a:br>
                      <a:r>
                        <a:rPr lang="nl-NL" sz="1500" b="1" dirty="0" smtClean="0">
                          <a:latin typeface="Cambria"/>
                          <a:ea typeface="Times New Roman"/>
                        </a:rPr>
                        <a:t>technologie </a:t>
                      </a:r>
                      <a:r>
                        <a:rPr lang="nl-NL" sz="1500" b="1" dirty="0">
                          <a:latin typeface="Cambria"/>
                          <a:ea typeface="Times New Roman"/>
                        </a:rPr>
                        <a:t>is:</a:t>
                      </a:r>
                      <a:endParaRPr lang="nl-NL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94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 smtClean="0">
                          <a:latin typeface="Cambria"/>
                          <a:ea typeface="Times New Roman"/>
                        </a:rPr>
                        <a:t>INFORMATIE</a:t>
                      </a:r>
                      <a:endParaRPr lang="nl-NL" sz="24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latin typeface="Cambria"/>
                          <a:ea typeface="Times New Roman"/>
                        </a:rPr>
                        <a:t>structuur, richting, aanmoediging</a:t>
                      </a:r>
                      <a:endParaRPr lang="nl-NL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latin typeface="Cambria"/>
                          <a:ea typeface="Times New Roman"/>
                        </a:rPr>
                        <a:t>kennis</a:t>
                      </a:r>
                      <a:endParaRPr lang="nl-NL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b="1" dirty="0" smtClean="0">
                          <a:latin typeface="Cambria"/>
                          <a:ea typeface="Times New Roman"/>
                        </a:rPr>
                        <a:t>LEIDER, </a:t>
                      </a:r>
                      <a:r>
                        <a:rPr lang="nl-NL" sz="1400" b="1" dirty="0">
                          <a:latin typeface="Cambria"/>
                          <a:ea typeface="Times New Roman"/>
                        </a:rPr>
                        <a:t>EXPERT, </a:t>
                      </a:r>
                      <a:r>
                        <a:rPr lang="nl-NL" sz="1400" b="1" dirty="0" smtClean="0">
                          <a:latin typeface="Cambria"/>
                          <a:ea typeface="Times New Roman"/>
                        </a:rPr>
                        <a:t>AUTORITEIT</a:t>
                      </a:r>
                      <a:endParaRPr lang="nl-NL" sz="20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latin typeface="Cambria"/>
                          <a:ea typeface="Times New Roman"/>
                        </a:rPr>
                        <a:t>doceren, demonstreren,</a:t>
                      </a:r>
                      <a:endParaRPr lang="nl-NL" sz="2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latin typeface="Cambria"/>
                          <a:ea typeface="Times New Roman"/>
                        </a:rPr>
                        <a:t>toewijzen, versterken</a:t>
                      </a:r>
                      <a:endParaRPr lang="nl-NL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E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b="1" dirty="0" smtClean="0">
                          <a:latin typeface="Cambria"/>
                          <a:ea typeface="Times New Roman"/>
                        </a:rPr>
                        <a:t>PRESENTATIE </a:t>
                      </a:r>
                      <a:r>
                        <a:rPr lang="nl-NL" sz="1400" b="1" dirty="0">
                          <a:latin typeface="Cambria"/>
                          <a:ea typeface="Times New Roman"/>
                        </a:rPr>
                        <a:t>SOFTWARE</a:t>
                      </a:r>
                      <a:endParaRPr lang="nl-NL" sz="20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latin typeface="Cambria"/>
                          <a:ea typeface="Times New Roman"/>
                        </a:rPr>
                        <a:t>Powerpoint</a:t>
                      </a:r>
                      <a:r>
                        <a:rPr lang="nl-NL" sz="1400" dirty="0">
                          <a:latin typeface="Cambria"/>
                          <a:ea typeface="Times New Roman"/>
                        </a:rPr>
                        <a:t>, </a:t>
                      </a:r>
                      <a:r>
                        <a:rPr lang="nl-NL" sz="1400" dirty="0" err="1">
                          <a:latin typeface="Cambria"/>
                          <a:ea typeface="Times New Roman"/>
                        </a:rPr>
                        <a:t>Authorware</a:t>
                      </a:r>
                      <a:endParaRPr lang="nl-NL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EE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94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latin typeface="Cambria"/>
                          <a:ea typeface="Times New Roman"/>
                        </a:rPr>
                        <a:t>begrip</a:t>
                      </a:r>
                      <a:endParaRPr lang="nl-NL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88736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mbria"/>
                          <a:ea typeface="Times New Roman"/>
                        </a:rPr>
                        <a:t>UITPROBEREN,</a:t>
                      </a:r>
                      <a:r>
                        <a:rPr lang="en-US" sz="1600" b="1" dirty="0">
                          <a:latin typeface="Cambria"/>
                          <a:ea typeface="Times New Roman"/>
                        </a:rPr>
                        <a:t/>
                      </a:r>
                      <a:br>
                        <a:rPr lang="en-US" sz="1600" b="1" dirty="0">
                          <a:latin typeface="Cambria"/>
                          <a:ea typeface="Times New Roman"/>
                        </a:rPr>
                      </a:br>
                      <a:r>
                        <a:rPr lang="en-US" sz="1600" b="1" dirty="0" smtClean="0">
                          <a:latin typeface="Cambria"/>
                          <a:ea typeface="Times New Roman"/>
                        </a:rPr>
                        <a:t>VAARDIGHEDEN</a:t>
                      </a:r>
                      <a:r>
                        <a:rPr lang="en-US" sz="1600" b="1" baseline="0" dirty="0" smtClean="0">
                          <a:latin typeface="Cambria"/>
                          <a:ea typeface="Times New Roman"/>
                        </a:rPr>
                        <a:t> ONTWIKKELEN</a:t>
                      </a:r>
                      <a:endParaRPr lang="nl-NL" sz="24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Cambria"/>
                          <a:ea typeface="Times New Roman"/>
                        </a:rPr>
                        <a:t>oefenen</a:t>
                      </a:r>
                      <a:r>
                        <a:rPr lang="en-US" sz="1600" dirty="0" smtClean="0">
                          <a:latin typeface="Cambria"/>
                          <a:ea typeface="Times New Roman"/>
                        </a:rPr>
                        <a:t>, </a:t>
                      </a:r>
                      <a:r>
                        <a:rPr lang="en-US" sz="1600" dirty="0" err="1" smtClean="0">
                          <a:latin typeface="Cambria"/>
                          <a:ea typeface="Times New Roman"/>
                        </a:rPr>
                        <a:t>interactie</a:t>
                      </a:r>
                      <a:r>
                        <a:rPr lang="en-US" sz="1600" dirty="0" smtClean="0">
                          <a:latin typeface="Cambria"/>
                          <a:ea typeface="Times New Roman"/>
                        </a:rPr>
                        <a:t>, </a:t>
                      </a:r>
                      <a:r>
                        <a:rPr lang="en-US" sz="1600" dirty="0" err="1" smtClean="0">
                          <a:latin typeface="Cambria"/>
                          <a:ea typeface="Times New Roman"/>
                        </a:rPr>
                        <a:t>onderzoeken</a:t>
                      </a:r>
                      <a:endParaRPr lang="nl-NL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latin typeface="Cambria"/>
                          <a:ea typeface="Times New Roman"/>
                        </a:rPr>
                        <a:t>toepassing</a:t>
                      </a:r>
                      <a:endParaRPr lang="nl-NL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mbria"/>
                          <a:ea typeface="Times New Roman"/>
                        </a:rPr>
                        <a:t>MEDELEERLING, </a:t>
                      </a:r>
                      <a:r>
                        <a:rPr lang="en-US" sz="1400" b="1" dirty="0">
                          <a:latin typeface="Cambria"/>
                          <a:ea typeface="Times New Roman"/>
                        </a:rPr>
                        <a:t>MANAGER</a:t>
                      </a:r>
                      <a:endParaRPr lang="nl-NL" sz="20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Cambria"/>
                          <a:ea typeface="Times New Roman"/>
                        </a:rPr>
                        <a:t>interacteren</a:t>
                      </a:r>
                      <a:r>
                        <a:rPr lang="en-US" sz="1400" dirty="0" smtClean="0">
                          <a:latin typeface="Cambria"/>
                          <a:ea typeface="Times New Roman"/>
                        </a:rPr>
                        <a:t>, </a:t>
                      </a:r>
                      <a:r>
                        <a:rPr lang="en-US" sz="1400" dirty="0" err="1" smtClean="0">
                          <a:latin typeface="Cambria"/>
                          <a:ea typeface="Times New Roman"/>
                        </a:rPr>
                        <a:t>vragen</a:t>
                      </a:r>
                      <a:r>
                        <a:rPr lang="en-US" sz="1400" baseline="0" dirty="0" smtClean="0">
                          <a:latin typeface="Cambria"/>
                          <a:ea typeface="Times New Roman"/>
                        </a:rPr>
                        <a:t> </a:t>
                      </a:r>
                      <a:r>
                        <a:rPr lang="en-US" sz="1400" baseline="0" dirty="0" err="1" smtClean="0">
                          <a:latin typeface="Cambria"/>
                          <a:ea typeface="Times New Roman"/>
                        </a:rPr>
                        <a:t>stellen</a:t>
                      </a:r>
                      <a:r>
                        <a:rPr lang="en-US" sz="1400" dirty="0" smtClean="0">
                          <a:latin typeface="Cambria"/>
                          <a:ea typeface="Times New Roman"/>
                        </a:rPr>
                        <a:t>,</a:t>
                      </a:r>
                      <a:r>
                        <a:rPr lang="en-US" sz="1400" dirty="0">
                          <a:latin typeface="Cambria"/>
                          <a:ea typeface="Times New Roman"/>
                        </a:rPr>
                        <a:t/>
                      </a:r>
                      <a:br>
                        <a:rPr lang="en-US" sz="1400" dirty="0">
                          <a:latin typeface="Cambria"/>
                          <a:ea typeface="Times New Roman"/>
                        </a:rPr>
                      </a:br>
                      <a:r>
                        <a:rPr lang="en-US" sz="1400" dirty="0" smtClean="0">
                          <a:latin typeface="Cambria"/>
                          <a:ea typeface="Times New Roman"/>
                        </a:rPr>
                        <a:t>feedback </a:t>
                      </a:r>
                      <a:r>
                        <a:rPr lang="en-US" sz="1400" dirty="0" err="1" smtClean="0">
                          <a:latin typeface="Cambria"/>
                          <a:ea typeface="Times New Roman"/>
                        </a:rPr>
                        <a:t>geven</a:t>
                      </a:r>
                      <a:r>
                        <a:rPr lang="en-US" sz="1400" dirty="0" smtClean="0">
                          <a:latin typeface="Cambria"/>
                          <a:ea typeface="Times New Roman"/>
                        </a:rPr>
                        <a:t>, </a:t>
                      </a:r>
                      <a:r>
                        <a:rPr lang="en-US" sz="1400" dirty="0" err="1" smtClean="0">
                          <a:latin typeface="Cambria"/>
                          <a:ea typeface="Times New Roman"/>
                        </a:rPr>
                        <a:t>coördineren</a:t>
                      </a:r>
                      <a:endParaRPr lang="nl-NL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E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b="1" dirty="0" smtClean="0">
                          <a:latin typeface="Cambria"/>
                          <a:ea typeface="Times New Roman"/>
                        </a:rPr>
                        <a:t>INTERACTIEVE </a:t>
                      </a:r>
                      <a:r>
                        <a:rPr lang="nl-NL" sz="1400" b="1" dirty="0">
                          <a:latin typeface="Cambria"/>
                          <a:ea typeface="Times New Roman"/>
                        </a:rPr>
                        <a:t>SOFTWARE</a:t>
                      </a:r>
                      <a:endParaRPr lang="nl-NL" sz="20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latin typeface="Cambria"/>
                          <a:ea typeface="Times New Roman"/>
                        </a:rPr>
                        <a:t>browsers</a:t>
                      </a:r>
                      <a:r>
                        <a:rPr lang="nl-NL" sz="1400" dirty="0">
                          <a:latin typeface="Cambria"/>
                          <a:ea typeface="Times New Roman"/>
                        </a:rPr>
                        <a:t>, e-mail,</a:t>
                      </a:r>
                      <a:endParaRPr lang="nl-NL" sz="2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 err="1" smtClean="0">
                          <a:latin typeface="Cambria"/>
                          <a:ea typeface="Times New Roman"/>
                        </a:rPr>
                        <a:t>niewsgroepen</a:t>
                      </a:r>
                      <a:r>
                        <a:rPr lang="nl-NL" sz="1400" dirty="0" smtClean="0">
                          <a:latin typeface="Cambria"/>
                          <a:ea typeface="Times New Roman"/>
                        </a:rPr>
                        <a:t>, simulaties</a:t>
                      </a:r>
                      <a:endParaRPr lang="nl-NL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EE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88642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latin typeface="Cambria"/>
                          <a:ea typeface="Times New Roman"/>
                        </a:rPr>
                        <a:t>analyse</a:t>
                      </a:r>
                      <a:endParaRPr lang="nl-NL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88736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mbria"/>
                          <a:ea typeface="Times New Roman"/>
                        </a:rPr>
                        <a:t>CREATIVITEIT, INNOVATIE</a:t>
                      </a:r>
                      <a:endParaRPr lang="nl-NL" sz="24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Cambria"/>
                          <a:ea typeface="Times New Roman"/>
                        </a:rPr>
                        <a:t>experimenteren</a:t>
                      </a:r>
                      <a:r>
                        <a:rPr lang="en-US" sz="1600" dirty="0" smtClean="0">
                          <a:latin typeface="Cambria"/>
                          <a:ea typeface="Times New Roman"/>
                        </a:rPr>
                        <a:t>, </a:t>
                      </a:r>
                      <a:r>
                        <a:rPr lang="en-US" sz="1600" dirty="0" err="1" smtClean="0">
                          <a:latin typeface="Cambria"/>
                          <a:ea typeface="Times New Roman"/>
                        </a:rPr>
                        <a:t>verkennen</a:t>
                      </a:r>
                      <a:r>
                        <a:rPr lang="en-US" sz="1600" dirty="0" smtClean="0">
                          <a:latin typeface="Cambria"/>
                          <a:ea typeface="Times New Roman"/>
                        </a:rPr>
                        <a:t>, interne </a:t>
                      </a:r>
                      <a:r>
                        <a:rPr lang="en-US" sz="1600" dirty="0" err="1" smtClean="0">
                          <a:latin typeface="Cambria"/>
                          <a:ea typeface="Times New Roman"/>
                        </a:rPr>
                        <a:t>bewustwording</a:t>
                      </a:r>
                      <a:r>
                        <a:rPr lang="en-US" sz="1600" dirty="0" smtClean="0">
                          <a:latin typeface="Cambria"/>
                          <a:ea typeface="Times New Roman"/>
                        </a:rPr>
                        <a:t>, </a:t>
                      </a:r>
                      <a:r>
                        <a:rPr lang="en-US" sz="1600" dirty="0" err="1" smtClean="0">
                          <a:latin typeface="Cambria"/>
                          <a:ea typeface="Times New Roman"/>
                        </a:rPr>
                        <a:t>samenwerken</a:t>
                      </a:r>
                      <a:endParaRPr lang="nl-NL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latin typeface="Cambria"/>
                          <a:ea typeface="Times New Roman"/>
                        </a:rPr>
                        <a:t>synthese</a:t>
                      </a:r>
                      <a:endParaRPr lang="nl-NL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mbria"/>
                          <a:ea typeface="Times New Roman"/>
                        </a:rPr>
                        <a:t>ONDERSTEUNER, GIDS, DELEGEERDER</a:t>
                      </a:r>
                      <a:endParaRPr lang="nl-NL" sz="20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Cambria"/>
                          <a:ea typeface="Times New Roman"/>
                        </a:rPr>
                        <a:t>bronnen</a:t>
                      </a:r>
                      <a:r>
                        <a:rPr lang="en-US" sz="1400" dirty="0" smtClean="0">
                          <a:latin typeface="Cambria"/>
                          <a:ea typeface="Times New Roman"/>
                        </a:rPr>
                        <a:t> en </a:t>
                      </a:r>
                      <a:r>
                        <a:rPr lang="en-US" sz="1400" dirty="0" err="1" smtClean="0">
                          <a:latin typeface="Cambria"/>
                          <a:ea typeface="Times New Roman"/>
                        </a:rPr>
                        <a:t>ondersteuning</a:t>
                      </a:r>
                      <a:r>
                        <a:rPr lang="en-US" sz="1400" dirty="0" smtClean="0">
                          <a:latin typeface="Cambria"/>
                          <a:ea typeface="Times New Roman"/>
                        </a:rPr>
                        <a:t> </a:t>
                      </a:r>
                      <a:r>
                        <a:rPr lang="en-US" sz="1400" dirty="0" err="1" smtClean="0">
                          <a:latin typeface="Cambria"/>
                          <a:ea typeface="Times New Roman"/>
                        </a:rPr>
                        <a:t>bieden</a:t>
                      </a:r>
                      <a:r>
                        <a:rPr lang="en-US" sz="1400" dirty="0" smtClean="0">
                          <a:latin typeface="Cambria"/>
                          <a:ea typeface="Times New Roman"/>
                        </a:rPr>
                        <a:t>, </a:t>
                      </a:r>
                      <a:r>
                        <a:rPr lang="en-US" sz="1400" dirty="0" err="1" smtClean="0">
                          <a:latin typeface="Cambria"/>
                          <a:ea typeface="Times New Roman"/>
                        </a:rPr>
                        <a:t>onderhandelen</a:t>
                      </a:r>
                      <a:endParaRPr lang="nl-NL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mbria"/>
                          <a:ea typeface="Times New Roman"/>
                        </a:rPr>
                        <a:t>SAMENWERKEND &amp; CREATIEF</a:t>
                      </a:r>
                      <a:endParaRPr lang="nl-NL" sz="20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Cambria"/>
                          <a:ea typeface="Times New Roman"/>
                        </a:rPr>
                        <a:t>forumdiscussies</a:t>
                      </a:r>
                      <a:r>
                        <a:rPr lang="en-US" sz="1400" dirty="0">
                          <a:latin typeface="Cambria"/>
                          <a:ea typeface="Times New Roman"/>
                        </a:rPr>
                        <a:t>,</a:t>
                      </a:r>
                      <a:endParaRPr lang="nl-NL" sz="2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Times New Roman"/>
                        </a:rPr>
                        <a:t>instant messaging,</a:t>
                      </a:r>
                      <a:br>
                        <a:rPr lang="en-US" sz="1400" dirty="0">
                          <a:latin typeface="Cambria"/>
                          <a:ea typeface="Times New Roman"/>
                        </a:rPr>
                      </a:br>
                      <a:r>
                        <a:rPr lang="en-US" sz="1400" dirty="0" smtClean="0">
                          <a:latin typeface="Cambria"/>
                          <a:ea typeface="Times New Roman"/>
                        </a:rPr>
                        <a:t>auteurs-software</a:t>
                      </a:r>
                      <a:endParaRPr lang="nl-NL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CF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88642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latin typeface="Cambria"/>
                          <a:ea typeface="Times New Roman"/>
                        </a:rPr>
                        <a:t>evaluatie</a:t>
                      </a:r>
                      <a:endParaRPr lang="nl-NL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1618" name="AutoShape 2"/>
          <p:cNvCxnSpPr>
            <a:cxnSpLocks noChangeShapeType="1"/>
          </p:cNvCxnSpPr>
          <p:nvPr/>
        </p:nvCxnSpPr>
        <p:spPr bwMode="auto">
          <a:xfrm rot="5400000">
            <a:off x="3669724" y="3098164"/>
            <a:ext cx="4833512" cy="101273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51301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43B3FBF4-613A-48EB-AFFF-E6C399979D3B}" type="datetime1">
              <a:rPr lang="nl-NL" smtClean="0">
                <a:solidFill>
                  <a:srgbClr val="000000"/>
                </a:solidFill>
              </a:rPr>
              <a:t>28-11-2013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2013 -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pic>
        <p:nvPicPr>
          <p:cNvPr id="2050" name="Picture 2" descr="C:\Users\Nico\Desktop\Getty Images in presentatie\virtual wor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"/>
            <a:ext cx="7456740" cy="6858024"/>
          </a:xfrm>
          <a:prstGeom prst="rect">
            <a:avLst/>
          </a:prstGeom>
          <a:noFill/>
        </p:spPr>
      </p:pic>
      <p:sp>
        <p:nvSpPr>
          <p:cNvPr id="8" name="Ondertitel 2"/>
          <p:cNvSpPr txBox="1">
            <a:spLocks/>
          </p:cNvSpPr>
          <p:nvPr/>
        </p:nvSpPr>
        <p:spPr bwMode="auto">
          <a:xfrm>
            <a:off x="4716016" y="1484784"/>
            <a:ext cx="4383195" cy="75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55588" indent="-255588" defTabSz="238125">
              <a:lnSpc>
                <a:spcPts val="25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nl-NL" sz="2400" b="1" kern="0" dirty="0">
                <a:solidFill>
                  <a:srgbClr val="000000"/>
                </a:solidFill>
                <a:latin typeface="Cambria" pitchFamily="18" charset="0"/>
                <a:cs typeface="+mn-cs"/>
              </a:rPr>
              <a:t>onderbouwing door de leerkracht om een bepaalde benadering te volgen</a:t>
            </a:r>
          </a:p>
        </p:txBody>
      </p:sp>
      <p:sp>
        <p:nvSpPr>
          <p:cNvPr id="9" name="Ondertitel 2"/>
          <p:cNvSpPr txBox="1">
            <a:spLocks/>
          </p:cNvSpPr>
          <p:nvPr/>
        </p:nvSpPr>
        <p:spPr bwMode="auto">
          <a:xfrm>
            <a:off x="4716016" y="2750118"/>
            <a:ext cx="4383194" cy="75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55588" indent="-255588" defTabSz="238125">
              <a:lnSpc>
                <a:spcPts val="25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nl-NL" sz="2400" b="1" dirty="0">
                <a:solidFill>
                  <a:srgbClr val="000000"/>
                </a:solidFill>
                <a:latin typeface="Cambria" pitchFamily="18" charset="0"/>
                <a:cs typeface="+mn-cs"/>
              </a:rPr>
              <a:t>variatie van </a:t>
            </a:r>
            <a:r>
              <a:rPr lang="nl-NL" sz="2400" b="1" dirty="0" smtClean="0">
                <a:solidFill>
                  <a:srgbClr val="000000"/>
                </a:solidFill>
                <a:latin typeface="Cambria" pitchFamily="18" charset="0"/>
                <a:cs typeface="+mn-cs"/>
              </a:rPr>
              <a:t>instructie-setting </a:t>
            </a:r>
            <a:r>
              <a:rPr lang="nl-NL" sz="2400" b="1" dirty="0">
                <a:solidFill>
                  <a:srgbClr val="000000"/>
                </a:solidFill>
                <a:latin typeface="Cambria" pitchFamily="18" charset="0"/>
                <a:cs typeface="+mn-cs"/>
              </a:rPr>
              <a:t>tussen verschillende leeractiviteiten</a:t>
            </a:r>
          </a:p>
        </p:txBody>
      </p:sp>
      <p:sp>
        <p:nvSpPr>
          <p:cNvPr id="12" name="Ondertitel 2"/>
          <p:cNvSpPr txBox="1">
            <a:spLocks/>
          </p:cNvSpPr>
          <p:nvPr/>
        </p:nvSpPr>
        <p:spPr bwMode="auto">
          <a:xfrm>
            <a:off x="4716016" y="4046262"/>
            <a:ext cx="4355975" cy="75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55588" indent="-255588" defTabSz="238125">
              <a:lnSpc>
                <a:spcPts val="25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nl-NL" sz="2400" b="1" dirty="0">
                <a:solidFill>
                  <a:srgbClr val="000000"/>
                </a:solidFill>
                <a:latin typeface="Cambria" pitchFamily="18" charset="0"/>
                <a:cs typeface="+mn-cs"/>
              </a:rPr>
              <a:t>handelingen door de leerkracht en de leerlingen bij elke activiteit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3635897" y="200040"/>
            <a:ext cx="5976663" cy="1068720"/>
          </a:xfrm>
          <a:prstGeom prst="rect">
            <a:avLst/>
          </a:prstGeom>
        </p:spPr>
        <p:txBody>
          <a:bodyPr anchor="ctr" anchorCtr="0"/>
          <a:lstStyle/>
          <a:p>
            <a:pPr algn="ctr">
              <a:defRPr/>
            </a:pPr>
            <a:r>
              <a:rPr lang="nl-NL" sz="3000" b="1" kern="0" dirty="0" smtClean="0">
                <a:solidFill>
                  <a:srgbClr val="000000"/>
                </a:solidFill>
                <a:latin typeface="Cambria" pitchFamily="18" charset="0"/>
                <a:cs typeface="+mn-cs"/>
              </a:rPr>
              <a:t>aandachtspunten bij het opzetten van verhaallijnen</a:t>
            </a:r>
            <a:endParaRPr lang="nl-NL" sz="3000" b="1" kern="0" dirty="0">
              <a:solidFill>
                <a:srgbClr val="000000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14" name="Ondertitel 2"/>
          <p:cNvSpPr txBox="1">
            <a:spLocks/>
          </p:cNvSpPr>
          <p:nvPr/>
        </p:nvSpPr>
        <p:spPr bwMode="auto">
          <a:xfrm>
            <a:off x="4716016" y="5445224"/>
            <a:ext cx="4355975" cy="75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55588" indent="-255588" defTabSz="238125">
              <a:lnSpc>
                <a:spcPts val="25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nl-NL" sz="2400" b="1" dirty="0">
                <a:solidFill>
                  <a:srgbClr val="000000"/>
                </a:solidFill>
                <a:latin typeface="Cambria" pitchFamily="18" charset="0"/>
                <a:cs typeface="+mn-cs"/>
              </a:rPr>
              <a:t>dynamiek van het </a:t>
            </a:r>
            <a:r>
              <a:rPr lang="nl-NL" sz="2400" b="1" dirty="0" smtClean="0">
                <a:solidFill>
                  <a:srgbClr val="000000"/>
                </a:solidFill>
                <a:latin typeface="Cambria" pitchFamily="18" charset="0"/>
                <a:cs typeface="+mn-cs"/>
              </a:rPr>
              <a:t>onderzoeksproces </a:t>
            </a:r>
            <a:r>
              <a:rPr lang="nl-NL" sz="2400" b="1" dirty="0">
                <a:solidFill>
                  <a:srgbClr val="000000"/>
                </a:solidFill>
                <a:latin typeface="Cambria" pitchFamily="18" charset="0"/>
                <a:cs typeface="+mn-cs"/>
              </a:rPr>
              <a:t>door afwijking van de standaardvolgorde</a:t>
            </a:r>
          </a:p>
        </p:txBody>
      </p:sp>
    </p:spTree>
    <p:extLst>
      <p:ext uri="{BB962C8B-B14F-4D97-AF65-F5344CB8AC3E}">
        <p14:creationId xmlns:p14="http://schemas.microsoft.com/office/powerpoint/2010/main" val="50974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601B-3D4B-45FA-BBF1-B39AFF9C6492}" type="datetime1">
              <a:rPr lang="nl-NL" noProof="0" smtClean="0"/>
              <a:t>28-11-2013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smtClean="0"/>
              <a:t>Woudschoten 2013 - werkgroep Nico Rutten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Picture 2" descr="C:\Users\Nico\Desktop\End k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357430"/>
            <a:ext cx="2210938" cy="3071834"/>
          </a:xfrm>
          <a:prstGeom prst="rect">
            <a:avLst/>
          </a:prstGeom>
          <a:noFill/>
        </p:spPr>
      </p:pic>
      <p:pic>
        <p:nvPicPr>
          <p:cNvPr id="9" name="Picture 3" descr="C:\Users\Nico\Desktop\Forward slash and question mark k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357430"/>
            <a:ext cx="2214578" cy="3079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233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T_nieuw_NL v1">
  <a:themeElements>
    <a:clrScheme name="UT_wi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ED100"/>
      </a:accent3>
      <a:accent4>
        <a:srgbClr val="0098C3"/>
      </a:accent4>
      <a:accent5>
        <a:srgbClr val="DC0C3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UT_nieuw_NL v1">
  <a:themeElements>
    <a:clrScheme name="UT_wi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ED100"/>
      </a:accent3>
      <a:accent4>
        <a:srgbClr val="0098C3"/>
      </a:accent4>
      <a:accent5>
        <a:srgbClr val="DC0C3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Office PowerPoint</Application>
  <PresentationFormat>On-screen Show (4:3)</PresentationFormat>
  <Paragraphs>65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UT_nieuw_NL v1</vt:lpstr>
      <vt:lpstr>3_UT_nieuw_NL v1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..</dc:creator>
  <cp:lastModifiedBy>S.</cp:lastModifiedBy>
  <cp:revision>121</cp:revision>
  <dcterms:created xsi:type="dcterms:W3CDTF">2011-04-04T08:47:28Z</dcterms:created>
  <dcterms:modified xsi:type="dcterms:W3CDTF">2013-11-28T13:22:44Z</dcterms:modified>
</cp:coreProperties>
</file>