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83" r:id="rId4"/>
    <p:sldId id="264" r:id="rId5"/>
    <p:sldId id="260" r:id="rId6"/>
    <p:sldId id="262" r:id="rId7"/>
    <p:sldId id="263" r:id="rId8"/>
    <p:sldId id="261" r:id="rId9"/>
    <p:sldId id="265" r:id="rId10"/>
    <p:sldId id="268" r:id="rId11"/>
    <p:sldId id="269" r:id="rId12"/>
    <p:sldId id="286" r:id="rId13"/>
    <p:sldId id="277" r:id="rId14"/>
    <p:sldId id="278" r:id="rId15"/>
    <p:sldId id="270" r:id="rId16"/>
    <p:sldId id="272" r:id="rId17"/>
    <p:sldId id="279" r:id="rId18"/>
    <p:sldId id="280" r:id="rId19"/>
    <p:sldId id="282" r:id="rId20"/>
    <p:sldId id="273" r:id="rId21"/>
    <p:sldId id="285" r:id="rId22"/>
    <p:sldId id="274" r:id="rId23"/>
    <p:sldId id="275" r:id="rId24"/>
    <p:sldId id="276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FF3E7-DBDC-4C13-A841-5959B40330F7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260C9-7487-46C6-A32A-9BE34F0E46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31F1-3532-413B-88A5-C5ACC55BEDF6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3AF8-B204-461B-8DD4-8B6B6A9D65C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Filmpje (kies HD kwaliteit)</a:t>
            </a:r>
            <a:r>
              <a:rPr lang="nl-NL" baseline="0" dirty="0" smtClean="0"/>
              <a:t> </a:t>
            </a:r>
            <a:r>
              <a:rPr lang="nl-NL" dirty="0" smtClean="0"/>
              <a:t>1:45 - 5:10.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</a:t>
            </a:r>
            <a:r>
              <a:rPr lang="nl-NL" baseline="0" dirty="0" smtClean="0"/>
              <a:t> deze plaatjes kloppen onderlinge groottes wel, afstanden niet.</a:t>
            </a:r>
          </a:p>
          <a:p>
            <a:r>
              <a:rPr lang="nl-NL" baseline="0" dirty="0" smtClean="0"/>
              <a:t>In bovenste plaatje (v.l.n.r.) Mercurius, </a:t>
            </a:r>
            <a:r>
              <a:rPr lang="nl-NL" baseline="0" dirty="0" err="1" smtClean="0"/>
              <a:t>Venus</a:t>
            </a:r>
            <a:r>
              <a:rPr lang="nl-NL" baseline="0" dirty="0" smtClean="0"/>
              <a:t>, Aarde en Mars.</a:t>
            </a:r>
          </a:p>
          <a:p>
            <a:r>
              <a:rPr lang="nl-NL" baseline="0" dirty="0" smtClean="0"/>
              <a:t>Aarde is enige planeet waar leven mogelijk is vanwege aanwezigheid water en atmosfeer </a:t>
            </a:r>
            <a:r>
              <a:rPr lang="nl-NL" baseline="0" dirty="0" smtClean="0">
                <a:sym typeface="Wingdings" pitchFamily="2" charset="2"/>
              </a:rPr>
              <a:t> op deze afstand van zon precies de juiste omstandigheden (temperatuur en zwaartekracht).</a:t>
            </a:r>
          </a:p>
          <a:p>
            <a:r>
              <a:rPr lang="nl-NL" baseline="0" dirty="0" smtClean="0">
                <a:sym typeface="Wingdings" pitchFamily="2" charset="2"/>
              </a:rPr>
              <a:t>NB: Er wordt volop gezocht naar </a:t>
            </a:r>
            <a:r>
              <a:rPr lang="nl-NL" baseline="0" dirty="0" err="1" smtClean="0">
                <a:sym typeface="Wingdings" pitchFamily="2" charset="2"/>
              </a:rPr>
              <a:t>exo-planeten</a:t>
            </a:r>
            <a:r>
              <a:rPr lang="nl-NL" baseline="0" dirty="0" smtClean="0">
                <a:sym typeface="Wingdings" pitchFamily="2" charset="2"/>
              </a:rPr>
              <a:t> waar leven mogelijk zou kunnen zijn.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Ster zendt</a:t>
            </a:r>
            <a:r>
              <a:rPr lang="nl-NL" baseline="0" dirty="0" smtClean="0"/>
              <a:t> straling uit (in tegenstelling tot planeet of maan).</a:t>
            </a:r>
          </a:p>
          <a:p>
            <a:r>
              <a:rPr lang="nl-NL" baseline="0" dirty="0" smtClean="0"/>
              <a:t>Afkomstig uit kernfusie in centrum ster, grootste deel van zijn leven H </a:t>
            </a:r>
            <a:r>
              <a:rPr lang="nl-NL" baseline="0" dirty="0" smtClean="0">
                <a:sym typeface="Wingdings" pitchFamily="2" charset="2"/>
              </a:rPr>
              <a:t> He (in stappen).</a:t>
            </a:r>
          </a:p>
          <a:p>
            <a:r>
              <a:rPr lang="nl-NL" baseline="0" dirty="0" smtClean="0">
                <a:sym typeface="Wingdings" pitchFamily="2" charset="2"/>
              </a:rPr>
              <a:t>Dichtstbijzijnde ster = zon, volgende = alfa </a:t>
            </a:r>
            <a:r>
              <a:rPr lang="nl-NL" baseline="0" dirty="0" err="1" smtClean="0">
                <a:sym typeface="Wingdings" pitchFamily="2" charset="2"/>
              </a:rPr>
              <a:t>centauri</a:t>
            </a:r>
            <a:r>
              <a:rPr lang="nl-NL" baseline="0" dirty="0" smtClean="0">
                <a:sym typeface="Wingdings" pitchFamily="2" charset="2"/>
              </a:rPr>
              <a:t>, 4,2 lichtjaar weg.</a:t>
            </a:r>
          </a:p>
          <a:p>
            <a:r>
              <a:rPr lang="nl-NL" baseline="0" dirty="0" smtClean="0">
                <a:sym typeface="Wingdings" pitchFamily="2" charset="2"/>
              </a:rPr>
              <a:t>Lichtjaar = afstand die licht in een jaar aflegt. Licht AC is dus 4,2 jaar geleden vertrokken.</a:t>
            </a:r>
          </a:p>
          <a:p>
            <a:r>
              <a:rPr lang="nl-NL" baseline="0" dirty="0" smtClean="0">
                <a:sym typeface="Wingdings" pitchFamily="2" charset="2"/>
              </a:rPr>
              <a:t>Naar sterren kijken = in het verleden kijken. Hoe verder de ster, hoe verder je in het verleden kijkt.</a:t>
            </a:r>
          </a:p>
          <a:p>
            <a:r>
              <a:rPr lang="nl-NL" baseline="0" dirty="0" smtClean="0">
                <a:sym typeface="Wingdings" pitchFamily="2" charset="2"/>
              </a:rPr>
              <a:t>Evenwicht tussen zwaartekracht en gasdruk gedurende grootste deel van het leven van de ster.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Door mensen bedacht. Sterren hebben niets met elkaar te maken, staan ook niet in elkaars buurt.</a:t>
            </a:r>
          </a:p>
          <a:p>
            <a:r>
              <a:rPr lang="nl-NL" baseline="0" dirty="0" smtClean="0"/>
              <a:t>Vaak gekoppeld aan verhalen uit mythologie.</a:t>
            </a:r>
          </a:p>
          <a:p>
            <a:r>
              <a:rPr lang="nl-NL" baseline="0" dirty="0" smtClean="0"/>
              <a:t>Dierenriem: de zon beweegt hier in een jaar schijnbaar doorheen </a:t>
            </a:r>
            <a:r>
              <a:rPr lang="nl-NL" baseline="0" dirty="0" smtClean="0">
                <a:sym typeface="Wingdings" pitchFamily="2" charset="2"/>
              </a:rPr>
              <a:t> horoscopen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Sterren komen voor in groepen (komt door zwaartekracht).</a:t>
            </a:r>
          </a:p>
          <a:p>
            <a:r>
              <a:rPr lang="nl-NL" dirty="0" smtClean="0"/>
              <a:t>Bolvormige sterhopen zijn oud, plattere </a:t>
            </a:r>
            <a:r>
              <a:rPr lang="nl-NL" dirty="0" err="1" smtClean="0"/>
              <a:t>melkwegstelsels</a:t>
            </a:r>
            <a:r>
              <a:rPr lang="nl-NL" dirty="0" smtClean="0"/>
              <a:t> jonger.</a:t>
            </a:r>
          </a:p>
          <a:p>
            <a:r>
              <a:rPr lang="nl-NL" dirty="0" smtClean="0"/>
              <a:t>Plattere </a:t>
            </a:r>
            <a:r>
              <a:rPr lang="nl-NL" dirty="0" err="1" smtClean="0"/>
              <a:t>melkwegstelsels</a:t>
            </a:r>
            <a:r>
              <a:rPr lang="nl-NL" dirty="0" smtClean="0"/>
              <a:t> draaien rond.</a:t>
            </a:r>
            <a:r>
              <a:rPr lang="nl-NL" baseline="0" dirty="0" smtClean="0"/>
              <a:t> Bij ons eigen Melkwegstelsel om een zwart gat in het centrum (veel zwaartekracht).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Grotere</a:t>
            </a:r>
            <a:r>
              <a:rPr lang="nl-NL" baseline="0" dirty="0" smtClean="0"/>
              <a:t> structuren in heelal (zie beginfilmpje): groepen, clusters en superclusters.</a:t>
            </a:r>
          </a:p>
          <a:p>
            <a:r>
              <a:rPr lang="nl-NL" dirty="0" smtClean="0"/>
              <a:t>Allemaal door invloed zwaartekracht.</a:t>
            </a:r>
          </a:p>
          <a:p>
            <a:r>
              <a:rPr lang="nl-NL" dirty="0" smtClean="0"/>
              <a:t>Zwaartekracht</a:t>
            </a:r>
            <a:r>
              <a:rPr lang="nl-NL" baseline="0" dirty="0" smtClean="0"/>
              <a:t> door massa. Er lijkt echter massa te ontbreken </a:t>
            </a:r>
            <a:r>
              <a:rPr lang="nl-NL" baseline="0" dirty="0" smtClean="0">
                <a:sym typeface="Wingdings" pitchFamily="2" charset="2"/>
              </a:rPr>
              <a:t> donkere materie.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typische cluster: 5% zichtbare materie, 10% gas (dat röntgenstralen uitzendt) en de rest is donkere materie.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Voorbeelden op volgende dia’s.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Wetten</a:t>
            </a:r>
            <a:r>
              <a:rPr lang="nl-NL" baseline="0" dirty="0" smtClean="0"/>
              <a:t> Kepler zijn af te leiden uit wetten van zwaartekracht en bewegingsvergelijkingen. Als één afstand bekend is, zijn uit verhoudingen T de andere afstanden te berekenen.</a:t>
            </a:r>
          </a:p>
          <a:p>
            <a:r>
              <a:rPr lang="nl-NL" baseline="0" dirty="0" smtClean="0"/>
              <a:t>Parallax: zie andere dia.</a:t>
            </a:r>
          </a:p>
          <a:p>
            <a:r>
              <a:rPr lang="nl-NL" baseline="0" dirty="0" smtClean="0"/>
              <a:t>Cepheïden: vaste periode, </a:t>
            </a:r>
            <a:r>
              <a:rPr lang="nl-NL" baseline="0" dirty="0" err="1" smtClean="0"/>
              <a:t>afh</a:t>
            </a:r>
            <a:r>
              <a:rPr lang="nl-NL" baseline="0" dirty="0" smtClean="0"/>
              <a:t>. van ware helderheid, vergelijk met schijnbare helderheid </a:t>
            </a:r>
            <a:r>
              <a:rPr lang="nl-NL" baseline="0" dirty="0" smtClean="0">
                <a:sym typeface="Wingdings" panose="05000000000000000000" pitchFamily="2" charset="2"/>
              </a:rPr>
              <a:t> afstand</a:t>
            </a:r>
            <a:r>
              <a:rPr lang="nl-NL" baseline="0" dirty="0" smtClean="0"/>
              <a:t>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Massa: verhouding baansnelheden = omgekeerd verhouding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massa’s (baansnelheid uit P en a)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Massa-lichtkracht: lichtkracht afhankelijk van soort kernfusie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Straal: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afstand bekend, meet waargenomen grootte (in hoekmaat) en bereken straal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Straal: dubbelster -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gaan beurtelings voor elkaar langs en blokkeren zo elkaars licht. Uit percentage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tegengehouden licht volgt R1/R2, verder is op dat moment d = R1+R2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Ster bij benadering een zwarte </a:t>
            </a:r>
            <a:r>
              <a:rPr lang="nl-NL" dirty="0" err="1" smtClean="0"/>
              <a:t>straler</a:t>
            </a:r>
            <a:r>
              <a:rPr lang="nl-NL" dirty="0" smtClean="0"/>
              <a:t>, hiervan zijn stralingskrommen bekend.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Continu spectrum als gevolg</a:t>
            </a:r>
            <a:r>
              <a:rPr lang="nl-NL" baseline="0" dirty="0" smtClean="0"/>
              <a:t> kernfusie, in mantel ontstaat karakteristiek </a:t>
            </a:r>
            <a:r>
              <a:rPr lang="nl-NL" baseline="0" dirty="0" err="1" smtClean="0"/>
              <a:t>absorpsiespectrum</a:t>
            </a:r>
            <a:r>
              <a:rPr lang="nl-NL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Dag = rondje aarde om eigen as</a:t>
            </a:r>
          </a:p>
          <a:p>
            <a:r>
              <a:rPr lang="nl-NL" baseline="0" dirty="0" smtClean="0"/>
              <a:t>Maand = rondje maan om aarde</a:t>
            </a:r>
          </a:p>
          <a:p>
            <a:r>
              <a:rPr lang="nl-NL" baseline="0" dirty="0" smtClean="0"/>
              <a:t>Jaar = rondje aarde om zon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Samentrekken gaswolken</a:t>
            </a:r>
            <a:r>
              <a:rPr lang="nl-NL" baseline="0" dirty="0" smtClean="0"/>
              <a:t> onder invloed van zwaartekracht.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 H fusie klaar is verdwijnt gasdruk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krimpen door zwaartekracht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 neemt toe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buiten centrum ontstaat nu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H-fusie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Hierdoor veel convectie in buitenlagen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ster zwelt op tot (relatief koele, maar wel felle) rode reus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volgende waterstof op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nogmaals inkrimpen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zelfde verhaal met He geeft heldere rode reus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verdwijnt steeds meer materiaal tot alleen kern over is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witte dwerg met gedegenereerd He en C zonder energiebron, koelt nog lang af (je ziet dus nog straling)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Gaat bij zware sterren sneller dan bij lichtere sterren + alle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fusie-processen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worden doorlopen (door grotere massa meer zwaartekracht en hogere temperatuur)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ontstaat een schilstructuur omdat steeds kleiner (dieper) deel mee kan doen aan volgend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fusie-proces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rode superreus.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 alle fusie is gestopt valt kern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o.i.v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zwaartekracht in elkaar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wordt heter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nieuwe kernreacties die juist energie </a:t>
            </a:r>
            <a:r>
              <a:rPr lang="nl-NL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kern koelt af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gasdruk verdwijnt en ster implodeert (in een paar seconden)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o.i.v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zwaartekracht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ineens weer fusie in buitenlagen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kernbom waarbij buitenlagen in een explosie worden weggeslingerd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supernova.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 heeft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een enorme dichtheid en wordt neutronenster of zwart gat.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 is eindproduct kernfusie, toch bestaan er zwaardere elementen door invangen neutronen gevolgd door kernreactie (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β-verval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de kern n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p+e</a:t>
            </a:r>
            <a:r>
              <a:rPr lang="nl-NL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Kosmische recycling: gas dat door stervende sterren uit wordt gezonden trekt weer samen in interstellaire gaswolken. Dat is nu wel verrijkt met fusieproducten (He, C, O, Si, etc.), waarna zich nieuwe (2</a:t>
            </a:r>
            <a:r>
              <a:rPr lang="nl-NL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generatie) sterren vormen.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 is een 2</a:t>
            </a:r>
            <a:r>
              <a:rPr lang="nl-NL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generatiester, daarom is leven op </a:t>
            </a:r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aarde mogelijk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Ontstaan</a:t>
            </a:r>
            <a:r>
              <a:rPr lang="nl-NL" baseline="0" dirty="0" smtClean="0"/>
              <a:t> bij levenseinde zware ster of bij botsing sterrenstelsels (sterren verliezen impulsmoment en vallen naar centrum).</a:t>
            </a:r>
          </a:p>
          <a:p>
            <a:r>
              <a:rPr lang="nl-NL" baseline="0" dirty="0" smtClean="0"/>
              <a:t>Alleen indirect zichtbaar: af te leiden uit bewegingen objecten in de buurt + zwaartekrachtslens.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Ontsnappingssnelheid: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nl-NL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nl-NL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ontsnap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 G M / R.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Schwarzschildstraal</a:t>
            </a:r>
            <a:r>
              <a:rPr lang="nl-NL" dirty="0" smtClean="0"/>
              <a:t>:</a:t>
            </a:r>
            <a:r>
              <a:rPr lang="nl-NL" baseline="0" dirty="0" smtClean="0"/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nl-NL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 G M / c</a:t>
            </a:r>
            <a:r>
              <a:rPr lang="nl-NL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Bij gebeurtenishorizon</a:t>
            </a:r>
            <a:r>
              <a:rPr lang="nl-NL" baseline="0" dirty="0" smtClean="0"/>
              <a:t>: oneindige roodverschuiving, vertraging tijd, afname lichtintensiteit, je wordt uit elkaar getrokken.</a:t>
            </a:r>
          </a:p>
          <a:p>
            <a:r>
              <a:rPr lang="nl-NL" baseline="0" dirty="0" smtClean="0"/>
              <a:t>Zwart gat kan wel röntgenstraling uitzenden als er gas op valt (relativistisch effect).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Proefje langs</a:t>
            </a:r>
            <a:r>
              <a:rPr lang="nl-NL" baseline="0" dirty="0" smtClean="0"/>
              <a:t> vinger kijken met één oog (eerst de een, dan de ander) </a:t>
            </a:r>
            <a:r>
              <a:rPr lang="nl-NL" baseline="0" dirty="0" smtClean="0">
                <a:sym typeface="Wingdings" pitchFamily="2" charset="2"/>
              </a:rPr>
              <a:t> verschuift t.o.v. (verre) achtergrond.</a:t>
            </a:r>
          </a:p>
          <a:p>
            <a:r>
              <a:rPr lang="nl-NL" baseline="0" dirty="0" smtClean="0">
                <a:sym typeface="Wingdings" pitchFamily="2" charset="2"/>
              </a:rPr>
              <a:t>Uit verschuiving en afstand tussen je ogen is afstand tot vinger te berekenen.</a:t>
            </a:r>
          </a:p>
          <a:p>
            <a:r>
              <a:rPr lang="nl-NL" baseline="0" dirty="0" smtClean="0">
                <a:sym typeface="Wingdings" pitchFamily="2" charset="2"/>
              </a:rPr>
              <a:t>Op dezelfde manier met (dichtbij gelegen) sterren. NB: hoekverschuiving bepalen.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Zie applet.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Variaties</a:t>
            </a:r>
            <a:r>
              <a:rPr lang="nl-NL" baseline="0" dirty="0" smtClean="0"/>
              <a:t> in stand aardas en vorm ellipsbaan. </a:t>
            </a:r>
          </a:p>
          <a:p>
            <a:r>
              <a:rPr lang="nl-NL" baseline="0" dirty="0" smtClean="0"/>
              <a:t>Periodes van 10.000 tot 100.000 jaar.</a:t>
            </a:r>
          </a:p>
          <a:p>
            <a:r>
              <a:rPr lang="nl-NL" baseline="0" dirty="0" smtClean="0"/>
              <a:t>Heeft gevolgen voor hoeveelheid zonlicht die op verschillende plekken op aarde invalt. </a:t>
            </a:r>
          </a:p>
          <a:p>
            <a:r>
              <a:rPr lang="nl-NL" baseline="0" dirty="0" smtClean="0"/>
              <a:t>En daarmee voor klimaat, bv. ijstijden. </a:t>
            </a:r>
          </a:p>
          <a:p>
            <a:r>
              <a:rPr lang="nl-NL" baseline="0" dirty="0" smtClean="0"/>
              <a:t>Grafieken: bovenste 3 periodieke bewegingen, gele geeft totaaleffect op straling die invalt op 65 NB, zwarte geeft T + ijstijden 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Zie</a:t>
            </a:r>
            <a:r>
              <a:rPr lang="nl-NL" baseline="0" dirty="0" smtClean="0"/>
              <a:t> </a:t>
            </a:r>
            <a:r>
              <a:rPr lang="nl-NL" dirty="0" smtClean="0"/>
              <a:t>applet.</a:t>
            </a:r>
          </a:p>
          <a:p>
            <a:r>
              <a:rPr lang="nl-NL" dirty="0" smtClean="0"/>
              <a:t>NB: perfecte</a:t>
            </a:r>
            <a:r>
              <a:rPr lang="nl-NL" baseline="0" dirty="0" smtClean="0"/>
              <a:t> </a:t>
            </a:r>
            <a:r>
              <a:rPr lang="nl-NL" dirty="0" smtClean="0"/>
              <a:t>nieuwe maan altijd hoogst aan hemel overdag, volle maan juist ‘s nachts.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Maan ‘past mooi voor zon’: verhoudingen</a:t>
            </a:r>
            <a:r>
              <a:rPr lang="nl-NL" baseline="0" dirty="0" smtClean="0"/>
              <a:t> diameter = verhoudingen afstand. NB: Soms ringvormig (afstand niet altijd exact gelijk).</a:t>
            </a:r>
            <a:endParaRPr lang="nl-NL" dirty="0" smtClean="0"/>
          </a:p>
          <a:p>
            <a:r>
              <a:rPr lang="nl-NL" dirty="0" smtClean="0"/>
              <a:t>Niet elke maand een zonsverduistering vanwege</a:t>
            </a:r>
            <a:r>
              <a:rPr lang="nl-NL" baseline="0" dirty="0" smtClean="0"/>
              <a:t> 5 graden hoek tussen baanvlak aarde en baanvlak maan.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Ook hier: niet elke maand vanwege hoek tussen baanvlakken</a:t>
            </a:r>
            <a:r>
              <a:rPr lang="nl-NL" baseline="0" dirty="0" smtClean="0"/>
              <a:t> aarde en maan</a:t>
            </a:r>
            <a:r>
              <a:rPr lang="nl-NL" dirty="0" smtClean="0"/>
              <a:t>.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Wel vaker dan zonsverduistering omdat schaduw hier groter is.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Vloed</a:t>
            </a:r>
            <a:r>
              <a:rPr lang="nl-NL" baseline="0" dirty="0" smtClean="0"/>
              <a:t> aan twee kanten aarde (dus ook waar niet getrokken wordt) = naar buiten slingeren water.</a:t>
            </a:r>
          </a:p>
          <a:p>
            <a:r>
              <a:rPr lang="nl-NL" baseline="0" dirty="0" smtClean="0"/>
              <a:t>Effect van zon en van maan: soms precies samen (springtij), soms precies tegengesteld (doodtij).</a:t>
            </a:r>
          </a:p>
          <a:p>
            <a:r>
              <a:rPr lang="nl-NL" baseline="0" dirty="0" smtClean="0"/>
              <a:t>Springvloed dus tijdens nieuwe maan en volle maan (en tijdens </a:t>
            </a:r>
            <a:r>
              <a:rPr lang="nl-NL" baseline="0" dirty="0" err="1" smtClean="0"/>
              <a:t>zons</a:t>
            </a:r>
            <a:r>
              <a:rPr lang="nl-NL" baseline="0" dirty="0" smtClean="0"/>
              <a:t>- en maansverduistering).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Plaatje is </a:t>
            </a:r>
            <a:r>
              <a:rPr lang="nl-NL" dirty="0" err="1" smtClean="0"/>
              <a:t>artists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impression</a:t>
            </a:r>
            <a:r>
              <a:rPr lang="nl-NL" baseline="0" dirty="0" smtClean="0"/>
              <a:t>. Niet op schaal en planeten staan ook (vrijwel) nooit op één lijn.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D3AF8-B204-461B-8DD4-8B6B6A9D65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0C5BA6-1734-40F4-B5E5-6407C5E2EAB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E4021F-9F18-41E5-BC08-3CD58CA46D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bIYv-Ro8No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GjO0zdXqCU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media-sciences.com/nl/a526-zon-aarde-maan-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MsLYVlZNMc&amp;feature=player_embedde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eI9CvipHl_c&amp;feature=relmf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media-sciences.com/nl/a63-4-seizoenen-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iencecourseware.org/eec/GlobalWarming/Tutorials/Milankovitch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media-sciences.com/nl/a258-schijngestalt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644080"/>
            <a:ext cx="8077200" cy="1673352"/>
          </a:xfrm>
        </p:spPr>
        <p:txBody>
          <a:bodyPr>
            <a:normAutofit/>
          </a:bodyPr>
          <a:lstStyle/>
          <a:p>
            <a:r>
              <a:rPr lang="nl-NL" dirty="0" smtClean="0"/>
              <a:t>Een reis door het heelal</a:t>
            </a:r>
            <a:br>
              <a:rPr lang="nl-NL" dirty="0" smtClean="0"/>
            </a:br>
            <a:endParaRPr lang="en-US" dirty="0"/>
          </a:p>
        </p:txBody>
      </p:sp>
      <p:pic>
        <p:nvPicPr>
          <p:cNvPr id="4" name="Afbeelding 3" descr="Image1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 l="10958" b="9197"/>
          <a:stretch>
            <a:fillRect/>
          </a:stretch>
        </p:blipFill>
        <p:spPr>
          <a:xfrm>
            <a:off x="1042437" y="548680"/>
            <a:ext cx="7057955" cy="40324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4" y="3212976"/>
            <a:ext cx="4204888" cy="10081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55776" y="243308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FF00"/>
                </a:solidFill>
              </a:rPr>
              <a:t>Hannah Wielenga</a:t>
            </a:r>
            <a:endParaRPr lang="nl-NL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Zonnestelsel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Zon met planeten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 descr="planets1.jpg"/>
          <p:cNvPicPr>
            <a:picLocks noChangeAspect="1"/>
          </p:cNvPicPr>
          <p:nvPr/>
        </p:nvPicPr>
        <p:blipFill>
          <a:blip r:embed="rId3" cstate="print"/>
          <a:srcRect b="56300"/>
          <a:stretch>
            <a:fillRect/>
          </a:stretch>
        </p:blipFill>
        <p:spPr>
          <a:xfrm>
            <a:off x="1187624" y="1"/>
            <a:ext cx="5616624" cy="2454470"/>
          </a:xfrm>
          <a:prstGeom prst="rect">
            <a:avLst/>
          </a:prstGeom>
        </p:spPr>
      </p:pic>
      <p:pic>
        <p:nvPicPr>
          <p:cNvPr id="6" name="Afbeelding 5" descr="planets1.jpg"/>
          <p:cNvPicPr>
            <a:picLocks noChangeAspect="1"/>
          </p:cNvPicPr>
          <p:nvPr/>
        </p:nvPicPr>
        <p:blipFill>
          <a:blip r:embed="rId3" cstate="print"/>
          <a:srcRect t="46850" b="12201"/>
          <a:stretch>
            <a:fillRect/>
          </a:stretch>
        </p:blipFill>
        <p:spPr>
          <a:xfrm>
            <a:off x="1143000" y="2492896"/>
            <a:ext cx="6453336" cy="264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Sterren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Wat is een ster?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 descr="sterevenwi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3937419" cy="4299818"/>
          </a:xfrm>
          <a:prstGeom prst="rect">
            <a:avLst/>
          </a:prstGeom>
        </p:spPr>
      </p:pic>
      <p:pic>
        <p:nvPicPr>
          <p:cNvPr id="8" name="Afbeelding 7" descr="Fusiepro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830" y="908720"/>
            <a:ext cx="3901634" cy="330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Sterrenbeelden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2008-12-01-2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5085184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Sterrenstelsels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Melkwegstelsels en bolvormige sterrenhopen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-01_-_Galaxy_Spiral_M64.jpg"/>
          <p:cNvPicPr>
            <a:picLocks noChangeAspect="1"/>
          </p:cNvPicPr>
          <p:nvPr/>
        </p:nvPicPr>
        <p:blipFill>
          <a:blip r:embed="rId3" cstate="print"/>
          <a:srcRect l="12337" t="5147" r="7475" b="7354"/>
          <a:stretch>
            <a:fillRect/>
          </a:stretch>
        </p:blipFill>
        <p:spPr>
          <a:xfrm>
            <a:off x="2987824" y="1052735"/>
            <a:ext cx="1152128" cy="1506629"/>
          </a:xfrm>
          <a:prstGeom prst="rect">
            <a:avLst/>
          </a:prstGeom>
        </p:spPr>
      </p:pic>
      <p:pic>
        <p:nvPicPr>
          <p:cNvPr id="9" name="Afbeelding 8" descr="-02_-_2002_Galaxy_NGC_2787.jpg"/>
          <p:cNvPicPr>
            <a:picLocks noChangeAspect="1"/>
          </p:cNvPicPr>
          <p:nvPr/>
        </p:nvPicPr>
        <p:blipFill>
          <a:blip r:embed="rId4" cstate="print"/>
          <a:srcRect l="3966" t="8062" r="4811" b="11317"/>
          <a:stretch>
            <a:fillRect/>
          </a:stretch>
        </p:blipFill>
        <p:spPr>
          <a:xfrm>
            <a:off x="4716016" y="404664"/>
            <a:ext cx="1656184" cy="1440160"/>
          </a:xfrm>
          <a:prstGeom prst="rect">
            <a:avLst/>
          </a:prstGeom>
        </p:spPr>
      </p:pic>
      <p:pic>
        <p:nvPicPr>
          <p:cNvPr id="10" name="Afbeelding 9" descr="-03_-_2002_Galaxy_Spiral_NGC_4622.jpg"/>
          <p:cNvPicPr>
            <a:picLocks noChangeAspect="1"/>
          </p:cNvPicPr>
          <p:nvPr/>
        </p:nvPicPr>
        <p:blipFill>
          <a:blip r:embed="rId5" cstate="print"/>
          <a:srcRect l="5936" t="5262" r="10962" b="5291"/>
          <a:stretch>
            <a:fillRect/>
          </a:stretch>
        </p:blipFill>
        <p:spPr>
          <a:xfrm>
            <a:off x="7452320" y="2204863"/>
            <a:ext cx="1224136" cy="1486451"/>
          </a:xfrm>
          <a:prstGeom prst="rect">
            <a:avLst/>
          </a:prstGeom>
        </p:spPr>
      </p:pic>
      <p:pic>
        <p:nvPicPr>
          <p:cNvPr id="11" name="Afbeelding 10" descr="-05_-_1998_Galaxy_NGC_7742.jpg"/>
          <p:cNvPicPr>
            <a:picLocks noChangeAspect="1"/>
          </p:cNvPicPr>
          <p:nvPr/>
        </p:nvPicPr>
        <p:blipFill>
          <a:blip r:embed="rId6" cstate="print"/>
          <a:srcRect l="5971" b="4826"/>
          <a:stretch>
            <a:fillRect/>
          </a:stretch>
        </p:blipFill>
        <p:spPr>
          <a:xfrm>
            <a:off x="7020272" y="0"/>
            <a:ext cx="2123728" cy="2060848"/>
          </a:xfrm>
          <a:prstGeom prst="rect">
            <a:avLst/>
          </a:prstGeom>
        </p:spPr>
      </p:pic>
      <p:pic>
        <p:nvPicPr>
          <p:cNvPr id="12" name="Afbeelding 11" descr="-06_-_0000_Galaxy_NGC_1512_a.jpg"/>
          <p:cNvPicPr>
            <a:picLocks noChangeAspect="1"/>
          </p:cNvPicPr>
          <p:nvPr/>
        </p:nvPicPr>
        <p:blipFill>
          <a:blip r:embed="rId7" cstate="print"/>
          <a:srcRect l="6715" t="7366" r="5987" b="7126"/>
          <a:stretch>
            <a:fillRect/>
          </a:stretch>
        </p:blipFill>
        <p:spPr>
          <a:xfrm>
            <a:off x="467544" y="2936022"/>
            <a:ext cx="2016224" cy="1861130"/>
          </a:xfrm>
          <a:prstGeom prst="rect">
            <a:avLst/>
          </a:prstGeom>
        </p:spPr>
      </p:pic>
      <p:pic>
        <p:nvPicPr>
          <p:cNvPr id="14" name="Afbeelding 13" descr="Ring_Melkweg_AM_0644_-_741.jpg"/>
          <p:cNvPicPr>
            <a:picLocks noChangeAspect="1"/>
          </p:cNvPicPr>
          <p:nvPr/>
        </p:nvPicPr>
        <p:blipFill>
          <a:blip r:embed="rId8" cstate="print"/>
          <a:srcRect l="6017" t="7453" b="10569"/>
          <a:stretch>
            <a:fillRect/>
          </a:stretch>
        </p:blipFill>
        <p:spPr>
          <a:xfrm>
            <a:off x="7357539" y="3789040"/>
            <a:ext cx="1786461" cy="1008112"/>
          </a:xfrm>
          <a:prstGeom prst="rect">
            <a:avLst/>
          </a:prstGeom>
        </p:spPr>
      </p:pic>
      <p:pic>
        <p:nvPicPr>
          <p:cNvPr id="15" name="Afbeelding 14" descr="Spiraal_Melkweg_NGC_3949.jpg"/>
          <p:cNvPicPr>
            <a:picLocks noChangeAspect="1"/>
          </p:cNvPicPr>
          <p:nvPr/>
        </p:nvPicPr>
        <p:blipFill>
          <a:blip r:embed="rId9" cstate="print"/>
          <a:srcRect l="9643" t="6828" r="8394" b="11237"/>
          <a:stretch>
            <a:fillRect/>
          </a:stretch>
        </p:blipFill>
        <p:spPr>
          <a:xfrm>
            <a:off x="5274078" y="3789040"/>
            <a:ext cx="1530170" cy="1080120"/>
          </a:xfrm>
          <a:prstGeom prst="rect">
            <a:avLst/>
          </a:prstGeom>
        </p:spPr>
      </p:pic>
      <p:pic>
        <p:nvPicPr>
          <p:cNvPr id="16" name="Afbeelding 15" descr="Spiraal_Melkweg_NGC_4414.jpg"/>
          <p:cNvPicPr>
            <a:picLocks noChangeAspect="1"/>
          </p:cNvPicPr>
          <p:nvPr/>
        </p:nvPicPr>
        <p:blipFill>
          <a:blip r:embed="rId10" cstate="print"/>
          <a:srcRect l="4821" t="6693" r="8394" b="12997"/>
          <a:stretch>
            <a:fillRect/>
          </a:stretch>
        </p:blipFill>
        <p:spPr>
          <a:xfrm>
            <a:off x="5220072" y="2252869"/>
            <a:ext cx="1656184" cy="1104123"/>
          </a:xfrm>
          <a:prstGeom prst="rect">
            <a:avLst/>
          </a:prstGeom>
        </p:spPr>
      </p:pic>
      <p:pic>
        <p:nvPicPr>
          <p:cNvPr id="18" name="Afbeelding 17" descr="The_Sombrero_Galaxy_M1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260648"/>
            <a:ext cx="2555776" cy="1919440"/>
          </a:xfrm>
          <a:prstGeom prst="rect">
            <a:avLst/>
          </a:prstGeom>
        </p:spPr>
      </p:pic>
      <p:pic>
        <p:nvPicPr>
          <p:cNvPr id="19" name="Afbeelding 18" descr="Bolvormige%20sterrenhoop.jpg"/>
          <p:cNvPicPr>
            <a:picLocks noChangeAspect="1"/>
          </p:cNvPicPr>
          <p:nvPr/>
        </p:nvPicPr>
        <p:blipFill>
          <a:blip r:embed="rId12" cstate="print"/>
          <a:srcRect l="3823" t="3823" r="4431" b="4431"/>
          <a:stretch>
            <a:fillRect/>
          </a:stretch>
        </p:blipFill>
        <p:spPr>
          <a:xfrm>
            <a:off x="2915816" y="2924944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Clusters en superclusters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Melkwegstelsels en bolvormige sterrenhopen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Afbeelding 19" descr="Earth's_Location_in_the_Universe_SMALLER_(JPEG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3144"/>
            <a:ext cx="9144000" cy="4572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51520" y="4643844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http://www.youtube.com/watch?v=GjO0zdXqCU0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Eigenschappen hemellichamen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Hoe weten we dat allemaal?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548680"/>
            <a:ext cx="70567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Informatie af te leiden uit straling, bv:</a:t>
            </a:r>
          </a:p>
          <a:p>
            <a:endParaRPr lang="nl-NL" sz="3200" dirty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afstand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grootte (massa, straal, dichtheid)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t</a:t>
            </a:r>
            <a:r>
              <a:rPr lang="nl-NL" sz="3200" dirty="0" smtClean="0">
                <a:solidFill>
                  <a:srgbClr val="FFFF00"/>
                </a:solidFill>
              </a:rPr>
              <a:t>emperatuur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c</a:t>
            </a:r>
            <a:r>
              <a:rPr lang="nl-NL" sz="3200" dirty="0" smtClean="0">
                <a:solidFill>
                  <a:srgbClr val="FFFF00"/>
                </a:solidFill>
              </a:rPr>
              <a:t>hemische samenstelling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Eigenschappen hemellichamen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Afstand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552" y="548680"/>
            <a:ext cx="820891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Afstand, bv:</a:t>
            </a:r>
          </a:p>
          <a:p>
            <a:endParaRPr lang="nl-NL" sz="3200" dirty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  <a:tabLst>
                <a:tab pos="4572000" algn="l"/>
              </a:tabLst>
            </a:pPr>
            <a:r>
              <a:rPr lang="nl-NL" sz="3200" dirty="0" smtClean="0">
                <a:solidFill>
                  <a:srgbClr val="FFFF00"/>
                </a:solidFill>
              </a:rPr>
              <a:t>radar: </a:t>
            </a:r>
            <a:r>
              <a:rPr lang="nl-NL" sz="3200" i="1" dirty="0" smtClean="0">
                <a:solidFill>
                  <a:srgbClr val="FFFF00"/>
                </a:solidFill>
              </a:rPr>
              <a:t>a = c∙ t</a:t>
            </a:r>
            <a:r>
              <a:rPr lang="nl-NL" sz="3200" dirty="0" smtClean="0">
                <a:solidFill>
                  <a:srgbClr val="FFFF00"/>
                </a:solidFill>
              </a:rPr>
              <a:t> 	</a:t>
            </a:r>
            <a:r>
              <a:rPr lang="nl-NL" sz="2400" dirty="0" smtClean="0">
                <a:solidFill>
                  <a:srgbClr val="FFFF00"/>
                </a:solidFill>
              </a:rPr>
              <a:t>(maan en planeten dichtbij)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3</a:t>
            </a:r>
            <a:r>
              <a:rPr lang="nl-NL" sz="3200" baseline="30000" dirty="0" smtClean="0">
                <a:solidFill>
                  <a:srgbClr val="FFFF00"/>
                </a:solidFill>
              </a:rPr>
              <a:t>e</a:t>
            </a:r>
            <a:r>
              <a:rPr lang="nl-NL" sz="3200" dirty="0" smtClean="0">
                <a:solidFill>
                  <a:srgbClr val="FFFF00"/>
                </a:solidFill>
              </a:rPr>
              <a:t> wet van Kepler: </a:t>
            </a:r>
            <a:r>
              <a:rPr lang="nl-NL" sz="2400" dirty="0" smtClean="0">
                <a:solidFill>
                  <a:srgbClr val="FFFF00"/>
                </a:solidFill>
              </a:rPr>
              <a:t>T</a:t>
            </a:r>
            <a:r>
              <a:rPr lang="nl-NL" sz="2800" i="1" baseline="30000" dirty="0" smtClean="0">
                <a:solidFill>
                  <a:srgbClr val="FFFF00"/>
                </a:solidFill>
              </a:rPr>
              <a:t>2 </a:t>
            </a:r>
            <a:r>
              <a:rPr lang="nl-NL" sz="2800" i="1" dirty="0" smtClean="0">
                <a:solidFill>
                  <a:srgbClr val="FFFF00"/>
                </a:solidFill>
              </a:rPr>
              <a:t> </a:t>
            </a:r>
            <a:r>
              <a:rPr lang="nl-NL" sz="2800" i="1" baseline="-25000" dirty="0" smtClean="0">
                <a:solidFill>
                  <a:srgbClr val="FFFF00"/>
                </a:solidFill>
              </a:rPr>
              <a:t>˜  </a:t>
            </a:r>
            <a:r>
              <a:rPr lang="nl-NL" sz="2800" i="1" dirty="0" smtClean="0">
                <a:solidFill>
                  <a:srgbClr val="FFFF00"/>
                </a:solidFill>
              </a:rPr>
              <a:t> a</a:t>
            </a:r>
            <a:r>
              <a:rPr lang="nl-NL" sz="2800" i="1" baseline="30000" dirty="0" smtClean="0">
                <a:solidFill>
                  <a:srgbClr val="FFFF00"/>
                </a:solidFill>
              </a:rPr>
              <a:t>3 	</a:t>
            </a:r>
            <a:r>
              <a:rPr lang="nl-NL" sz="2800" dirty="0" smtClean="0">
                <a:solidFill>
                  <a:srgbClr val="FFFF00"/>
                </a:solidFill>
              </a:rPr>
              <a:t>(planeten) </a:t>
            </a:r>
            <a:endParaRPr lang="nl-NL" sz="24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p</a:t>
            </a:r>
            <a:r>
              <a:rPr lang="nl-NL" sz="3200" dirty="0" smtClean="0">
                <a:solidFill>
                  <a:srgbClr val="FFFF00"/>
                </a:solidFill>
              </a:rPr>
              <a:t>arallax 	</a:t>
            </a:r>
            <a:r>
              <a:rPr lang="nl-NL" sz="2400" dirty="0" smtClean="0">
                <a:solidFill>
                  <a:srgbClr val="FFFF00"/>
                </a:solidFill>
                <a:hlinkClick r:id="rId3" action="ppaction://hlinksldjump"/>
              </a:rPr>
              <a:t>voorbeeld</a:t>
            </a:r>
            <a:r>
              <a:rPr lang="nl-NL" sz="3200" dirty="0" smtClean="0">
                <a:solidFill>
                  <a:srgbClr val="FFFF00"/>
                </a:solidFill>
              </a:rPr>
              <a:t>		</a:t>
            </a:r>
            <a:r>
              <a:rPr lang="nl-NL" sz="2400" dirty="0" smtClean="0">
                <a:solidFill>
                  <a:srgbClr val="FFFF00"/>
                </a:solidFill>
              </a:rPr>
              <a:t>(sterren dichtbij)  	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Cepheïden 			</a:t>
            </a:r>
            <a:r>
              <a:rPr lang="nl-NL" sz="2400" dirty="0" smtClean="0">
                <a:solidFill>
                  <a:srgbClr val="FFFF00"/>
                </a:solidFill>
              </a:rPr>
              <a:t>(sterren ver weg</a:t>
            </a:r>
            <a:r>
              <a:rPr lang="nl-NL" sz="2400" dirty="0" smtClean="0">
                <a:solidFill>
                  <a:srgbClr val="FFFF00"/>
                </a:solidFill>
              </a:rPr>
              <a:t>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Roodverschuiving </a:t>
            </a:r>
            <a:r>
              <a:rPr lang="nl-NL" sz="2400" dirty="0" smtClean="0">
                <a:solidFill>
                  <a:srgbClr val="FFFF00"/>
                </a:solidFill>
              </a:rPr>
              <a:t>(Hubble)</a:t>
            </a:r>
          </a:p>
          <a:p>
            <a:r>
              <a:rPr lang="nl-NL" sz="3200" i="1" dirty="0" smtClean="0">
                <a:solidFill>
                  <a:srgbClr val="00B0F0"/>
                </a:solidFill>
              </a:rPr>
              <a:t>Kosmische afstandsladder</a:t>
            </a:r>
            <a:endParaRPr lang="nl-NL" sz="3200" i="1" dirty="0" smtClean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Grootte: massa, straal en dichtheid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552" y="548680"/>
            <a:ext cx="756084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Massa, bv:</a:t>
            </a:r>
            <a:endParaRPr lang="nl-NL" sz="2400" dirty="0" smtClean="0">
              <a:solidFill>
                <a:srgbClr val="FF0000"/>
              </a:solidFill>
            </a:endParaRP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d</a:t>
            </a:r>
            <a:r>
              <a:rPr lang="nl-NL" sz="3200" dirty="0" smtClean="0">
                <a:solidFill>
                  <a:srgbClr val="FFFF00"/>
                </a:solidFill>
              </a:rPr>
              <a:t>ubbelsterren: </a:t>
            </a:r>
            <a:r>
              <a:rPr lang="nl-NL" sz="2400" dirty="0" smtClean="0">
                <a:solidFill>
                  <a:srgbClr val="FFFF00"/>
                </a:solidFill>
              </a:rPr>
              <a:t>v</a:t>
            </a:r>
            <a:r>
              <a:rPr lang="nl-NL" sz="2400" baseline="-25000" dirty="0" smtClean="0">
                <a:solidFill>
                  <a:srgbClr val="FFFF00"/>
                </a:solidFill>
              </a:rPr>
              <a:t>1</a:t>
            </a:r>
            <a:r>
              <a:rPr lang="nl-NL" sz="2400" dirty="0" smtClean="0">
                <a:solidFill>
                  <a:srgbClr val="FFFF00"/>
                </a:solidFill>
              </a:rPr>
              <a:t> / v</a:t>
            </a:r>
            <a:r>
              <a:rPr lang="nl-NL" sz="2400" baseline="-25000" dirty="0" smtClean="0">
                <a:solidFill>
                  <a:srgbClr val="FFFF00"/>
                </a:solidFill>
              </a:rPr>
              <a:t>2</a:t>
            </a:r>
            <a:r>
              <a:rPr lang="nl-NL" sz="2400" dirty="0" smtClean="0">
                <a:solidFill>
                  <a:srgbClr val="FFFF00"/>
                </a:solidFill>
              </a:rPr>
              <a:t> = m</a:t>
            </a:r>
            <a:r>
              <a:rPr lang="nl-NL" sz="2400" baseline="-25000" dirty="0" smtClean="0">
                <a:solidFill>
                  <a:srgbClr val="FFFF00"/>
                </a:solidFill>
              </a:rPr>
              <a:t>2</a:t>
            </a:r>
            <a:r>
              <a:rPr lang="nl-NL" sz="2400" dirty="0" smtClean="0">
                <a:solidFill>
                  <a:srgbClr val="FFFF00"/>
                </a:solidFill>
              </a:rPr>
              <a:t> / m</a:t>
            </a:r>
            <a:r>
              <a:rPr lang="nl-NL" sz="2400" baseline="-25000" dirty="0" smtClean="0">
                <a:solidFill>
                  <a:srgbClr val="FFFF00"/>
                </a:solidFill>
              </a:rPr>
              <a:t>1</a:t>
            </a:r>
            <a:r>
              <a:rPr lang="nl-NL" sz="3200" dirty="0" smtClean="0">
                <a:solidFill>
                  <a:srgbClr val="FFFF00"/>
                </a:solidFill>
              </a:rPr>
              <a:t> </a:t>
            </a:r>
            <a:endParaRPr lang="nl-NL" sz="24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m</a:t>
            </a:r>
            <a:r>
              <a:rPr lang="nl-NL" sz="3200" dirty="0" smtClean="0">
                <a:solidFill>
                  <a:srgbClr val="FFFF00"/>
                </a:solidFill>
              </a:rPr>
              <a:t>assa-lichtkrachtwet : L </a:t>
            </a:r>
            <a:r>
              <a:rPr lang="nl-NL" sz="3200" i="1" baseline="-25000" dirty="0">
                <a:solidFill>
                  <a:srgbClr val="FFFF00"/>
                </a:solidFill>
              </a:rPr>
              <a:t>˜  </a:t>
            </a:r>
            <a:r>
              <a:rPr lang="nl-NL" sz="3200" i="1" dirty="0">
                <a:solidFill>
                  <a:srgbClr val="FFFF00"/>
                </a:solidFill>
              </a:rPr>
              <a:t> </a:t>
            </a:r>
            <a:r>
              <a:rPr lang="nl-NL" sz="3200" i="1" dirty="0" smtClean="0">
                <a:solidFill>
                  <a:srgbClr val="FFFF00"/>
                </a:solidFill>
              </a:rPr>
              <a:t>m</a:t>
            </a:r>
            <a:r>
              <a:rPr lang="nl-NL" sz="3200" i="1" baseline="30000" dirty="0" smtClean="0">
                <a:solidFill>
                  <a:srgbClr val="FFFF00"/>
                </a:solidFill>
              </a:rPr>
              <a:t>3,</a:t>
            </a:r>
            <a:r>
              <a:rPr lang="nl-NL" sz="3200" i="1" baseline="20000" dirty="0" smtClean="0">
                <a:solidFill>
                  <a:srgbClr val="FFFF00"/>
                </a:solidFill>
              </a:rPr>
              <a:t>6</a:t>
            </a:r>
            <a:r>
              <a:rPr lang="nl-NL" sz="3200" i="1" baseline="30000" dirty="0" smtClean="0">
                <a:solidFill>
                  <a:srgbClr val="FFFF00"/>
                </a:solidFill>
              </a:rPr>
              <a:t>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3200" dirty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r>
              <a:rPr lang="nl-NL" sz="3200" dirty="0" smtClean="0">
                <a:solidFill>
                  <a:srgbClr val="FF0000"/>
                </a:solidFill>
              </a:rPr>
              <a:t>Straal, bv: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2800" dirty="0" smtClean="0">
                <a:solidFill>
                  <a:srgbClr val="FFFF00"/>
                </a:solidFill>
              </a:rPr>
              <a:t>hoekmeetkunde </a:t>
            </a:r>
            <a:r>
              <a:rPr lang="nl-NL" sz="2400" dirty="0" smtClean="0">
                <a:solidFill>
                  <a:srgbClr val="FFFF00"/>
                </a:solidFill>
              </a:rPr>
              <a:t>(zon en maan)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2800" dirty="0">
                <a:solidFill>
                  <a:srgbClr val="FFFF00"/>
                </a:solidFill>
              </a:rPr>
              <a:t>e</a:t>
            </a:r>
            <a:r>
              <a:rPr lang="nl-NL" sz="2800" dirty="0" smtClean="0">
                <a:solidFill>
                  <a:srgbClr val="FFFF00"/>
                </a:solidFill>
              </a:rPr>
              <a:t>clipserende dubbelsterren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Eigenschappen hemellichamen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Temperatuur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552" y="548680"/>
            <a:ext cx="756084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Temperatuur:</a:t>
            </a:r>
            <a:endParaRPr lang="nl-NL" sz="2400" dirty="0" smtClean="0">
              <a:solidFill>
                <a:srgbClr val="FF0000"/>
              </a:solidFill>
            </a:endParaRP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u</a:t>
            </a:r>
            <a:r>
              <a:rPr lang="nl-NL" sz="3200" dirty="0" smtClean="0">
                <a:solidFill>
                  <a:srgbClr val="FFFF00"/>
                </a:solidFill>
              </a:rPr>
              <a:t>it kleur </a:t>
            </a:r>
            <a:r>
              <a:rPr lang="nl-NL" sz="2400" dirty="0" smtClean="0">
                <a:solidFill>
                  <a:srgbClr val="FFFF00"/>
                </a:solidFill>
              </a:rPr>
              <a:t> (sterren)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endParaRPr lang="nl-NL" sz="3200" dirty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3200" dirty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24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24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3200" dirty="0" smtClean="0">
              <a:solidFill>
                <a:srgbClr val="FFFF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Eigenschappen hemellichamen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7" name="Afbeelding 6" descr="star_col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552728" cy="3534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Chemische samenstelling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548680"/>
            <a:ext cx="756084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Aft>
                <a:spcPts val="600"/>
              </a:spcAft>
            </a:pPr>
            <a:r>
              <a:rPr lang="nl-NL" sz="3200" dirty="0" smtClean="0">
                <a:solidFill>
                  <a:srgbClr val="FF0000"/>
                </a:solidFill>
              </a:rPr>
              <a:t>Chemische samenstelling:</a:t>
            </a:r>
          </a:p>
          <a:p>
            <a:pPr marL="354013" indent="-354013">
              <a:spcAft>
                <a:spcPts val="600"/>
              </a:spcAft>
              <a:buFont typeface="Wingdings" pitchFamily="2" charset="2"/>
              <a:buChar char="§"/>
            </a:pPr>
            <a:r>
              <a:rPr lang="nl-NL" sz="2800" dirty="0">
                <a:solidFill>
                  <a:srgbClr val="FFFF00"/>
                </a:solidFill>
              </a:rPr>
              <a:t>u</a:t>
            </a:r>
            <a:r>
              <a:rPr lang="nl-NL" sz="2800" dirty="0" smtClean="0">
                <a:solidFill>
                  <a:srgbClr val="FFFF00"/>
                </a:solidFill>
              </a:rPr>
              <a:t>it spectrum</a:t>
            </a:r>
            <a:r>
              <a:rPr lang="nl-NL" sz="2400" dirty="0" smtClean="0">
                <a:solidFill>
                  <a:srgbClr val="FFFF00"/>
                </a:solidFill>
              </a:rPr>
              <a:t>  (sterren)</a:t>
            </a:r>
            <a:endParaRPr lang="nl-NL" sz="32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3200" dirty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24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2400" dirty="0" smtClean="0">
              <a:solidFill>
                <a:srgbClr val="FFFF00"/>
              </a:solidFill>
            </a:endParaRPr>
          </a:p>
          <a:p>
            <a:pPr marL="354013" indent="-354013">
              <a:spcAft>
                <a:spcPts val="600"/>
              </a:spcAft>
            </a:pPr>
            <a:endParaRPr lang="nl-NL" sz="3200" dirty="0" smtClean="0">
              <a:solidFill>
                <a:srgbClr val="FFFF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Eigenschappen hemellichamen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9" name="Afbeelding 8" descr="geheniau-vega_spectrum.jpg"/>
          <p:cNvPicPr>
            <a:picLocks noChangeAspect="1"/>
          </p:cNvPicPr>
          <p:nvPr/>
        </p:nvPicPr>
        <p:blipFill>
          <a:blip r:embed="rId3" cstate="print"/>
          <a:srcRect t="17450" b="66800"/>
          <a:stretch>
            <a:fillRect/>
          </a:stretch>
        </p:blipFill>
        <p:spPr>
          <a:xfrm>
            <a:off x="856472" y="2492896"/>
            <a:ext cx="7387936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Zon, aarde en maan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14" name="Afbeelding 13" descr="aarde en maan.jpg"/>
          <p:cNvPicPr>
            <a:picLocks noChangeAspect="1"/>
          </p:cNvPicPr>
          <p:nvPr/>
        </p:nvPicPr>
        <p:blipFill>
          <a:blip r:embed="rId3" cstate="print"/>
          <a:srcRect l="3611" t="526" r="2835" b="4826"/>
          <a:stretch>
            <a:fillRect/>
          </a:stretch>
        </p:blipFill>
        <p:spPr>
          <a:xfrm>
            <a:off x="827584" y="855406"/>
            <a:ext cx="4752528" cy="3365682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611560" y="429309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http://www.edumedia-sciences.com/nl/a526-zon-aarde-maan-2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6084168" y="836712"/>
            <a:ext cx="2880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dag en nacht</a:t>
            </a:r>
          </a:p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m</a:t>
            </a:r>
            <a:r>
              <a:rPr lang="nl-NL" sz="3200" dirty="0" smtClean="0">
                <a:solidFill>
                  <a:srgbClr val="FFFF00"/>
                </a:solidFill>
              </a:rPr>
              <a:t>aand</a:t>
            </a:r>
          </a:p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jaar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noProof="0" dirty="0" smtClean="0">
                <a:solidFill>
                  <a:srgbClr val="FFFFFF"/>
                </a:solidFill>
              </a:rPr>
              <a:t>Periodieke bewegingen: dagen, maanden en jaren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Sterren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Geboorte van sterren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Afbeelding 3" descr="pillars-of-cre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076"/>
            <a:ext cx="5135091" cy="459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Sterren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Dood van sterren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 descr="fusie.jpg"/>
          <p:cNvPicPr>
            <a:picLocks noChangeAspect="1"/>
          </p:cNvPicPr>
          <p:nvPr/>
        </p:nvPicPr>
        <p:blipFill>
          <a:blip r:embed="rId3" cstate="print"/>
          <a:srcRect t="11603"/>
          <a:stretch>
            <a:fillRect/>
          </a:stretch>
        </p:blipFill>
        <p:spPr>
          <a:xfrm>
            <a:off x="825500" y="44624"/>
            <a:ext cx="7493000" cy="497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Sterren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Dood van sterren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 descr="sterrenle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575191"/>
            <a:ext cx="4608512" cy="2365977"/>
          </a:xfrm>
          <a:prstGeom prst="rect">
            <a:avLst/>
          </a:prstGeom>
        </p:spPr>
      </p:pic>
      <p:pic>
        <p:nvPicPr>
          <p:cNvPr id="8" name="Afbeelding 7" descr="Levensloop_vd_z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5012"/>
            <a:ext cx="7681292" cy="1849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Supernova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Ontploffing van een zware ster aan het eind van zijn leven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528" y="4643844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http://www.youtube.com/watch?v=IMsLYVlZNMc&amp;feature=player_embedded#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Afbeelding 4" descr="220px-Chandra-cr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2794000" cy="2794000"/>
          </a:xfrm>
          <a:prstGeom prst="rect">
            <a:avLst/>
          </a:prstGeom>
        </p:spPr>
      </p:pic>
      <p:pic>
        <p:nvPicPr>
          <p:cNvPr id="6" name="Afbeelding 5" descr="issue5fusion2_lar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4"/>
            <a:ext cx="49530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Zwart gat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De kern die overblijft na een supernova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 descr="blackh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4036"/>
            <a:ext cx="3012820" cy="401307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11560" y="4571836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http://www.youtube.com/watch?v=eI9CvipHl_c&amp;feature=relmfu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4067944" y="476672"/>
            <a:ext cx="46085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2800" dirty="0">
                <a:solidFill>
                  <a:srgbClr val="FFFF00"/>
                </a:solidFill>
              </a:rPr>
              <a:t>n</a:t>
            </a:r>
            <a:r>
              <a:rPr lang="nl-NL" sz="2800" dirty="0" smtClean="0">
                <a:solidFill>
                  <a:srgbClr val="FFFF00"/>
                </a:solidFill>
              </a:rPr>
              <a:t>iets kan ontsnappen aan zwaartekracht</a:t>
            </a:r>
          </a:p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2800" dirty="0">
                <a:solidFill>
                  <a:srgbClr val="FFFF00"/>
                </a:solidFill>
              </a:rPr>
              <a:t>o</a:t>
            </a:r>
            <a:r>
              <a:rPr lang="nl-NL" sz="2800" dirty="0" smtClean="0">
                <a:solidFill>
                  <a:srgbClr val="FFFF00"/>
                </a:solidFill>
              </a:rPr>
              <a:t>ok licht niet </a:t>
            </a:r>
            <a:r>
              <a:rPr lang="nl-NL" sz="2800" dirty="0" smtClean="0">
                <a:solidFill>
                  <a:srgbClr val="FFFF00"/>
                </a:solidFill>
                <a:sym typeface="Wingdings" pitchFamily="2" charset="2"/>
              </a:rPr>
              <a:t> zwart</a:t>
            </a:r>
          </a:p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2800" dirty="0" smtClean="0">
                <a:solidFill>
                  <a:srgbClr val="FFFF00"/>
                </a:solidFill>
                <a:sym typeface="Wingdings" pitchFamily="2" charset="2"/>
              </a:rPr>
              <a:t>alleen indirect zichtbaar</a:t>
            </a:r>
          </a:p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2800" dirty="0" err="1" smtClean="0">
                <a:solidFill>
                  <a:srgbClr val="FFFF00"/>
                </a:solidFill>
                <a:sym typeface="Wingdings" pitchFamily="2" charset="2"/>
              </a:rPr>
              <a:t>Schwarzschildstraal</a:t>
            </a:r>
            <a:endParaRPr lang="nl-NL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2800" dirty="0">
                <a:solidFill>
                  <a:srgbClr val="FFFF00"/>
                </a:solidFill>
                <a:sym typeface="Wingdings" pitchFamily="2" charset="2"/>
              </a:rPr>
              <a:t>g</a:t>
            </a:r>
            <a:r>
              <a:rPr lang="nl-NL" sz="2800" dirty="0" smtClean="0">
                <a:solidFill>
                  <a:srgbClr val="FFFF00"/>
                </a:solidFill>
                <a:sym typeface="Wingdings" pitchFamily="2" charset="2"/>
              </a:rPr>
              <a:t>ebeurtenishorizon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 smtClean="0">
                <a:solidFill>
                  <a:srgbClr val="FFFF00"/>
                </a:solidFill>
              </a:rPr>
              <a:t>Parallax-methode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  <a:hlinkClick r:id="rId3" action="ppaction://hlinksldjump"/>
              </a:rPr>
              <a:t>Afstand bepalen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Afbeelding 11" descr="Im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7120"/>
            <a:ext cx="3778999" cy="4588024"/>
          </a:xfrm>
          <a:prstGeom prst="rect">
            <a:avLst/>
          </a:prstGeom>
        </p:spPr>
      </p:pic>
      <p:pic>
        <p:nvPicPr>
          <p:cNvPr id="15" name="Afbeelding 14" descr="122214_962_1099508446236-WideParallaxSchemat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13032"/>
            <a:ext cx="3370673" cy="4550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Zon, aarde en maan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6" name="Afbeelding 5" descr="seizoe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5598222" cy="418124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156176" y="548680"/>
            <a:ext cx="2664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seizoenen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hthoek 7"/>
          <p:cNvSpPr/>
          <p:nvPr/>
        </p:nvSpPr>
        <p:spPr>
          <a:xfrm>
            <a:off x="251520" y="471585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http://www.edumedia-sciences.com/nl/a63-4-seizoenen-2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Seizoenen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Zon, aarde en maan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56176" y="548680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verandering klimaat</a:t>
            </a:r>
            <a:endParaRPr lang="en-US" dirty="0" smtClean="0"/>
          </a:p>
        </p:txBody>
      </p:sp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Klimaat, bv. ijstijden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11" descr="variaties in aardba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296144" cy="20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1" descr="variaties in aardba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2776"/>
            <a:ext cx="225215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variaties in aardba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1290853" cy="205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179512" y="4653136"/>
            <a:ext cx="776821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dirty="0">
                <a:hlinkClick r:id="rId6"/>
              </a:rPr>
              <a:t>http://www.sciencecourseware.org/eec/GlobalWarming/Tutorials/Milankovitch/</a:t>
            </a:r>
            <a:r>
              <a:rPr lang="en-GB" dirty="0"/>
              <a:t> </a:t>
            </a:r>
          </a:p>
        </p:txBody>
      </p:sp>
      <p:pic>
        <p:nvPicPr>
          <p:cNvPr id="15" name="Picture 5" descr="CORRELATION%20CLIMATE%20MILANKOVIT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658348"/>
            <a:ext cx="3672408" cy="29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Zon, aarde en maan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Afbeelding 3" descr="schijngestal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2008"/>
            <a:ext cx="5688632" cy="4266474"/>
          </a:xfrm>
          <a:prstGeom prst="rect">
            <a:avLst/>
          </a:prstGeom>
        </p:spPr>
      </p:pic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Schijngestalten van de maan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5496" y="4715852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http://www.edumedia-sciences.com/nl/a258-schijngestalten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5868144" y="548680"/>
            <a:ext cx="327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s</a:t>
            </a:r>
            <a:r>
              <a:rPr lang="nl-NL" sz="3200" dirty="0" smtClean="0">
                <a:solidFill>
                  <a:srgbClr val="FFFF00"/>
                </a:solidFill>
              </a:rPr>
              <a:t>chijngestalten</a:t>
            </a:r>
          </a:p>
          <a:p>
            <a:pPr marL="354013" indent="-354013"/>
            <a:r>
              <a:rPr lang="nl-NL" sz="3200" dirty="0">
                <a:solidFill>
                  <a:srgbClr val="FFFF00"/>
                </a:solidFill>
              </a:rPr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Zon, aarde en maan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Zonsverduistering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zonsverduister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66330" cy="1940223"/>
          </a:xfrm>
          <a:prstGeom prst="rect">
            <a:avLst/>
          </a:prstGeom>
        </p:spPr>
      </p:pic>
      <p:pic>
        <p:nvPicPr>
          <p:cNvPr id="8" name="Afbeelding 7" descr="zonsverduistering29maart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6352" y="2276872"/>
            <a:ext cx="2763800" cy="2805747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436096" y="242088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zonsverduistering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Zon, aarde en maan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Maansverduistering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maansverduistering.gif"/>
          <p:cNvPicPr>
            <a:picLocks noChangeAspect="1"/>
          </p:cNvPicPr>
          <p:nvPr/>
        </p:nvPicPr>
        <p:blipFill>
          <a:blip r:embed="rId3" cstate="print"/>
          <a:srcRect t="5362" b="3490"/>
          <a:stretch>
            <a:fillRect/>
          </a:stretch>
        </p:blipFill>
        <p:spPr>
          <a:xfrm>
            <a:off x="1403648" y="188640"/>
            <a:ext cx="6310715" cy="2448272"/>
          </a:xfrm>
          <a:prstGeom prst="rect">
            <a:avLst/>
          </a:prstGeom>
        </p:spPr>
      </p:pic>
      <p:pic>
        <p:nvPicPr>
          <p:cNvPr id="9" name="Afbeelding 8" descr="verduisterde maan.jpg"/>
          <p:cNvPicPr>
            <a:picLocks noChangeAspect="1"/>
          </p:cNvPicPr>
          <p:nvPr/>
        </p:nvPicPr>
        <p:blipFill>
          <a:blip r:embed="rId4" cstate="print"/>
          <a:srcRect t="6731" b="9136"/>
          <a:stretch>
            <a:fillRect/>
          </a:stretch>
        </p:blipFill>
        <p:spPr>
          <a:xfrm>
            <a:off x="2483768" y="2708919"/>
            <a:ext cx="4248472" cy="235872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148064" y="285293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maansverduistering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Zon, aarde en maan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Eb en vloed, springtij en doodtij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 descr="nl_ebvlo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6137"/>
            <a:ext cx="4320480" cy="4765031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724128" y="548680"/>
            <a:ext cx="3275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§"/>
            </a:pPr>
            <a:r>
              <a:rPr lang="nl-NL" sz="3200" dirty="0">
                <a:solidFill>
                  <a:srgbClr val="FFFF00"/>
                </a:solidFill>
              </a:rPr>
              <a:t>e</a:t>
            </a:r>
            <a:r>
              <a:rPr lang="nl-NL" sz="3200" dirty="0" smtClean="0">
                <a:solidFill>
                  <a:srgbClr val="FFFF00"/>
                </a:solidFill>
              </a:rPr>
              <a:t>b en vloed</a:t>
            </a:r>
          </a:p>
          <a:p>
            <a:pPr marL="354013" indent="-354013">
              <a:spcBef>
                <a:spcPts val="1200"/>
              </a:spcBef>
              <a:buFont typeface="Wingdings" pitchFamily="2" charset="2"/>
              <a:buChar char="§"/>
            </a:pPr>
            <a:r>
              <a:rPr lang="nl-NL" sz="3200" dirty="0" smtClean="0">
                <a:solidFill>
                  <a:srgbClr val="FFFF00"/>
                </a:solidFill>
              </a:rPr>
              <a:t>springtij en doodtij</a:t>
            </a:r>
          </a:p>
          <a:p>
            <a:pPr marL="354013" indent="-354013"/>
            <a:r>
              <a:rPr lang="nl-NL" sz="3200" dirty="0">
                <a:solidFill>
                  <a:srgbClr val="FFFF00"/>
                </a:solidFill>
              </a:rPr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5576" y="54452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</a:rPr>
              <a:t>Zonnestelsel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40664" y="5839544"/>
            <a:ext cx="8022336" cy="6858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Zon met planeten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 descr="zonnestel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994" y="188641"/>
            <a:ext cx="6918390" cy="460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784</TotalTime>
  <Words>1459</Words>
  <Application>Microsoft Office PowerPoint</Application>
  <PresentationFormat>Diavoorstelling (4:3)</PresentationFormat>
  <Paragraphs>196</Paragraphs>
  <Slides>25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Module</vt:lpstr>
      <vt:lpstr>Een reis door het heelal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Hogeschool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reis door het heelal</dc:title>
  <dc:creator>Hannah Wielenga</dc:creator>
  <cp:lastModifiedBy>Hannah Wielenga</cp:lastModifiedBy>
  <cp:revision>30</cp:revision>
  <dcterms:created xsi:type="dcterms:W3CDTF">2012-11-19T07:47:01Z</dcterms:created>
  <dcterms:modified xsi:type="dcterms:W3CDTF">2013-12-14T08:37:01Z</dcterms:modified>
</cp:coreProperties>
</file>