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46" r:id="rId2"/>
    <p:sldId id="342" r:id="rId3"/>
    <p:sldId id="363" r:id="rId4"/>
    <p:sldId id="359" r:id="rId5"/>
    <p:sldId id="364" r:id="rId6"/>
    <p:sldId id="371" r:id="rId7"/>
    <p:sldId id="372" r:id="rId8"/>
    <p:sldId id="365" r:id="rId9"/>
    <p:sldId id="366" r:id="rId10"/>
    <p:sldId id="350" r:id="rId11"/>
    <p:sldId id="360" r:id="rId12"/>
    <p:sldId id="361" r:id="rId13"/>
    <p:sldId id="367" r:id="rId14"/>
    <p:sldId id="368" r:id="rId15"/>
    <p:sldId id="369" r:id="rId16"/>
    <p:sldId id="370" r:id="rId17"/>
    <p:sldId id="362" r:id="rId18"/>
    <p:sldId id="373" r:id="rId19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 Ottink" initials="H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99"/>
    <a:srgbClr val="0090D4"/>
    <a:srgbClr val="A41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 autoAdjust="0"/>
  </p:normalViewPr>
  <p:slideViewPr>
    <p:cSldViewPr>
      <p:cViewPr>
        <p:scale>
          <a:sx n="110" d="100"/>
          <a:sy n="110" d="100"/>
        </p:scale>
        <p:origin x="-156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168" y="0"/>
            <a:ext cx="5994964" cy="6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168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4A27554F-4F5E-435D-8721-B255786F35C6}" type="datetime4">
              <a:rPr lang="nl-NL"/>
              <a:pPr/>
              <a:t>9 december 2013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52168" y="9467017"/>
            <a:ext cx="5994964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58321" y="9978748"/>
            <a:ext cx="788811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DDED2B63-2DCC-4535-BC02-CCC79A390E16}" type="slidenum">
              <a:rPr lang="nl-NL"/>
              <a:pPr/>
              <a:t>‹nr.›</a:t>
            </a:fld>
            <a:endParaRPr lang="nl-NL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3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3217" y="0"/>
            <a:ext cx="4732867" cy="5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3217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71247C3E-9ADC-4CE8-AD0D-DA8D150BA2C4}" type="datetime4">
              <a:rPr lang="nl-NL"/>
              <a:pPr/>
              <a:t>9 december 2013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852488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3217" y="5117307"/>
            <a:ext cx="4732867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83217" y="9467017"/>
            <a:ext cx="4732867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69510" y="9978748"/>
            <a:ext cx="94657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5AFE96E9-5E82-4505-A968-863F0E91F6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5437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0BC63-92F4-4E3B-9B65-FC6C892CE67D}" type="datetime4">
              <a:rPr lang="nl-NL"/>
              <a:pPr/>
              <a:t>9 december 2013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94C0-97BF-4FEE-932A-83902C9B68D7}" type="slidenum">
              <a:rPr lang="nl-NL"/>
              <a:pPr/>
              <a:t>1</a:t>
            </a:fld>
            <a:endParaRPr lang="nl-NL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11" name="Picture 23" descr="TM_PP_titel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5" y="2228850"/>
            <a:ext cx="6665913" cy="1504950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525" y="4267200"/>
            <a:ext cx="5716588" cy="17526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98525" y="6237288"/>
            <a:ext cx="5716588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fld id="{33A076B5-ECEB-4264-9066-5C25D84AB5D1}" type="datetime4">
              <a:rPr lang="nl-NL"/>
              <a:pPr/>
              <a:t>9 december 2013</a:t>
            </a:fld>
            <a:endParaRPr lang="nl-NL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55E67-2CB1-4ABB-BF49-723C0E73BE78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11179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899150" y="1438275"/>
            <a:ext cx="1665288" cy="50276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8525" y="1438275"/>
            <a:ext cx="4848225" cy="50276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ED29D-AC62-45D7-BB3D-3781E2447BBC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06229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1438275"/>
            <a:ext cx="6665913" cy="952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98525" y="519113"/>
            <a:ext cx="5689600" cy="317500"/>
          </a:xfrm>
        </p:spPr>
        <p:txBody>
          <a:bodyPr/>
          <a:lstStyle>
            <a:lvl1pPr>
              <a:defRPr/>
            </a:lvl1pPr>
          </a:lstStyle>
          <a:p>
            <a:fld id="{DAA91A7E-0372-4DC7-93AA-EE9EC80E7196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40813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0412D-F43A-47F9-8752-D89B234E1440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39625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EF173-9C5A-46C6-8F18-1120E0F269EA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18961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35BA4-418B-4F13-A68D-CFA0696998AD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9590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FDD48-E396-49D2-8908-93C335258A41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408210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2D02E-7ADE-4353-8B3C-0136FFCF312E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29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A8C176-35E9-49D8-BB41-FD4D124A12A7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12413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9A8AF9-E63C-41A1-8353-18EE2B3035A0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162218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49B42-6C49-4E0B-8274-E07E80522937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419708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88" name="Picture 24" descr="TM_PP_diahead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438275"/>
            <a:ext cx="66659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2698750"/>
            <a:ext cx="666432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72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519113"/>
            <a:ext cx="568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fld id="{7AA93899-2CEF-4540-960A-D91DF387A187}" type="datetime4">
              <a:rPr lang="nl-NL"/>
              <a:pPr/>
              <a:t>9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9pPr>
    </p:titleStyle>
    <p:bodyStyle>
      <a:lvl1pPr marL="220663" indent="-2206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1920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2pPr>
      <a:lvl3pPr marL="1050925" indent="-1778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3pPr>
      <a:lvl4pPr marL="1409700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4pPr>
      <a:lvl5pPr marL="17684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5pPr>
      <a:lvl6pPr marL="22256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6pPr>
      <a:lvl7pPr marL="26828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7pPr>
      <a:lvl8pPr marL="31400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8pPr>
      <a:lvl9pPr marL="35972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340768"/>
            <a:ext cx="23762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nl-NL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editie</a:t>
            </a: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25" y="188640"/>
            <a:ext cx="3483728" cy="91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224" y="5373216"/>
            <a:ext cx="8086207" cy="744488"/>
          </a:xfrm>
        </p:spPr>
        <p:txBody>
          <a:bodyPr/>
          <a:lstStyle/>
          <a:p>
            <a:r>
              <a:rPr lang="nl-NL" sz="3200" dirty="0" smtClean="0"/>
              <a:t>Wiskundige vaardigheden</a:t>
            </a:r>
          </a:p>
          <a:p>
            <a:r>
              <a:rPr lang="nl-NL" sz="3200" dirty="0" smtClean="0"/>
              <a:t>Dynamische modellen</a:t>
            </a:r>
          </a:p>
          <a:p>
            <a:endParaRPr lang="nl-N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023">
            <a:off x="623784" y="2351195"/>
            <a:ext cx="2076450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343">
            <a:off x="3378696" y="2316004"/>
            <a:ext cx="2057400" cy="26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0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805063"/>
            <a:ext cx="8841130" cy="116227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Examen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Wat voor vragen zullen er komen?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Examenmakers wachten (deels) de praktijk af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Onderdeel examentraining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Examen mag niet het eerste moment zijn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Onderdeel van programma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Voorbereiding op vervolgopleiding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Zelfstandig onderwijsdoel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Ondersteunend voor begripsvorming bij andere onderdelen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Bewegingen (en krachten)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Radioactief verval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Harmonische trilling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43508" y="1311348"/>
            <a:ext cx="759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kern="0" dirty="0" smtClean="0">
                <a:solidFill>
                  <a:srgbClr val="0070C0"/>
                </a:solidFill>
                <a:latin typeface="+mn-lt"/>
              </a:rPr>
              <a:t>Twee doelen voor het onderwijs</a:t>
            </a:r>
            <a:endParaRPr lang="nl-N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Onderwijs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556792"/>
            <a:ext cx="8841130" cy="1410543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Basisboek 4H</a:t>
            </a:r>
            <a:r>
              <a:rPr kumimoji="0" lang="nl-NL" sz="18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 en 4V</a:t>
            </a: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Drie verschillende omgevingen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Teksten met vragen </a:t>
            </a:r>
            <a:r>
              <a:rPr lang="nl-NL" sz="1800" kern="0" dirty="0" smtClean="0">
                <a:latin typeface="+mn-lt"/>
              </a:rPr>
              <a:t>(te maken zonder </a:t>
            </a:r>
            <a:r>
              <a:rPr lang="nl-NL" sz="1800" kern="0" dirty="0" smtClean="0">
                <a:latin typeface="+mn-lt"/>
              </a:rPr>
              <a:t>computer)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Drie verschillende soorten grootheden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Werkbladen met computeropdrachten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Lesmateriaal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6148" r="4570" b="33916"/>
          <a:stretch/>
        </p:blipFill>
        <p:spPr bwMode="auto">
          <a:xfrm>
            <a:off x="251520" y="3645024"/>
            <a:ext cx="86520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805063"/>
            <a:ext cx="8841130" cy="116227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Werken met Modellus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Gebruik van de afgeleide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Herkenning van groeigrootheden (met startwaarden)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Herkenning van parameters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Volgorde regels niet van belang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Tijd </a:t>
            </a:r>
            <a:r>
              <a:rPr lang="nl-NL" sz="1800" kern="0" dirty="0">
                <a:latin typeface="+mn-lt"/>
              </a:rPr>
              <a:t>w</a:t>
            </a:r>
            <a:r>
              <a:rPr lang="nl-NL" sz="1800" kern="0" dirty="0" smtClean="0">
                <a:latin typeface="+mn-lt"/>
              </a:rPr>
              <a:t>ordt apart bijgehouden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Grafiek en tabel direct zichtbaar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Mogelijkheden voor animaties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b="1" kern="0" dirty="0" smtClean="0">
              <a:solidFill>
                <a:srgbClr val="003399"/>
              </a:solidFill>
              <a:latin typeface="+mn-lt"/>
            </a:endParaRP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b="1" kern="0" dirty="0" smtClean="0">
              <a:solidFill>
                <a:srgbClr val="003399"/>
              </a:solidFill>
              <a:latin typeface="+mn-lt"/>
            </a:endParaRPr>
          </a:p>
          <a:p>
            <a:pPr marL="677863" lvl="1" indent="-6778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Tijd voor enkele voorbeelden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kern="0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Modellus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6148" r="70402" b="41213"/>
          <a:stretch/>
        </p:blipFill>
        <p:spPr bwMode="auto">
          <a:xfrm>
            <a:off x="5724128" y="3140968"/>
            <a:ext cx="3071772" cy="35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805063"/>
            <a:ext cx="8841130" cy="116227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De afgeleide heeft in de natuurkunde vaak een bepaalde betekenis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van de snelheid </a:t>
            </a:r>
            <a:r>
              <a:rPr lang="nl-NL" sz="1800" i="1" kern="0" dirty="0" smtClean="0">
                <a:latin typeface="+mn-lt"/>
              </a:rPr>
              <a:t>v</a:t>
            </a:r>
            <a:r>
              <a:rPr lang="nl-NL" sz="1800" kern="0" dirty="0" smtClean="0">
                <a:latin typeface="+mn-lt"/>
              </a:rPr>
              <a:t>(</a:t>
            </a:r>
            <a:r>
              <a:rPr lang="nl-NL" sz="1800" i="1" kern="0" dirty="0" smtClean="0">
                <a:latin typeface="+mn-lt"/>
              </a:rPr>
              <a:t>t</a:t>
            </a:r>
            <a:r>
              <a:rPr lang="nl-NL" sz="1800" kern="0" dirty="0" smtClean="0">
                <a:latin typeface="+mn-lt"/>
              </a:rPr>
              <a:t>) is …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van het aantal atoomkernen </a:t>
            </a:r>
            <a:r>
              <a:rPr lang="nl-NL" sz="1800" i="1" kern="0" dirty="0" smtClean="0">
                <a:latin typeface="+mn-lt"/>
              </a:rPr>
              <a:t>N</a:t>
            </a:r>
            <a:r>
              <a:rPr lang="nl-NL" sz="1800" kern="0" dirty="0" smtClean="0">
                <a:latin typeface="+mn-lt"/>
              </a:rPr>
              <a:t>(</a:t>
            </a:r>
            <a:r>
              <a:rPr lang="nl-NL" sz="1800" i="1" kern="0" dirty="0" smtClean="0">
                <a:latin typeface="+mn-lt"/>
              </a:rPr>
              <a:t>t</a:t>
            </a:r>
            <a:r>
              <a:rPr lang="nl-NL" sz="1800" kern="0" dirty="0" smtClean="0">
                <a:latin typeface="+mn-lt"/>
              </a:rPr>
              <a:t>) is …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van de flux </a:t>
            </a:r>
            <a:r>
              <a:rPr lang="az-Cyrl-AZ" sz="1800" i="1" kern="0" dirty="0" smtClean="0">
                <a:latin typeface="+mn-lt"/>
              </a:rPr>
              <a:t>Ф</a:t>
            </a:r>
            <a:r>
              <a:rPr lang="nl-NL" sz="1800" kern="0" dirty="0" smtClean="0">
                <a:latin typeface="+mn-lt"/>
              </a:rPr>
              <a:t>(t) is …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van de energie </a:t>
            </a:r>
            <a:r>
              <a:rPr lang="nl-NL" sz="1800" i="1" kern="0" dirty="0" smtClean="0">
                <a:latin typeface="+mn-lt"/>
              </a:rPr>
              <a:t>E</a:t>
            </a:r>
            <a:r>
              <a:rPr lang="nl-NL" sz="1800" kern="0" dirty="0" smtClean="0">
                <a:latin typeface="+mn-lt"/>
              </a:rPr>
              <a:t>(</a:t>
            </a:r>
            <a:r>
              <a:rPr lang="nl-NL" sz="1800" i="1" kern="0" dirty="0" smtClean="0">
                <a:latin typeface="+mn-lt"/>
              </a:rPr>
              <a:t>x</a:t>
            </a:r>
            <a:r>
              <a:rPr lang="nl-NL" sz="1800" kern="0" dirty="0" smtClean="0">
                <a:latin typeface="+mn-lt"/>
              </a:rPr>
              <a:t>) is …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b="1" kern="0" dirty="0" smtClean="0">
              <a:solidFill>
                <a:srgbClr val="003399"/>
              </a:solidFill>
              <a:latin typeface="+mn-lt"/>
            </a:endParaRPr>
          </a:p>
          <a:p>
            <a:pPr marL="677863" lvl="1" indent="-6778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En verder: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geeft de helling van de raaklijn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Is er ook een verband met de oppervlakte?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‘stuurt’ het proces: radioactief verval, harmonische trilling, 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De afgeleide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90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sz="2400" dirty="0" smtClean="0">
                <a:solidFill>
                  <a:srgbClr val="0070C0"/>
                </a:solidFill>
              </a:rPr>
              <a:t>De rol van de afgeleide</a:t>
            </a:r>
            <a:endParaRPr lang="nl-NL" sz="24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2450" r="8647" b="6610"/>
          <a:stretch/>
        </p:blipFill>
        <p:spPr bwMode="auto">
          <a:xfrm>
            <a:off x="35496" y="1229201"/>
            <a:ext cx="9060518" cy="5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Modellus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5451" r="24550" b="16227"/>
          <a:stretch/>
        </p:blipFill>
        <p:spPr bwMode="auto">
          <a:xfrm>
            <a:off x="248544" y="1688128"/>
            <a:ext cx="8600355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Modellus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1" t="14841" r="16511" b="1287"/>
          <a:stretch/>
        </p:blipFill>
        <p:spPr bwMode="auto">
          <a:xfrm>
            <a:off x="1259632" y="1443956"/>
            <a:ext cx="6552728" cy="5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7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628800"/>
            <a:ext cx="8841130" cy="133853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Zelf aan de slag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Vreugdevuur: een kogel gaat omhoog, hoe komt die naar beneden?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Zelf een model bouwen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Baan van een planeet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Schommel met krachten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Stuiterende </a:t>
            </a:r>
            <a:r>
              <a:rPr lang="nl-NL" sz="1800" kern="0" dirty="0" smtClean="0">
                <a:latin typeface="+mn-lt"/>
              </a:rPr>
              <a:t>bal (energieverlies bij de stuit)</a:t>
            </a:r>
            <a:endParaRPr lang="nl-NL" sz="1800" kern="0" dirty="0" smtClean="0">
              <a:latin typeface="+mn-lt"/>
            </a:endParaRP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Werkbladen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Startende sprinter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Slingerformule: tot welke hoek geldt die formule?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Hoe loopt een cilindervormig vat leeg?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Eigen keuze: vrije opdracht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b="1" kern="0" dirty="0" smtClean="0">
              <a:solidFill>
                <a:srgbClr val="003399"/>
              </a:solidFill>
              <a:latin typeface="+mn-lt"/>
            </a:endParaRP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kern="0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Modellus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Startende sprinter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26138" r="47988" b="53390"/>
          <a:stretch/>
        </p:blipFill>
        <p:spPr bwMode="auto">
          <a:xfrm>
            <a:off x="1057244" y="1484784"/>
            <a:ext cx="7028444" cy="21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59951" r="47988" b="2502"/>
          <a:stretch/>
        </p:blipFill>
        <p:spPr bwMode="auto">
          <a:xfrm>
            <a:off x="3275856" y="3405609"/>
            <a:ext cx="5419733" cy="29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Examen VWO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60" y="1586169"/>
            <a:ext cx="6480000" cy="443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093296"/>
            <a:ext cx="6848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8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89630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848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32870"/>
            <a:ext cx="8524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" y="4975820"/>
            <a:ext cx="873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1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r="24702" b="13008"/>
          <a:stretch/>
        </p:blipFill>
        <p:spPr bwMode="auto">
          <a:xfrm>
            <a:off x="1691640" y="1273336"/>
            <a:ext cx="5760720" cy="5537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8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07" y="4077072"/>
            <a:ext cx="795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19" y="5137373"/>
            <a:ext cx="836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ep 12"/>
          <p:cNvGrpSpPr/>
          <p:nvPr/>
        </p:nvGrpSpPr>
        <p:grpSpPr>
          <a:xfrm>
            <a:off x="467544" y="1916832"/>
            <a:ext cx="7632848" cy="792088"/>
            <a:chOff x="467544" y="1916832"/>
            <a:chExt cx="7632848" cy="7920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r="14294" b="36242"/>
            <a:stretch>
              <a:fillRect/>
            </a:stretch>
          </p:blipFill>
          <p:spPr bwMode="auto">
            <a:xfrm>
              <a:off x="467544" y="1916832"/>
              <a:ext cx="763284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8209" y="2442220"/>
              <a:ext cx="2933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t="63758" r="3783"/>
          <a:stretch>
            <a:fillRect/>
          </a:stretch>
        </p:blipFill>
        <p:spPr bwMode="auto">
          <a:xfrm>
            <a:off x="251520" y="3284984"/>
            <a:ext cx="8568952" cy="2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1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4" t="3527" r="29325" b="7644"/>
          <a:stretch/>
        </p:blipFill>
        <p:spPr bwMode="auto">
          <a:xfrm>
            <a:off x="395536" y="1297415"/>
            <a:ext cx="4357478" cy="52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r="29324" b="14550"/>
          <a:stretch/>
        </p:blipFill>
        <p:spPr bwMode="auto">
          <a:xfrm>
            <a:off x="4585301" y="1357232"/>
            <a:ext cx="4202191" cy="509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5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20000" cy="50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827584" y="1556792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smtClean="0">
                <a:solidFill>
                  <a:srgbClr val="003399"/>
                </a:solidFill>
                <a:latin typeface="+mn-lt"/>
              </a:rPr>
              <a:t>4 vwo en 4 havo – Vaardigheden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Rekenvaardigheden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i="1" dirty="0" smtClean="0">
                <a:latin typeface="+mn-lt"/>
              </a:rPr>
              <a:t>Onderzoeksvaardigheden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i="1" dirty="0" smtClean="0">
                <a:latin typeface="+mn-lt"/>
              </a:rPr>
              <a:t>Ontwerpen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Dynamische modellen</a:t>
            </a:r>
          </a:p>
          <a:p>
            <a:endParaRPr lang="nl-NL" sz="1800" dirty="0" smtClean="0">
              <a:latin typeface="+mn-lt"/>
            </a:endParaRPr>
          </a:p>
          <a:p>
            <a:r>
              <a:rPr lang="nl-NL" sz="1800" b="1" dirty="0" smtClean="0">
                <a:solidFill>
                  <a:srgbClr val="003399"/>
                </a:solidFill>
                <a:latin typeface="+mn-lt"/>
              </a:rPr>
              <a:t>5 havo en 6 vwo – Examenvoorbereiding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Redeneren met formules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Formules afleiden en eenheden afleiden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6V: natuurwetten en modellen</a:t>
            </a:r>
          </a:p>
          <a:p>
            <a:endParaRPr lang="nl-NL" sz="1800" dirty="0" smtClean="0">
              <a:latin typeface="+mn-lt"/>
            </a:endParaRPr>
          </a:p>
          <a:p>
            <a:r>
              <a:rPr lang="nl-NL" sz="1800" b="1" dirty="0" smtClean="0">
                <a:solidFill>
                  <a:srgbClr val="003399"/>
                </a:solidFill>
                <a:latin typeface="+mn-lt"/>
              </a:rPr>
              <a:t>5 vwo – Wiskunde in de natuurkunde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Rekenvaardigheden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Redeneren met verbanden en formules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De afgeleide gebruiken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1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805062"/>
            <a:ext cx="8841130" cy="486429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Grafische omgeving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Coach6			Op veel scholen aanwezig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err="1" smtClean="0">
                <a:latin typeface="+mn-lt"/>
              </a:rPr>
              <a:t>Powersim</a:t>
            </a:r>
            <a:r>
              <a:rPr lang="nl-NL" sz="1800" kern="0" dirty="0" smtClean="0">
                <a:latin typeface="+mn-lt"/>
              </a:rPr>
              <a:t>			Gratis, maar niet op 64-bits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??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b="1" kern="0" dirty="0">
              <a:solidFill>
                <a:srgbClr val="003399"/>
              </a:solidFill>
              <a:latin typeface="+mn-lt"/>
            </a:endParaRP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Rekenregels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Coach6			= uitvoer van grafisch model						</a:t>
            </a:r>
            <a:r>
              <a:rPr lang="nl-NL" sz="1800" kern="0" dirty="0">
                <a:latin typeface="+mn-lt"/>
              </a:rPr>
              <a:t>Z</a:t>
            </a:r>
            <a:r>
              <a:rPr lang="nl-NL" sz="1800" kern="0" dirty="0" smtClean="0">
                <a:latin typeface="+mn-lt"/>
              </a:rPr>
              <a:t>elf invoeren rekenregels is lastig	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Modellus			Gratis, gebruik afgeleide-notatie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??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kern="0" dirty="0" smtClean="0">
              <a:latin typeface="+mn-lt"/>
            </a:endParaRP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Excel			Voor ‘techneuten’</a:t>
            </a:r>
            <a:endParaRPr lang="nl-NL" sz="1800" kern="0" dirty="0">
              <a:latin typeface="+mn-lt"/>
            </a:endParaRPr>
          </a:p>
          <a:p>
            <a:pPr marL="220663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43508" y="1311348"/>
            <a:ext cx="7668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kern="0" dirty="0" smtClean="0">
                <a:solidFill>
                  <a:srgbClr val="0070C0"/>
                </a:solidFill>
                <a:latin typeface="+mn-lt"/>
              </a:rPr>
              <a:t>Keuze uit verschillende soorten software</a:t>
            </a:r>
            <a:endParaRPr lang="nl-N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Modelleersoftware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iemeMeulenhoff">
  <a:themeElements>
    <a:clrScheme name="ThiemeMeulenhoff 1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ThiemeMeulenhof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emeMeulenhoff 1">
        <a:dk1>
          <a:srgbClr val="000000"/>
        </a:dk1>
        <a:lt1>
          <a:srgbClr val="FFFFFF"/>
        </a:lt1>
        <a:dk2>
          <a:srgbClr val="FF0000"/>
        </a:dk2>
        <a:lt2>
          <a:srgbClr val="7F7F7F"/>
        </a:lt2>
        <a:accent1>
          <a:srgbClr val="FFFFFF"/>
        </a:accent1>
        <a:accent2>
          <a:srgbClr val="ABABA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9B9B9B"/>
        </a:accent6>
        <a:hlink>
          <a:srgbClr val="57575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3171</TotalTime>
  <Words>356</Words>
  <Application>Microsoft Office PowerPoint</Application>
  <PresentationFormat>Diavoorstelling (4:3)</PresentationFormat>
  <Paragraphs>250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ThiemeMeulenhoff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NDC|VBK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deze plek komt de titel van de presentatie</dc:title>
  <dc:creator>haanh</dc:creator>
  <cp:lastModifiedBy>Kees Hooyman</cp:lastModifiedBy>
  <cp:revision>203</cp:revision>
  <cp:lastPrinted>2003-01-28T10:05:01Z</cp:lastPrinted>
  <dcterms:created xsi:type="dcterms:W3CDTF">2009-08-04T09:28:22Z</dcterms:created>
  <dcterms:modified xsi:type="dcterms:W3CDTF">2013-12-09T19:49:55Z</dcterms:modified>
</cp:coreProperties>
</file>